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315" r:id="rId2"/>
    <p:sldId id="316" r:id="rId3"/>
    <p:sldId id="317" r:id="rId4"/>
    <p:sldId id="319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20" r:id="rId18"/>
    <p:sldId id="321" r:id="rId19"/>
    <p:sldId id="322" r:id="rId20"/>
    <p:sldId id="365" r:id="rId21"/>
    <p:sldId id="366" r:id="rId22"/>
    <p:sldId id="367" r:id="rId23"/>
    <p:sldId id="368" r:id="rId24"/>
    <p:sldId id="323" r:id="rId25"/>
    <p:sldId id="310" r:id="rId26"/>
    <p:sldId id="309" r:id="rId27"/>
    <p:sldId id="313" r:id="rId28"/>
    <p:sldId id="314" r:id="rId29"/>
    <p:sldId id="324" r:id="rId30"/>
    <p:sldId id="333" r:id="rId31"/>
    <p:sldId id="335" r:id="rId32"/>
    <p:sldId id="334" r:id="rId33"/>
    <p:sldId id="332" r:id="rId34"/>
    <p:sldId id="326" r:id="rId35"/>
    <p:sldId id="351" r:id="rId36"/>
    <p:sldId id="352" r:id="rId37"/>
  </p:sldIdLst>
  <p:sldSz cx="10693400" cy="7561263"/>
  <p:notesSz cx="6797675" cy="9926638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7B1482-D81C-014A-96E6-69CDD8B81504}">
          <p14:sldIdLst>
            <p14:sldId id="315"/>
            <p14:sldId id="316"/>
            <p14:sldId id="317"/>
            <p14:sldId id="319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20"/>
            <p14:sldId id="321"/>
            <p14:sldId id="322"/>
            <p14:sldId id="365"/>
            <p14:sldId id="366"/>
            <p14:sldId id="367"/>
            <p14:sldId id="368"/>
            <p14:sldId id="323"/>
            <p14:sldId id="310"/>
            <p14:sldId id="309"/>
            <p14:sldId id="313"/>
            <p14:sldId id="314"/>
            <p14:sldId id="324"/>
            <p14:sldId id="333"/>
            <p14:sldId id="335"/>
            <p14:sldId id="334"/>
            <p14:sldId id="332"/>
            <p14:sldId id="326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Petersen" initials="RP" lastIdx="0" clrIdx="0">
    <p:extLst>
      <p:ext uri="{19B8F6BF-5375-455C-9EA6-DF929625EA0E}">
        <p15:presenceInfo xmlns:p15="http://schemas.microsoft.com/office/powerpoint/2012/main" userId="Rob Petersen" providerId="None"/>
      </p:ext>
    </p:extLst>
  </p:cmAuthor>
  <p:cmAuthor id="2" name="Paul Goodeve" initials="PG" lastIdx="3" clrIdx="1">
    <p:extLst>
      <p:ext uri="{19B8F6BF-5375-455C-9EA6-DF929625EA0E}">
        <p15:presenceInfo xmlns:p15="http://schemas.microsoft.com/office/powerpoint/2012/main" userId="Paul Goode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0"/>
    <a:srgbClr val="524B48"/>
    <a:srgbClr val="803594"/>
    <a:srgbClr val="FFFFFF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2506" autoAdjust="0"/>
  </p:normalViewPr>
  <p:slideViewPr>
    <p:cSldViewPr>
      <p:cViewPr varScale="1">
        <p:scale>
          <a:sx n="96" d="100"/>
          <a:sy n="96" d="100"/>
        </p:scale>
        <p:origin x="1770" y="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7486-765F-4EB5-A3AC-C6ACB5DEB9E1}" type="datetimeFigureOut">
              <a:rPr lang="en-NZ" smtClean="0"/>
              <a:pPr/>
              <a:t>17/11/2017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68AB-3D6E-4BA2-9CEE-7593714964C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72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734217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804967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 baseline="0">
                <a:solidFill>
                  <a:schemeClr val="bg1"/>
                </a:solidFill>
              </a:defRPr>
            </a:lvl1pPr>
            <a:lvl2pPr marL="205326" indent="0">
              <a:buNone/>
              <a:defRPr sz="1300"/>
            </a:lvl2pPr>
            <a:lvl3pPr marL="410652" indent="0">
              <a:buNone/>
              <a:defRPr sz="1300"/>
            </a:lvl3pPr>
            <a:lvl4pPr marL="615978" indent="0">
              <a:buNone/>
              <a:defRPr sz="1300"/>
            </a:lvl4pPr>
            <a:lvl5pPr marL="821304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2000" y="7164000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9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804967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205326" indent="0">
              <a:buNone/>
              <a:defRPr sz="1300"/>
            </a:lvl2pPr>
            <a:lvl3pPr marL="410652" indent="0">
              <a:buNone/>
              <a:defRPr sz="1300"/>
            </a:lvl3pPr>
            <a:lvl4pPr marL="615978" indent="0">
              <a:buNone/>
              <a:defRPr sz="1300"/>
            </a:lvl4pPr>
            <a:lvl5pPr marL="821304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0" y="7164000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734217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2896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804967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205326" indent="0">
              <a:buNone/>
              <a:defRPr sz="1300"/>
            </a:lvl2pPr>
            <a:lvl3pPr marL="410652" indent="0">
              <a:buNone/>
              <a:defRPr sz="1300"/>
            </a:lvl3pPr>
            <a:lvl4pPr marL="615978" indent="0">
              <a:buNone/>
              <a:defRPr sz="1300"/>
            </a:lvl4pPr>
            <a:lvl5pPr marL="821304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  <a:p>
            <a:pPr lvl="0"/>
            <a:endParaRPr lang="en-NZ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0" y="7164000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734217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36558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40272"/>
            <a:ext cx="9828000" cy="360040"/>
          </a:xfrm>
        </p:spPr>
        <p:txBody>
          <a:bodyPr/>
          <a:lstStyle>
            <a:lvl1pPr>
              <a:lnSpc>
                <a:spcPts val="3000"/>
              </a:lnSpc>
              <a:defRPr sz="2500"/>
            </a:lvl1pPr>
          </a:lstStyle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2000" y="7167600"/>
            <a:ext cx="982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6876975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NZ" dirty="0"/>
              <a:t>First Gas / Presentation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2000" y="1907992"/>
            <a:ext cx="9828000" cy="4680951"/>
          </a:xfrm>
          <a:prstGeom prst="rect">
            <a:avLst/>
          </a:prstGeom>
        </p:spPr>
        <p:txBody>
          <a:bodyPr lIns="0"/>
          <a:lstStyle>
            <a:lvl1pPr marL="0" indent="-205326">
              <a:buFont typeface="Arial"/>
              <a:buChar char="•"/>
              <a:defRPr sz="1600" baseline="0"/>
            </a:lvl1pPr>
            <a:lvl2pPr>
              <a:defRPr sz="1600" baseline="0"/>
            </a:lvl2pPr>
          </a:lstStyle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831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r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32000" y="7167600"/>
            <a:ext cx="982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40272"/>
            <a:ext cx="9828000" cy="360040"/>
          </a:xfrm>
        </p:spPr>
        <p:txBody>
          <a:bodyPr/>
          <a:lstStyle>
            <a:lvl1pPr>
              <a:lnSpc>
                <a:spcPts val="3000"/>
              </a:lnSpc>
              <a:defRPr sz="2500"/>
            </a:lvl1pPr>
          </a:lstStyle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6876975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NZ" dirty="0"/>
              <a:t>First Gas / Presentation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1980000" y="2376000"/>
            <a:ext cx="2160000" cy="3240088"/>
          </a:xfrm>
          <a:prstGeom prst="rect">
            <a:avLst/>
          </a:prstGeom>
        </p:spPr>
      </p:sp>
      <p:sp>
        <p:nvSpPr>
          <p:cNvPr id="20" name="Picture Placeholder 9"/>
          <p:cNvSpPr>
            <a:spLocks noGrp="1"/>
          </p:cNvSpPr>
          <p:nvPr>
            <p:ph type="pic" sz="quarter" idx="4294967295"/>
          </p:nvPr>
        </p:nvSpPr>
        <p:spPr>
          <a:xfrm>
            <a:off x="4248000" y="2376000"/>
            <a:ext cx="2160000" cy="3240088"/>
          </a:xfrm>
          <a:prstGeom prst="rect">
            <a:avLst/>
          </a:prstGeom>
        </p:spPr>
      </p:sp>
      <p:sp>
        <p:nvSpPr>
          <p:cNvPr id="21" name="Picture Placeholder 10"/>
          <p:cNvSpPr>
            <a:spLocks noGrp="1"/>
          </p:cNvSpPr>
          <p:nvPr>
            <p:ph type="pic" sz="quarter" idx="4294967295"/>
          </p:nvPr>
        </p:nvSpPr>
        <p:spPr>
          <a:xfrm>
            <a:off x="6516000" y="2376000"/>
            <a:ext cx="2160000" cy="32400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1878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Bann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40271"/>
            <a:ext cx="9828000" cy="360040"/>
          </a:xfrm>
        </p:spPr>
        <p:txBody>
          <a:bodyPr/>
          <a:lstStyle>
            <a:lvl1pPr>
              <a:lnSpc>
                <a:spcPts val="3000"/>
              </a:lnSpc>
              <a:defRPr sz="25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0" y="7167600"/>
            <a:ext cx="982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6876975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NZ" dirty="0"/>
              <a:t>First Gas / Presentation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32000" y="1476376"/>
            <a:ext cx="9828000" cy="4752528"/>
          </a:xfrm>
          <a:prstGeom prst="rect">
            <a:avLst/>
          </a:prstGeom>
        </p:spPr>
        <p:txBody>
          <a:bodyPr lIns="0"/>
          <a:lstStyle/>
          <a:p>
            <a:pPr marL="0" indent="0">
              <a:buNone/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129682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32000" y="7167600"/>
            <a:ext cx="9828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548383"/>
            <a:ext cx="1069340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pPr algn="ctr"/>
            <a:endParaRPr lang="en-NZ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1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1" y="4284718"/>
            <a:ext cx="7485380" cy="1932323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1" y="7008174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4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4" y="7008174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fld id="{6024287E-C819-4B81-ADE4-C836522F99E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968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200" y="476300"/>
            <a:ext cx="9683000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309792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5" r:id="rId5"/>
    <p:sldLayoutId id="2147483658" r:id="rId6"/>
    <p:sldLayoutId id="2147483657" r:id="rId7"/>
    <p:sldLayoutId id="2147483659" r:id="rId8"/>
  </p:sldLayoutIdLst>
  <p:hf hdr="0" dt="0"/>
  <p:txStyles>
    <p:titleStyle>
      <a:lvl1pPr algn="l" defTabSz="1043056" rtl="0" eaLnBrk="1" latinLnBrk="0" hangingPunct="1">
        <a:lnSpc>
          <a:spcPts val="3422"/>
        </a:lnSpc>
        <a:spcBef>
          <a:spcPct val="0"/>
        </a:spcBef>
        <a:buNone/>
        <a:defRPr sz="29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-205326" algn="l" defTabSz="1043056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10652" indent="-205326" algn="l" defTabSz="1043056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15978" indent="-205326" algn="l" defTabSz="1043056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1304" indent="-205326" algn="l" defTabSz="1043056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26630" indent="-205326" algn="l" defTabSz="1043056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8426-CFE2-4A6C-832C-17229100E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GTAC Workshop – 17</a:t>
            </a:r>
            <a:r>
              <a:rPr lang="en-NZ" baseline="30000" dirty="0"/>
              <a:t>th</a:t>
            </a:r>
            <a:r>
              <a:rPr lang="en-NZ" dirty="0"/>
              <a:t> November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FD6B3-FB77-4CBC-A338-756658842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FD372-7383-44DD-8A9B-EC6DEE4A31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17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41757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Example: HOC Calculation for One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13" y="1773348"/>
            <a:ext cx="903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10</a:t>
            </a:fld>
            <a:endParaRPr lang="en-NZ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1256C9-BEAF-446F-A8D1-7ECE1C30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8" y="1412333"/>
            <a:ext cx="9246644" cy="55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0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Example: HOCs For Whole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13" y="1773348"/>
            <a:ext cx="903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11</a:t>
            </a:fld>
            <a:endParaRPr lang="en-NZ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F4612-87D1-4790-9F08-141B7EB7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60" y="1704080"/>
            <a:ext cx="9084578" cy="49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1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Agreed Hourly Profile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13" y="1773348"/>
            <a:ext cx="90318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Specific HQ/DQ and MHQ of MDQ/16 are not intended to be dynamic. 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Some shippers may value greater ability to peak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Increasing MHQ via an Intra-Day NQ may be too expensive due to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DNC Charges are for the Day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Peaking may be just for a few hours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An alternative may be an Agreed Hourly Profile (</a:t>
            </a:r>
            <a:r>
              <a:rPr lang="en-NZ" sz="2000" i="1" dirty="0"/>
              <a:t>AHP</a:t>
            </a:r>
            <a:r>
              <a:rPr lang="en-NZ" sz="2000" dirty="0"/>
              <a:t>):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 schedule of Hourly transmission capacity, for a full or part Day</a:t>
            </a:r>
          </a:p>
          <a:p>
            <a:pPr marL="800108" lvl="1" indent="-3429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Applied for in advance via normal nominations cycles</a:t>
            </a:r>
          </a:p>
          <a:p>
            <a:pPr marL="342908" indent="-34290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8" indent="-3429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First Gas is considering options on how the AHP functions: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NZ" sz="2000" dirty="0"/>
              <a:t>An AHP effectively substitutes for, or replaces DNC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NZ" sz="2000" dirty="0"/>
              <a:t>An AHP is supplementary to the DNC and defines a higher peak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12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11206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1: AHP as a Replacement to DNC -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13" y="1773348"/>
            <a:ext cx="903184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Say a Shipper has DNC of 20,000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MHQ is 1,250 GJ (i.e. 1/16</a:t>
            </a:r>
            <a:r>
              <a:rPr lang="en-NZ" sz="2000" baseline="30000" dirty="0"/>
              <a:t>th</a:t>
            </a:r>
            <a:r>
              <a:rPr lang="en-NZ" sz="2000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Before (say) ID3 the Shipper decides it needs greater transmission capacity between 18:00 and 20:00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At ID3 the Shipper applies for an AHP, i.e.: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18:00 to 19:00:	2,000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19:00 to 20:00:	3,000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20:00 to 21:00:	2,000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21:00 to 22:00:	1,000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22:00 to 23:00:	1,000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23:00 to 24:00:	1,000 GJ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13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83118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1: AHP as a Replacement to DNC -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802" y="1773348"/>
            <a:ext cx="90318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Deemed capacity use, 00:00 to 18:00 = 20,000/24 × 18, i.e. 15,000 GJ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The AHP equates to 10,000 GJ of capacity, i.e. sum of HQs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The DNC</a:t>
            </a:r>
            <a:r>
              <a:rPr lang="en-NZ" sz="2000" baseline="-25000" dirty="0"/>
              <a:t>FEE</a:t>
            </a:r>
            <a:r>
              <a:rPr lang="en-NZ" sz="2000" dirty="0"/>
              <a:t> applies to GJ of both DNC and AHP: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i.e. Capacity charge for the Day = DNC</a:t>
            </a:r>
            <a:r>
              <a:rPr lang="en-NZ" sz="2000" baseline="-25000" dirty="0"/>
              <a:t>FEE</a:t>
            </a:r>
            <a:r>
              <a:rPr lang="en-NZ" sz="2000" dirty="0"/>
              <a:t> × (15,000 + 10,000) GJ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Liable for Daily overrun charges if DQ &gt; (15,000 + 10,000) GJ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Liable for Daily underrun charges if DQ &lt; (15,000 + 10,000) GJ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Liable for HOCs if: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00:00 - 18:00, Hourly offtake &gt; 1,250 GJ (i.e. while DNC applies)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18:00 – 24:00, Hourly offtake &gt; relevant HQ under the AHP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14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59927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2: AHP supplementary to DNC -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13" y="1773348"/>
            <a:ext cx="903184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Say a Shipper has DNC of 20,000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MHQ is 1,250 GJ (i.e. 1/16</a:t>
            </a:r>
            <a:r>
              <a:rPr lang="en-NZ" sz="2000" baseline="30000" dirty="0"/>
              <a:t>th</a:t>
            </a:r>
            <a:r>
              <a:rPr lang="en-NZ" sz="2000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Before (say) ID3 the Shipper decides it needs greater transmission capacity between 18:00 and 20:00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At ID3 the Shipper applies for an AHP, i.e.: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18:00 to 19:00:	1,000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19:00 to 20:00:	2,500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20:00 to 21:00:	2,000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21:00 to 22:00:	1,000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22:00 to 23:00:	1,000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23:00 to 24:00:	1,000 GJ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15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0193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2: AHP Supplementary to DNC -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802" y="1773348"/>
            <a:ext cx="903184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The DNC</a:t>
            </a:r>
            <a:r>
              <a:rPr lang="en-NZ" sz="2000" baseline="-25000" dirty="0"/>
              <a:t>FEE</a:t>
            </a:r>
            <a:r>
              <a:rPr lang="en-NZ" sz="2000" dirty="0"/>
              <a:t> applies to GJ of the revised DNC: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i.e. Capacity charge for the Day = DNC</a:t>
            </a:r>
            <a:r>
              <a:rPr lang="en-NZ" sz="2000" baseline="-25000" dirty="0"/>
              <a:t>FEE</a:t>
            </a:r>
            <a:r>
              <a:rPr lang="en-NZ" sz="2000" dirty="0"/>
              <a:t> × 30,000 GJ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Liable for Daily overrun charges if DQ &gt; 30,000 GJ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Liable for Daily underrun charges if DQ &lt; 30,000 GJ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Liable for HOCs if: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00:00 - 18:00, Hourly offtake &gt; 1,250 GJ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18:00 – 24:00, Hourly offtake &gt; 1,250 + HQ under the AHP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To obtain an MHQ of e.g. 3,750 GJ, DNC of 60,000 GJ would be required and avoid HOCs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16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8232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36851-1C5B-407A-A9B6-668638D8F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865270-15DA-4661-BAC8-560AB6949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Interconnected parties</a:t>
            </a:r>
            <a:br>
              <a:rPr lang="en-NZ" dirty="0"/>
            </a:br>
            <a:endParaRPr lang="en-NZ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BDD7393-423C-4093-9721-2A8418981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1293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EED987-1174-4CD7-A0A4-7A919214C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D53879-4652-48BA-9DA9-11DCD15A2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ERM and D+1 arrangements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8868E3-CF02-4B97-964E-4F76791158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7953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E9344D-CFE0-4C05-BA6A-B69A3B7B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150322-BA4A-4E1E-B056-83B9F6211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Tolerances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BC20E9-2A7E-4A41-A680-6CEB0FD7E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79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CB24-3BDD-405F-8DEC-1C17526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Workshop Agenda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4335A-0927-4A2B-B151-6465E5A90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NZ"/>
              <a:t>First Gas / Presentation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BF133-A6EC-4FF5-AA97-A42763CC9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743DB5-AB98-46D2-A53F-DCA569CF9673}" type="slidenum">
              <a:rPr lang="en-NZ" smtClean="0"/>
              <a:pPr/>
              <a:t>2</a:t>
            </a:fld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04ED70-AF0C-4695-A5F8-C6AF3E534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NZ" dirty="0"/>
              <a:t>GTAC deferred items</a:t>
            </a:r>
          </a:p>
          <a:p>
            <a:pPr lvl="0"/>
            <a:r>
              <a:rPr lang="en-NZ" dirty="0"/>
              <a:t>Peaking / hourly overruns</a:t>
            </a:r>
          </a:p>
          <a:p>
            <a:pPr lvl="0"/>
            <a:r>
              <a:rPr lang="en-NZ" dirty="0"/>
              <a:t>Interconnected parties</a:t>
            </a:r>
          </a:p>
          <a:p>
            <a:pPr lvl="0"/>
            <a:r>
              <a:rPr lang="en-NZ" dirty="0"/>
              <a:t>ERM and D+1 arrangements</a:t>
            </a:r>
          </a:p>
          <a:p>
            <a:pPr lvl="0"/>
            <a:r>
              <a:rPr lang="en-NZ" dirty="0"/>
              <a:t>Tolerances</a:t>
            </a:r>
          </a:p>
          <a:p>
            <a:pPr lvl="0"/>
            <a:r>
              <a:rPr lang="en-NZ" dirty="0"/>
              <a:t>Priority rights</a:t>
            </a:r>
          </a:p>
          <a:p>
            <a:pPr lvl="0"/>
            <a:r>
              <a:rPr lang="en-NZ" dirty="0"/>
              <a:t>Mechanics of extra nominations cycle</a:t>
            </a:r>
          </a:p>
          <a:p>
            <a:pPr lvl="0"/>
            <a:r>
              <a:rPr lang="en-NZ" dirty="0"/>
              <a:t>Worked examples (trading and incentive charge rebates)</a:t>
            </a:r>
          </a:p>
          <a:p>
            <a:pPr lvl="0"/>
            <a:r>
              <a:rPr lang="en-NZ" dirty="0"/>
              <a:t>Transitional arrangements for 1 October 2018</a:t>
            </a:r>
          </a:p>
          <a:p>
            <a:r>
              <a:rPr lang="en-NZ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44866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Pack Flexibility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803594"/>
                </a:solidFill>
              </a:defRPr>
            </a:lvl1pPr>
          </a:lstStyle>
          <a:p>
            <a:fld id="{60743DB5-AB98-46D2-A53F-DCA569CF9673}" type="slidenum">
              <a:rPr lang="en-NZ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/>
              <a:t>20</a:t>
            </a:fld>
            <a:endParaRPr lang="en-NZ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EDB0E1-C64B-4858-90E2-AD5CEBA4E8A2}"/>
              </a:ext>
            </a:extLst>
          </p:cNvPr>
          <p:cNvSpPr txBox="1"/>
          <p:nvPr/>
        </p:nvSpPr>
        <p:spPr>
          <a:xfrm>
            <a:off x="301476" y="1404367"/>
            <a:ext cx="995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First Gas will make available portions of the line pack for parties to accommodate variances between nominations and metered quantities.</a:t>
            </a:r>
          </a:p>
          <a:p>
            <a:endParaRPr lang="en-NZ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NZ" sz="2400" dirty="0">
                <a:solidFill>
                  <a:srgbClr val="FF0000"/>
                </a:solidFill>
                <a:cs typeface="Arial" panose="020B0604020202020204" pitchFamily="34" charset="0"/>
              </a:rPr>
              <a:t>When conditions allow, First Gas will also make available portions of the line pack for park and/or loan services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0CCDBB-3256-4954-B3D0-C566E4957C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30276" y="3847414"/>
          <a:ext cx="7128934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64467">
                  <a:extLst>
                    <a:ext uri="{9D8B030D-6E8A-4147-A177-3AD203B41FA5}">
                      <a16:colId xmlns:a16="http://schemas.microsoft.com/office/drawing/2014/main" val="1538446500"/>
                    </a:ext>
                  </a:extLst>
                </a:gridCol>
                <a:gridCol w="3564467">
                  <a:extLst>
                    <a:ext uri="{9D8B030D-6E8A-4147-A177-3AD203B41FA5}">
                      <a16:colId xmlns:a16="http://schemas.microsoft.com/office/drawing/2014/main" val="3460620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Shippers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OBA Parties 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3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T</a:t>
                      </a:r>
                      <a:r>
                        <a:rPr lang="en-NZ" baseline="-25000" dirty="0"/>
                        <a:t>SHIPPERS </a:t>
                      </a:r>
                      <a:r>
                        <a:rPr lang="en-NZ" dirty="0"/>
                        <a:t>is the quantity of Line Pack periodically determined by First Gas and published on OATIS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T</a:t>
                      </a:r>
                      <a:r>
                        <a:rPr lang="en-NZ" baseline="-25000" dirty="0"/>
                        <a:t>OBAPS </a:t>
                      </a:r>
                      <a:r>
                        <a:rPr lang="en-NZ" dirty="0"/>
                        <a:t>is the quantity of Line Pack periodically determined by First Gas and published on OATIS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616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NZ" dirty="0"/>
                        <a:t>Park and Loan Availability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360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556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Pack Flexibility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803594"/>
                </a:solidFill>
              </a:defRPr>
            </a:lvl1pPr>
          </a:lstStyle>
          <a:p>
            <a:fld id="{60743DB5-AB98-46D2-A53F-DCA569CF9673}" type="slidenum">
              <a:rPr lang="en-NZ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/>
              <a:t>21</a:t>
            </a:fld>
            <a:endParaRPr lang="en-NZ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EDB0E1-C64B-4858-90E2-AD5CEBA4E8A2}"/>
              </a:ext>
            </a:extLst>
          </p:cNvPr>
          <p:cNvSpPr txBox="1"/>
          <p:nvPr/>
        </p:nvSpPr>
        <p:spPr>
          <a:xfrm>
            <a:off x="301476" y="1404367"/>
            <a:ext cx="995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Below is an example of how the Line Pack Flexibility may be allocated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1F234-97BD-4B96-A836-95753BFE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60" y="2273567"/>
            <a:ext cx="7377315" cy="460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7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Pack Flexibility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803594"/>
                </a:solidFill>
              </a:defRPr>
            </a:lvl1pPr>
          </a:lstStyle>
          <a:p>
            <a:fld id="{60743DB5-AB98-46D2-A53F-DCA569CF9673}" type="slidenum">
              <a:rPr lang="en-NZ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/>
              <a:t>22</a:t>
            </a:fld>
            <a:endParaRPr lang="en-NZ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A66400-74A2-4CB8-B31B-5C5E36E67F54}"/>
              </a:ext>
            </a:extLst>
          </p:cNvPr>
          <p:cNvSpPr txBox="1"/>
          <p:nvPr/>
        </p:nvSpPr>
        <p:spPr>
          <a:xfrm>
            <a:off x="301476" y="1404367"/>
            <a:ext cx="995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Below is an example of how the Line Pack Flexibility may be allocated to Shippers</a:t>
            </a:r>
          </a:p>
          <a:p>
            <a:endParaRPr lang="en-NZ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93430-59ED-41C2-B436-15418B337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28" y="1974465"/>
            <a:ext cx="8577815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24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Pack Flexibility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803594"/>
                </a:solidFill>
              </a:defRPr>
            </a:lvl1pPr>
          </a:lstStyle>
          <a:p>
            <a:fld id="{60743DB5-AB98-46D2-A53F-DCA569CF9673}" type="slidenum">
              <a:rPr lang="en-NZ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/>
              <a:t>23</a:t>
            </a:fld>
            <a:endParaRPr lang="en-NZ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A66400-74A2-4CB8-B31B-5C5E36E67F54}"/>
              </a:ext>
            </a:extLst>
          </p:cNvPr>
          <p:cNvSpPr txBox="1"/>
          <p:nvPr/>
        </p:nvSpPr>
        <p:spPr>
          <a:xfrm>
            <a:off x="301476" y="1404367"/>
            <a:ext cx="995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Below is an example of how the Line Pack Flexibility may be allocated to OBA Parties</a:t>
            </a:r>
          </a:p>
          <a:p>
            <a:endParaRPr lang="en-NZ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1B8BD0-A4B2-4B02-8BF9-A28DCF58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24" y="1944427"/>
            <a:ext cx="8577815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3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93679B-6951-4CB4-B767-E6F78461F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02A864-80F9-4774-AC59-FAAB01F76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Priority Rights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016598-AB3A-4022-842C-AD09CF6C9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72108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Nomination Cycle Mechanics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5816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Day Nomination Cycles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803594"/>
                </a:solidFill>
              </a:defRPr>
            </a:lvl1pPr>
          </a:lstStyle>
          <a:p>
            <a:fld id="{60743DB5-AB98-46D2-A53F-DCA569CF9673}" type="slidenum">
              <a:rPr lang="en-NZ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/>
              <a:t>26</a:t>
            </a:fld>
            <a:endParaRPr lang="en-NZ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09E5D4-01BB-46D6-A8E7-507C83B2D5F8}"/>
              </a:ext>
            </a:extLst>
          </p:cNvPr>
          <p:cNvCxnSpPr/>
          <p:nvPr/>
        </p:nvCxnSpPr>
        <p:spPr>
          <a:xfrm>
            <a:off x="432000" y="3498808"/>
            <a:ext cx="98280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006CC7-AE37-4E2F-AC35-E6AA7E69F3AD}"/>
              </a:ext>
            </a:extLst>
          </p:cNvPr>
          <p:cNvCxnSpPr/>
          <p:nvPr/>
        </p:nvCxnSpPr>
        <p:spPr>
          <a:xfrm>
            <a:off x="2538388" y="331878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026DE7-F01A-47F4-BBC7-6C862972DB18}"/>
              </a:ext>
            </a:extLst>
          </p:cNvPr>
          <p:cNvCxnSpPr/>
          <p:nvPr/>
        </p:nvCxnSpPr>
        <p:spPr>
          <a:xfrm>
            <a:off x="3322475" y="3318788"/>
            <a:ext cx="0" cy="3600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E438C0-9FC3-4CCE-B390-CCAABEFDF9D3}"/>
              </a:ext>
            </a:extLst>
          </p:cNvPr>
          <p:cNvCxnSpPr/>
          <p:nvPr/>
        </p:nvCxnSpPr>
        <p:spPr>
          <a:xfrm>
            <a:off x="4106562" y="3318788"/>
            <a:ext cx="0" cy="3600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193AAA-5186-40CE-BB99-A74F24365B81}"/>
              </a:ext>
            </a:extLst>
          </p:cNvPr>
          <p:cNvCxnSpPr/>
          <p:nvPr/>
        </p:nvCxnSpPr>
        <p:spPr>
          <a:xfrm>
            <a:off x="8026997" y="331878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2BBD1B-BDB7-4613-ABF9-8273944AB795}"/>
              </a:ext>
            </a:extLst>
          </p:cNvPr>
          <p:cNvCxnSpPr/>
          <p:nvPr/>
        </p:nvCxnSpPr>
        <p:spPr>
          <a:xfrm>
            <a:off x="8811084" y="331878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3628A9-2E39-46E4-BD41-AD3CE95CF343}"/>
              </a:ext>
            </a:extLst>
          </p:cNvPr>
          <p:cNvCxnSpPr/>
          <p:nvPr/>
        </p:nvCxnSpPr>
        <p:spPr>
          <a:xfrm>
            <a:off x="9595172" y="331878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6FFCAE5-FB9A-4ABD-85FA-D6E1FE4BE1E8}"/>
              </a:ext>
            </a:extLst>
          </p:cNvPr>
          <p:cNvSpPr txBox="1"/>
          <p:nvPr/>
        </p:nvSpPr>
        <p:spPr>
          <a:xfrm>
            <a:off x="1335623" y="2412479"/>
            <a:ext cx="240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Provisional Nomination Deadline</a:t>
            </a:r>
          </a:p>
          <a:p>
            <a:pPr algn="ctr"/>
            <a:r>
              <a:rPr lang="en-NZ" sz="1200" i="1" dirty="0"/>
              <a:t>XX:00 Last business day of the week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A6F192-5303-463A-83A6-B43209D2D752}"/>
              </a:ext>
            </a:extLst>
          </p:cNvPr>
          <p:cNvCxnSpPr/>
          <p:nvPr/>
        </p:nvCxnSpPr>
        <p:spPr>
          <a:xfrm>
            <a:off x="4890649" y="331878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EF2BCC-7E35-4B87-A3CB-B19A7ADA93E4}"/>
              </a:ext>
            </a:extLst>
          </p:cNvPr>
          <p:cNvCxnSpPr/>
          <p:nvPr/>
        </p:nvCxnSpPr>
        <p:spPr>
          <a:xfrm>
            <a:off x="5674736" y="331878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AC60E0-9CD1-488B-B2C7-63831282F97A}"/>
              </a:ext>
            </a:extLst>
          </p:cNvPr>
          <p:cNvCxnSpPr/>
          <p:nvPr/>
        </p:nvCxnSpPr>
        <p:spPr>
          <a:xfrm>
            <a:off x="6458823" y="331878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6DC5A0-6E15-448B-803E-9D993826A5E3}"/>
              </a:ext>
            </a:extLst>
          </p:cNvPr>
          <p:cNvCxnSpPr/>
          <p:nvPr/>
        </p:nvCxnSpPr>
        <p:spPr>
          <a:xfrm>
            <a:off x="7242910" y="3318788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7A428F9-D2A3-4131-B491-C55925ABE00D}"/>
              </a:ext>
            </a:extLst>
          </p:cNvPr>
          <p:cNvSpPr txBox="1"/>
          <p:nvPr/>
        </p:nvSpPr>
        <p:spPr>
          <a:xfrm>
            <a:off x="4515963" y="3699679"/>
            <a:ext cx="749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b="1" dirty="0"/>
              <a:t>Monday </a:t>
            </a:r>
            <a:endParaRPr lang="en-NZ" sz="12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8AB231-27AD-4E96-AAAF-0294698993D5}"/>
              </a:ext>
            </a:extLst>
          </p:cNvPr>
          <p:cNvSpPr txBox="1"/>
          <p:nvPr/>
        </p:nvSpPr>
        <p:spPr>
          <a:xfrm>
            <a:off x="5305596" y="3699679"/>
            <a:ext cx="738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b="1" dirty="0"/>
              <a:t>Tuesday </a:t>
            </a:r>
            <a:endParaRPr lang="en-NZ" sz="12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8DA953-B010-4936-9639-027A799D8317}"/>
              </a:ext>
            </a:extLst>
          </p:cNvPr>
          <p:cNvSpPr txBox="1"/>
          <p:nvPr/>
        </p:nvSpPr>
        <p:spPr>
          <a:xfrm>
            <a:off x="5977089" y="3699679"/>
            <a:ext cx="963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b="1" dirty="0"/>
              <a:t>Wednesday </a:t>
            </a:r>
            <a:endParaRPr lang="en-NZ" sz="12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E856DF-9C20-4C1C-8C65-1C83ADFB8472}"/>
              </a:ext>
            </a:extLst>
          </p:cNvPr>
          <p:cNvSpPr txBox="1"/>
          <p:nvPr/>
        </p:nvSpPr>
        <p:spPr>
          <a:xfrm>
            <a:off x="6840300" y="3699679"/>
            <a:ext cx="805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b="1" dirty="0"/>
              <a:t>Thursday </a:t>
            </a:r>
            <a:endParaRPr lang="en-NZ" sz="1200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2904FE-177D-4B63-9E93-E7E5311DFC2C}"/>
              </a:ext>
            </a:extLst>
          </p:cNvPr>
          <p:cNvSpPr txBox="1"/>
          <p:nvPr/>
        </p:nvSpPr>
        <p:spPr>
          <a:xfrm>
            <a:off x="7721241" y="3699679"/>
            <a:ext cx="611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b="1" dirty="0"/>
              <a:t>Friday </a:t>
            </a:r>
            <a:endParaRPr lang="en-NZ" sz="1200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88824-877B-4590-BC85-4B3B7F95AA3D}"/>
              </a:ext>
            </a:extLst>
          </p:cNvPr>
          <p:cNvSpPr txBox="1"/>
          <p:nvPr/>
        </p:nvSpPr>
        <p:spPr>
          <a:xfrm>
            <a:off x="8419599" y="3699679"/>
            <a:ext cx="78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b="1" dirty="0"/>
              <a:t>Saturday </a:t>
            </a:r>
            <a:endParaRPr lang="en-NZ" sz="12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015449-61FA-494F-8AA0-05A942DA5D14}"/>
              </a:ext>
            </a:extLst>
          </p:cNvPr>
          <p:cNvSpPr txBox="1"/>
          <p:nvPr/>
        </p:nvSpPr>
        <p:spPr>
          <a:xfrm>
            <a:off x="9251744" y="3699679"/>
            <a:ext cx="686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b="1" dirty="0"/>
              <a:t>Sunday </a:t>
            </a:r>
            <a:endParaRPr lang="en-NZ" sz="1200" i="1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4CBC49-D0BE-469A-9570-B983B1E8EB1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538388" y="2874144"/>
            <a:ext cx="0" cy="4337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3B19578-64A4-48EB-9A4E-3C4693DBD865}"/>
              </a:ext>
            </a:extLst>
          </p:cNvPr>
          <p:cNvCxnSpPr>
            <a:cxnSpLocks/>
          </p:cNvCxnSpPr>
          <p:nvPr/>
        </p:nvCxnSpPr>
        <p:spPr>
          <a:xfrm>
            <a:off x="2538388" y="2992104"/>
            <a:ext cx="7056783" cy="326684"/>
          </a:xfrm>
          <a:prstGeom prst="bentConnector3">
            <a:avLst>
              <a:gd name="adj1" fmla="val 10014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F46AAE7-2674-42AC-86F4-AA63F60CAD5F}"/>
              </a:ext>
            </a:extLst>
          </p:cNvPr>
          <p:cNvCxnSpPr/>
          <p:nvPr/>
        </p:nvCxnSpPr>
        <p:spPr>
          <a:xfrm>
            <a:off x="8811084" y="2981162"/>
            <a:ext cx="0" cy="3266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0ED27CC-7885-4346-8330-CF9F809AF6D2}"/>
              </a:ext>
            </a:extLst>
          </p:cNvPr>
          <p:cNvCxnSpPr/>
          <p:nvPr/>
        </p:nvCxnSpPr>
        <p:spPr>
          <a:xfrm>
            <a:off x="5674736" y="2981162"/>
            <a:ext cx="0" cy="3266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6A5B67-F5AE-4119-AE39-C45080F9CAC3}"/>
              </a:ext>
            </a:extLst>
          </p:cNvPr>
          <p:cNvCxnSpPr/>
          <p:nvPr/>
        </p:nvCxnSpPr>
        <p:spPr>
          <a:xfrm>
            <a:off x="6458823" y="2981162"/>
            <a:ext cx="0" cy="3266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321348E-B7A1-450C-9A43-DF864D39DB51}"/>
              </a:ext>
            </a:extLst>
          </p:cNvPr>
          <p:cNvCxnSpPr/>
          <p:nvPr/>
        </p:nvCxnSpPr>
        <p:spPr>
          <a:xfrm>
            <a:off x="7242910" y="2981162"/>
            <a:ext cx="0" cy="3266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9D12B3F-7E76-4D46-82D9-563416AED7C1}"/>
              </a:ext>
            </a:extLst>
          </p:cNvPr>
          <p:cNvCxnSpPr/>
          <p:nvPr/>
        </p:nvCxnSpPr>
        <p:spPr>
          <a:xfrm>
            <a:off x="8026997" y="2981162"/>
            <a:ext cx="0" cy="3266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CA5276C-D4EA-47D6-BD05-FF0382CA1EA3}"/>
              </a:ext>
            </a:extLst>
          </p:cNvPr>
          <p:cNvCxnSpPr/>
          <p:nvPr/>
        </p:nvCxnSpPr>
        <p:spPr>
          <a:xfrm>
            <a:off x="4890649" y="2981162"/>
            <a:ext cx="0" cy="3266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7C1788E-CD95-47D4-88EC-5F30C61ED875}"/>
              </a:ext>
            </a:extLst>
          </p:cNvPr>
          <p:cNvSpPr txBox="1"/>
          <p:nvPr/>
        </p:nvSpPr>
        <p:spPr>
          <a:xfrm>
            <a:off x="4829065" y="2614153"/>
            <a:ext cx="195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/>
              <a:t>Provisional NQ for each day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C73E64-2795-42C8-B9B7-9DB15CFC87AC}"/>
              </a:ext>
            </a:extLst>
          </p:cNvPr>
          <p:cNvSpPr txBox="1"/>
          <p:nvPr/>
        </p:nvSpPr>
        <p:spPr>
          <a:xfrm>
            <a:off x="288405" y="4319121"/>
            <a:ext cx="995386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Changes to any Provisional NQ may be submitted at any time prior to the Changed Provisional Nomination Deadline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If there are no changes, the Provisional NQ becomes the Changed Provisional NQ and is considered by First Gas for acceptance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EDB0E1-C64B-4858-90E2-AD5CEBA4E8A2}"/>
              </a:ext>
            </a:extLst>
          </p:cNvPr>
          <p:cNvSpPr txBox="1"/>
          <p:nvPr/>
        </p:nvSpPr>
        <p:spPr>
          <a:xfrm>
            <a:off x="301476" y="1441227"/>
            <a:ext cx="995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Provisional NQ</a:t>
            </a:r>
            <a:r>
              <a:rPr lang="en-N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may  be submitted at any time prior to the Provisional Nomination Deadline for the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The NQ may exceed the shippers DNC under their TSA with First Gas with actual flows not in line with DNC subject to overrun/underrun charges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4C5A335-2363-4BC4-9C40-24C86044EE0B}"/>
              </a:ext>
            </a:extLst>
          </p:cNvPr>
          <p:cNvSpPr txBox="1"/>
          <p:nvPr/>
        </p:nvSpPr>
        <p:spPr>
          <a:xfrm>
            <a:off x="3114452" y="3810340"/>
            <a:ext cx="141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First Gas Response</a:t>
            </a:r>
          </a:p>
          <a:p>
            <a:pPr algn="ctr"/>
            <a:r>
              <a:rPr lang="en-NZ" sz="1200" i="1" dirty="0"/>
              <a:t>XX</a:t>
            </a:r>
            <a:r>
              <a:rPr lang="en-NZ" sz="1200" i="1" dirty="0">
                <a:sym typeface="Wingdings" panose="05000000000000000000" pitchFamily="2" charset="2"/>
              </a:rPr>
              <a:t>:00+01:00</a:t>
            </a:r>
            <a:endParaRPr lang="en-NZ" sz="1200" i="1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B59FCD0-FC5E-4D96-A863-1F0FEFFFA0FA}"/>
              </a:ext>
            </a:extLst>
          </p:cNvPr>
          <p:cNvCxnSpPr>
            <a:cxnSpLocks/>
          </p:cNvCxnSpPr>
          <p:nvPr/>
        </p:nvCxnSpPr>
        <p:spPr>
          <a:xfrm>
            <a:off x="3437044" y="6327097"/>
            <a:ext cx="371241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E9CD7C4-51B1-41A6-AD9A-4466C0A4B922}"/>
              </a:ext>
            </a:extLst>
          </p:cNvPr>
          <p:cNvCxnSpPr/>
          <p:nvPr/>
        </p:nvCxnSpPr>
        <p:spPr>
          <a:xfrm>
            <a:off x="4154746" y="6147077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4B55B26-8281-4653-8F7B-C91E5F97802D}"/>
              </a:ext>
            </a:extLst>
          </p:cNvPr>
          <p:cNvSpPr txBox="1"/>
          <p:nvPr/>
        </p:nvSpPr>
        <p:spPr>
          <a:xfrm>
            <a:off x="2500169" y="5335190"/>
            <a:ext cx="330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Changed Provisional Nomination Deadline</a:t>
            </a:r>
          </a:p>
          <a:p>
            <a:pPr algn="ctr"/>
            <a:r>
              <a:rPr lang="en-NZ" sz="1200" i="1" dirty="0"/>
              <a:t>XX:00 D-1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3EF4B40-053A-4585-B787-D0BC582E498F}"/>
              </a:ext>
            </a:extLst>
          </p:cNvPr>
          <p:cNvCxnSpPr/>
          <p:nvPr/>
        </p:nvCxnSpPr>
        <p:spPr>
          <a:xfrm>
            <a:off x="6507007" y="6147077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F3B18FAE-2D66-4296-88EC-72F2B4585328}"/>
              </a:ext>
            </a:extLst>
          </p:cNvPr>
          <p:cNvSpPr txBox="1"/>
          <p:nvPr/>
        </p:nvSpPr>
        <p:spPr>
          <a:xfrm>
            <a:off x="6272007" y="6527968"/>
            <a:ext cx="470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D+1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100826B-D413-4800-8CA2-56641A50C7A6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4154746" y="5796855"/>
            <a:ext cx="0" cy="3502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663A755C-76E3-4736-9FA2-D0F5CDA31B26}"/>
              </a:ext>
            </a:extLst>
          </p:cNvPr>
          <p:cNvCxnSpPr>
            <a:cxnSpLocks/>
          </p:cNvCxnSpPr>
          <p:nvPr/>
        </p:nvCxnSpPr>
        <p:spPr>
          <a:xfrm>
            <a:off x="4154745" y="5924300"/>
            <a:ext cx="2352262" cy="222777"/>
          </a:xfrm>
          <a:prstGeom prst="bentConnector3">
            <a:avLst>
              <a:gd name="adj1" fmla="val 10028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659EF3B-6280-4FFA-AB57-95571B1DDA42}"/>
              </a:ext>
            </a:extLst>
          </p:cNvPr>
          <p:cNvSpPr txBox="1"/>
          <p:nvPr/>
        </p:nvSpPr>
        <p:spPr>
          <a:xfrm>
            <a:off x="4748477" y="5578461"/>
            <a:ext cx="223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/>
              <a:t>Changed Provisional NQ for D+1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AA293F3-5037-4A41-9787-D85544EB5F99}"/>
              </a:ext>
            </a:extLst>
          </p:cNvPr>
          <p:cNvSpPr txBox="1"/>
          <p:nvPr/>
        </p:nvSpPr>
        <p:spPr>
          <a:xfrm>
            <a:off x="288405" y="3810340"/>
            <a:ext cx="188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OBA Party Confirmation</a:t>
            </a:r>
          </a:p>
          <a:p>
            <a:pPr algn="ctr"/>
            <a:r>
              <a:rPr lang="en-NZ" sz="1200" i="1" dirty="0"/>
              <a:t>XX</a:t>
            </a:r>
            <a:r>
              <a:rPr lang="en-NZ" sz="1200" i="1" dirty="0">
                <a:sym typeface="Wingdings" panose="05000000000000000000" pitchFamily="2" charset="2"/>
              </a:rPr>
              <a:t>:00+00:30</a:t>
            </a:r>
            <a:endParaRPr lang="en-NZ" sz="1200" i="1" dirty="0"/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9304DC32-5ACB-4989-9DF5-4FB4ED25C1CE}"/>
              </a:ext>
            </a:extLst>
          </p:cNvPr>
          <p:cNvCxnSpPr>
            <a:cxnSpLocks/>
            <a:stCxn id="104" idx="3"/>
          </p:cNvCxnSpPr>
          <p:nvPr/>
        </p:nvCxnSpPr>
        <p:spPr>
          <a:xfrm flipV="1">
            <a:off x="2178348" y="3509751"/>
            <a:ext cx="502080" cy="531422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A7ACA336-5B56-477F-A311-923113FFE93E}"/>
              </a:ext>
            </a:extLst>
          </p:cNvPr>
          <p:cNvCxnSpPr>
            <a:cxnSpLocks/>
            <a:stCxn id="61" idx="1"/>
          </p:cNvCxnSpPr>
          <p:nvPr/>
        </p:nvCxnSpPr>
        <p:spPr>
          <a:xfrm rot="10800000">
            <a:off x="2795788" y="3504659"/>
            <a:ext cx="318664" cy="536515"/>
          </a:xfrm>
          <a:prstGeom prst="bentConnector2">
            <a:avLst/>
          </a:prstGeom>
          <a:ln w="28575">
            <a:solidFill>
              <a:srgbClr val="0076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726E2460-FE38-4F0B-9409-EED32DD8BF20}"/>
              </a:ext>
            </a:extLst>
          </p:cNvPr>
          <p:cNvSpPr txBox="1"/>
          <p:nvPr/>
        </p:nvSpPr>
        <p:spPr>
          <a:xfrm>
            <a:off x="4877002" y="6654985"/>
            <a:ext cx="141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First Gas Response</a:t>
            </a:r>
          </a:p>
          <a:p>
            <a:pPr algn="ctr"/>
            <a:r>
              <a:rPr lang="en-NZ" sz="1200" i="1" dirty="0"/>
              <a:t>XX</a:t>
            </a:r>
            <a:r>
              <a:rPr lang="en-NZ" sz="1200" i="1" dirty="0">
                <a:sym typeface="Wingdings" panose="05000000000000000000" pitchFamily="2" charset="2"/>
              </a:rPr>
              <a:t>:00+01:00</a:t>
            </a:r>
            <a:endParaRPr lang="en-NZ" sz="1200" i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1442587-00A0-491E-8CD5-DD363D9711A9}"/>
              </a:ext>
            </a:extLst>
          </p:cNvPr>
          <p:cNvSpPr txBox="1"/>
          <p:nvPr/>
        </p:nvSpPr>
        <p:spPr>
          <a:xfrm>
            <a:off x="2050955" y="6654985"/>
            <a:ext cx="188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OBA Party Confirmation</a:t>
            </a:r>
          </a:p>
          <a:p>
            <a:pPr algn="ctr"/>
            <a:r>
              <a:rPr lang="en-NZ" sz="1200" i="1" dirty="0"/>
              <a:t>XX</a:t>
            </a:r>
            <a:r>
              <a:rPr lang="en-NZ" sz="1200" i="1" dirty="0">
                <a:sym typeface="Wingdings" panose="05000000000000000000" pitchFamily="2" charset="2"/>
              </a:rPr>
              <a:t>:00+00:30</a:t>
            </a:r>
            <a:endParaRPr lang="en-NZ" sz="1200" i="1" dirty="0"/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E7C305B9-9A9F-4973-9CDA-B9FFBB4F11DA}"/>
              </a:ext>
            </a:extLst>
          </p:cNvPr>
          <p:cNvCxnSpPr>
            <a:cxnSpLocks/>
            <a:stCxn id="120" idx="3"/>
          </p:cNvCxnSpPr>
          <p:nvPr/>
        </p:nvCxnSpPr>
        <p:spPr>
          <a:xfrm flipV="1">
            <a:off x="3940898" y="6354396"/>
            <a:ext cx="502080" cy="531422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A5A972AA-B613-4677-A0B4-211920686CDF}"/>
              </a:ext>
            </a:extLst>
          </p:cNvPr>
          <p:cNvCxnSpPr>
            <a:cxnSpLocks/>
            <a:stCxn id="119" idx="1"/>
          </p:cNvCxnSpPr>
          <p:nvPr/>
        </p:nvCxnSpPr>
        <p:spPr>
          <a:xfrm rot="10800000">
            <a:off x="4558338" y="6349304"/>
            <a:ext cx="318664" cy="536515"/>
          </a:xfrm>
          <a:prstGeom prst="bentConnector2">
            <a:avLst/>
          </a:prstGeom>
          <a:ln w="28575">
            <a:solidFill>
              <a:srgbClr val="0076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Intra-Day Nomination Cycles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803594"/>
                </a:solidFill>
              </a:defRPr>
            </a:lvl1pPr>
          </a:lstStyle>
          <a:p>
            <a:fld id="{60743DB5-AB98-46D2-A53F-DCA569CF9673}" type="slidenum">
              <a:rPr lang="en-NZ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/>
              <a:t>27</a:t>
            </a:fld>
            <a:endParaRPr lang="en-NZ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C73E64-2795-42C8-B9B7-9DB15CFC87AC}"/>
              </a:ext>
            </a:extLst>
          </p:cNvPr>
          <p:cNvSpPr txBox="1"/>
          <p:nvPr/>
        </p:nvSpPr>
        <p:spPr>
          <a:xfrm>
            <a:off x="288405" y="4319121"/>
            <a:ext cx="62568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First Gas approves NQs based on:</a:t>
            </a:r>
          </a:p>
          <a:p>
            <a:pPr marL="864428" lvl="1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Available Operational Capacity</a:t>
            </a:r>
          </a:p>
          <a:p>
            <a:pPr marL="864428" lvl="1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Interruptible Capacity</a:t>
            </a:r>
          </a:p>
          <a:p>
            <a:pPr marL="864428" lvl="1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Priority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For Intra-Day nominations:</a:t>
            </a:r>
          </a:p>
          <a:p>
            <a:pPr marL="864428" lvl="1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Decreases in NQ cannot be less than the proportion of the last approved DQ deemed to have flowed up to that point in the day</a:t>
            </a:r>
          </a:p>
          <a:p>
            <a:pPr marL="864428" lvl="1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Changes to agreed hourly profiles cannot be less than the sum of agreed hourly profile hourly quantities up to that point in the day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EDB0E1-C64B-4858-90E2-AD5CEBA4E8A2}"/>
              </a:ext>
            </a:extLst>
          </p:cNvPr>
          <p:cNvSpPr txBox="1"/>
          <p:nvPr/>
        </p:nvSpPr>
        <p:spPr>
          <a:xfrm>
            <a:off x="301476" y="1441227"/>
            <a:ext cx="995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N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Four Intra-Day Nomination cycles will be held at 22:00, 10:00, 14:00 and 18:00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Shippers may submit changes to any NQ prior to the Intra-Day Nomination Deadline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B59FCD0-FC5E-4D96-A863-1F0FEFFFA0FA}"/>
              </a:ext>
            </a:extLst>
          </p:cNvPr>
          <p:cNvCxnSpPr>
            <a:cxnSpLocks/>
          </p:cNvCxnSpPr>
          <p:nvPr/>
        </p:nvCxnSpPr>
        <p:spPr>
          <a:xfrm>
            <a:off x="3475263" y="3544689"/>
            <a:ext cx="371241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E9CD7C4-51B1-41A6-AD9A-4466C0A4B922}"/>
              </a:ext>
            </a:extLst>
          </p:cNvPr>
          <p:cNvCxnSpPr/>
          <p:nvPr/>
        </p:nvCxnSpPr>
        <p:spPr>
          <a:xfrm>
            <a:off x="4192965" y="3364669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4B55B26-8281-4653-8F7B-C91E5F97802D}"/>
              </a:ext>
            </a:extLst>
          </p:cNvPr>
          <p:cNvSpPr txBox="1"/>
          <p:nvPr/>
        </p:nvSpPr>
        <p:spPr>
          <a:xfrm>
            <a:off x="2538388" y="2485879"/>
            <a:ext cx="330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Intra-Day Nominations Deadline</a:t>
            </a:r>
          </a:p>
          <a:p>
            <a:pPr algn="ctr"/>
            <a:r>
              <a:rPr lang="en-NZ" sz="1200" i="1" dirty="0"/>
              <a:t>XX:00 D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3EF4B40-053A-4585-B787-D0BC582E498F}"/>
              </a:ext>
            </a:extLst>
          </p:cNvPr>
          <p:cNvCxnSpPr/>
          <p:nvPr/>
        </p:nvCxnSpPr>
        <p:spPr>
          <a:xfrm>
            <a:off x="6545226" y="3364669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F3B18FAE-2D66-4296-88EC-72F2B4585328}"/>
              </a:ext>
            </a:extLst>
          </p:cNvPr>
          <p:cNvSpPr txBox="1"/>
          <p:nvPr/>
        </p:nvSpPr>
        <p:spPr>
          <a:xfrm>
            <a:off x="6397589" y="3745560"/>
            <a:ext cx="295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100826B-D413-4800-8CA2-56641A50C7A6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4192965" y="2947544"/>
            <a:ext cx="0" cy="49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663A755C-76E3-4736-9FA2-D0F5CDA31B26}"/>
              </a:ext>
            </a:extLst>
          </p:cNvPr>
          <p:cNvCxnSpPr>
            <a:cxnSpLocks/>
          </p:cNvCxnSpPr>
          <p:nvPr/>
        </p:nvCxnSpPr>
        <p:spPr>
          <a:xfrm>
            <a:off x="4192964" y="3141892"/>
            <a:ext cx="2352262" cy="319679"/>
          </a:xfrm>
          <a:prstGeom prst="bentConnector3">
            <a:avLst>
              <a:gd name="adj1" fmla="val 10028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659EF3B-6280-4FFA-AB57-95571B1DDA42}"/>
              </a:ext>
            </a:extLst>
          </p:cNvPr>
          <p:cNvSpPr txBox="1"/>
          <p:nvPr/>
        </p:nvSpPr>
        <p:spPr>
          <a:xfrm>
            <a:off x="4944787" y="2804624"/>
            <a:ext cx="1405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/>
              <a:t>Intra-Day NQ for D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26E2460-FE38-4F0B-9409-EED32DD8BF20}"/>
              </a:ext>
            </a:extLst>
          </p:cNvPr>
          <p:cNvSpPr txBox="1"/>
          <p:nvPr/>
        </p:nvSpPr>
        <p:spPr>
          <a:xfrm>
            <a:off x="4915221" y="3872577"/>
            <a:ext cx="141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First Gas Response</a:t>
            </a:r>
          </a:p>
          <a:p>
            <a:pPr algn="ctr"/>
            <a:r>
              <a:rPr lang="en-NZ" sz="1200" i="1" dirty="0"/>
              <a:t>XX</a:t>
            </a:r>
            <a:r>
              <a:rPr lang="en-NZ" sz="1200" i="1" dirty="0">
                <a:sym typeface="Wingdings" panose="05000000000000000000" pitchFamily="2" charset="2"/>
              </a:rPr>
              <a:t>:00+01:00</a:t>
            </a:r>
            <a:endParaRPr lang="en-NZ" sz="1200" i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1442587-00A0-491E-8CD5-DD363D9711A9}"/>
              </a:ext>
            </a:extLst>
          </p:cNvPr>
          <p:cNvSpPr txBox="1"/>
          <p:nvPr/>
        </p:nvSpPr>
        <p:spPr>
          <a:xfrm>
            <a:off x="2089174" y="3872577"/>
            <a:ext cx="188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OBA Party Confirmation</a:t>
            </a:r>
          </a:p>
          <a:p>
            <a:pPr algn="ctr"/>
            <a:r>
              <a:rPr lang="en-NZ" sz="1200" i="1" dirty="0"/>
              <a:t>XX</a:t>
            </a:r>
            <a:r>
              <a:rPr lang="en-NZ" sz="1200" i="1" dirty="0">
                <a:sym typeface="Wingdings" panose="05000000000000000000" pitchFamily="2" charset="2"/>
              </a:rPr>
              <a:t>:00+00:30</a:t>
            </a:r>
            <a:endParaRPr lang="en-NZ" sz="1200" i="1" dirty="0"/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E7C305B9-9A9F-4973-9CDA-B9FFBB4F11DA}"/>
              </a:ext>
            </a:extLst>
          </p:cNvPr>
          <p:cNvCxnSpPr>
            <a:cxnSpLocks/>
            <a:stCxn id="120" idx="3"/>
          </p:cNvCxnSpPr>
          <p:nvPr/>
        </p:nvCxnSpPr>
        <p:spPr>
          <a:xfrm flipV="1">
            <a:off x="3979117" y="3571988"/>
            <a:ext cx="502080" cy="531422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A5A972AA-B613-4677-A0B4-211920686CDF}"/>
              </a:ext>
            </a:extLst>
          </p:cNvPr>
          <p:cNvCxnSpPr>
            <a:cxnSpLocks/>
            <a:stCxn id="119" idx="1"/>
          </p:cNvCxnSpPr>
          <p:nvPr/>
        </p:nvCxnSpPr>
        <p:spPr>
          <a:xfrm rot="10800000">
            <a:off x="4596557" y="3566896"/>
            <a:ext cx="318664" cy="536515"/>
          </a:xfrm>
          <a:prstGeom prst="bentConnector2">
            <a:avLst/>
          </a:prstGeom>
          <a:ln w="28575">
            <a:solidFill>
              <a:srgbClr val="0076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9A670E-E455-4300-AB2D-B7552A383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06881"/>
              </p:ext>
            </p:extLst>
          </p:nvPr>
        </p:nvGraphicFramePr>
        <p:xfrm>
          <a:off x="7275306" y="4319339"/>
          <a:ext cx="1828800" cy="13335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545564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714107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849331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NQ/24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856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0:00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7544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1:00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905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2:00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8638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3:00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9044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4:00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261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04678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D7FF1553-624D-4C5F-8651-C05A37110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00229"/>
              </p:ext>
            </p:extLst>
          </p:nvPr>
        </p:nvGraphicFramePr>
        <p:xfrm>
          <a:off x="7315978" y="5701653"/>
          <a:ext cx="1828800" cy="13335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5455647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714107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527114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</a:t>
                      </a:r>
                      <a:endParaRPr lang="en-NZ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</a:t>
                      </a:r>
                      <a:endParaRPr lang="en-NZ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AHP</a:t>
                      </a:r>
                      <a:endParaRPr lang="en-NZ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856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0:00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7544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1:00</a:t>
                      </a:r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905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2:00</a:t>
                      </a:r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8638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3:00</a:t>
                      </a:r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9044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4:00</a:t>
                      </a:r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261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04678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4C99B6E1-2977-4028-AFC9-FC745B7D70D7}"/>
              </a:ext>
            </a:extLst>
          </p:cNvPr>
          <p:cNvSpPr txBox="1"/>
          <p:nvPr/>
        </p:nvSpPr>
        <p:spPr>
          <a:xfrm>
            <a:off x="9262049" y="4624931"/>
            <a:ext cx="12692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>
                <a:latin typeface="Arial" panose="020B0604020202020204" pitchFamily="34" charset="0"/>
                <a:cs typeface="Arial" panose="020B0604020202020204" pitchFamily="34" charset="0"/>
              </a:rPr>
              <a:t>Shipper 1 can’t nominate less than 5 for the day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0884F2-0A3B-4E25-85FF-F2C295CBD821}"/>
              </a:ext>
            </a:extLst>
          </p:cNvPr>
          <p:cNvSpPr txBox="1"/>
          <p:nvPr/>
        </p:nvSpPr>
        <p:spPr>
          <a:xfrm>
            <a:off x="9262048" y="6037205"/>
            <a:ext cx="12692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>
                <a:latin typeface="Arial" panose="020B0604020202020204" pitchFamily="34" charset="0"/>
                <a:cs typeface="Arial" panose="020B0604020202020204" pitchFamily="34" charset="0"/>
              </a:rPr>
              <a:t>Shipper 2 can’t nominate less than 6 for the day</a:t>
            </a:r>
          </a:p>
        </p:txBody>
      </p:sp>
    </p:spTree>
    <p:extLst>
      <p:ext uri="{BB962C8B-B14F-4D97-AF65-F5344CB8AC3E}">
        <p14:creationId xmlns:p14="http://schemas.microsoft.com/office/powerpoint/2010/main" val="2822431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1D1C-9E78-4C3B-94CD-301B3485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Extra Nomination Cycles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DBC53-5FA1-4B32-BD57-5474A606C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986" y="6867323"/>
            <a:ext cx="9360000" cy="198000"/>
          </a:xfrm>
        </p:spPr>
        <p:txBody>
          <a:bodyPr/>
          <a:lstStyle/>
          <a:p>
            <a:r>
              <a:rPr lang="en-NZ"/>
              <a:t>First Gas / Presentation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43578-1F7F-49F3-AF21-2C562752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743DB5-AB98-46D2-A53F-DCA569CF9673}" type="slidenum">
              <a:rPr lang="en-NZ" smtClean="0"/>
              <a:pPr/>
              <a:t>28</a:t>
            </a:fld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4D565E-A236-4413-BABB-EDC78F3A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652762"/>
            <a:ext cx="9828000" cy="1767829"/>
          </a:xfrm>
        </p:spPr>
        <p:txBody>
          <a:bodyPr/>
          <a:lstStyle/>
          <a:p>
            <a:r>
              <a:rPr lang="en-NZ" dirty="0"/>
              <a:t>ONE additional Intra-Day Cycle can be requested by a Shipper</a:t>
            </a:r>
          </a:p>
          <a:p>
            <a:r>
              <a:rPr lang="en-NZ" dirty="0"/>
              <a:t>Request must be based on an unforeseen material change in either:</a:t>
            </a:r>
          </a:p>
          <a:p>
            <a:pPr lvl="1"/>
            <a:r>
              <a:rPr lang="en-NZ" dirty="0"/>
              <a:t>Its receipt of gas due to an Interconnected Party’s unplanned loss of production</a:t>
            </a:r>
          </a:p>
          <a:p>
            <a:pPr lvl="1"/>
            <a:r>
              <a:rPr lang="en-NZ" dirty="0"/>
              <a:t>Its customers’ (or its own) demand for Gas</a:t>
            </a:r>
          </a:p>
          <a:p>
            <a:r>
              <a:rPr lang="en-NZ" dirty="0"/>
              <a:t>Shipper needs to give reasons for Extra ID in its notice to First Gas</a:t>
            </a:r>
          </a:p>
          <a:p>
            <a:r>
              <a:rPr lang="en-NZ" dirty="0"/>
              <a:t>All ID Cycle rules apply for timing and change in quantities</a:t>
            </a:r>
          </a:p>
          <a:p>
            <a:r>
              <a:rPr lang="en-NZ" dirty="0"/>
              <a:t>First Gas response deadlines and decisions on timing of Extra ID cycle to be defined</a:t>
            </a:r>
          </a:p>
          <a:p>
            <a:endParaRPr lang="en-NZ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290BB1-3248-47F1-AAB2-620FD4FD1D7F}"/>
              </a:ext>
            </a:extLst>
          </p:cNvPr>
          <p:cNvCxnSpPr>
            <a:cxnSpLocks/>
          </p:cNvCxnSpPr>
          <p:nvPr/>
        </p:nvCxnSpPr>
        <p:spPr>
          <a:xfrm>
            <a:off x="1836245" y="5550652"/>
            <a:ext cx="523864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EEC7B7-ABC2-4451-8E30-D77C22B893C7}"/>
              </a:ext>
            </a:extLst>
          </p:cNvPr>
          <p:cNvSpPr txBox="1"/>
          <p:nvPr/>
        </p:nvSpPr>
        <p:spPr>
          <a:xfrm>
            <a:off x="899370" y="4491842"/>
            <a:ext cx="330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Request for Extra ID Cycle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18B600-0F0F-4771-85EF-54F7014A33F2}"/>
              </a:ext>
            </a:extLst>
          </p:cNvPr>
          <p:cNvCxnSpPr/>
          <p:nvPr/>
        </p:nvCxnSpPr>
        <p:spPr>
          <a:xfrm>
            <a:off x="6210796" y="5363167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02E86A-BAD8-4175-9B2A-FC0DAEB765DC}"/>
              </a:ext>
            </a:extLst>
          </p:cNvPr>
          <p:cNvSpPr txBox="1"/>
          <p:nvPr/>
        </p:nvSpPr>
        <p:spPr>
          <a:xfrm>
            <a:off x="6063159" y="5744058"/>
            <a:ext cx="295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ECD4EC-28B5-4112-B4E8-8351AED9E62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553947" y="4768841"/>
            <a:ext cx="0" cy="6838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072C71-20FB-417E-947C-B3DCDFE381E2}"/>
              </a:ext>
            </a:extLst>
          </p:cNvPr>
          <p:cNvSpPr txBox="1"/>
          <p:nvPr/>
        </p:nvSpPr>
        <p:spPr>
          <a:xfrm>
            <a:off x="2159943" y="6158636"/>
            <a:ext cx="141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First Gas Response to Extra ID Request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BB0CD8-DCB8-4D07-8B66-D7A2C54DE570}"/>
              </a:ext>
            </a:extLst>
          </p:cNvPr>
          <p:cNvCxnSpPr>
            <a:cxnSpLocks/>
          </p:cNvCxnSpPr>
          <p:nvPr/>
        </p:nvCxnSpPr>
        <p:spPr>
          <a:xfrm>
            <a:off x="2869532" y="5550652"/>
            <a:ext cx="0" cy="607984"/>
          </a:xfrm>
          <a:prstGeom prst="straightConnector1">
            <a:avLst/>
          </a:prstGeom>
          <a:ln w="28575">
            <a:solidFill>
              <a:srgbClr val="0076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701AE0-AA3F-4085-8D6F-467801E4DDDA}"/>
              </a:ext>
            </a:extLst>
          </p:cNvPr>
          <p:cNvSpPr txBox="1"/>
          <p:nvPr/>
        </p:nvSpPr>
        <p:spPr>
          <a:xfrm>
            <a:off x="3618508" y="615413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First Gas Notifies Shippers of Extra ID</a:t>
            </a:r>
          </a:p>
          <a:p>
            <a:pPr algn="ctr"/>
            <a:r>
              <a:rPr lang="en-NZ" sz="1200" i="1" dirty="0"/>
              <a:t>XX</a:t>
            </a:r>
            <a:r>
              <a:rPr lang="en-NZ" sz="1200" i="1" dirty="0">
                <a:sym typeface="Wingdings" panose="05000000000000000000" pitchFamily="2" charset="2"/>
              </a:rPr>
              <a:t>:00 - 1</a:t>
            </a:r>
            <a:endParaRPr lang="en-NZ" sz="12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5D8EB8A-EB85-480C-BD3B-4B28E4218839}"/>
              </a:ext>
            </a:extLst>
          </p:cNvPr>
          <p:cNvCxnSpPr>
            <a:cxnSpLocks/>
          </p:cNvCxnSpPr>
          <p:nvPr/>
        </p:nvCxnSpPr>
        <p:spPr>
          <a:xfrm>
            <a:off x="4328097" y="5546154"/>
            <a:ext cx="0" cy="607984"/>
          </a:xfrm>
          <a:prstGeom prst="straightConnector1">
            <a:avLst/>
          </a:prstGeom>
          <a:ln w="28575">
            <a:solidFill>
              <a:srgbClr val="0076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98270CC-13CC-4AAA-A19F-F8BF620DC197}"/>
              </a:ext>
            </a:extLst>
          </p:cNvPr>
          <p:cNvSpPr txBox="1"/>
          <p:nvPr/>
        </p:nvSpPr>
        <p:spPr>
          <a:xfrm>
            <a:off x="3690516" y="4491842"/>
            <a:ext cx="330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Shippers submit Extra ID Nominations</a:t>
            </a:r>
          </a:p>
          <a:p>
            <a:pPr algn="ctr"/>
            <a:r>
              <a:rPr lang="en-NZ" sz="1200" i="1" dirty="0"/>
              <a:t>XX:00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D6557A-913D-4C73-B9AD-C4D4570ED438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345093" y="4953507"/>
            <a:ext cx="0" cy="49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DEEE7C-8D55-42C9-843A-569A8EDAC8B1}"/>
              </a:ext>
            </a:extLst>
          </p:cNvPr>
          <p:cNvSpPr txBox="1"/>
          <p:nvPr/>
        </p:nvSpPr>
        <p:spPr>
          <a:xfrm>
            <a:off x="5058668" y="6172452"/>
            <a:ext cx="141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First Gas Response</a:t>
            </a:r>
          </a:p>
          <a:p>
            <a:pPr algn="ctr"/>
            <a:r>
              <a:rPr lang="en-NZ" sz="1200" i="1" dirty="0"/>
              <a:t>XX</a:t>
            </a:r>
            <a:r>
              <a:rPr lang="en-NZ" sz="1200" i="1" dirty="0">
                <a:sym typeface="Wingdings" panose="05000000000000000000" pitchFamily="2" charset="2"/>
              </a:rPr>
              <a:t>:00 + 1</a:t>
            </a:r>
            <a:endParaRPr lang="en-NZ" sz="1200" i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142FEA-B97A-4DFE-9E21-351386D29139}"/>
              </a:ext>
            </a:extLst>
          </p:cNvPr>
          <p:cNvCxnSpPr>
            <a:cxnSpLocks/>
          </p:cNvCxnSpPr>
          <p:nvPr/>
        </p:nvCxnSpPr>
        <p:spPr>
          <a:xfrm>
            <a:off x="5768257" y="5564468"/>
            <a:ext cx="0" cy="607984"/>
          </a:xfrm>
          <a:prstGeom prst="straightConnector1">
            <a:avLst/>
          </a:prstGeom>
          <a:ln w="28575">
            <a:solidFill>
              <a:srgbClr val="0076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C18887A0-DF77-4706-A740-3D48ED048F1C}"/>
              </a:ext>
            </a:extLst>
          </p:cNvPr>
          <p:cNvCxnSpPr/>
          <p:nvPr/>
        </p:nvCxnSpPr>
        <p:spPr>
          <a:xfrm>
            <a:off x="5346700" y="5139914"/>
            <a:ext cx="864096" cy="223253"/>
          </a:xfrm>
          <a:prstGeom prst="bentConnector3">
            <a:avLst>
              <a:gd name="adj1" fmla="val 9831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57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66E8F7-2EC2-4E1B-A864-D19CB6101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12F4B-8479-4419-923F-2C5C80C68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734217"/>
            <a:ext cx="9828000" cy="399641"/>
          </a:xfrm>
        </p:spPr>
        <p:txBody>
          <a:bodyPr/>
          <a:lstStyle/>
          <a:p>
            <a:r>
              <a:rPr lang="en-NZ" dirty="0"/>
              <a:t>Worked examples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200EA64-5EE4-4D67-8BF3-B0D56232A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751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C3A09E-1D94-41A0-A992-95C09EE73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C13517-00E0-4882-A34A-9501587CF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GTAC Deferred Items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4D6D3E-8262-4492-9D96-D844EAC7C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8574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5480-2A83-4750-AF0D-C1650286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Incentive Charge Rebates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199E3-C83E-470F-8F97-417AA2C29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NZ"/>
              <a:t>First Gas / Presentation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6DA12-B1EB-461F-BBD0-98E783BDA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743DB5-AB98-46D2-A53F-DCA569CF9673}" type="slidenum">
              <a:rPr lang="en-NZ" smtClean="0"/>
              <a:pPr/>
              <a:t>30</a:t>
            </a:fld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AA254-AFA0-40FF-B784-692461AA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First Gas will credit each month a proportion of the following charges for the previous month:</a:t>
            </a:r>
          </a:p>
          <a:p>
            <a:pPr lvl="1"/>
            <a:r>
              <a:rPr lang="en-NZ" dirty="0"/>
              <a:t>Transmission-related incentive charges</a:t>
            </a:r>
          </a:p>
          <a:p>
            <a:pPr lvl="2"/>
            <a:r>
              <a:rPr lang="en-NZ" sz="1600" dirty="0"/>
              <a:t>Daily overrun charges,</a:t>
            </a:r>
          </a:p>
          <a:p>
            <a:pPr lvl="2"/>
            <a:r>
              <a:rPr lang="en-NZ" sz="1600" dirty="0"/>
              <a:t>Underrun charges</a:t>
            </a:r>
          </a:p>
          <a:p>
            <a:pPr lvl="2"/>
            <a:r>
              <a:rPr lang="en-NZ" sz="1600" dirty="0"/>
              <a:t>Hourly overrun charges</a:t>
            </a:r>
          </a:p>
          <a:p>
            <a:pPr lvl="2"/>
            <a:r>
              <a:rPr lang="en-NZ" sz="1600" dirty="0"/>
              <a:t>Over-flow charges</a:t>
            </a:r>
          </a:p>
          <a:p>
            <a:pPr lvl="1"/>
            <a:r>
              <a:rPr lang="en-NZ" dirty="0"/>
              <a:t>Excess running mismatch charges</a:t>
            </a:r>
          </a:p>
          <a:p>
            <a:r>
              <a:rPr lang="en-NZ" dirty="0"/>
              <a:t>The credit will be deducted from the charges for the following month</a:t>
            </a:r>
          </a:p>
        </p:txBody>
      </p:sp>
    </p:spTree>
    <p:extLst>
      <p:ext uri="{BB962C8B-B14F-4D97-AF65-F5344CB8AC3E}">
        <p14:creationId xmlns:p14="http://schemas.microsoft.com/office/powerpoint/2010/main" val="1749509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6C51-747B-4208-AD0F-2AD06F96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Rebate of Incentive Charges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43DC5-7F81-4140-99CF-8FA9279B1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NZ"/>
              <a:t>First Gas / Presentation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36BD0-6AC9-40CC-BD7D-D698523C3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743DB5-AB98-46D2-A53F-DCA569CF9673}" type="slidenum">
              <a:rPr lang="en-NZ" smtClean="0"/>
              <a:pPr/>
              <a:t>31</a:t>
            </a:fld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F42D28-F967-47FF-BE50-E5F9E31AD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NZ" dirty="0"/>
              <a:t>Transmission Charges and Priority Rights Charges</a:t>
            </a:r>
          </a:p>
          <a:p>
            <a:r>
              <a:rPr lang="en-NZ" dirty="0"/>
              <a:t>Rebate will be prorated according to the Shipper’s proportion of total DNC Charges for the month: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indent="0">
              <a:buNone/>
            </a:pPr>
            <a:endParaRPr lang="en-NZ" dirty="0"/>
          </a:p>
          <a:p>
            <a:endParaRPr lang="en-NZ" dirty="0"/>
          </a:p>
          <a:p>
            <a:r>
              <a:rPr lang="en-NZ" dirty="0"/>
              <a:t>Allocation according to bookings links the rebate to the scale of capacity booked</a:t>
            </a:r>
          </a:p>
          <a:p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909F4-BA4A-49F0-B886-ADB2D2514983}"/>
              </a:ext>
            </a:extLst>
          </p:cNvPr>
          <p:cNvSpPr txBox="1"/>
          <p:nvPr/>
        </p:nvSpPr>
        <p:spPr>
          <a:xfrm>
            <a:off x="594172" y="2844527"/>
            <a:ext cx="919782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(TIC</a:t>
            </a:r>
            <a:r>
              <a:rPr lang="en-NZ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+ PRC</a:t>
            </a:r>
            <a:r>
              <a:rPr lang="en-NZ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) × DNCC</a:t>
            </a:r>
            <a:r>
              <a:rPr lang="en-NZ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SHIPPER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÷ DNCC</a:t>
            </a:r>
            <a:r>
              <a:rPr lang="en-NZ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>
              <a:lnSpc>
                <a:spcPct val="150000"/>
              </a:lnSpc>
            </a:pP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50000"/>
              </a:lnSpc>
            </a:pPr>
            <a:r>
              <a:rPr lang="en-NZ" sz="1200" i="1" dirty="0">
                <a:latin typeface="Arial" panose="020B0604020202020204" pitchFamily="34" charset="0"/>
                <a:cs typeface="Arial" panose="020B0604020202020204" pitchFamily="34" charset="0"/>
              </a:rPr>
              <a:t>TIC</a:t>
            </a:r>
            <a:r>
              <a:rPr lang="en-NZ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is the total of Daily Overrun Charges, Underrun Charges, Hourly Overrun Charges and Over-Flow Charges payable by all Shippers; </a:t>
            </a:r>
          </a:p>
          <a:p>
            <a:pPr>
              <a:lnSpc>
                <a:spcPct val="150000"/>
              </a:lnSpc>
            </a:pPr>
            <a:r>
              <a:rPr lang="en-NZ" sz="1200" i="1" dirty="0">
                <a:latin typeface="Arial" panose="020B0604020202020204" pitchFamily="34" charset="0"/>
                <a:cs typeface="Arial" panose="020B0604020202020204" pitchFamily="34" charset="0"/>
              </a:rPr>
              <a:t>PRC</a:t>
            </a:r>
            <a:r>
              <a:rPr lang="en-NZ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is the total of Priority Rights Charges payable by all Shippers;</a:t>
            </a:r>
          </a:p>
          <a:p>
            <a:pPr>
              <a:lnSpc>
                <a:spcPct val="150000"/>
              </a:lnSpc>
            </a:pPr>
            <a:r>
              <a:rPr lang="en-NZ" sz="1200" i="1" dirty="0">
                <a:latin typeface="Arial" panose="020B0604020202020204" pitchFamily="34" charset="0"/>
                <a:cs typeface="Arial" panose="020B0604020202020204" pitchFamily="34" charset="0"/>
              </a:rPr>
              <a:t>DNCC</a:t>
            </a:r>
            <a:r>
              <a:rPr lang="en-NZ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SHIPPER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is the total of DNC Charges paid by the Shipper; and</a:t>
            </a:r>
          </a:p>
          <a:p>
            <a:pPr>
              <a:lnSpc>
                <a:spcPct val="150000"/>
              </a:lnSpc>
            </a:pPr>
            <a:r>
              <a:rPr lang="en-NZ" sz="1200" i="1" dirty="0">
                <a:latin typeface="Arial" panose="020B0604020202020204" pitchFamily="34" charset="0"/>
                <a:cs typeface="Arial" panose="020B0604020202020204" pitchFamily="34" charset="0"/>
              </a:rPr>
              <a:t>DNCC</a:t>
            </a:r>
            <a:r>
              <a:rPr lang="en-NZ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is the total of DNC Charges paid by all Shippers.</a:t>
            </a:r>
          </a:p>
        </p:txBody>
      </p:sp>
    </p:spTree>
    <p:extLst>
      <p:ext uri="{BB962C8B-B14F-4D97-AF65-F5344CB8AC3E}">
        <p14:creationId xmlns:p14="http://schemas.microsoft.com/office/powerpoint/2010/main" val="1731259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6C51-747B-4208-AD0F-2AD06F96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Rebate of Incentive Charges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43DC5-7F81-4140-99CF-8FA9279B1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NZ"/>
              <a:t>First Gas / Presentation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36BD0-6AC9-40CC-BD7D-D698523C3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743DB5-AB98-46D2-A53F-DCA569CF9673}" type="slidenum">
              <a:rPr lang="en-NZ" smtClean="0"/>
              <a:pPr/>
              <a:t>32</a:t>
            </a:fld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F42D28-F967-47FF-BE50-E5F9E31AD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NZ" dirty="0"/>
              <a:t>Excess Running Mismatch Charges</a:t>
            </a:r>
          </a:p>
          <a:p>
            <a:r>
              <a:rPr lang="en-NZ" dirty="0"/>
              <a:t>Rebate will be prorated according to the delivered quantities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Rebate related to flows through the pipe links balancing to flows</a:t>
            </a:r>
          </a:p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25F0E-01AB-4B28-A987-B37967EAD6DE}"/>
              </a:ext>
            </a:extLst>
          </p:cNvPr>
          <p:cNvSpPr txBox="1"/>
          <p:nvPr/>
        </p:nvSpPr>
        <p:spPr>
          <a:xfrm>
            <a:off x="432000" y="2834393"/>
            <a:ext cx="9163172" cy="2828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(ERM</a:t>
            </a:r>
            <a:r>
              <a:rPr lang="en-NZ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+ ERM</a:t>
            </a:r>
            <a:r>
              <a:rPr lang="en-NZ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) × TP</a:t>
            </a:r>
            <a:r>
              <a:rPr lang="en-NZ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SHIPPER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÷ TP</a:t>
            </a:r>
            <a:r>
              <a:rPr lang="en-NZ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>
              <a:lnSpc>
                <a:spcPct val="150000"/>
              </a:lnSpc>
            </a:pPr>
            <a:r>
              <a:rPr lang="en-NZ" sz="1200" i="1" dirty="0">
                <a:latin typeface="Arial" panose="020B0604020202020204" pitchFamily="34" charset="0"/>
                <a:cs typeface="Arial" panose="020B0604020202020204" pitchFamily="34" charset="0"/>
              </a:rPr>
              <a:t>ERM</a:t>
            </a:r>
            <a:r>
              <a:rPr lang="en-NZ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is the total charges for Negative ERM payable by all Shippers; </a:t>
            </a:r>
          </a:p>
          <a:p>
            <a:pPr>
              <a:lnSpc>
                <a:spcPct val="150000"/>
              </a:lnSpc>
            </a:pPr>
            <a:r>
              <a:rPr lang="en-NZ" sz="1200" i="1" dirty="0">
                <a:latin typeface="Arial" panose="020B0604020202020204" pitchFamily="34" charset="0"/>
                <a:cs typeface="Arial" panose="020B0604020202020204" pitchFamily="34" charset="0"/>
              </a:rPr>
              <a:t>ERM</a:t>
            </a:r>
            <a:r>
              <a:rPr lang="en-NZ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is the total charges for Positive ERM payable by all Shippers;</a:t>
            </a:r>
          </a:p>
          <a:p>
            <a:pPr>
              <a:lnSpc>
                <a:spcPct val="150000"/>
              </a:lnSpc>
            </a:pPr>
            <a:r>
              <a:rPr lang="en-NZ" sz="1200" i="1" dirty="0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NZ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SHIPPER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is the aggregate of a Shipper’s Delivery Quantities (including under all that Shipper’s Supplementary Agreements, Existing Supplementary Agreements and Interruptible Agreements, if any) excluding all that Shipper’s Delivery Quantities at Delivery Points where an OBA applies; and</a:t>
            </a:r>
          </a:p>
          <a:p>
            <a:pPr>
              <a:lnSpc>
                <a:spcPct val="150000"/>
              </a:lnSpc>
            </a:pPr>
            <a:r>
              <a:rPr lang="en-NZ" sz="1200" i="1" dirty="0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NZ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is the aggregate of all Shippers’ Delivery Quantities (including under all Supplementary Agreements, Existing Supplementary Agreements and Interruptible Agreements) excluding all Shippers’ Delivery Quantities at Delivery Points where an OBA applies.</a:t>
            </a:r>
          </a:p>
        </p:txBody>
      </p:sp>
    </p:spTree>
    <p:extLst>
      <p:ext uri="{BB962C8B-B14F-4D97-AF65-F5344CB8AC3E}">
        <p14:creationId xmlns:p14="http://schemas.microsoft.com/office/powerpoint/2010/main" val="623768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A9AF3-2158-44F2-B95A-894009AD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Transitional arrangements for 1 October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9ED24-F29B-4D12-B4AE-DAB1282F5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NZ"/>
              <a:t>First Gas / Presentation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EE38B-703F-4599-B78A-F220778B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743DB5-AB98-46D2-A53F-DCA569CF9673}" type="slidenum">
              <a:rPr lang="en-NZ" smtClean="0"/>
              <a:pPr/>
              <a:t>33</a:t>
            </a:fld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1B11C-AEE5-4EC8-996F-4C5ABECC4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Transitional arrangements are largely operational:</a:t>
            </a:r>
          </a:p>
          <a:p>
            <a:pPr lvl="1"/>
            <a:r>
              <a:rPr lang="en-NZ" dirty="0"/>
              <a:t>Opening balance positions</a:t>
            </a:r>
          </a:p>
          <a:p>
            <a:pPr lvl="1"/>
            <a:r>
              <a:rPr lang="en-NZ" dirty="0"/>
              <a:t>Closing out invoicing</a:t>
            </a:r>
          </a:p>
          <a:p>
            <a:pPr lvl="1"/>
            <a:r>
              <a:rPr lang="en-NZ" dirty="0"/>
              <a:t>Completing washups from previous codes</a:t>
            </a:r>
          </a:p>
          <a:p>
            <a:pPr lvl="1"/>
            <a:r>
              <a:rPr lang="en-NZ" dirty="0"/>
              <a:t>Anything else?</a:t>
            </a:r>
          </a:p>
          <a:p>
            <a:r>
              <a:rPr lang="en-NZ" dirty="0"/>
              <a:t>Do not affect the contents of the code or the approval of the code by GIC</a:t>
            </a:r>
          </a:p>
          <a:p>
            <a:r>
              <a:rPr lang="en-NZ" dirty="0"/>
              <a:t>First Gas see this as a matter that can be resolved during the coming year by agreement after approval of the GTAC</a:t>
            </a:r>
          </a:p>
          <a:p>
            <a:endParaRPr lang="en-NZ" dirty="0"/>
          </a:p>
          <a:p>
            <a:r>
              <a:rPr lang="en-NZ" dirty="0"/>
              <a:t>First Gas welcomes shipper input on this point to ensure successful implementation of the GTAC</a:t>
            </a:r>
          </a:p>
        </p:txBody>
      </p:sp>
    </p:spTree>
    <p:extLst>
      <p:ext uri="{BB962C8B-B14F-4D97-AF65-F5344CB8AC3E}">
        <p14:creationId xmlns:p14="http://schemas.microsoft.com/office/powerpoint/2010/main" val="3607798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FA6D0F-3760-4080-913C-4F8DE7FD3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867607-587E-404A-AA0E-5F5003975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Next steps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510006E-315C-4F8B-BEE2-7A9F2E8C4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8653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Approach for final round of GTAC negotiation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35</a:t>
            </a:fld>
            <a:endParaRPr lang="en-NZ" sz="1400" dirty="0"/>
          </a:p>
        </p:txBody>
      </p:sp>
      <p:sp>
        <p:nvSpPr>
          <p:cNvPr id="7" name="Rectangle 6"/>
          <p:cNvSpPr/>
          <p:nvPr/>
        </p:nvSpPr>
        <p:spPr>
          <a:xfrm>
            <a:off x="168444" y="4234120"/>
            <a:ext cx="10359188" cy="37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880" y="4268384"/>
            <a:ext cx="1270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1314" y="4277675"/>
            <a:ext cx="147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6480" y="4286755"/>
            <a:ext cx="1421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 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1297" y="3162324"/>
            <a:ext cx="98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 Q&amp;A session</a:t>
            </a:r>
            <a:b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 August)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02015" y="2577363"/>
            <a:ext cx="877" cy="163962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63847" y="1688251"/>
            <a:ext cx="199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GTAC draft released for consultation and negotiation </a:t>
            </a:r>
            <a:b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(10 August)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338763" y="3850105"/>
            <a:ext cx="4298" cy="390608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62336" y="3132866"/>
            <a:ext cx="188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mark-ups and submissions on</a:t>
            </a:r>
            <a:r>
              <a:rPr kumimoji="0" lang="en-NZ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revised draft GTAC due</a:t>
            </a:r>
            <a:br>
              <a:rPr kumimoji="0" lang="en-NZ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NZ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en-NZ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October)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8327" y="1566224"/>
            <a:ext cx="146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Release of revised </a:t>
            </a: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GTAC</a:t>
            </a:r>
            <a:b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(11 September)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0383" y="4285904"/>
            <a:ext cx="156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 2017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62652" y="4297976"/>
            <a:ext cx="1535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7397" y="1621087"/>
            <a:ext cx="191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Submission of GTAC to GIC for review </a:t>
            </a:r>
            <a:br>
              <a:rPr kumimoji="0" lang="en-NZ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NZ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 December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2356835" y="2252734"/>
            <a:ext cx="1345" cy="1991079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64134" y="4065519"/>
            <a:ext cx="0" cy="16134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76612" y="4080035"/>
            <a:ext cx="0" cy="16134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1497749" y="3452643"/>
            <a:ext cx="365096" cy="29888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8" name="TextBox 27"/>
          <p:cNvSpPr txBox="1"/>
          <p:nvPr/>
        </p:nvSpPr>
        <p:spPr>
          <a:xfrm>
            <a:off x="287820" y="5272990"/>
            <a:ext cx="2785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Ensure provisions of GTAC are well-understood before inviting mark-ups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Enable further revisions to be made to better achieve intent and eliminate ambiguities</a:t>
            </a:r>
          </a:p>
        </p:txBody>
      </p:sp>
      <p:sp>
        <p:nvSpPr>
          <p:cNvPr id="29" name="Right Brace 28"/>
          <p:cNvSpPr/>
          <p:nvPr/>
        </p:nvSpPr>
        <p:spPr>
          <a:xfrm rot="5400000">
            <a:off x="4723427" y="3284839"/>
            <a:ext cx="357838" cy="33317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30" name="TextBox 29"/>
          <p:cNvSpPr txBox="1"/>
          <p:nvPr/>
        </p:nvSpPr>
        <p:spPr>
          <a:xfrm>
            <a:off x="3082426" y="5272990"/>
            <a:ext cx="3649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Allow stakeholders to propose improvements and highlight any remaining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Allow time for First Gas to review proposed changes and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Allow stakeholders to review changes made following first round of mark-ups and obtain legal review/mark-ups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Allow time for First Gas to finalise the GTAC before submitting to GIC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30466" y="5216703"/>
            <a:ext cx="365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Allow stakeholders further opportunity to address any unresolved issues (including issues raised by other parties prior to submission of final GTAC)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412522" y="3111747"/>
            <a:ext cx="1179" cy="1284466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4998" y="3151777"/>
            <a:ext cx="1241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run through session</a:t>
            </a:r>
            <a:b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August)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284" y="2565556"/>
            <a:ext cx="142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2-day workshop</a:t>
            </a:r>
            <a:b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(24-25 August)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2633269" y="2977436"/>
            <a:ext cx="1292" cy="1263945"/>
          </a:xfrm>
          <a:prstGeom prst="line">
            <a:avLst/>
          </a:prstGeom>
          <a:ln>
            <a:solidFill>
              <a:srgbClr val="6184B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17379" y="2280908"/>
            <a:ext cx="159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Workshop on revised draft GTAC</a:t>
            </a:r>
            <a:b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(15 September)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3391" y="2224167"/>
            <a:ext cx="155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Release of second revised draft GTAC</a:t>
            </a:r>
            <a:b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(3 November)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814567" y="2927239"/>
            <a:ext cx="4314" cy="1310514"/>
          </a:xfrm>
          <a:prstGeom prst="line">
            <a:avLst/>
          </a:prstGeom>
          <a:ln>
            <a:solidFill>
              <a:srgbClr val="5573A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01758" y="2982537"/>
            <a:ext cx="172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Final mark-ups on second revised draft GTAC due</a:t>
            </a:r>
            <a:b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(24 November)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3006253" y="2973007"/>
            <a:ext cx="1985" cy="1261113"/>
          </a:xfrm>
          <a:prstGeom prst="line">
            <a:avLst/>
          </a:prstGeom>
          <a:ln>
            <a:solidFill>
              <a:srgbClr val="5573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860162" y="2318004"/>
            <a:ext cx="3632" cy="669865"/>
          </a:xfrm>
          <a:prstGeom prst="line">
            <a:avLst/>
          </a:prstGeom>
          <a:ln>
            <a:solidFill>
              <a:srgbClr val="5573A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022554" y="2977436"/>
            <a:ext cx="832388" cy="0"/>
          </a:xfrm>
          <a:prstGeom prst="line">
            <a:avLst/>
          </a:prstGeom>
          <a:ln>
            <a:solidFill>
              <a:srgbClr val="5573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39280" y="1584759"/>
            <a:ext cx="190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Focused sessions on selected topics</a:t>
            </a:r>
            <a:b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(21 &amp; 28 September)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30465" y="4291707"/>
            <a:ext cx="147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 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98372" y="4275600"/>
            <a:ext cx="147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 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84991" y="4271766"/>
            <a:ext cx="147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 2018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5584660" y="3864139"/>
            <a:ext cx="4298" cy="390608"/>
          </a:xfrm>
          <a:prstGeom prst="line">
            <a:avLst/>
          </a:prstGeom>
          <a:ln>
            <a:solidFill>
              <a:srgbClr val="5573A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Brace 58"/>
          <p:cNvSpPr/>
          <p:nvPr/>
        </p:nvSpPr>
        <p:spPr>
          <a:xfrm rot="5400000">
            <a:off x="8377961" y="3034085"/>
            <a:ext cx="347541" cy="3843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60" name="TextBox 59"/>
          <p:cNvSpPr txBox="1"/>
          <p:nvPr/>
        </p:nvSpPr>
        <p:spPr>
          <a:xfrm>
            <a:off x="7205032" y="6134791"/>
            <a:ext cx="262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See GIC paper “Proposed approach to GTAC assessment” for further details on this stage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 flipV="1">
            <a:off x="10109026" y="2318004"/>
            <a:ext cx="10811" cy="192581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061015" y="1820065"/>
            <a:ext cx="170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GIC 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complete review (by 23 March)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 flipV="1">
            <a:off x="6331764" y="2308391"/>
            <a:ext cx="1345" cy="1991079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9211889" y="3368570"/>
            <a:ext cx="3731" cy="848418"/>
          </a:xfrm>
          <a:prstGeom prst="line">
            <a:avLst/>
          </a:prstGeom>
          <a:ln>
            <a:solidFill>
              <a:srgbClr val="5573A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174854" y="2626492"/>
            <a:ext cx="203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Submissions on GIC Preliminary Assessment due (23 February)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6681098" y="3376890"/>
            <a:ext cx="3731" cy="848418"/>
          </a:xfrm>
          <a:prstGeom prst="line">
            <a:avLst/>
          </a:prstGeom>
          <a:ln>
            <a:solidFill>
              <a:srgbClr val="5573A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086381" y="2412952"/>
            <a:ext cx="1733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GIC releases Preliminary Assessment </a:t>
            </a:r>
            <a:br>
              <a:rPr kumimoji="0" lang="en-NZ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(22 December)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2F57B4C-E344-4CD0-8D24-446673D55355}"/>
              </a:ext>
            </a:extLst>
          </p:cNvPr>
          <p:cNvSpPr/>
          <p:nvPr/>
        </p:nvSpPr>
        <p:spPr>
          <a:xfrm rot="2280723">
            <a:off x="4019180" y="2229365"/>
            <a:ext cx="2668007" cy="1524955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D0C8A5-7917-443F-9C35-3781D8C23B5F}"/>
              </a:ext>
            </a:extLst>
          </p:cNvPr>
          <p:cNvSpPr txBox="1"/>
          <p:nvPr/>
        </p:nvSpPr>
        <p:spPr>
          <a:xfrm>
            <a:off x="4674466" y="1298985"/>
            <a:ext cx="167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solidFill>
                  <a:srgbClr val="C00000"/>
                </a:solidFill>
              </a:rPr>
              <a:t>We are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97E37C-9EFD-420C-90BD-3137C9C994C6}"/>
              </a:ext>
            </a:extLst>
          </p:cNvPr>
          <p:cNvSpPr txBox="1"/>
          <p:nvPr/>
        </p:nvSpPr>
        <p:spPr>
          <a:xfrm>
            <a:off x="2673865" y="5331478"/>
            <a:ext cx="56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NZ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568A8F-D5E9-457A-94ED-AAC118FD1670}"/>
              </a:ext>
            </a:extLst>
          </p:cNvPr>
          <p:cNvSpPr txBox="1"/>
          <p:nvPr/>
        </p:nvSpPr>
        <p:spPr>
          <a:xfrm>
            <a:off x="2646460" y="6270428"/>
            <a:ext cx="56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NZ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274000-45EB-4649-A020-6B8BC0747DC7}"/>
              </a:ext>
            </a:extLst>
          </p:cNvPr>
          <p:cNvSpPr txBox="1"/>
          <p:nvPr/>
        </p:nvSpPr>
        <p:spPr>
          <a:xfrm>
            <a:off x="6424746" y="5257672"/>
            <a:ext cx="56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NZ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2B98876-4D53-404E-BBCA-05BC03E07731}"/>
              </a:ext>
            </a:extLst>
          </p:cNvPr>
          <p:cNvSpPr txBox="1"/>
          <p:nvPr/>
        </p:nvSpPr>
        <p:spPr>
          <a:xfrm>
            <a:off x="6393874" y="5634353"/>
            <a:ext cx="56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NZ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FA4EF5-6968-4D5F-8E26-4AB83EBAC918}"/>
              </a:ext>
            </a:extLst>
          </p:cNvPr>
          <p:cNvSpPr txBox="1"/>
          <p:nvPr/>
        </p:nvSpPr>
        <p:spPr>
          <a:xfrm>
            <a:off x="6363002" y="6022442"/>
            <a:ext cx="56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NZ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99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Next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36</a:t>
            </a:fld>
            <a:endParaRPr lang="en-NZ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2FDC3-B623-4C61-AF83-F2D02FAD95BC}"/>
              </a:ext>
            </a:extLst>
          </p:cNvPr>
          <p:cNvSpPr txBox="1"/>
          <p:nvPr/>
        </p:nvSpPr>
        <p:spPr>
          <a:xfrm>
            <a:off x="667098" y="1671079"/>
            <a:ext cx="93070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8" indent="-3429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Still work to do before final GTAC is submitted to GIC on 8 December</a:t>
            </a:r>
          </a:p>
          <a:p>
            <a:pPr marL="342908" indent="-3429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Parties can submit second (and final) round of contract mark-ups on 24 November. </a:t>
            </a:r>
            <a:r>
              <a:rPr lang="en-NZ" sz="2000" b="1" dirty="0"/>
              <a:t>Please let us know if you consider that any points previously raised have not been addressed</a:t>
            </a:r>
          </a:p>
          <a:p>
            <a:pPr marL="342908" indent="-3429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First Gas will consider these submissions and mark ups before finalising the GTAC and submitting to GIC for review on 8 December</a:t>
            </a:r>
          </a:p>
          <a:p>
            <a:pPr marL="342908" indent="-34290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03200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C3A09E-1D94-41A0-A992-95C09EE73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C13517-00E0-4882-A34A-9501587CF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734217"/>
            <a:ext cx="9828000" cy="399641"/>
          </a:xfrm>
        </p:spPr>
        <p:txBody>
          <a:bodyPr/>
          <a:lstStyle/>
          <a:p>
            <a:pPr lvl="0"/>
            <a:r>
              <a:rPr lang="en-NZ" dirty="0"/>
              <a:t>Peaking / hourly overruns</a:t>
            </a:r>
            <a:br>
              <a:rPr lang="en-NZ" dirty="0"/>
            </a:br>
            <a:endParaRPr lang="en-NZ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4D6D3E-8262-4492-9D96-D844EAC7C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187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Maximum Hourly Quantities (standard)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13" y="1773348"/>
            <a:ext cx="903184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DNC provides both MDQ and MHQ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MHQ is 1/16</a:t>
            </a:r>
            <a:r>
              <a:rPr lang="en-NZ" sz="2000" baseline="30000" dirty="0"/>
              <a:t>th</a:t>
            </a:r>
            <a:r>
              <a:rPr lang="en-NZ" sz="2000" dirty="0"/>
              <a:t> of MDQ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i.e. MHQ/MDQ	= 0.0625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i.e. MHQ		= 1.5 × average HQ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Compare this with the MPOC: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at Delivery Points MHQ = 1.25 × HSQ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at Receipt Points MHQ = 1.5 × HSQ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HSQ is 1/24</a:t>
            </a:r>
            <a:r>
              <a:rPr lang="en-NZ" sz="2000" baseline="30000" dirty="0"/>
              <a:t>th</a:t>
            </a:r>
            <a:r>
              <a:rPr lang="en-NZ" sz="2000" dirty="0"/>
              <a:t> of the SQ</a:t>
            </a:r>
          </a:p>
          <a:p>
            <a:pPr marL="342908" indent="-34290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5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26523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Importance of MHQ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13" y="1773348"/>
            <a:ext cx="90318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HQ is important: the higher the HQ/DQ ratio the “peakier” the load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Peakier loads use (physical) capacity less efficiently: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Deplete line pack disproportionately per GJ of DQ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Minimum line pack (pressure) may reduce capacity available to others</a:t>
            </a:r>
          </a:p>
          <a:p>
            <a:pPr lvl="2">
              <a:spcAft>
                <a:spcPts val="600"/>
              </a:spcAft>
            </a:pPr>
            <a:r>
              <a:rPr lang="en-NZ" sz="2000" dirty="0"/>
              <a:t>→ Decreased total throughput, higher prices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Pipelines and other equipment need to be sized for peaks</a:t>
            </a:r>
          </a:p>
          <a:p>
            <a:pPr lvl="2">
              <a:spcAft>
                <a:spcPts val="600"/>
              </a:spcAft>
            </a:pPr>
            <a:r>
              <a:rPr lang="en-NZ" sz="2000" dirty="0"/>
              <a:t>→ Lower average asset utilisation, higher prices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Higher pressure differentials may increase compression costs</a:t>
            </a:r>
          </a:p>
          <a:p>
            <a:pPr lvl="2">
              <a:spcAft>
                <a:spcPts val="600"/>
              </a:spcAft>
            </a:pPr>
            <a:r>
              <a:rPr lang="en-NZ" sz="2000" dirty="0"/>
              <a:t>→  Higher prices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6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77175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Specific HQ/DQ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13" y="1773348"/>
            <a:ext cx="90318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Shippers’ HQs are only available at Dedicated Delivery Points</a:t>
            </a:r>
          </a:p>
          <a:p>
            <a:pPr lvl="1">
              <a:spcAft>
                <a:spcPts val="600"/>
              </a:spcAft>
            </a:pPr>
            <a:r>
              <a:rPr lang="en-NZ" sz="2000" dirty="0"/>
              <a:t>→ Hourly Overrun Charges (</a:t>
            </a:r>
            <a:r>
              <a:rPr lang="en-NZ" sz="2000" i="1" dirty="0"/>
              <a:t>HOCs</a:t>
            </a:r>
            <a:r>
              <a:rPr lang="en-NZ" sz="2000" dirty="0"/>
              <a:t>) are only calculable at Dedicated DPs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There is a materiality threshold: we have set it at an HQ of 200 GJ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Some large loads may use more capacity each hour than 1/16</a:t>
            </a:r>
            <a:r>
              <a:rPr lang="en-NZ" sz="2000" baseline="30000" dirty="0"/>
              <a:t>th</a:t>
            </a:r>
            <a:r>
              <a:rPr lang="en-NZ" sz="2000" dirty="0"/>
              <a:t> of MDQ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 Shipper can increase DNC, and therefore MHQ, via Intra-Day NQs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The Specific HQ/DQ effectively provides a higher MHQ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To be set case by case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Annually, ahead of a Year</a:t>
            </a:r>
          </a:p>
          <a:p>
            <a:pPr marL="342908" indent="-34290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8" indent="-3429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Not applicable to Supplementary or Interruptible Agreements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7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33981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Delivery Points With HQ &gt; 200 GJ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8</a:t>
            </a:fld>
            <a:endParaRPr lang="en-NZ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57A94-B063-4F5F-8F0F-5DDEC8790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26" y="1640883"/>
            <a:ext cx="5656643" cy="52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1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Example: A Site From That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13" y="1773348"/>
            <a:ext cx="903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9</a:t>
            </a:fld>
            <a:endParaRPr lang="en-NZ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34BD0-7848-4A31-A43F-9BBFA0CD1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68" y="1675868"/>
            <a:ext cx="8622199" cy="49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2100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car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Powercare</Template>
  <TotalTime>2874</TotalTime>
  <Words>2138</Words>
  <Application>Microsoft Office PowerPoint</Application>
  <PresentationFormat>Custom</PresentationFormat>
  <Paragraphs>389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Powercare</vt:lpstr>
      <vt:lpstr>GTAC Workshop – 17th November</vt:lpstr>
      <vt:lpstr>Workshop Agenda</vt:lpstr>
      <vt:lpstr>GTAC Deferred Items</vt:lpstr>
      <vt:lpstr>Peaking / hourly overruns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Interconnected parties </vt:lpstr>
      <vt:lpstr>ERM and D+1 arrangements</vt:lpstr>
      <vt:lpstr>Tolerances</vt:lpstr>
      <vt:lpstr>Line Pack Flexibility</vt:lpstr>
      <vt:lpstr>Line Pack Flexibility</vt:lpstr>
      <vt:lpstr>Line Pack Flexibility</vt:lpstr>
      <vt:lpstr>Line Pack Flexibility</vt:lpstr>
      <vt:lpstr>Priority Rights</vt:lpstr>
      <vt:lpstr>Nomination Cycle Mechanics</vt:lpstr>
      <vt:lpstr>Prior to Day Nomination Cycles</vt:lpstr>
      <vt:lpstr>Intra-Day Nomination Cycles</vt:lpstr>
      <vt:lpstr>Extra Nomination Cycles</vt:lpstr>
      <vt:lpstr>Worked examples</vt:lpstr>
      <vt:lpstr>Incentive Charge Rebates</vt:lpstr>
      <vt:lpstr>Rebate of Incentive Charges</vt:lpstr>
      <vt:lpstr>Rebate of Incentive Charges</vt:lpstr>
      <vt:lpstr>Transitional arrangements for 1 October 2018</vt:lpstr>
      <vt:lpstr>Next steps</vt:lpstr>
      <vt:lpstr>PowerPoint Presentation</vt:lpstr>
      <vt:lpstr>PowerPoint Presentation</vt:lpstr>
    </vt:vector>
  </TitlesOfParts>
  <Company>Powerco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Ranson</dc:creator>
  <cp:lastModifiedBy>Angela Ogier</cp:lastModifiedBy>
  <cp:revision>171</cp:revision>
  <cp:lastPrinted>2017-11-15T21:01:24Z</cp:lastPrinted>
  <dcterms:created xsi:type="dcterms:W3CDTF">2016-03-15T20:45:13Z</dcterms:created>
  <dcterms:modified xsi:type="dcterms:W3CDTF">2017-11-16T19:49:52Z</dcterms:modified>
</cp:coreProperties>
</file>