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9" r:id="rId4"/>
    <p:sldId id="258" r:id="rId5"/>
    <p:sldId id="260" r:id="rId6"/>
    <p:sldId id="263" r:id="rId7"/>
    <p:sldId id="261" r:id="rId8"/>
    <p:sldId id="262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25"/>
    <a:srgbClr val="C5C5C5"/>
    <a:srgbClr val="464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15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DC6FC6E-36CC-443F-92CF-A5BE1DA907FD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9A3EF72-CCEF-412B-B889-69E7C84D97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730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1" y="1122363"/>
            <a:ext cx="5883564" cy="2387600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NZ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3491" y="3602038"/>
            <a:ext cx="5883564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ECF0C9-A664-4E90-A2D0-39F0B68035C0}" type="datetimeFigureOut">
              <a:rPr lang="en-NZ" smtClean="0"/>
              <a:pPr/>
              <a:t>16/11/2017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8DEECB-AC52-4D47-B723-1EF5D20C234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617573" cy="365125"/>
          </a:xfrm>
        </p:spPr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1" y="311985"/>
            <a:ext cx="712787" cy="7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(title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617573" cy="365125"/>
          </a:xfrm>
        </p:spPr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1" y="311985"/>
            <a:ext cx="712787" cy="71278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30694" y="311985"/>
            <a:ext cx="6324600" cy="415304"/>
          </a:xfrm>
        </p:spPr>
        <p:txBody>
          <a:bodyPr/>
          <a:lstStyle>
            <a:lvl1pPr marL="0" indent="0">
              <a:buNone/>
              <a:defRPr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Please insert your heading here</a:t>
            </a:r>
            <a:endParaRPr lang="en-N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30694" y="727289"/>
            <a:ext cx="7446962" cy="337302"/>
          </a:xfrm>
        </p:spPr>
        <p:txBody>
          <a:bodyPr>
            <a:normAutofit/>
          </a:bodyPr>
          <a:lstStyle>
            <a:lvl1pPr marL="228600" indent="-228600">
              <a:buFont typeface="Circular Std Black" panose="020B0A04020101010102" pitchFamily="34" charset="0"/>
              <a:buChar char="—"/>
              <a:defRPr sz="1800">
                <a:solidFill>
                  <a:srgbClr val="F580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Z" dirty="0"/>
              <a:t> Please insert subheading here </a:t>
            </a:r>
          </a:p>
        </p:txBody>
      </p:sp>
    </p:spTree>
    <p:extLst>
      <p:ext uri="{BB962C8B-B14F-4D97-AF65-F5344CB8AC3E}">
        <p14:creationId xmlns:p14="http://schemas.microsoft.com/office/powerpoint/2010/main" val="9536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r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35" y="1579418"/>
            <a:ext cx="11545455" cy="459754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1" y="311985"/>
            <a:ext cx="712787" cy="712787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30694" y="311985"/>
            <a:ext cx="6324600" cy="415304"/>
          </a:xfr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Please insert your heading here</a:t>
            </a:r>
            <a:endParaRPr lang="en-NZ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30694" y="727289"/>
            <a:ext cx="7446962" cy="337302"/>
          </a:xfrm>
        </p:spPr>
        <p:txBody>
          <a:bodyPr>
            <a:normAutofit/>
          </a:bodyPr>
          <a:lstStyle>
            <a:lvl1pPr marL="228600" indent="-228600">
              <a:buFont typeface="Circular Std Black" panose="020B0A04020101010102" pitchFamily="34" charset="0"/>
              <a:buChar char="—"/>
              <a:defRPr sz="1800">
                <a:solidFill>
                  <a:srgbClr val="F580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Z" dirty="0"/>
              <a:t> Please insert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3390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622" y="1681163"/>
            <a:ext cx="5588954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622" y="2505075"/>
            <a:ext cx="5588954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9652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9652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1" y="311985"/>
            <a:ext cx="712787" cy="71278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30694" y="311985"/>
            <a:ext cx="6324600" cy="415304"/>
          </a:xfr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Please insert your heading here</a:t>
            </a:r>
            <a:endParaRPr lang="en-NZ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30694" y="727289"/>
            <a:ext cx="7446962" cy="337302"/>
          </a:xfrm>
        </p:spPr>
        <p:txBody>
          <a:bodyPr>
            <a:normAutofit/>
          </a:bodyPr>
          <a:lstStyle>
            <a:lvl1pPr marL="228600" indent="-228600">
              <a:buFont typeface="Circular Std Black" panose="020B0A04020101010102" pitchFamily="34" charset="0"/>
              <a:buChar char="—"/>
              <a:defRPr sz="1800">
                <a:solidFill>
                  <a:srgbClr val="F580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Z" dirty="0"/>
              <a:t> Please insert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92875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617573" cy="365125"/>
          </a:xfrm>
        </p:spPr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4548" y="247330"/>
            <a:ext cx="6324600" cy="415304"/>
          </a:xfrm>
        </p:spPr>
        <p:txBody>
          <a:bodyPr/>
          <a:lstStyle>
            <a:lvl1pPr marL="0" indent="0">
              <a:buNone/>
              <a:defRPr baseline="0">
                <a:solidFill>
                  <a:srgbClr val="F580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Please insert your heading here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4035" y="980304"/>
            <a:ext cx="11545455" cy="51966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345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Dark Blank">
    <p:bg>
      <p:bgPr>
        <a:solidFill>
          <a:srgbClr val="464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17573" cy="365125"/>
          </a:xfrm>
        </p:spPr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95725" y="2552701"/>
            <a:ext cx="4381500" cy="1333500"/>
          </a:xfrm>
        </p:spPr>
        <p:txBody>
          <a:bodyPr>
            <a:norm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NZ" dirty="0"/>
              <a:t>title</a:t>
            </a:r>
          </a:p>
        </p:txBody>
      </p:sp>
      <p:sp>
        <p:nvSpPr>
          <p:cNvPr id="12" name="Rectangle: Rounded Corners 11"/>
          <p:cNvSpPr/>
          <p:nvPr userDrawn="1"/>
        </p:nvSpPr>
        <p:spPr>
          <a:xfrm>
            <a:off x="3895724" y="4068184"/>
            <a:ext cx="756000" cy="64295"/>
          </a:xfrm>
          <a:prstGeom prst="roundRect">
            <a:avLst>
              <a:gd name="adj" fmla="val 50000"/>
            </a:avLst>
          </a:prstGeom>
          <a:solidFill>
            <a:srgbClr val="F26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064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ementary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17573" cy="365125"/>
          </a:xfrm>
        </p:spPr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1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16/11/2017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17573" cy="365125"/>
          </a:xfrm>
        </p:spPr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177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ECF0C9-A664-4E90-A2D0-39F0B68035C0}" type="datetimeFigureOut">
              <a:rPr lang="en-NZ" smtClean="0"/>
              <a:pPr/>
              <a:t>16/11/2017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8DEECB-AC52-4D47-B723-1EF5D20C234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04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2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ular Std Medium" panose="020B0604020101010102" pitchFamily="34" charset="0"/>
          <a:ea typeface="+mn-ea"/>
          <a:cs typeface="Circular Std Medium" panose="020B060402010101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ular Std Medium" panose="020B0604020101010102" pitchFamily="34" charset="0"/>
          <a:ea typeface="+mn-ea"/>
          <a:cs typeface="Circular Std Medium" panose="020B060402010101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ular Std Medium" panose="020B0604020101010102" pitchFamily="34" charset="0"/>
          <a:ea typeface="+mn-ea"/>
          <a:cs typeface="Circular Std Medium" panose="020B060402010101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ular Std Medium" panose="020B0604020101010102" pitchFamily="34" charset="0"/>
          <a:ea typeface="+mn-ea"/>
          <a:cs typeface="Circular Std Medium" panose="020B060402010101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ular Std Medium" panose="020B0604020101010102" pitchFamily="34" charset="0"/>
          <a:ea typeface="+mn-ea"/>
          <a:cs typeface="Circular Std Medium" panose="020B060402010101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Hourly Overruns &amp; Agreed Hourly Profiles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410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HQ/DQ Graph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42738"/>
            <a:ext cx="9388892" cy="53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43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The Chart and Observations</a:t>
            </a:r>
            <a:endParaRPr lang="en-NZ" dirty="0"/>
          </a:p>
          <a:p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827688" y="1316421"/>
            <a:ext cx="100032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The chart on the previous slide shows the highest gas hour/average over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Data is from January 2016 and ordered from highest to lowest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1.5 is equivalent to DQ/16 as per the GTAC definition of MHQ (and as per </a:t>
            </a:r>
            <a:r>
              <a:rPr lang="en-NZ" dirty="0" smtClean="0"/>
              <a:t>VTC, MPOC is 1.25 over 3 hours)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dirty="0" smtClean="0"/>
              <a:t>General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Some Dedicated Delivery Points </a:t>
            </a:r>
            <a:r>
              <a:rPr lang="en-NZ" dirty="0" smtClean="0"/>
              <a:t>(DDPs) peak considerably less than shared delivery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Belmont and </a:t>
            </a:r>
            <a:r>
              <a:rPr lang="en-NZ" dirty="0" err="1" smtClean="0"/>
              <a:t>Tawa</a:t>
            </a:r>
            <a:r>
              <a:rPr lang="en-NZ" dirty="0" smtClean="0"/>
              <a:t> exceeds 1.5 on more than 98% of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Huntly’s highest HQ/DQ ratio is the same as the entire north pipeline. 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However, only Dedicated Delivery Points are charged Hourly Overrun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What is First Gas’ justification for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370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Agreed Hourly Profiles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827689" y="1316421"/>
            <a:ext cx="89548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Poor cousin to Specific HQ/DQ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The </a:t>
            </a:r>
            <a:r>
              <a:rPr lang="en-NZ" dirty="0"/>
              <a:t>Agreed Hourly Profile is problematic because it is not part of the normal nomination cycle.  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It </a:t>
            </a:r>
            <a:r>
              <a:rPr lang="en-NZ" dirty="0"/>
              <a:t>is separately approved by First Gas (cl. 3.26) and the sum of hours must equal the DNC (or NQ cl. 3.28).  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So parties with and AHP </a:t>
            </a:r>
            <a:r>
              <a:rPr lang="en-NZ" dirty="0"/>
              <a:t>can’t change the </a:t>
            </a:r>
            <a:r>
              <a:rPr lang="en-NZ" dirty="0" smtClean="0"/>
              <a:t>DNC </a:t>
            </a:r>
            <a:r>
              <a:rPr lang="en-NZ" dirty="0"/>
              <a:t>in a nomination cycle without getting a new AHP approved by First Gas.  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</a:t>
            </a:r>
            <a:r>
              <a:rPr lang="en-NZ" dirty="0" smtClean="0"/>
              <a:t>etter </a:t>
            </a:r>
            <a:r>
              <a:rPr lang="en-NZ" dirty="0"/>
              <a:t>to have the AHP approved through the standard nomination cycle</a:t>
            </a:r>
            <a:r>
              <a:rPr lang="en-N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The other issue </a:t>
            </a:r>
            <a:r>
              <a:rPr lang="en-NZ" dirty="0" smtClean="0"/>
              <a:t>with AHP </a:t>
            </a:r>
            <a:r>
              <a:rPr lang="en-NZ" dirty="0"/>
              <a:t>that there is no ability to exceed the AHP (on any hour) without paying additional charges of 2 times DNC (cl </a:t>
            </a:r>
            <a:r>
              <a:rPr lang="en-NZ" dirty="0" smtClean="0"/>
              <a:t>11.5).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This will incentivise a Higher DNC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Solution is to have an HOQ = HQ</a:t>
            </a:r>
            <a:r>
              <a:rPr lang="en-NZ" sz="1200" dirty="0" smtClean="0"/>
              <a:t>DNC </a:t>
            </a:r>
            <a:r>
              <a:rPr lang="en-NZ" dirty="0" smtClean="0">
                <a:solidFill>
                  <a:srgbClr val="FF0000"/>
                </a:solidFill>
              </a:rPr>
              <a:t>* (1+f) </a:t>
            </a:r>
            <a:r>
              <a:rPr lang="en-NZ" dirty="0" smtClean="0"/>
              <a:t>- HQ</a:t>
            </a:r>
            <a:r>
              <a:rPr lang="en-NZ" sz="1200" dirty="0" smtClean="0"/>
              <a:t>AHP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299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694" y="311985"/>
            <a:ext cx="7597540" cy="421112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Carbon Emissions – GTAC incentivises coal use 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827689" y="1442545"/>
            <a:ext cx="89548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Hourly Overrun </a:t>
            </a:r>
            <a:r>
              <a:rPr lang="en-NZ" dirty="0" smtClean="0"/>
              <a:t>Charges are sufficient to incentivise running coal ahead of gas.</a:t>
            </a:r>
          </a:p>
          <a:p>
            <a:endParaRPr lang="en-NZ" dirty="0"/>
          </a:p>
          <a:p>
            <a:r>
              <a:rPr lang="en-NZ" dirty="0" smtClean="0"/>
              <a:t>Hourly Overrun Charge = HOQ * DNC * 2 = $0.88c/GJ</a:t>
            </a:r>
          </a:p>
          <a:p>
            <a:endParaRPr lang="en-NZ" dirty="0"/>
          </a:p>
          <a:p>
            <a:r>
              <a:rPr lang="en-NZ" dirty="0" smtClean="0"/>
              <a:t>Emissions Trading Scheme incentivises running gas ahead of coal</a:t>
            </a:r>
          </a:p>
          <a:p>
            <a:endParaRPr lang="en-NZ" dirty="0" smtClean="0"/>
          </a:p>
          <a:p>
            <a:r>
              <a:rPr lang="en-NZ" dirty="0"/>
              <a:t>Difference in carbon cost =  (90.5 – 54.1) * $19 *0.67 /1000 = $0.46/GJ. 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90.5 is the tonnes of carbon per TJ of coal</a:t>
            </a:r>
          </a:p>
          <a:p>
            <a:r>
              <a:rPr lang="en-NZ" dirty="0" smtClean="0"/>
              <a:t>54.1 </a:t>
            </a:r>
            <a:r>
              <a:rPr lang="en-NZ" dirty="0"/>
              <a:t>is the tonnes of carbon per TJ of </a:t>
            </a:r>
            <a:r>
              <a:rPr lang="en-NZ" dirty="0" smtClean="0"/>
              <a:t>coal</a:t>
            </a:r>
          </a:p>
          <a:p>
            <a:r>
              <a:rPr lang="en-NZ" dirty="0" smtClean="0"/>
              <a:t>$19 is the current cost of carbon ($/NZU)</a:t>
            </a:r>
          </a:p>
          <a:p>
            <a:r>
              <a:rPr lang="en-NZ" dirty="0" smtClean="0"/>
              <a:t>0.67 is the current unit surrender rate.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/>
              <a:t>	</a:t>
            </a:r>
            <a:r>
              <a:rPr lang="en-NZ" dirty="0" smtClean="0"/>
              <a:t>	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639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694" y="311985"/>
            <a:ext cx="7597540" cy="421112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827689" y="1442545"/>
            <a:ext cx="8954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Dedicated delivery points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targeted for peaking, but examples of peaking at shared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should receive generous Specific HQ/DQ if shared delivery points get a free ride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AHPs need to be approved in normal nomination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Hourly Overrun Charges incentivise coal burn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Huntly isn’t a “peaking behemoth”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/>
              <a:t>	</a:t>
            </a:r>
            <a:r>
              <a:rPr lang="en-NZ" dirty="0" smtClean="0"/>
              <a:t>	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392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694" y="311985"/>
            <a:ext cx="7597540" cy="421112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If Huntly converted coal to gas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827689" y="1442545"/>
            <a:ext cx="895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r>
              <a:rPr lang="en-NZ" dirty="0"/>
              <a:t>	</a:t>
            </a:r>
            <a:r>
              <a:rPr lang="en-NZ" dirty="0" smtClean="0"/>
              <a:t>	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01" y="788597"/>
            <a:ext cx="4552785" cy="29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01" y="3720662"/>
            <a:ext cx="4552785" cy="281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86" y="788596"/>
            <a:ext cx="4558991" cy="29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298" y="3957146"/>
            <a:ext cx="5253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Huntly Coal is peaky, but Huntly Gas + Coal isn’t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Why?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Coal typically runs when Unit 5 is running hard (Unit 5 has better efficiency)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Sometimes gas runs morning peak and coal in afternoon peak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730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694" y="311985"/>
            <a:ext cx="7597540" cy="421112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Appendix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827689" y="1442545"/>
            <a:ext cx="895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r>
              <a:rPr lang="en-NZ" dirty="0"/>
              <a:t>	</a:t>
            </a:r>
            <a:r>
              <a:rPr lang="en-NZ" dirty="0" smtClean="0"/>
              <a:t>	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5" y="1153401"/>
            <a:ext cx="82296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4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439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Hourly Overruns &amp; Agreed Hourly Profiles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Choo</dc:creator>
  <cp:lastModifiedBy>Duncan Jared (GLN)</cp:lastModifiedBy>
  <cp:revision>77</cp:revision>
  <cp:lastPrinted>2017-09-05T23:03:00Z</cp:lastPrinted>
  <dcterms:created xsi:type="dcterms:W3CDTF">2017-08-07T22:46:28Z</dcterms:created>
  <dcterms:modified xsi:type="dcterms:W3CDTF">2017-11-16T03:02:26Z</dcterms:modified>
</cp:coreProperties>
</file>