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2" r:id="rId2"/>
    <p:sldMasterId id="2147483725" r:id="rId3"/>
  </p:sldMasterIdLst>
  <p:notesMasterIdLst>
    <p:notesMasterId r:id="rId24"/>
  </p:notesMasterIdLst>
  <p:handoutMasterIdLst>
    <p:handoutMasterId r:id="rId25"/>
  </p:handoutMasterIdLst>
  <p:sldIdLst>
    <p:sldId id="256" r:id="rId4"/>
    <p:sldId id="493" r:id="rId5"/>
    <p:sldId id="464" r:id="rId6"/>
    <p:sldId id="555" r:id="rId7"/>
    <p:sldId id="556" r:id="rId8"/>
    <p:sldId id="564" r:id="rId9"/>
    <p:sldId id="567" r:id="rId10"/>
    <p:sldId id="547" r:id="rId11"/>
    <p:sldId id="557" r:id="rId12"/>
    <p:sldId id="565" r:id="rId13"/>
    <p:sldId id="571" r:id="rId14"/>
    <p:sldId id="573" r:id="rId15"/>
    <p:sldId id="566" r:id="rId16"/>
    <p:sldId id="570" r:id="rId17"/>
    <p:sldId id="568" r:id="rId18"/>
    <p:sldId id="569" r:id="rId19"/>
    <p:sldId id="574" r:id="rId20"/>
    <p:sldId id="572" r:id="rId21"/>
    <p:sldId id="558" r:id="rId22"/>
    <p:sldId id="561" r:id="rId23"/>
  </p:sldIdLst>
  <p:sldSz cx="9144000" cy="5715000" type="screen16x10"/>
  <p:notesSz cx="6807200" cy="993933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Kerr" initials="TK" lastIdx="1" clrIdx="0">
    <p:extLst>
      <p:ext uri="{19B8F6BF-5375-455C-9EA6-DF929625EA0E}">
        <p15:presenceInfo xmlns:p15="http://schemas.microsoft.com/office/powerpoint/2012/main" userId="S-1-5-21-2055554528-3624080940-1897283071-6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00FF00"/>
    <a:srgbClr val="FFCCFF"/>
    <a:srgbClr val="FFFFCC"/>
    <a:srgbClr val="FFFFFF"/>
    <a:srgbClr val="589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>
              <a:defRPr/>
            </a:pPr>
            <a:fld id="{D6CC78C8-C7C9-45FC-9238-1FCF3DE8CAC6}" type="datetimeFigureOut">
              <a:rPr lang="en-NZ"/>
              <a:pPr>
                <a:defRPr/>
              </a:pPr>
              <a:t>28/03/2018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E07829C4-C01C-4CEF-98DD-3B2EA681DD9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811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>
              <a:defRPr/>
            </a:pPr>
            <a:fld id="{42717854-67AE-4FBB-93F2-9CF5476AEEA9}" type="datetimeFigureOut">
              <a:rPr lang="en-NZ"/>
              <a:pPr>
                <a:defRPr/>
              </a:pPr>
              <a:t>28/03/2018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243013"/>
            <a:ext cx="5365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F9B7BFC2-31C5-4743-BBA1-E6A959A2143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883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2542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4DD4-B771-47AC-8DC6-6F9E3849D5A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10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138" y="2758282"/>
            <a:ext cx="8128000" cy="56885"/>
          </a:xfrm>
          <a:prstGeom prst="rect">
            <a:avLst/>
          </a:prstGeom>
          <a:solidFill>
            <a:srgbClr val="589199"/>
          </a:solidFill>
          <a:ln>
            <a:solidFill>
              <a:srgbClr val="589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67050" y="4599782"/>
            <a:ext cx="838200" cy="2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89199"/>
              </a:buClr>
              <a:buFont typeface="Arial" panose="020B0604020202020204" pitchFamily="34" charset="0"/>
              <a:buNone/>
              <a:defRPr sz="1400" kern="1200">
                <a:solidFill>
                  <a:srgbClr val="589199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89199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pc="62" dirty="0"/>
              <a:t>AUTHOR</a:t>
            </a:r>
            <a:r>
              <a:rPr lang="en-US" sz="875" dirty="0"/>
              <a:t>:</a:t>
            </a:r>
            <a:endParaRPr lang="en-NZ" sz="875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422511"/>
            <a:ext cx="2266950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565150" y="4599782"/>
            <a:ext cx="838200" cy="2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89199"/>
              </a:buClr>
              <a:buFont typeface="Arial" panose="020B0604020202020204" pitchFamily="34" charset="0"/>
              <a:buNone/>
              <a:defRPr sz="1400" kern="1200">
                <a:solidFill>
                  <a:srgbClr val="589199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89199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pc="62" dirty="0"/>
              <a:t>DATE</a:t>
            </a:r>
            <a:r>
              <a:rPr lang="en-US" sz="1000" dirty="0"/>
              <a:t>:</a:t>
            </a:r>
            <a:endParaRPr lang="en-NZ" sz="1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4459553"/>
            <a:ext cx="6350" cy="1263385"/>
          </a:xfrm>
          <a:prstGeom prst="line">
            <a:avLst/>
          </a:prstGeom>
          <a:ln w="3175">
            <a:solidFill>
              <a:srgbClr val="5891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27363" y="4451615"/>
            <a:ext cx="6350" cy="1263385"/>
          </a:xfrm>
          <a:prstGeom prst="line">
            <a:avLst/>
          </a:prstGeom>
          <a:ln w="3175">
            <a:solidFill>
              <a:srgbClr val="5891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381" b="7671"/>
          <a:stretch>
            <a:fillRect/>
          </a:stretch>
        </p:blipFill>
        <p:spPr bwMode="auto">
          <a:xfrm>
            <a:off x="0" y="0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86" y="3035434"/>
            <a:ext cx="6858000" cy="605234"/>
          </a:xfrm>
        </p:spPr>
        <p:txBody>
          <a:bodyPr anchor="t"/>
          <a:lstStyle>
            <a:lvl1pPr algn="l">
              <a:spcBef>
                <a:spcPts val="532"/>
              </a:spcBef>
              <a:spcAft>
                <a:spcPts val="707"/>
              </a:spcAft>
              <a:defRPr sz="2292" kern="4000" cap="all" spc="33" baseline="0">
                <a:solidFill>
                  <a:srgbClr val="5891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93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125"/>
              </a:spcAft>
              <a:defRPr kern="4000" spc="62" baseline="0">
                <a:solidFill>
                  <a:srgbClr val="5891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25"/>
              </a:spcAft>
              <a:defRPr/>
            </a:lvl1pPr>
            <a:lvl2pPr>
              <a:spcAft>
                <a:spcPts val="312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3D6B-8C91-443B-9583-653D10C6345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215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lide (Heading of New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2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4390-C6C1-4586-84F4-4F81BF20071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69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ide by 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D4AA-0EA6-4248-BF16-A0E3ECEE1D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53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1" y="1539875"/>
            <a:ext cx="7886700" cy="3595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2729-909D-4581-8621-AFA9521E230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602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E11B-DF4D-4D45-8446-9F491678D9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402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28650" y="1693333"/>
            <a:ext cx="7886700" cy="338666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7264-69C8-4F36-9F47-ECC219F0FF8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020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644386"/>
            <a:ext cx="7886700" cy="319616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158D-D559-4603-8DA9-EF4A5D18B79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2388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1657615"/>
            <a:ext cx="7886700" cy="340121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5B9A-9522-4E3A-87AD-430136BC377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333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1" y="1539875"/>
            <a:ext cx="7886700" cy="3595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9420-96FB-482D-9171-8D5D6CFF931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63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673F-F1FC-4061-955D-9D8145FAA3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0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28650" y="1693333"/>
            <a:ext cx="7886700" cy="3386667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665F-5C50-40FA-97F4-71BD5DEEB3D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816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644386"/>
            <a:ext cx="7886700" cy="3196167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6DCD-DD04-4C6C-9CB3-17E685B862B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979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1657615"/>
            <a:ext cx="7886700" cy="3401218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1FC9-69F9-4988-9F0B-D5DE3F755D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64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67150" cy="3626115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1354"/>
            <a:ext cx="3867150" cy="3626115"/>
          </a:xfrm>
        </p:spPr>
        <p:txBody>
          <a:bodyPr/>
          <a:lstStyle>
            <a:lvl1pPr>
              <a:defRPr lang="en-US" sz="2000" kern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en-US" sz="1667" kern="1200" dirty="0" smtClean="0">
                <a:solidFill>
                  <a:srgbClr val="5891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2462" indent="-190492">
              <a:defRPr lang="en-US" sz="1667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ED5B-3D5D-4898-96C9-3BA1BDDEAA3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>
            <a:lvl1pPr>
              <a:defRPr sz="16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>
            <a:lvl1pPr>
              <a:defRPr sz="16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5B38-FFA3-445C-83FC-41342DAA65B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38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65FF-4AEB-4F3B-8688-22DF745B878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57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6F6F-4D0B-452C-A3E5-E89E2C24A1C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352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9CE6-8C9C-438B-AF90-FC02BA8F4C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660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39875"/>
            <a:ext cx="7886700" cy="3294063"/>
          </a:xfrm>
        </p:spPr>
        <p:txBody>
          <a:bodyPr/>
          <a:lstStyle>
            <a:lvl2pPr marL="571477" indent="-190492">
              <a:buClr>
                <a:srgbClr val="589199"/>
              </a:buClr>
              <a:buFont typeface="Courier New" panose="02070309020205020404" pitchFamily="49" charset="0"/>
              <a:buChar char="o"/>
              <a:defRPr sz="1500"/>
            </a:lvl2pPr>
            <a:lvl3pPr marL="952462" indent="-190492">
              <a:buClr>
                <a:srgbClr val="589199"/>
              </a:buClr>
              <a:buFont typeface="Tahoma" panose="020B0604030504040204" pitchFamily="34" charset="0"/>
              <a:buChar char="̶"/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31D6-006C-41DD-9CCB-BC4A4ADE4C2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1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059D-50E9-4409-A4B4-272AAACA088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718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Text</a:t>
            </a:r>
          </a:p>
          <a:p>
            <a:pPr lvl="2"/>
            <a:r>
              <a:rPr lang="en-US" altLang="en-US"/>
              <a:t>Text</a:t>
            </a:r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9"/>
          <a:stretch>
            <a:fillRect/>
          </a:stretch>
        </p:blipFill>
        <p:spPr bwMode="auto">
          <a:xfrm>
            <a:off x="-9525" y="5363104"/>
            <a:ext cx="9153525" cy="1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612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baseline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4B30731-FECF-448F-91CF-F553BECF922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133350" y="5296959"/>
            <a:ext cx="3086100" cy="304271"/>
          </a:xfrm>
          <a:prstGeom prst="rect">
            <a:avLst/>
          </a:prstGeom>
        </p:spPr>
        <p:txBody>
          <a:bodyPr anchor="ctr"/>
          <a:lstStyle>
            <a:defPPr>
              <a:defRPr lang="en-N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Industry 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ts val="667"/>
        </a:spcBef>
        <a:spcAft>
          <a:spcPts val="917"/>
        </a:spcAft>
        <a:defRPr sz="2333" kern="4000">
          <a:solidFill>
            <a:srgbClr val="58919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ts val="667"/>
        </a:spcBef>
        <a:spcAft>
          <a:spcPts val="917"/>
        </a:spcAft>
        <a:defRPr sz="2333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ts val="667"/>
        </a:spcBef>
        <a:spcAft>
          <a:spcPts val="917"/>
        </a:spcAft>
        <a:defRPr sz="2333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ts val="667"/>
        </a:spcBef>
        <a:spcAft>
          <a:spcPts val="917"/>
        </a:spcAft>
        <a:defRPr sz="2333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ts val="667"/>
        </a:spcBef>
        <a:spcAft>
          <a:spcPts val="917"/>
        </a:spcAft>
        <a:defRPr sz="2333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3809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7619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1429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5239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190492" indent="-190492" algn="l" rtl="0" eaLnBrk="1" fontAlgn="base" hangingPunct="1">
        <a:lnSpc>
          <a:spcPct val="90000"/>
        </a:lnSpc>
        <a:spcBef>
          <a:spcPts val="708"/>
        </a:spcBef>
        <a:spcAft>
          <a:spcPts val="917"/>
        </a:spcAft>
        <a:buClr>
          <a:srgbClr val="589199"/>
        </a:buClr>
        <a:buFont typeface="Arial" panose="020B0604020202020204" pitchFamily="34" charset="0"/>
        <a:buChar char="•"/>
        <a:defRPr sz="2083" kern="4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1477" indent="-190492" algn="l" rtl="0" eaLnBrk="1" fontAlgn="base" hangingPunct="1">
        <a:lnSpc>
          <a:spcPct val="90000"/>
        </a:lnSpc>
        <a:spcBef>
          <a:spcPts val="417"/>
        </a:spcBef>
        <a:spcAft>
          <a:spcPts val="417"/>
        </a:spcAft>
        <a:buFont typeface="Courier New" panose="02070309020205020404" pitchFamily="49" charset="0"/>
        <a:buChar char="o"/>
        <a:defRPr sz="1917" kern="4000">
          <a:solidFill>
            <a:srgbClr val="58919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52462" indent="-190492" algn="l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Clr>
          <a:srgbClr val="589199"/>
        </a:buClr>
        <a:buFont typeface="Calibri" panose="020F0502020204030204" pitchFamily="34" charset="0"/>
        <a:buChar char="̶"/>
        <a:defRPr sz="1667" kern="4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33447" indent="-190492" algn="l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1714431" indent="-190492" algn="l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/>
              <a:t>Text – for “wordy” slides</a:t>
            </a:r>
          </a:p>
          <a:p>
            <a:pPr lvl="0"/>
            <a:r>
              <a:rPr lang="en-NZ" altLang="en-US"/>
              <a:t>Text</a:t>
            </a:r>
          </a:p>
          <a:p>
            <a:pPr lvl="0"/>
            <a:r>
              <a:rPr lang="en-NZ" altLang="en-US"/>
              <a:t>Text</a:t>
            </a:r>
          </a:p>
          <a:p>
            <a:pPr lvl="0"/>
            <a:r>
              <a:rPr lang="en-NZ" altLang="en-US"/>
              <a:t>Text</a:t>
            </a:r>
          </a:p>
          <a:p>
            <a:pPr lvl="0"/>
            <a:r>
              <a:rPr lang="en-NZ" altLang="en-US"/>
              <a:t>Text</a:t>
            </a:r>
          </a:p>
          <a:p>
            <a:pPr lvl="0"/>
            <a:endParaRPr lang="en-NZ" altLang="en-US"/>
          </a:p>
          <a:p>
            <a:pPr lvl="0"/>
            <a:endParaRPr lang="en-NZ" altLang="en-US"/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9"/>
          <a:stretch>
            <a:fillRect/>
          </a:stretch>
        </p:blipFill>
        <p:spPr bwMode="auto">
          <a:xfrm>
            <a:off x="-9525" y="5363104"/>
            <a:ext cx="9153525" cy="1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040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baseline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1AE7C00-0B9C-4F0F-A7E0-EB26DE4DD3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133350" y="5296959"/>
            <a:ext cx="3086100" cy="304271"/>
          </a:xfrm>
          <a:prstGeom prst="rect">
            <a:avLst/>
          </a:prstGeom>
        </p:spPr>
        <p:txBody>
          <a:bodyPr anchor="ctr"/>
          <a:lstStyle>
            <a:defPPr>
              <a:defRPr lang="en-N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Industry 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 kern="4000">
          <a:solidFill>
            <a:srgbClr val="58919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380985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76197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142954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523939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89199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38115" indent="-238115" algn="l" rtl="0" eaLnBrk="0" fontAlgn="base" hangingPunct="0">
        <a:lnSpc>
          <a:spcPct val="90000"/>
        </a:lnSpc>
        <a:spcBef>
          <a:spcPts val="833"/>
        </a:spcBef>
        <a:spcAft>
          <a:spcPct val="0"/>
        </a:spcAft>
        <a:buClr>
          <a:srgbClr val="58919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1477" indent="-190492" algn="l" rtl="0" eaLnBrk="0" fontAlgn="base" hangingPunct="0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52462" indent="-190492" algn="l" rtl="0" eaLnBrk="0" fontAlgn="base" hangingPunct="0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33447" indent="-190492" algn="l" rtl="0" eaLnBrk="0" fontAlgn="base" hangingPunct="0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14431" indent="-190492" algn="l" rtl="0" eaLnBrk="0" fontAlgn="base" hangingPunct="0">
        <a:lnSpc>
          <a:spcPct val="90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9"/>
          <a:stretch>
            <a:fillRect/>
          </a:stretch>
        </p:blipFill>
        <p:spPr bwMode="auto">
          <a:xfrm>
            <a:off x="-9525" y="5363104"/>
            <a:ext cx="9153525" cy="1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/>
              <a:t>Click to edit Master text styles</a:t>
            </a:r>
          </a:p>
          <a:p>
            <a:pPr lvl="1"/>
            <a:r>
              <a:rPr lang="en-NZ" altLang="en-US"/>
              <a:t>Second level</a:t>
            </a:r>
          </a:p>
          <a:p>
            <a:pPr lvl="2"/>
            <a:r>
              <a:rPr lang="en-NZ" altLang="en-US"/>
              <a:t>Third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9913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2" b="1" kern="4000" baseline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57DDC0-1089-4D3A-9D23-37477919DAF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3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NZ"/>
              <a:t>Gas Industry Co</a:t>
            </a:r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ts val="125"/>
        </a:spcAft>
        <a:defRPr sz="2250" kern="4000">
          <a:solidFill>
            <a:srgbClr val="5891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ts val="125"/>
        </a:spcAft>
        <a:defRPr sz="2250">
          <a:solidFill>
            <a:srgbClr val="589199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ts val="125"/>
        </a:spcAft>
        <a:defRPr sz="2250">
          <a:solidFill>
            <a:srgbClr val="589199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ts val="125"/>
        </a:spcAft>
        <a:defRPr sz="2250">
          <a:solidFill>
            <a:srgbClr val="589199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ts val="125"/>
        </a:spcAft>
        <a:defRPr sz="2250">
          <a:solidFill>
            <a:srgbClr val="589199"/>
          </a:solidFill>
          <a:latin typeface="Tahoma" panose="020B0604030504040204" pitchFamily="34" charset="0"/>
        </a:defRPr>
      </a:lvl5pPr>
      <a:lvl6pPr marL="2857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50">
          <a:solidFill>
            <a:schemeClr val="tx1"/>
          </a:solidFill>
          <a:latin typeface="Calibri Light" panose="020F0302020204030204" pitchFamily="34" charset="0"/>
        </a:defRPr>
      </a:lvl6pPr>
      <a:lvl7pPr marL="5714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50">
          <a:solidFill>
            <a:schemeClr val="tx1"/>
          </a:solidFill>
          <a:latin typeface="Calibri Light" panose="020F0302020204030204" pitchFamily="34" charset="0"/>
        </a:defRPr>
      </a:lvl7pPr>
      <a:lvl8pPr marL="85721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50">
          <a:solidFill>
            <a:schemeClr val="tx1"/>
          </a:solidFill>
          <a:latin typeface="Calibri Light" panose="020F0302020204030204" pitchFamily="34" charset="0"/>
        </a:defRPr>
      </a:lvl8pPr>
      <a:lvl9pPr marL="11429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5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42869" indent="-142869" algn="l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Clr>
          <a:srgbClr val="589199"/>
        </a:buClr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rtl="0" eaLnBrk="0" fontAlgn="base" hangingPunct="0">
        <a:lnSpc>
          <a:spcPct val="90000"/>
        </a:lnSpc>
        <a:spcBef>
          <a:spcPts val="312"/>
        </a:spcBef>
        <a:spcAft>
          <a:spcPct val="0"/>
        </a:spcAft>
        <a:buClr>
          <a:srgbClr val="589199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4346" indent="-142869" algn="l" rtl="0" eaLnBrk="0" fontAlgn="base" hangingPunct="0">
        <a:lnSpc>
          <a:spcPct val="90000"/>
        </a:lnSpc>
        <a:spcBef>
          <a:spcPts val="312"/>
        </a:spcBef>
        <a:spcAft>
          <a:spcPct val="0"/>
        </a:spcAft>
        <a:buClr>
          <a:srgbClr val="589199"/>
        </a:buClr>
        <a:buFont typeface="Calibri" panose="020F0502020204030204" pitchFamily="34" charset="0"/>
        <a:buChar char="̶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rtl="0" eaLnBrk="0" fontAlgn="base" hangingPunct="0">
        <a:lnSpc>
          <a:spcPct val="90000"/>
        </a:lnSpc>
        <a:spcBef>
          <a:spcPts val="3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85824" indent="-142869" algn="l" rtl="0" eaLnBrk="0" fontAlgn="base" hangingPunct="0">
        <a:lnSpc>
          <a:spcPct val="90000"/>
        </a:lnSpc>
        <a:spcBef>
          <a:spcPts val="3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7.gif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68326" y="3036094"/>
            <a:ext cx="8355668" cy="1742162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Submissions on GTAC </a:t>
            </a:r>
            <a:r>
              <a:rPr lang="en-NZ" dirty="0"/>
              <a:t>preliminary assessment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presentation to stakeholder workshop</a:t>
            </a:r>
            <a:endParaRPr lang="en-NZ" sz="1800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68326" y="4976226"/>
            <a:ext cx="1998928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167" dirty="0" smtClean="0">
                <a:latin typeface="Tahoma" panose="020B0604030504040204" pitchFamily="34" charset="0"/>
                <a:cs typeface="Tahoma" panose="020B0604030504040204" pitchFamily="34" charset="0"/>
              </a:rPr>
              <a:t>27 March 2018</a:t>
            </a:r>
            <a:endParaRPr lang="en-NZ" altLang="en-US" sz="1167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754313" y="4960938"/>
            <a:ext cx="116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032653" y="4958442"/>
            <a:ext cx="2151063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167" dirty="0">
                <a:latin typeface="Tahoma" panose="020B0604030504040204" pitchFamily="34" charset="0"/>
                <a:cs typeface="Tahoma" panose="020B0604030504040204" pitchFamily="34" charset="0"/>
              </a:rPr>
              <a:t>Gas Industry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2348231"/>
            <a:ext cx="7714674" cy="3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olidFill>
                  <a:srgbClr val="C00000"/>
                </a:solidFill>
              </a:rPr>
              <a:t>Todd (Q14): Third party interests could be protected by a process in which SAs are ratified by an independent party such as GIC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Greymouth (Q14): Allowing parties to contract out of part of GTAC in advance destroys the integrity of the GTAC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312150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Supplementary Agreements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82" y="1172269"/>
            <a:ext cx="7386637" cy="997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olidFill>
                  <a:srgbClr val="002060"/>
                </a:solidFill>
              </a:rPr>
              <a:t>First Gas (</a:t>
            </a:r>
            <a:r>
              <a:rPr lang="en-NZ" sz="1800" dirty="0" smtClean="0">
                <a:solidFill>
                  <a:srgbClr val="002060"/>
                </a:solidFill>
              </a:rPr>
              <a:t>Q14): Assessment misses the importance of requiring parties to demonstrate the need for an 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8019" y="5304030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12" y="5304029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26" t="18620" r="66667" b="15657"/>
          <a:stretch/>
        </p:blipFill>
        <p:spPr>
          <a:xfrm>
            <a:off x="303900" y="2433586"/>
            <a:ext cx="649496" cy="57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7" y="3359823"/>
            <a:ext cx="310923" cy="475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2" y="1558247"/>
            <a:ext cx="731583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1976582"/>
            <a:ext cx="7886700" cy="355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Shell (Q19): Frequency of excursions will increase under weak balancing provisions so TTP terms should be at least as strong or stronger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C00000"/>
                </a:solidFill>
              </a:rPr>
              <a:t>Methanex</a:t>
            </a:r>
            <a:r>
              <a:rPr lang="en-NZ" sz="1800" dirty="0" smtClean="0">
                <a:solidFill>
                  <a:srgbClr val="C00000"/>
                </a:solidFill>
              </a:rPr>
              <a:t> </a:t>
            </a:r>
            <a:r>
              <a:rPr lang="en-NZ" sz="1800" dirty="0">
                <a:solidFill>
                  <a:srgbClr val="C00000"/>
                </a:solidFill>
              </a:rPr>
              <a:t>(Q19): Obligation is weak (“reasonable endeavours”) and ambiguous (subject to “aggregate ERM of shippers”)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312150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TTP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2" y="1165060"/>
            <a:ext cx="7386637" cy="997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olidFill>
                  <a:srgbClr val="002060"/>
                </a:solidFill>
              </a:rPr>
              <a:t>First Gas </a:t>
            </a:r>
            <a:r>
              <a:rPr lang="en-NZ" sz="1800" dirty="0" smtClean="0">
                <a:solidFill>
                  <a:srgbClr val="002060"/>
                </a:solidFill>
              </a:rPr>
              <a:t>(p6 &amp; Q19): GTAC drafting better reflects operating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2299" y="5307235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19" y="5307236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87" y="1337940"/>
            <a:ext cx="731583" cy="22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4" y="2929751"/>
            <a:ext cx="999831" cy="475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9" y="2028083"/>
            <a:ext cx="48162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615230" y="2932428"/>
            <a:ext cx="5914406" cy="111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Contact, Greymouth, Todd, MGUG (Q9): Agree with preliminary assessment of “no noticeable change”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Strongly contrasting views: Gas Quality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0278"/>
            <a:ext cx="7072312" cy="154312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Methanex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(Q9): Provides numerous examples of how IP’s obligations are not well described in GTAC, and how First Gas has no obligation require compliance  </a:t>
            </a: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91350" y="5293078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" y="5293077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127BA1C6-8B0E-4815-9A82-69F56AAE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41" y="2865269"/>
            <a:ext cx="311464" cy="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840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26" t="18620" r="66667" b="15657"/>
          <a:stretch/>
        </p:blipFill>
        <p:spPr>
          <a:xfrm>
            <a:off x="1822455" y="3471839"/>
            <a:ext cx="649496" cy="57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170" y="1242225"/>
            <a:ext cx="999831" cy="475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863362"/>
            <a:ext cx="853514" cy="3901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3" y="3502706"/>
            <a:ext cx="127417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2857500"/>
            <a:ext cx="7886700" cy="20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Genesis (Q16): Given flexibility of system there is no physical rationale for incentivising highly accurate nominations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C00000"/>
                </a:solidFill>
              </a:rPr>
              <a:t>Trustpower</a:t>
            </a:r>
            <a:r>
              <a:rPr lang="en-NZ" sz="1800" dirty="0" smtClean="0">
                <a:solidFill>
                  <a:srgbClr val="C00000"/>
                </a:solidFill>
              </a:rPr>
              <a:t> (p2): Fees may inefficiently discourage pipeline use when capacity is not scarce</a:t>
            </a: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312150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OR/UR Fees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40" y="1157901"/>
            <a:ext cx="7386637" cy="14559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Todd </a:t>
            </a:r>
            <a:r>
              <a:rPr lang="en-NZ" sz="1800" dirty="0">
                <a:solidFill>
                  <a:srgbClr val="002060"/>
                </a:solidFill>
              </a:rPr>
              <a:t>(</a:t>
            </a:r>
            <a:r>
              <a:rPr lang="en-NZ" sz="1800" dirty="0" smtClean="0">
                <a:solidFill>
                  <a:srgbClr val="002060"/>
                </a:solidFill>
              </a:rPr>
              <a:t>Q16): Once OR/UR incentives are balanced, many pricing concerns fall away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First Gas (Q16): Once balanced, incentives will be fair and 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91350" y="5304030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550" y="5304029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26" t="18620" r="66667" b="15657"/>
          <a:stretch/>
        </p:blipFill>
        <p:spPr>
          <a:xfrm>
            <a:off x="7977267" y="1318662"/>
            <a:ext cx="649496" cy="579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223" y="2295162"/>
            <a:ext cx="731583" cy="2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84" y="2901951"/>
            <a:ext cx="743776" cy="47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41" y="3690325"/>
            <a:ext cx="6706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3703782"/>
            <a:ext cx="7886700" cy="13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C00000"/>
                </a:solidFill>
              </a:rPr>
              <a:t>Trustpower</a:t>
            </a:r>
            <a:r>
              <a:rPr lang="en-NZ" sz="1800" dirty="0" smtClean="0">
                <a:solidFill>
                  <a:srgbClr val="C00000"/>
                </a:solidFill>
              </a:rPr>
              <a:t> (p7): </a:t>
            </a:r>
            <a:r>
              <a:rPr lang="en-NZ" sz="1800" dirty="0">
                <a:solidFill>
                  <a:srgbClr val="C00000"/>
                </a:solidFill>
              </a:rPr>
              <a:t>﻿</a:t>
            </a:r>
            <a:r>
              <a:rPr lang="en-NZ" sz="1800" dirty="0" smtClean="0">
                <a:solidFill>
                  <a:srgbClr val="C00000"/>
                </a:solidFill>
              </a:rPr>
              <a:t>Pleased GIC and other submitters recognise its concern about inefficient allocation of risk if unable to secure PRs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219786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PR risk to mass-market retailers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437"/>
            <a:ext cx="7631546" cy="231068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First Gas (p5 &amp; Q8): If shipper can’t obtain PRs the result is the same as not having reserved capacity under the VTC (</a:t>
            </a:r>
            <a:r>
              <a:rPr lang="en-NZ" sz="1800" dirty="0" err="1" smtClean="0">
                <a:solidFill>
                  <a:srgbClr val="002060"/>
                </a:solidFill>
              </a:rPr>
              <a:t>ie</a:t>
            </a:r>
            <a:r>
              <a:rPr lang="en-NZ" sz="1800" dirty="0" smtClean="0">
                <a:solidFill>
                  <a:srgbClr val="002060"/>
                </a:solidFill>
              </a:rPr>
              <a:t> results in overruns and potential liability to consequential loss suffered by other parties)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Todd (Q8): Analysis does not recognise potential cost of congestion under the existing codes. Mass-market retailer concerns are overstated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1344" y="5308793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981" y="5308793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853" y="1355508"/>
            <a:ext cx="731583" cy="22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853" y="2662379"/>
            <a:ext cx="646232" cy="579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41" y="3690325"/>
            <a:ext cx="6706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1797422"/>
            <a:ext cx="7886700" cy="20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C00000"/>
                </a:solidFill>
              </a:rPr>
              <a:t>Methanex</a:t>
            </a:r>
            <a:r>
              <a:rPr lang="en-NZ" sz="1800" dirty="0" smtClean="0">
                <a:solidFill>
                  <a:srgbClr val="C00000"/>
                </a:solidFill>
              </a:rPr>
              <a:t> (Q22): </a:t>
            </a:r>
            <a:r>
              <a:rPr lang="en-NZ" sz="1800" dirty="0">
                <a:solidFill>
                  <a:srgbClr val="C00000"/>
                </a:solidFill>
              </a:rPr>
              <a:t>First Gas “striking a reasonable balance between the adverse effect of offtake with a higher Hourly to Daily ratio” is entirely </a:t>
            </a:r>
            <a:r>
              <a:rPr lang="en-NZ" sz="1800" dirty="0" smtClean="0">
                <a:solidFill>
                  <a:srgbClr val="C00000"/>
                </a:solidFill>
              </a:rPr>
              <a:t>inappropriate. First Gas discretion to provide tailored Specific HDQ/DDQ allowances is materially worse on efficiency </a:t>
            </a:r>
            <a:r>
              <a:rPr lang="en-NZ" sz="1800" dirty="0">
                <a:solidFill>
                  <a:srgbClr val="C00000"/>
                </a:solidFill>
              </a:rPr>
              <a:t>and fairness. </a:t>
            </a:r>
            <a:endParaRPr lang="en-NZ" sz="1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Shell (Q22): Protection of TTP limits are inadequately specified and too open to First Gas discretion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Vector (Q22): Currently daily cash-out incentivises trading, </a:t>
            </a:r>
            <a:r>
              <a:rPr lang="en-NZ" sz="1800" dirty="0">
                <a:solidFill>
                  <a:srgbClr val="C00000"/>
                </a:solidFill>
              </a:rPr>
              <a:t>ERM charges </a:t>
            </a:r>
            <a:r>
              <a:rPr lang="en-NZ" sz="1800" dirty="0" smtClean="0">
                <a:solidFill>
                  <a:srgbClr val="C00000"/>
                </a:solidFill>
              </a:rPr>
              <a:t>set at First Gas discretion could adversely affect trading</a:t>
            </a: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312150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First Gas discretion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5309"/>
            <a:ext cx="7900986" cy="997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First Gas (Q22): Levels of discretion strike the right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2299" y="5299377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19" y="5299377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26" y="1351680"/>
            <a:ext cx="731583" cy="225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8" y="1905072"/>
            <a:ext cx="999831" cy="475529"/>
          </a:xfrm>
          <a:prstGeom prst="rect">
            <a:avLst/>
          </a:prstGeom>
        </p:spPr>
      </p:pic>
      <p:pic>
        <p:nvPicPr>
          <p:cNvPr id="13" name="Picture 12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622" y="3728760"/>
            <a:ext cx="482705" cy="450948"/>
          </a:xfrm>
          <a:prstGeom prst="rect">
            <a:avLst/>
          </a:prstGeom>
        </p:spPr>
      </p:pic>
      <p:pic>
        <p:nvPicPr>
          <p:cNvPr id="15" name="Picture 14" descr="Vector Logo_0001.jpg">
            <a:extLst>
              <a:ext uri="{FF2B5EF4-FFF2-40B4-BE49-F238E27FC236}">
                <a16:creationId xmlns:a16="http://schemas.microsoft.com/office/drawing/2014/main" xmlns="" id="{7FA6D8EC-3902-4353-82EE-2DFAAC5DB9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6291" y="4568223"/>
            <a:ext cx="911365" cy="3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81100" y="2705100"/>
            <a:ext cx="7886700" cy="24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Shell (Q23): Unlike MPOC, GTAC does not require disclosure of hourly SQs, metered quantities or imbalances at each RP and 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312150" cy="1104636"/>
          </a:xfrm>
        </p:spPr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Information disclosure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664"/>
            <a:ext cx="7386637" cy="13793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</a:rPr>
              <a:t>First Gas (Q23): Publication of ICAs is more transparent than VTC. Publication of running mismatch position is more transparent than MPOC or VTC. Publishing reasons for SAs will increase 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7537" y="5299267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837" y="5299267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14" y="1349964"/>
            <a:ext cx="731583" cy="225572"/>
          </a:xfrm>
          <a:prstGeom prst="rect">
            <a:avLst/>
          </a:prstGeom>
        </p:spPr>
      </p:pic>
      <p:pic>
        <p:nvPicPr>
          <p:cNvPr id="13" name="Picture 12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52" y="2784426"/>
            <a:ext cx="482705" cy="4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85180" y="4393754"/>
            <a:ext cx="7072312" cy="89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First Gas (Q18): Concerned at perception that proposal does not efficiently provide for recovery of losses</a:t>
            </a: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351"/>
            <a:ext cx="7886700" cy="582972"/>
          </a:xfrm>
        </p:spPr>
        <p:txBody>
          <a:bodyPr/>
          <a:lstStyle/>
          <a:p>
            <a:r>
              <a:rPr lang="en-NZ" dirty="0" smtClean="0"/>
              <a:t>Strongly contrasting views: liability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0277"/>
            <a:ext cx="6551836" cy="31480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Contact, Fonterra, Todd, Vector </a:t>
            </a:r>
            <a:r>
              <a:rPr lang="en-NZ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etc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(Q9 and Q18): Should retain the back-to-back indemnity for non-specification gas</a:t>
            </a: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Methanex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(Q18): Liability between Shippers and IPs not adequately addressed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Methanex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Shell, Todd, </a:t>
            </a:r>
            <a:r>
              <a:rPr lang="en-NZ" sz="1800" dirty="0">
                <a:solidFill>
                  <a:srgbClr val="002060"/>
                </a:solidFill>
                <a:sym typeface="Wingdings" panose="05000000000000000000" pitchFamily="2" charset="2"/>
              </a:rPr>
              <a:t>(Q9 and Q18): 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“Deeming</a:t>
            </a:r>
            <a:r>
              <a:rPr lang="en-NZ" sz="1800" dirty="0">
                <a:solidFill>
                  <a:srgbClr val="002060"/>
                </a:solidFill>
                <a:sym typeface="Wingdings" panose="05000000000000000000" pitchFamily="2" charset="2"/>
              </a:rPr>
              <a:t>” a party not to be an RPO for injecting non-spec gas presents IPs with intractable difficulties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91350" y="5293078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" y="5293077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840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26" t="18620" r="66667" b="15657"/>
          <a:stretch/>
        </p:blipFill>
        <p:spPr>
          <a:xfrm>
            <a:off x="7176444" y="1530753"/>
            <a:ext cx="649496" cy="57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314" y="1055765"/>
            <a:ext cx="853514" cy="39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516" y="1604753"/>
            <a:ext cx="908383" cy="329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308" y="957501"/>
            <a:ext cx="658425" cy="5425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50" y="3182487"/>
            <a:ext cx="999831" cy="475529"/>
          </a:xfrm>
          <a:prstGeom prst="rect">
            <a:avLst/>
          </a:prstGeom>
        </p:spPr>
      </p:pic>
      <p:pic>
        <p:nvPicPr>
          <p:cNvPr id="17" name="Picture 16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6028" y="3194777"/>
            <a:ext cx="482705" cy="450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2626" t="18620" r="66667" b="15657"/>
          <a:stretch/>
        </p:blipFill>
        <p:spPr>
          <a:xfrm>
            <a:off x="7262111" y="3678523"/>
            <a:ext cx="649496" cy="579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559" y="4528398"/>
            <a:ext cx="731583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689" y="2275460"/>
            <a:ext cx="99983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Gas Industry Co</a:t>
            </a:r>
            <a:endParaRPr lang="en-N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571499"/>
            <a:ext cx="8219786" cy="8374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5"/>
              </a:spcAft>
              <a:defRPr sz="2250" kern="4000">
                <a:solidFill>
                  <a:srgbClr val="5891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5"/>
              </a:spcAft>
              <a:defRPr sz="2250">
                <a:solidFill>
                  <a:srgbClr val="589199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5"/>
              </a:spcAft>
              <a:defRPr sz="2250">
                <a:solidFill>
                  <a:srgbClr val="589199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5"/>
              </a:spcAft>
              <a:defRPr sz="2250">
                <a:solidFill>
                  <a:srgbClr val="589199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5"/>
              </a:spcAft>
              <a:defRPr sz="2250">
                <a:solidFill>
                  <a:srgbClr val="589199"/>
                </a:solidFill>
                <a:latin typeface="Tahoma" panose="020B0604030504040204" pitchFamily="34" charset="0"/>
              </a:defRPr>
            </a:lvl5pPr>
            <a:lvl6pPr marL="2857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5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5714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5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85721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5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1429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5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NZ" dirty="0" smtClean="0"/>
              <a:t>How submitters view the GTAC?</a:t>
            </a:r>
            <a:endParaRPr lang="en-NZ" dirty="0"/>
          </a:p>
        </p:txBody>
      </p:sp>
      <p:pic>
        <p:nvPicPr>
          <p:cNvPr id="1026" name="Picture 2" descr="http://resonatecompanies.com/wp-content/uploads/Positive-Negat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3"/>
          <a:stretch/>
        </p:blipFill>
        <p:spPr bwMode="auto">
          <a:xfrm>
            <a:off x="1041366" y="1382447"/>
            <a:ext cx="2240170" cy="13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sonatecompanies.com/wp-content/uploads/Positive-Negat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7"/>
          <a:stretch/>
        </p:blipFill>
        <p:spPr bwMode="auto">
          <a:xfrm>
            <a:off x="5448162" y="1301207"/>
            <a:ext cx="224017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0" y="2945223"/>
            <a:ext cx="999831" cy="475529"/>
          </a:xfrm>
          <a:prstGeom prst="rect">
            <a:avLst/>
          </a:prstGeom>
        </p:spPr>
      </p:pic>
      <p:pic>
        <p:nvPicPr>
          <p:cNvPr id="9" name="Picture 8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0141" y="3182987"/>
            <a:ext cx="482705" cy="450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626" t="18620" r="66667" b="15657"/>
          <a:stretch/>
        </p:blipFill>
        <p:spPr>
          <a:xfrm>
            <a:off x="6290071" y="4081856"/>
            <a:ext cx="649496" cy="579794"/>
          </a:xfrm>
          <a:prstGeom prst="rect">
            <a:avLst/>
          </a:prstGeom>
        </p:spPr>
      </p:pic>
      <p:pic>
        <p:nvPicPr>
          <p:cNvPr id="11" name="Picture 10" descr="Vector Logo_0001.jpg">
            <a:extLst>
              <a:ext uri="{FF2B5EF4-FFF2-40B4-BE49-F238E27FC236}">
                <a16:creationId xmlns:a16="http://schemas.microsoft.com/office/drawing/2014/main" xmlns="" id="{7FA6D8EC-3902-4353-82EE-2DFAAC5DB9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36255" y="2772236"/>
            <a:ext cx="911365" cy="32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014" y="3995522"/>
            <a:ext cx="664522" cy="542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162" y="3876287"/>
            <a:ext cx="743776" cy="475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613" y="2957415"/>
            <a:ext cx="731583" cy="225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1506" y="3131524"/>
            <a:ext cx="654480" cy="539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0280" y="3583493"/>
            <a:ext cx="310923" cy="475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972" y="3499808"/>
            <a:ext cx="852487" cy="39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/>
          <a:srcRect l="8333" t="20371" r="65000" b="44568"/>
          <a:stretch/>
        </p:blipFill>
        <p:spPr>
          <a:xfrm>
            <a:off x="6008375" y="4695450"/>
            <a:ext cx="1274084" cy="4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4271"/>
            <a:ext cx="8734425" cy="1104636"/>
          </a:xfrm>
        </p:spPr>
        <p:txBody>
          <a:bodyPr/>
          <a:lstStyle/>
          <a:p>
            <a:r>
              <a:rPr lang="en-NZ" dirty="0" smtClean="0"/>
              <a:t>2. Form of Final Assessment Paper (FAP)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dirty="0" smtClean="0"/>
              <a:t>We are considering whether it will be useful for the FAP to:</a:t>
            </a:r>
          </a:p>
          <a:p>
            <a:pPr lvl="1">
              <a:lnSpc>
                <a:spcPct val="120000"/>
              </a:lnSpc>
            </a:pPr>
            <a:r>
              <a:rPr lang="en-NZ" sz="1600" dirty="0" smtClean="0"/>
              <a:t>Say when items are being primarily compared to the MPOC or VTC</a:t>
            </a:r>
          </a:p>
          <a:p>
            <a:pPr lvl="1">
              <a:lnSpc>
                <a:spcPct val="120000"/>
              </a:lnSpc>
            </a:pPr>
            <a:r>
              <a:rPr lang="en-NZ" sz="1600" dirty="0" smtClean="0"/>
              <a:t>Identify which components have high, medium and low levels of influence on the overall decision</a:t>
            </a:r>
          </a:p>
          <a:p>
            <a:pPr lvl="1">
              <a:lnSpc>
                <a:spcPct val="120000"/>
              </a:lnSpc>
            </a:pPr>
            <a:r>
              <a:rPr lang="en-NZ" sz="1600" dirty="0" smtClean="0"/>
              <a:t>Note significant linkages (</a:t>
            </a:r>
            <a:r>
              <a:rPr lang="en-NZ" sz="1600" dirty="0" err="1" smtClean="0"/>
              <a:t>ie</a:t>
            </a:r>
            <a:r>
              <a:rPr lang="en-NZ" sz="1600" dirty="0" smtClean="0"/>
              <a:t> a red arrow is necessary to achieve a green arrow)</a:t>
            </a:r>
          </a:p>
          <a:p>
            <a:pPr lvl="1">
              <a:lnSpc>
                <a:spcPct val="120000"/>
              </a:lnSpc>
            </a:pPr>
            <a:r>
              <a:rPr lang="en-NZ" sz="1600" dirty="0" smtClean="0"/>
              <a:t>Better explain how we weighed up the elements to come to an overall decision</a:t>
            </a:r>
          </a:p>
          <a:p>
            <a:pPr lvl="1">
              <a:lnSpc>
                <a:spcPct val="120000"/>
              </a:lnSpc>
            </a:pPr>
            <a:r>
              <a:rPr lang="en-NZ" sz="1600" dirty="0" smtClean="0"/>
              <a:t>Explicitly consider expert reports (Lantau Group Report)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Gas Industry Co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36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660"/>
            <a:ext cx="7886700" cy="38618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800" dirty="0" smtClean="0">
                <a:sym typeface="Wingdings" panose="05000000000000000000" pitchFamily="2" charset="2"/>
              </a:rPr>
              <a:t>Matters GIC is particularly interested to get more information about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800" dirty="0" smtClean="0">
                <a:sym typeface="Wingdings" panose="05000000000000000000" pitchFamily="2" charset="2"/>
              </a:rPr>
              <a:t>Current thoughts about form of Final Assessment paper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800" dirty="0" smtClean="0">
                <a:sym typeface="Wingdings" panose="05000000000000000000" pitchFamily="2" charset="2"/>
              </a:rPr>
              <a:t>Next steps</a:t>
            </a: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</p:spTree>
    <p:extLst>
      <p:ext uri="{BB962C8B-B14F-4D97-AF65-F5344CB8AC3E}">
        <p14:creationId xmlns:p14="http://schemas.microsoft.com/office/powerpoint/2010/main" val="37411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3. Next </a:t>
            </a:r>
            <a:r>
              <a:rPr lang="en-NZ" dirty="0"/>
              <a:t>steps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3952344"/>
            <a:ext cx="2771775" cy="116235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GTAC Preliminary Assessment Submissions Workshop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Tuesday 27 March</a:t>
            </a:r>
            <a:endParaRPr lang="en-NZ" sz="14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5314509"/>
            <a:ext cx="2057400" cy="286192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314509"/>
            <a:ext cx="3086100" cy="286192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283" t="27598" r="13409" b="43899"/>
          <a:stretch/>
        </p:blipFill>
        <p:spPr>
          <a:xfrm>
            <a:off x="742003" y="902791"/>
            <a:ext cx="2383146" cy="205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217" t="27598" r="3838" b="43945"/>
          <a:stretch/>
        </p:blipFill>
        <p:spPr>
          <a:xfrm>
            <a:off x="3390378" y="906104"/>
            <a:ext cx="2546238" cy="2049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8716" t="57173" r="31865" b="15248"/>
          <a:stretch/>
        </p:blipFill>
        <p:spPr>
          <a:xfrm>
            <a:off x="6103785" y="906104"/>
            <a:ext cx="2411565" cy="19859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93849" y="2494101"/>
            <a:ext cx="305701" cy="30570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00990" y="2955264"/>
            <a:ext cx="3142020" cy="88353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Deadline for cross-submissions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Monday 16 April</a:t>
            </a:r>
            <a:endParaRPr lang="en-NZ" sz="1400" dirty="0">
              <a:sym typeface="Wingdings" panose="05000000000000000000" pitchFamily="2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746699" y="2820035"/>
            <a:ext cx="24951" cy="11323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083576" y="2010740"/>
            <a:ext cx="305701" cy="30570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309543" y="2316441"/>
            <a:ext cx="341255" cy="6388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156133" y="3952344"/>
            <a:ext cx="3359217" cy="88353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GIC issues GTAC Final Assessment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1400" dirty="0" smtClean="0">
                <a:sym typeface="Wingdings" panose="05000000000000000000" pitchFamily="2" charset="2"/>
              </a:rPr>
              <a:t>Friday 25 May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NZ" sz="1400" dirty="0">
              <a:sym typeface="Wingdings" panose="05000000000000000000" pitchFamily="2" charset="2"/>
            </a:endParaRPr>
          </a:p>
        </p:txBody>
      </p:sp>
      <p:cxnSp>
        <p:nvCxnSpPr>
          <p:cNvPr id="30" name="Straight Connector 29"/>
          <p:cNvCxnSpPr>
            <a:stCxn id="21" idx="0"/>
          </p:cNvCxnSpPr>
          <p:nvPr/>
        </p:nvCxnSpPr>
        <p:spPr>
          <a:xfrm flipV="1">
            <a:off x="6835742" y="2518860"/>
            <a:ext cx="937544" cy="1433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714472" y="2213159"/>
            <a:ext cx="305701" cy="30570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57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1950" indent="-361950"/>
            <a:r>
              <a:rPr lang="en-NZ" dirty="0" smtClean="0"/>
              <a:t>1. Matters </a:t>
            </a:r>
            <a:r>
              <a:rPr lang="en-NZ" dirty="0"/>
              <a:t>GIC is particularly interested to get more information </a:t>
            </a:r>
            <a:r>
              <a:rPr lang="en-NZ" dirty="0" smtClean="0"/>
              <a:t>about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954"/>
            <a:ext cx="7886700" cy="31796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New(</a:t>
            </a:r>
            <a:r>
              <a:rPr lang="en-NZ" sz="1800" dirty="0" err="1" smtClean="0">
                <a:sym typeface="Wingdings" panose="05000000000000000000" pitchFamily="2" charset="2"/>
              </a:rPr>
              <a:t>ish</a:t>
            </a:r>
            <a:r>
              <a:rPr lang="en-NZ" sz="1800" dirty="0" smtClean="0">
                <a:sym typeface="Wingdings" panose="05000000000000000000" pitchFamily="2" charset="2"/>
              </a:rPr>
              <a:t>) material… perhaps better described as material that we haven’t considered in depth 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600" dirty="0" smtClean="0">
                <a:sym typeface="Wingdings" panose="05000000000000000000" pitchFamily="2" charset="2"/>
              </a:rPr>
              <a:t>We don’t include the </a:t>
            </a:r>
            <a:r>
              <a:rPr lang="en-NZ" sz="1600" dirty="0">
                <a:sym typeface="Wingdings" panose="05000000000000000000" pitchFamily="2" charset="2"/>
              </a:rPr>
              <a:t>possible GTAC changes </a:t>
            </a:r>
            <a:r>
              <a:rPr lang="en-NZ" sz="1600" dirty="0" smtClean="0">
                <a:sym typeface="Wingdings" panose="05000000000000000000" pitchFamily="2" charset="2"/>
              </a:rPr>
              <a:t>signalled in the First Gas submission. This is new (and welcome) information, but not relevant to our assessment… we continue to assess the 8 December 2017 GTAC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Points where different stakeholders have strongly contrasting views </a:t>
            </a: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8013" y="5301571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601" y="5289665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</p:spTree>
    <p:extLst>
      <p:ext uri="{BB962C8B-B14F-4D97-AF65-F5344CB8AC3E}">
        <p14:creationId xmlns:p14="http://schemas.microsoft.com/office/powerpoint/2010/main" val="37969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New(</a:t>
            </a:r>
            <a:r>
              <a:rPr lang="en-NZ" dirty="0" err="1" smtClean="0"/>
              <a:t>ish</a:t>
            </a:r>
            <a:r>
              <a:rPr lang="en-NZ" dirty="0" smtClean="0"/>
              <a:t>) material (1)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375954"/>
            <a:ext cx="7200900" cy="31796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ym typeface="Wingdings" panose="05000000000000000000" pitchFamily="2" charset="2"/>
              </a:rPr>
              <a:t>Methanex</a:t>
            </a:r>
            <a:r>
              <a:rPr lang="en-NZ" sz="1800" dirty="0" smtClean="0">
                <a:sym typeface="Wingdings" panose="05000000000000000000" pitchFamily="2" charset="2"/>
              </a:rPr>
              <a:t> (Q3): peaky </a:t>
            </a:r>
            <a:r>
              <a:rPr lang="en-NZ" sz="1800" dirty="0">
                <a:sym typeface="Wingdings" panose="05000000000000000000" pitchFamily="2" charset="2"/>
              </a:rPr>
              <a:t>usage should be discouraged whether capacity is scarce or </a:t>
            </a:r>
            <a:r>
              <a:rPr lang="en-NZ" sz="1800" dirty="0" smtClean="0">
                <a:sym typeface="Wingdings" panose="05000000000000000000" pitchFamily="2" charset="2"/>
              </a:rPr>
              <a:t>not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ym typeface="Wingdings" panose="05000000000000000000" pitchFamily="2" charset="2"/>
              </a:rPr>
              <a:t>Vector (Q3): when there is no </a:t>
            </a:r>
            <a:r>
              <a:rPr lang="en-NZ" sz="1800" dirty="0" smtClean="0">
                <a:sym typeface="Wingdings" panose="05000000000000000000" pitchFamily="2" charset="2"/>
              </a:rPr>
              <a:t>congestion at </a:t>
            </a:r>
            <a:r>
              <a:rPr lang="en-NZ" sz="1800" dirty="0">
                <a:sym typeface="Wingdings" panose="05000000000000000000" pitchFamily="2" charset="2"/>
              </a:rPr>
              <a:t>Congested </a:t>
            </a:r>
            <a:r>
              <a:rPr lang="en-NZ" sz="1800" dirty="0" smtClean="0">
                <a:sym typeface="Wingdings" panose="05000000000000000000" pitchFamily="2" charset="2"/>
              </a:rPr>
              <a:t>DPs overrun </a:t>
            </a:r>
            <a:r>
              <a:rPr lang="en-NZ" sz="1800" dirty="0">
                <a:sym typeface="Wingdings" panose="05000000000000000000" pitchFamily="2" charset="2"/>
              </a:rPr>
              <a:t>fees will be punitive </a:t>
            </a:r>
            <a:endParaRPr lang="en-NZ" sz="18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Todd (Q3): barriers </a:t>
            </a:r>
            <a:r>
              <a:rPr lang="en-NZ" sz="1800" dirty="0">
                <a:sym typeface="Wingdings" panose="05000000000000000000" pitchFamily="2" charset="2"/>
              </a:rPr>
              <a:t>to competition concerns </a:t>
            </a:r>
            <a:r>
              <a:rPr lang="en-NZ" sz="1800" dirty="0" smtClean="0">
                <a:sym typeface="Wingdings" panose="05000000000000000000" pitchFamily="2" charset="2"/>
              </a:rPr>
              <a:t>overstated, since </a:t>
            </a:r>
            <a:r>
              <a:rPr lang="en-NZ" sz="1800" dirty="0">
                <a:sym typeface="Wingdings" panose="05000000000000000000" pitchFamily="2" charset="2"/>
              </a:rPr>
              <a:t>most </a:t>
            </a:r>
            <a:r>
              <a:rPr lang="en-NZ" sz="1800" dirty="0" smtClean="0">
                <a:sym typeface="Wingdings" panose="05000000000000000000" pitchFamily="2" charset="2"/>
              </a:rPr>
              <a:t>benefits </a:t>
            </a:r>
            <a:r>
              <a:rPr lang="en-NZ" sz="1800" dirty="0">
                <a:sym typeface="Wingdings" panose="05000000000000000000" pitchFamily="2" charset="2"/>
              </a:rPr>
              <a:t>of diversity are achieved with </a:t>
            </a:r>
            <a:r>
              <a:rPr lang="en-NZ" sz="1800" dirty="0" smtClean="0">
                <a:sym typeface="Wingdings" panose="05000000000000000000" pitchFamily="2" charset="2"/>
              </a:rPr>
              <a:t>10 customers or less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/>
              <a:t>Shell (Q5): removal </a:t>
            </a:r>
            <a:r>
              <a:rPr lang="en-NZ" sz="1800" dirty="0"/>
              <a:t>of displaced gas nominations is bad for </a:t>
            </a:r>
            <a:r>
              <a:rPr lang="en-NZ" sz="1800" dirty="0" smtClean="0"/>
              <a:t>trading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88969" y="5299268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299268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A6002-3515-4A58-902F-E48804DAC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93" t="32364" r="4666" b="58138"/>
          <a:stretch/>
        </p:blipFill>
        <p:spPr>
          <a:xfrm>
            <a:off x="316923" y="1554725"/>
            <a:ext cx="997527" cy="47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626" t="18620" r="66667" b="15657"/>
          <a:stretch/>
        </p:blipFill>
        <p:spPr>
          <a:xfrm>
            <a:off x="490938" y="3375072"/>
            <a:ext cx="649496" cy="579794"/>
          </a:xfrm>
          <a:prstGeom prst="rect">
            <a:avLst/>
          </a:prstGeom>
        </p:spPr>
      </p:pic>
      <p:pic>
        <p:nvPicPr>
          <p:cNvPr id="8" name="Picture 7" descr="Vector Logo_0001.jpg">
            <a:extLst>
              <a:ext uri="{FF2B5EF4-FFF2-40B4-BE49-F238E27FC236}">
                <a16:creationId xmlns:a16="http://schemas.microsoft.com/office/drawing/2014/main" xmlns="" id="{7FA6D8EC-3902-4353-82EE-2DFAAC5DB9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0004" y="2479843"/>
            <a:ext cx="911365" cy="325488"/>
          </a:xfrm>
          <a:prstGeom prst="rect">
            <a:avLst/>
          </a:prstGeom>
        </p:spPr>
      </p:pic>
      <p:pic>
        <p:nvPicPr>
          <p:cNvPr id="9" name="Picture 8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334" y="4320625"/>
            <a:ext cx="482705" cy="4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New(</a:t>
            </a:r>
            <a:r>
              <a:rPr lang="en-NZ" dirty="0" err="1" smtClean="0"/>
              <a:t>ish</a:t>
            </a:r>
            <a:r>
              <a:rPr lang="en-NZ" dirty="0" smtClean="0"/>
              <a:t>) material (2)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4" y="1375954"/>
            <a:ext cx="7552749" cy="38610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First </a:t>
            </a:r>
            <a:r>
              <a:rPr lang="en-NZ" sz="1800" dirty="0">
                <a:sym typeface="Wingdings" panose="05000000000000000000" pitchFamily="2" charset="2"/>
              </a:rPr>
              <a:t>Gas (Q6): </a:t>
            </a:r>
            <a:r>
              <a:rPr lang="en-NZ" sz="1800" dirty="0" smtClean="0">
                <a:sym typeface="Wingdings" panose="05000000000000000000" pitchFamily="2" charset="2"/>
              </a:rPr>
              <a:t>uncertainties </a:t>
            </a:r>
            <a:r>
              <a:rPr lang="en-NZ" sz="1800" dirty="0">
                <a:sym typeface="Wingdings" panose="05000000000000000000" pitchFamily="2" charset="2"/>
              </a:rPr>
              <a:t>over tolerances are </a:t>
            </a:r>
            <a:r>
              <a:rPr lang="en-NZ" sz="1800" dirty="0" smtClean="0">
                <a:sym typeface="Wingdings" panose="05000000000000000000" pitchFamily="2" charset="2"/>
              </a:rPr>
              <a:t>mitigated </a:t>
            </a:r>
            <a:r>
              <a:rPr lang="en-NZ" sz="1800" dirty="0">
                <a:sym typeface="Wingdings" panose="05000000000000000000" pitchFamily="2" charset="2"/>
              </a:rPr>
              <a:t>by the obligation on First Gas to act </a:t>
            </a:r>
            <a:r>
              <a:rPr lang="en-NZ" sz="1800" dirty="0" smtClean="0">
                <a:sym typeface="Wingdings" panose="05000000000000000000" pitchFamily="2" charset="2"/>
              </a:rPr>
              <a:t>impartially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/>
              <a:t>Methanex</a:t>
            </a:r>
            <a:r>
              <a:rPr lang="en-NZ" sz="1800" dirty="0" smtClean="0"/>
              <a:t> (Q6 and Q16): harsh </a:t>
            </a:r>
            <a:r>
              <a:rPr lang="en-NZ" sz="1800" dirty="0"/>
              <a:t>overruns and balancing charges are inconsistent with </a:t>
            </a:r>
            <a:r>
              <a:rPr lang="en-NZ" sz="1800" dirty="0" smtClean="0"/>
              <a:t>First </a:t>
            </a:r>
            <a:r>
              <a:rPr lang="en-NZ" sz="1800" dirty="0"/>
              <a:t>Gas </a:t>
            </a:r>
            <a:r>
              <a:rPr lang="en-NZ" sz="1800" dirty="0" smtClean="0"/>
              <a:t>having lax </a:t>
            </a:r>
            <a:r>
              <a:rPr lang="en-NZ" sz="1800" dirty="0"/>
              <a:t>obligations </a:t>
            </a:r>
            <a:r>
              <a:rPr lang="en-NZ" sz="1800" dirty="0" smtClean="0"/>
              <a:t>to balance and encouraging the use of </a:t>
            </a:r>
            <a:r>
              <a:rPr lang="en-NZ" sz="1800" dirty="0" err="1" smtClean="0"/>
              <a:t>linepack</a:t>
            </a:r>
            <a:r>
              <a:rPr lang="en-NZ" sz="1800" dirty="0" smtClean="0"/>
              <a:t> (freely and through Park and Loan)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/>
              <a:t>Shell (Q6): balancing proposal is unconventional, so First Gas must prove why it is superior to MBB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ym typeface="Wingdings" panose="05000000000000000000" pitchFamily="2" charset="2"/>
              </a:rPr>
              <a:t>Trustpower</a:t>
            </a:r>
            <a:r>
              <a:rPr lang="en-NZ" sz="1800" dirty="0">
                <a:sym typeface="Wingdings" panose="05000000000000000000" pitchFamily="2" charset="2"/>
              </a:rPr>
              <a:t> </a:t>
            </a:r>
            <a:r>
              <a:rPr lang="en-NZ" sz="1800" dirty="0" smtClean="0">
                <a:sym typeface="Wingdings" panose="05000000000000000000" pitchFamily="2" charset="2"/>
              </a:rPr>
              <a:t>(Q6): ERM fees will put upward pressure on market prices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4681" y="5306411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306412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6" y="1582664"/>
            <a:ext cx="731583" cy="22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92" y="2381184"/>
            <a:ext cx="999831" cy="475529"/>
          </a:xfrm>
          <a:prstGeom prst="rect">
            <a:avLst/>
          </a:prstGeom>
        </p:spPr>
      </p:pic>
      <p:pic>
        <p:nvPicPr>
          <p:cNvPr id="8" name="Picture 7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55" y="3753634"/>
            <a:ext cx="482705" cy="450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602981-8514-4DED-AABE-963E956E9D53}"/>
              </a:ext>
            </a:extLst>
          </p:cNvPr>
          <p:cNvPicPr/>
          <p:nvPr/>
        </p:nvPicPr>
        <p:blipFill>
          <a:blip r:embed="rId5" cstate="print"/>
          <a:srcRect l="87601" t="18351" r="1338" b="65415"/>
          <a:stretch>
            <a:fillRect/>
          </a:stretch>
        </p:blipFill>
        <p:spPr bwMode="auto">
          <a:xfrm>
            <a:off x="470274" y="4596127"/>
            <a:ext cx="669467" cy="54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6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New(</a:t>
            </a:r>
            <a:r>
              <a:rPr lang="en-NZ" dirty="0" err="1" smtClean="0"/>
              <a:t>ish</a:t>
            </a:r>
            <a:r>
              <a:rPr lang="en-NZ" dirty="0" smtClean="0"/>
              <a:t>) material (3)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4" y="1375954"/>
            <a:ext cx="7210425" cy="358397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First </a:t>
            </a:r>
            <a:r>
              <a:rPr lang="en-NZ" sz="1800" dirty="0">
                <a:sym typeface="Wingdings" panose="05000000000000000000" pitchFamily="2" charset="2"/>
              </a:rPr>
              <a:t>Gas (</a:t>
            </a:r>
            <a:r>
              <a:rPr lang="en-NZ" sz="1800" dirty="0" smtClean="0">
                <a:sym typeface="Wingdings" panose="05000000000000000000" pitchFamily="2" charset="2"/>
              </a:rPr>
              <a:t>Q7): MPOC and VTC require immediate compliance with an OFO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Greymouth (Q14): a change in transmission products and access terms should require a reassessment of non-standard pricing and terms of existing SAs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ym typeface="Wingdings" panose="05000000000000000000" pitchFamily="2" charset="2"/>
              </a:rPr>
              <a:t>Methanex</a:t>
            </a:r>
            <a:r>
              <a:rPr lang="en-NZ" sz="1800" dirty="0" smtClean="0">
                <a:sym typeface="Wingdings" panose="05000000000000000000" pitchFamily="2" charset="2"/>
              </a:rPr>
              <a:t> (Q14 p3): existing SAs remain confidential, so impact in a GTAC context is unknown. For </a:t>
            </a:r>
            <a:r>
              <a:rPr lang="en-NZ" sz="1800" dirty="0">
                <a:sym typeface="Wingdings" panose="05000000000000000000" pitchFamily="2" charset="2"/>
              </a:rPr>
              <a:t>MPOC users </a:t>
            </a:r>
            <a:r>
              <a:rPr lang="en-NZ" sz="1800" dirty="0" smtClean="0">
                <a:sym typeface="Wingdings" panose="05000000000000000000" pitchFamily="2" charset="2"/>
              </a:rPr>
              <a:t>this substantially reduces transparency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5631" y="5306411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7" y="5306411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7" y="1654031"/>
            <a:ext cx="731583" cy="22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9" y="2340322"/>
            <a:ext cx="310923" cy="475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51" y="3788129"/>
            <a:ext cx="99983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New(</a:t>
            </a:r>
            <a:r>
              <a:rPr lang="en-NZ" dirty="0" err="1" smtClean="0"/>
              <a:t>ish</a:t>
            </a:r>
            <a:r>
              <a:rPr lang="en-NZ" dirty="0" smtClean="0"/>
              <a:t>) material (4)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4" y="1375954"/>
            <a:ext cx="7210425" cy="358397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ym typeface="Wingdings" panose="05000000000000000000" pitchFamily="2" charset="2"/>
              </a:rPr>
              <a:t>Genesis (Q14): SAs may </a:t>
            </a:r>
            <a:r>
              <a:rPr lang="en-NZ" sz="1800" dirty="0" smtClean="0">
                <a:sym typeface="Wingdings" panose="05000000000000000000" pitchFamily="2" charset="2"/>
              </a:rPr>
              <a:t>become </a:t>
            </a:r>
            <a:r>
              <a:rPr lang="en-NZ" sz="1800" dirty="0">
                <a:sym typeface="Wingdings" panose="05000000000000000000" pitchFamily="2" charset="2"/>
              </a:rPr>
              <a:t>more </a:t>
            </a:r>
            <a:r>
              <a:rPr lang="en-NZ" sz="1800" dirty="0" smtClean="0">
                <a:sym typeface="Wingdings" panose="05000000000000000000" pitchFamily="2" charset="2"/>
              </a:rPr>
              <a:t>common than </a:t>
            </a:r>
            <a:r>
              <a:rPr lang="en-NZ" sz="1800" dirty="0">
                <a:sym typeface="Wingdings" panose="05000000000000000000" pitchFamily="2" charset="2"/>
              </a:rPr>
              <a:t>GIC </a:t>
            </a:r>
            <a:r>
              <a:rPr lang="en-NZ" sz="1800" dirty="0" smtClean="0">
                <a:sym typeface="Wingdings" panose="05000000000000000000" pitchFamily="2" charset="2"/>
              </a:rPr>
              <a:t>assumes (</a:t>
            </a:r>
            <a:r>
              <a:rPr lang="en-NZ" sz="1800" dirty="0" err="1" smtClean="0">
                <a:sym typeface="Wingdings" panose="05000000000000000000" pitchFamily="2" charset="2"/>
              </a:rPr>
              <a:t>eg</a:t>
            </a:r>
            <a:r>
              <a:rPr lang="en-NZ" sz="1800" dirty="0" smtClean="0">
                <a:sym typeface="Wingdings" panose="05000000000000000000" pitchFamily="2" charset="2"/>
              </a:rPr>
              <a:t> Genesis may need an SA to avoid hourly charges)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ym typeface="Wingdings" panose="05000000000000000000" pitchFamily="2" charset="2"/>
              </a:rPr>
              <a:t>Shell </a:t>
            </a:r>
            <a:r>
              <a:rPr lang="en-NZ" sz="1800" dirty="0">
                <a:sym typeface="Wingdings" panose="05000000000000000000" pitchFamily="2" charset="2"/>
              </a:rPr>
              <a:t>(</a:t>
            </a:r>
            <a:r>
              <a:rPr lang="en-NZ" sz="1800" dirty="0" smtClean="0">
                <a:sym typeface="Wingdings" panose="05000000000000000000" pitchFamily="2" charset="2"/>
              </a:rPr>
              <a:t>Q18): GTAC allows a party to be “deemed” not to be an RPO, this should only ever be determined by the 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6581" y="5304030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744" y="5304030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10" name="Picture 9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507995"/>
            <a:ext cx="482705" cy="450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64" y="1408907"/>
            <a:ext cx="74377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57325" y="2715788"/>
            <a:ext cx="7072312" cy="24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Vector (Q15): workload would not increase for Shippers serving </a:t>
            </a:r>
            <a:r>
              <a:rPr lang="en-NZ" sz="1800" dirty="0" err="1" smtClean="0">
                <a:solidFill>
                  <a:srgbClr val="C00000"/>
                </a:solidFill>
              </a:rPr>
              <a:t>ToU</a:t>
            </a:r>
            <a:r>
              <a:rPr lang="en-NZ" sz="1800" dirty="0" smtClean="0">
                <a:solidFill>
                  <a:srgbClr val="C00000"/>
                </a:solidFill>
              </a:rPr>
              <a:t> users (90% of load) or overall, since estimates are done now, and capacity reservations are no longer required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Genesis (Q15): ongoing staffing costs should not be material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Todd (Q15): workload is not excessive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Strongly contrasting views: nominations workload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0278"/>
            <a:ext cx="7072312" cy="154312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Greymouth (Q2,Q15): workload would increase significantly</a:t>
            </a: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Trustpower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(7.1.5</a:t>
            </a:r>
            <a:r>
              <a:rPr lang="en-NZ" sz="1800" dirty="0">
                <a:solidFill>
                  <a:srgbClr val="002060"/>
                </a:solidFill>
                <a:sym typeface="Wingdings" panose="05000000000000000000" pitchFamily="2" charset="2"/>
              </a:rPr>
              <a:t>): mass market </a:t>
            </a:r>
            <a:r>
              <a:rPr lang="en-NZ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retailers need to nominate to many more DPs</a:t>
            </a: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91350" y="5293078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" y="5293077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127BA1C6-8B0E-4815-9A82-69F56AAE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73" y="1145308"/>
            <a:ext cx="311464" cy="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840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Vector Logo_0001.jpg">
            <a:extLst>
              <a:ext uri="{FF2B5EF4-FFF2-40B4-BE49-F238E27FC236}">
                <a16:creationId xmlns:a16="http://schemas.microsoft.com/office/drawing/2014/main" xmlns="" id="{7FA6D8EC-3902-4353-82EE-2DFAAC5DB9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8699" y="2809152"/>
            <a:ext cx="911365" cy="325488"/>
          </a:xfrm>
          <a:prstGeom prst="rect">
            <a:avLst/>
          </a:prstGeom>
        </p:spPr>
      </p:pic>
      <p:pic>
        <p:nvPicPr>
          <p:cNvPr id="15" name="Picture 14" descr="Genesis Logo">
            <a:extLst>
              <a:ext uri="{FF2B5EF4-FFF2-40B4-BE49-F238E27FC236}">
                <a16:creationId xmlns:a16="http://schemas.microsoft.com/office/drawing/2014/main" xmlns="" id="{E03D3753-34AE-4C77-9C27-EBEE096B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56" y="4050503"/>
            <a:ext cx="739051" cy="47510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626" t="18620" r="66667" b="15657"/>
          <a:stretch/>
        </p:blipFill>
        <p:spPr>
          <a:xfrm>
            <a:off x="459633" y="4587991"/>
            <a:ext cx="649496" cy="57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44" y="1669185"/>
            <a:ext cx="66452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42999" y="2521527"/>
            <a:ext cx="7886700" cy="30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2869" indent="-142869" algn="l" rtl="0" eaLnBrk="0" fontAlgn="base" hangingPunct="0">
              <a:lnSpc>
                <a:spcPct val="90000"/>
              </a:lnSpc>
              <a:spcBef>
                <a:spcPts val="625"/>
              </a:spcBef>
              <a:spcAft>
                <a:spcPts val="625"/>
              </a:spcAft>
              <a:buClr>
                <a:srgbClr val="589199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08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Clr>
                <a:srgbClr val="589199"/>
              </a:buClr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6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Clr>
                <a:srgbClr val="589199"/>
              </a:buClr>
              <a:buFont typeface="Calibri" panose="020F0502020204030204" pitchFamily="34" charset="0"/>
              <a:buChar char="̶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4" indent="-142869" algn="l" rtl="0" eaLnBrk="0" fontAlgn="base" hangingPunct="0">
              <a:lnSpc>
                <a:spcPct val="90000"/>
              </a:lnSpc>
              <a:spcBef>
                <a:spcPts val="31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39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7" rtl="0" eaLnBrk="1" latinLnBrk="0" hangingPunct="1">
              <a:lnSpc>
                <a:spcPct val="90000"/>
              </a:lnSpc>
              <a:spcBef>
                <a:spcPts val="312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 smtClean="0">
                <a:solidFill>
                  <a:srgbClr val="C00000"/>
                </a:solidFill>
              </a:rPr>
              <a:t>Todd (Q6): ERM fee incentive </a:t>
            </a:r>
            <a:r>
              <a:rPr lang="en-NZ" sz="1800" dirty="0">
                <a:solidFill>
                  <a:srgbClr val="C00000"/>
                </a:solidFill>
              </a:rPr>
              <a:t>for greater trading is </a:t>
            </a:r>
            <a:r>
              <a:rPr lang="en-NZ" sz="1800" dirty="0" smtClean="0">
                <a:solidFill>
                  <a:srgbClr val="C00000"/>
                </a:solidFill>
              </a:rPr>
              <a:t>undervalued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NZ" sz="180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Strongly contrasting </a:t>
            </a:r>
            <a:r>
              <a:rPr lang="en-NZ" dirty="0" smtClean="0"/>
              <a:t>views: ERM fees</a:t>
            </a:r>
            <a: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  <a:t/>
            </a:r>
            <a:br>
              <a:rPr lang="en-NZ" sz="360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08" y="1173163"/>
            <a:ext cx="7386637" cy="31796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dirty="0">
                <a:solidFill>
                  <a:srgbClr val="002060"/>
                </a:solidFill>
              </a:rPr>
              <a:t>Shell (Q6): ERM fees will worsen TTP outcomes and reduce spot market activity</a:t>
            </a:r>
            <a:endParaRPr lang="en-NZ" sz="18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6582" y="5297873"/>
            <a:ext cx="2057400" cy="304271"/>
          </a:xfrm>
        </p:spPr>
        <p:txBody>
          <a:bodyPr/>
          <a:lstStyle/>
          <a:p>
            <a:pPr>
              <a:defRPr/>
            </a:pPr>
            <a:fld id="{9E6F3D6B-8C91-443B-9583-653D10C6345D}" type="slidenum">
              <a:rPr lang="en-NZ" smtClean="0"/>
              <a:pPr>
                <a:defRPr/>
              </a:pPr>
              <a:t>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744" y="5292124"/>
            <a:ext cx="3086100" cy="304271"/>
          </a:xfrm>
        </p:spPr>
        <p:txBody>
          <a:bodyPr/>
          <a:lstStyle/>
          <a:p>
            <a:pPr>
              <a:defRPr/>
            </a:pPr>
            <a:r>
              <a:rPr lang="en-NZ" dirty="0"/>
              <a:t>Gas Industry Co</a:t>
            </a:r>
          </a:p>
        </p:txBody>
      </p:sp>
      <p:sp>
        <p:nvSpPr>
          <p:cNvPr id="8" name="AutoShape 2" descr="Image result for fonterra">
            <a:extLst>
              <a:ext uri="{FF2B5EF4-FFF2-40B4-BE49-F238E27FC236}">
                <a16:creationId xmlns:a16="http://schemas.microsoft.com/office/drawing/2014/main" xmlns="" id="{88D8BF8C-80D3-468C-9EFF-4CC1CA7B5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26" t="18620" r="66667" b="15657"/>
          <a:stretch/>
        </p:blipFill>
        <p:spPr>
          <a:xfrm>
            <a:off x="392910" y="2559645"/>
            <a:ext cx="649496" cy="579794"/>
          </a:xfrm>
          <a:prstGeom prst="rect">
            <a:avLst/>
          </a:prstGeom>
        </p:spPr>
      </p:pic>
      <p:pic>
        <p:nvPicPr>
          <p:cNvPr id="16" name="Picture 15" descr="shell logo.gif">
            <a:extLst>
              <a:ext uri="{FF2B5EF4-FFF2-40B4-BE49-F238E27FC236}">
                <a16:creationId xmlns:a16="http://schemas.microsoft.com/office/drawing/2014/main" xmlns="" id="{C84AB8A2-9BC5-4AF8-9157-D52FC2ADE4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609" y="1302453"/>
            <a:ext cx="482705" cy="4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build="p"/>
    </p:bldLst>
  </p:timing>
</p:sld>
</file>

<file path=ppt/theme/theme1.xml><?xml version="1.0" encoding="utf-8"?>
<a:theme xmlns:a="http://schemas.openxmlformats.org/drawingml/2006/main" name="# 2 Larger Font for fewer wo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ew GIC.pot [Compatibility Mode]" id="{4ED63CF4-1A91-4C54-94B4-527D3B915F22}" vid="{13635EC2-A6E6-4B0C-ABB9-43D5A59E2CD0}"/>
    </a:ext>
  </a:extLst>
</a:theme>
</file>

<file path=ppt/theme/theme2.xml><?xml version="1.0" encoding="utf-8"?>
<a:theme xmlns:a="http://schemas.openxmlformats.org/drawingml/2006/main" name="# 3 For &quot;wordy&quot;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ew GIC.pot [Compatibility Mode]" id="{4ED63CF4-1A91-4C54-94B4-527D3B915F22}" vid="{C27FBD58-D045-49DD-BE2F-FE7F64BCD1CD}"/>
    </a:ext>
  </a:extLst>
</a:theme>
</file>

<file path=ppt/theme/theme3.xml><?xml version="1.0" encoding="utf-8"?>
<a:theme xmlns:a="http://schemas.openxmlformats.org/drawingml/2006/main" name="# 1 GIC Standard Slides">
  <a:themeElements>
    <a:clrScheme name="GIC Shades of the Sea">
      <a:dk1>
        <a:srgbClr val="111111"/>
      </a:dk1>
      <a:lt1>
        <a:srgbClr val="FFFFFF"/>
      </a:lt1>
      <a:dk2>
        <a:srgbClr val="1C1C1C"/>
      </a:dk2>
      <a:lt2>
        <a:srgbClr val="DCDCDC"/>
      </a:lt2>
      <a:accent1>
        <a:srgbClr val="589199"/>
      </a:accent1>
      <a:accent2>
        <a:srgbClr val="B0C4DE"/>
      </a:accent2>
      <a:accent3>
        <a:srgbClr val="FFFFFF"/>
      </a:accent3>
      <a:accent4>
        <a:srgbClr val="DCDCDC"/>
      </a:accent4>
      <a:accent5>
        <a:srgbClr val="5F9EA0"/>
      </a:accent5>
      <a:accent6>
        <a:srgbClr val="85B3B9"/>
      </a:accent6>
      <a:hlink>
        <a:srgbClr val="589199"/>
      </a:hlink>
      <a:folHlink>
        <a:srgbClr val="800080"/>
      </a:folHlink>
    </a:clrScheme>
    <a:fontScheme name="GIC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ew GIC.pot [Compatibility Mode]" id="{4ED63CF4-1A91-4C54-94B4-527D3B915F22}" vid="{EF8CB733-F43C-4FF1-B30E-F72F32D245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New GIC</Template>
  <TotalTime>23725</TotalTime>
  <Words>1300</Words>
  <Application>Microsoft Office PowerPoint</Application>
  <PresentationFormat>On-screen Show (16:10)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Tahoma</vt:lpstr>
      <vt:lpstr>Wingdings</vt:lpstr>
      <vt:lpstr># 2 Larger Font for fewer words</vt:lpstr>
      <vt:lpstr># 3 For "wordy" slides</vt:lpstr>
      <vt:lpstr># 1 GIC Standard Slides</vt:lpstr>
      <vt:lpstr>Submissions on GTAC preliminary assessment  presentation to stakeholder workshop</vt:lpstr>
      <vt:lpstr>Content</vt:lpstr>
      <vt:lpstr>1. Matters GIC is particularly interested to get more information about</vt:lpstr>
      <vt:lpstr>New(ish) material (1)</vt:lpstr>
      <vt:lpstr>New(ish) material (2)</vt:lpstr>
      <vt:lpstr>New(ish) material (3)</vt:lpstr>
      <vt:lpstr>New(ish) material (4)</vt:lpstr>
      <vt:lpstr>Strongly contrasting views: nominations workload </vt:lpstr>
      <vt:lpstr>Strongly contrasting views: ERM fees </vt:lpstr>
      <vt:lpstr>Strongly contrasting views: Supplementary Agreements </vt:lpstr>
      <vt:lpstr>Strongly contrasting views: TTP </vt:lpstr>
      <vt:lpstr>Strongly contrasting views: Gas Quality </vt:lpstr>
      <vt:lpstr>Strongly contrasting views: OR/UR Fees </vt:lpstr>
      <vt:lpstr>Strongly contrasting views: PR risk to mass-market retailers </vt:lpstr>
      <vt:lpstr>Strongly contrasting views: First Gas discretion </vt:lpstr>
      <vt:lpstr>Strongly contrasting views: Information disclosure </vt:lpstr>
      <vt:lpstr>Strongly contrasting views: liability </vt:lpstr>
      <vt:lpstr>PowerPoint Presentation</vt:lpstr>
      <vt:lpstr>2. Form of Final Assessment Paper (FAP)</vt:lpstr>
      <vt:lpstr>3. Next steps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Tolmay</dc:creator>
  <cp:lastModifiedBy>Ian Wilson</cp:lastModifiedBy>
  <cp:revision>777</cp:revision>
  <cp:lastPrinted>2018-03-20T19:33:58Z</cp:lastPrinted>
  <dcterms:created xsi:type="dcterms:W3CDTF">2015-10-27T02:00:48Z</dcterms:created>
  <dcterms:modified xsi:type="dcterms:W3CDTF">2018-03-27T22:39:22Z</dcterms:modified>
</cp:coreProperties>
</file>