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2" r:id="rId5"/>
    <p:sldId id="584" r:id="rId6"/>
    <p:sldId id="601" r:id="rId7"/>
    <p:sldId id="613" r:id="rId8"/>
    <p:sldId id="602" r:id="rId9"/>
    <p:sldId id="606" r:id="rId10"/>
    <p:sldId id="607" r:id="rId11"/>
    <p:sldId id="608" r:id="rId12"/>
    <p:sldId id="609" r:id="rId13"/>
    <p:sldId id="610" r:id="rId14"/>
    <p:sldId id="603" r:id="rId15"/>
    <p:sldId id="611" r:id="rId16"/>
    <p:sldId id="612" r:id="rId17"/>
    <p:sldId id="604" r:id="rId18"/>
    <p:sldId id="605" r:id="rId19"/>
    <p:sldId id="615" r:id="rId20"/>
    <p:sldId id="614" r:id="rId21"/>
    <p:sldId id="616" r:id="rId22"/>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72"/>
            <p14:sldId id="584"/>
            <p14:sldId id="601"/>
            <p14:sldId id="613"/>
            <p14:sldId id="602"/>
            <p14:sldId id="606"/>
            <p14:sldId id="607"/>
            <p14:sldId id="608"/>
            <p14:sldId id="609"/>
            <p14:sldId id="610"/>
            <p14:sldId id="603"/>
            <p14:sldId id="611"/>
            <p14:sldId id="612"/>
            <p14:sldId id="604"/>
            <p14:sldId id="605"/>
            <p14:sldId id="615"/>
            <p14:sldId id="614"/>
            <p14:sldId id="616"/>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ena Vinsen" initials="TV" lastIdx="2" clrIdx="0">
    <p:extLst/>
  </p:cmAuthor>
  <p:cmAuthor id="2" name="Paul Goodeve" initials="PG" lastIdx="14" clrIdx="1">
    <p:extLst>
      <p:ext uri="{19B8F6BF-5375-455C-9EA6-DF929625EA0E}">
        <p15:presenceInfo xmlns:p15="http://schemas.microsoft.com/office/powerpoint/2012/main" userId="S-1-5-21-3195905674-3106722395-3951844808-1416" providerId="AD"/>
      </p:ext>
    </p:extLst>
  </p:cmAuthor>
  <p:cmAuthor id="3" name="Ben Gerritsen" initials="BG" lastIdx="1" clrIdx="2">
    <p:extLst>
      <p:ext uri="{19B8F6BF-5375-455C-9EA6-DF929625EA0E}">
        <p15:presenceInfo xmlns:p15="http://schemas.microsoft.com/office/powerpoint/2012/main" userId="S-1-5-21-3195905674-3106722395-3951844808-1712" providerId="AD"/>
      </p:ext>
    </p:extLst>
  </p:cmAuthor>
  <p:cmAuthor id="4" name="Angela Ogier" initials="AO" lastIdx="1" clrIdx="3">
    <p:extLst>
      <p:ext uri="{19B8F6BF-5375-455C-9EA6-DF929625EA0E}">
        <p15:presenceInfo xmlns:p15="http://schemas.microsoft.com/office/powerpoint/2012/main" userId="S-1-5-21-3195905674-3106722395-3951844808-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1"/>
    <a:srgbClr val="FF9966"/>
    <a:srgbClr val="FF0000"/>
    <a:srgbClr val="92D050"/>
    <a:srgbClr val="000000"/>
    <a:srgbClr val="0076C0"/>
    <a:srgbClr val="FF6600"/>
    <a:srgbClr val="CCCCFF"/>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4E40B-E309-4B6C-8B88-8EF6B81CA478}" v="67" dt="2018-03-26T03:49:45.048"/>
    <p1510:client id="{C3AF3A97-3CD1-4103-B73D-D21E843700DC}" v="11" dt="2018-03-26T04:09:52.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7" autoAdjust="0"/>
    <p:restoredTop sz="96389" autoAdjust="0"/>
  </p:normalViewPr>
  <p:slideViewPr>
    <p:cSldViewPr>
      <p:cViewPr varScale="1">
        <p:scale>
          <a:sx n="61" d="100"/>
          <a:sy n="61" d="100"/>
        </p:scale>
        <p:origin x="504" y="60"/>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31" tIns="45715" rIns="91431" bIns="45715" rtlCol="0"/>
          <a:lstStyle>
            <a:lvl1pPr algn="r">
              <a:defRPr sz="1200"/>
            </a:lvl1pPr>
          </a:lstStyle>
          <a:p>
            <a:fld id="{45B47486-765F-4EB5-A3AC-C6ACB5DEB9E1}" type="datetimeFigureOut">
              <a:rPr lang="en-NZ" smtClean="0"/>
              <a:pPr/>
              <a:t>28/03/2018</a:t>
            </a:fld>
            <a:endParaRPr lang="en-NZ"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31" tIns="45715" rIns="91431" bIns="45715"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1" tIns="45715" rIns="91431" bIns="45715" rtlCol="0" anchor="b"/>
          <a:lstStyle>
            <a:lvl1pPr algn="r">
              <a:defRPr sz="1200"/>
            </a:lvl1pPr>
          </a:lstStyle>
          <a:p>
            <a:fld id="{837868AB-3D6E-4BA2-9CEE-7593714964C7}" type="slidenum">
              <a:rPr lang="en-NZ" smtClean="0"/>
              <a:pPr/>
              <a:t>‹#›</a:t>
            </a:fld>
            <a:endParaRPr lang="en-NZ" dirty="0"/>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32000" y="6804967"/>
            <a:ext cx="9360000" cy="198458"/>
          </a:xfrm>
          <a:prstGeom prst="rect">
            <a:avLst/>
          </a:prstGeom>
        </p:spPr>
        <p:txBody>
          <a:bodyPr lIns="0">
            <a:noAutofit/>
          </a:bodyPr>
          <a:lstStyle>
            <a:lvl1pPr marL="0" indent="0">
              <a:buNone/>
              <a:defRPr sz="1300" b="1" baseline="0">
                <a:solidFill>
                  <a:schemeClr val="bg1"/>
                </a:solidFill>
              </a:defRPr>
            </a:lvl1pPr>
            <a:lvl2pPr marL="205326" indent="0">
              <a:buNone/>
              <a:defRPr sz="1300"/>
            </a:lvl2pPr>
            <a:lvl3pPr marL="410652" indent="0">
              <a:buNone/>
              <a:defRPr sz="1300"/>
            </a:lvl3pPr>
            <a:lvl4pPr marL="615978" indent="0">
              <a:buNone/>
              <a:defRPr sz="1300"/>
            </a:lvl4pPr>
            <a:lvl5pPr marL="821304" indent="0">
              <a:buNone/>
              <a:defRPr sz="1300"/>
            </a:lvl5pPr>
          </a:lstStyle>
          <a:p>
            <a:pPr lvl="0"/>
            <a:r>
              <a:rPr lang="en-NZ" noProof="0" dirty="0"/>
              <a:t>First Gas / Date</a:t>
            </a:r>
          </a:p>
        </p:txBody>
      </p:sp>
      <p:cxnSp>
        <p:nvCxnSpPr>
          <p:cNvPr id="5" name="Straight Connector 4"/>
          <p:cNvCxnSpPr/>
          <p:nvPr userDrawn="1"/>
        </p:nvCxnSpPr>
        <p:spPr>
          <a:xfrm>
            <a:off x="432000" y="7164000"/>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804967"/>
            <a:ext cx="9360000" cy="198458"/>
          </a:xfrm>
          <a:prstGeom prst="rect">
            <a:avLst/>
          </a:prstGeom>
        </p:spPr>
        <p:txBody>
          <a:bodyPr lIns="0">
            <a:noAutofit/>
          </a:bodyPr>
          <a:lstStyle>
            <a:lvl1pPr marL="0" indent="0">
              <a:buNone/>
              <a:defRPr sz="1300" b="1">
                <a:solidFill>
                  <a:schemeClr val="bg1"/>
                </a:solidFill>
              </a:defRPr>
            </a:lvl1pPr>
            <a:lvl2pPr marL="205326" indent="0">
              <a:buNone/>
              <a:defRPr sz="1300"/>
            </a:lvl2pPr>
            <a:lvl3pPr marL="410652" indent="0">
              <a:buNone/>
              <a:defRPr sz="1300"/>
            </a:lvl3pPr>
            <a:lvl4pPr marL="615978" indent="0">
              <a:buNone/>
              <a:defRPr sz="1300"/>
            </a:lvl4pPr>
            <a:lvl5pPr marL="821304" indent="0">
              <a:buNone/>
              <a:defRPr sz="1300"/>
            </a:lvl5pPr>
          </a:lstStyle>
          <a:p>
            <a:pPr lvl="0"/>
            <a:r>
              <a:rPr lang="en-NZ" noProof="0" dirty="0"/>
              <a:t>First Gas / Date</a:t>
            </a:r>
          </a:p>
        </p:txBody>
      </p:sp>
      <p:cxnSp>
        <p:nvCxnSpPr>
          <p:cNvPr id="10" name="Straight Connector 9"/>
          <p:cNvCxnSpPr/>
          <p:nvPr userDrawn="1"/>
        </p:nvCxnSpPr>
        <p:spPr>
          <a:xfrm>
            <a:off x="432000" y="7164000"/>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804967"/>
            <a:ext cx="9360000" cy="198458"/>
          </a:xfrm>
          <a:prstGeom prst="rect">
            <a:avLst/>
          </a:prstGeom>
        </p:spPr>
        <p:txBody>
          <a:bodyPr lIns="0">
            <a:noAutofit/>
          </a:bodyPr>
          <a:lstStyle>
            <a:lvl1pPr marL="0" indent="0">
              <a:buNone/>
              <a:defRPr sz="1300" b="1">
                <a:solidFill>
                  <a:schemeClr val="bg1"/>
                </a:solidFill>
              </a:defRPr>
            </a:lvl1pPr>
            <a:lvl2pPr marL="205326" indent="0">
              <a:buNone/>
              <a:defRPr sz="1300"/>
            </a:lvl2pPr>
            <a:lvl3pPr marL="410652" indent="0">
              <a:buNone/>
              <a:defRPr sz="1300"/>
            </a:lvl3pPr>
            <a:lvl4pPr marL="615978" indent="0">
              <a:buNone/>
              <a:defRPr sz="1300"/>
            </a:lvl4pPr>
            <a:lvl5pPr marL="821304" indent="0">
              <a:buNone/>
              <a:defRPr sz="1300"/>
            </a:lvl5pPr>
          </a:lstStyle>
          <a:p>
            <a:pPr lvl="0"/>
            <a:r>
              <a:rPr lang="en-NZ" noProof="0" dirty="0"/>
              <a:t>First Gas / Date</a:t>
            </a:r>
          </a:p>
          <a:p>
            <a:pPr lvl="0"/>
            <a:endParaRPr lang="en-NZ" noProof="0" dirty="0"/>
          </a:p>
        </p:txBody>
      </p:sp>
      <p:cxnSp>
        <p:nvCxnSpPr>
          <p:cNvPr id="10" name="Straight Connector 9"/>
          <p:cNvCxnSpPr/>
          <p:nvPr userDrawn="1"/>
        </p:nvCxnSpPr>
        <p:spPr>
          <a:xfrm>
            <a:off x="432000" y="7164000"/>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cxnSp>
        <p:nvCxnSpPr>
          <p:cNvPr id="12" name="Straight Connector 11"/>
          <p:cNvCxnSpPr/>
          <p:nvPr userDrawn="1"/>
        </p:nvCxnSpPr>
        <p:spPr>
          <a:xfrm>
            <a:off x="432000" y="7167600"/>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32000" y="6876975"/>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9900000" y="6876975"/>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dirty="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0" y="7167600"/>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32000" y="6876975"/>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9900000" y="6876975"/>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dirty="0"/>
              <a:t>First Gas </a:t>
            </a:r>
            <a:r>
              <a:rPr lang="en-US" noProof="0" dirty="0" err="1"/>
              <a:t>Powerpoint</a:t>
            </a:r>
            <a:r>
              <a:rPr lang="en-US" noProof="0" dirty="0"/>
              <a:t> Title</a:t>
            </a:r>
            <a:endParaRPr lang="en-NZ" noProof="0" dirty="0"/>
          </a:p>
        </p:txBody>
      </p:sp>
      <p:cxnSp>
        <p:nvCxnSpPr>
          <p:cNvPr id="10" name="Straight Connector 9"/>
          <p:cNvCxnSpPr/>
          <p:nvPr userDrawn="1"/>
        </p:nvCxnSpPr>
        <p:spPr>
          <a:xfrm>
            <a:off x="432000" y="7167600"/>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432000" y="6876975"/>
            <a:ext cx="9360000" cy="198000"/>
          </a:xfrm>
          <a:prstGeom prst="rect">
            <a:avLst/>
          </a:prstGeom>
        </p:spPr>
        <p:txBody>
          <a:bodyPr vert="horz" lIns="0" tIns="0" rIns="0" bIns="0" rtlCol="0" anchor="t" anchorCtr="0"/>
          <a:lstStyle>
            <a:lvl1pPr algn="l">
              <a:defRPr sz="1100" b="1">
                <a:solidFill>
                  <a:schemeClr val="bg1"/>
                </a:solidFill>
                <a:latin typeface="Arial" pitchFamily="34" charset="0"/>
                <a:cs typeface="Arial" pitchFamily="34" charset="0"/>
              </a:defRPr>
            </a:lvl1pPr>
          </a:lstStyle>
          <a:p>
            <a:endParaRPr lang="en-NZ" dirty="0"/>
          </a:p>
        </p:txBody>
      </p:sp>
      <p:sp>
        <p:nvSpPr>
          <p:cNvPr id="13" name="Slide Number Placeholder 3"/>
          <p:cNvSpPr>
            <a:spLocks noGrp="1"/>
          </p:cNvSpPr>
          <p:nvPr>
            <p:ph type="sldNum" sz="quarter" idx="4"/>
          </p:nvPr>
        </p:nvSpPr>
        <p:spPr>
          <a:xfrm>
            <a:off x="9900000" y="6876975"/>
            <a:ext cx="360000" cy="198000"/>
          </a:xfrm>
          <a:prstGeom prst="rect">
            <a:avLst/>
          </a:prstGeom>
        </p:spPr>
        <p:txBody>
          <a:bodyPr vert="horz" lIns="0" tIns="0" rIns="0" bIns="0" rtlCol="0" anchor="ctr"/>
          <a:lstStyle>
            <a:lvl1pPr algn="r">
              <a:defRPr sz="1200" b="1">
                <a:solidFill>
                  <a:schemeClr val="bg1"/>
                </a:solidFill>
              </a:defRPr>
            </a:lvl1pPr>
          </a:lstStyle>
          <a:p>
            <a:fld id="{60743DB5-AB98-46D2-A53F-DCA569CF9673}" type="slidenum">
              <a:rPr lang="en-NZ" smtClean="0"/>
              <a:pPr/>
              <a:t>‹#›</a:t>
            </a:fld>
            <a:endParaRPr lang="en-NZ" dirty="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dirty="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0" y="7167600"/>
            <a:ext cx="982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Tree>
    <p:extLst>
      <p:ext uri="{BB962C8B-B14F-4D97-AF65-F5344CB8AC3E}">
        <p14:creationId xmlns:p14="http://schemas.microsoft.com/office/powerpoint/2010/main" val="303331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NZ"/>
          </a:p>
        </p:txBody>
      </p:sp>
      <p:sp>
        <p:nvSpPr>
          <p:cNvPr id="3" name="Subtitle 2"/>
          <p:cNvSpPr>
            <a:spLocks noGrp="1"/>
          </p:cNvSpPr>
          <p:nvPr>
            <p:ph type="subTitle" idx="1"/>
          </p:nvPr>
        </p:nvSpPr>
        <p:spPr>
          <a:xfrm>
            <a:off x="1604011" y="4284718"/>
            <a:ext cx="7485380" cy="1932323"/>
          </a:xfrm>
          <a:prstGeom prst="rect">
            <a:avLst/>
          </a:prstGeom>
        </p:spPr>
        <p:txBody>
          <a:bodyPr lIns="99569" tIns="49785" rIns="99569" bIns="49785"/>
          <a:lstStyle>
            <a:lvl1pPr marL="0" indent="0" algn="ctr">
              <a:buNone/>
              <a:defRPr>
                <a:solidFill>
                  <a:schemeClr val="tx1">
                    <a:tint val="75000"/>
                  </a:schemeClr>
                </a:solidFill>
              </a:defRPr>
            </a:lvl1pPr>
            <a:lvl2pPr marL="521495" indent="0" algn="ctr">
              <a:buNone/>
              <a:defRPr>
                <a:solidFill>
                  <a:schemeClr val="tx1">
                    <a:tint val="75000"/>
                  </a:schemeClr>
                </a:solidFill>
              </a:defRPr>
            </a:lvl2pPr>
            <a:lvl3pPr marL="1042990" indent="0" algn="ctr">
              <a:buNone/>
              <a:defRPr>
                <a:solidFill>
                  <a:schemeClr val="tx1">
                    <a:tint val="75000"/>
                  </a:schemeClr>
                </a:solidFill>
              </a:defRPr>
            </a:lvl3pPr>
            <a:lvl4pPr marL="1564485" indent="0" algn="ctr">
              <a:buNone/>
              <a:defRPr>
                <a:solidFill>
                  <a:schemeClr val="tx1">
                    <a:tint val="75000"/>
                  </a:schemeClr>
                </a:solidFill>
              </a:defRPr>
            </a:lvl4pPr>
            <a:lvl5pPr marL="2085979" indent="0" algn="ctr">
              <a:buNone/>
              <a:defRPr>
                <a:solidFill>
                  <a:schemeClr val="tx1">
                    <a:tint val="75000"/>
                  </a:schemeClr>
                </a:solidFill>
              </a:defRPr>
            </a:lvl5pPr>
            <a:lvl6pPr marL="2607474" indent="0" algn="ctr">
              <a:buNone/>
              <a:defRPr>
                <a:solidFill>
                  <a:schemeClr val="tx1">
                    <a:tint val="75000"/>
                  </a:schemeClr>
                </a:solidFill>
              </a:defRPr>
            </a:lvl6pPr>
            <a:lvl7pPr marL="3128968" indent="0" algn="ctr">
              <a:buNone/>
              <a:defRPr>
                <a:solidFill>
                  <a:schemeClr val="tx1">
                    <a:tint val="75000"/>
                  </a:schemeClr>
                </a:solidFill>
              </a:defRPr>
            </a:lvl7pPr>
            <a:lvl8pPr marL="3650463" indent="0" algn="ctr">
              <a:buNone/>
              <a:defRPr>
                <a:solidFill>
                  <a:schemeClr val="tx1">
                    <a:tint val="75000"/>
                  </a:schemeClr>
                </a:solidFill>
              </a:defRPr>
            </a:lvl8pPr>
            <a:lvl9pPr marL="4171958"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534671" y="7008174"/>
            <a:ext cx="2495127" cy="402567"/>
          </a:xfrm>
          <a:prstGeom prst="rect">
            <a:avLst/>
          </a:prstGeom>
        </p:spPr>
        <p:txBody>
          <a:bodyPr lIns="99569" tIns="49785" rIns="99569" bIns="49785"/>
          <a:lstStyle/>
          <a:p>
            <a:endParaRPr lang="en-NZ" dirty="0"/>
          </a:p>
        </p:txBody>
      </p:sp>
      <p:sp>
        <p:nvSpPr>
          <p:cNvPr id="5" name="Footer Placeholder 4"/>
          <p:cNvSpPr>
            <a:spLocks noGrp="1"/>
          </p:cNvSpPr>
          <p:nvPr>
            <p:ph type="ftr" sz="quarter" idx="11"/>
          </p:nvPr>
        </p:nvSpPr>
        <p:spPr>
          <a:xfrm>
            <a:off x="3653579" y="7008174"/>
            <a:ext cx="3386243" cy="402567"/>
          </a:xfrm>
          <a:prstGeom prst="rect">
            <a:avLst/>
          </a:prstGeom>
        </p:spPr>
        <p:txBody>
          <a:bodyPr lIns="99569" tIns="49785" rIns="99569" bIns="49785"/>
          <a:lstStyle/>
          <a:p>
            <a:endParaRPr lang="en-NZ" dirty="0"/>
          </a:p>
        </p:txBody>
      </p:sp>
      <p:sp>
        <p:nvSpPr>
          <p:cNvPr id="6" name="Slide Number Placeholder 5"/>
          <p:cNvSpPr>
            <a:spLocks noGrp="1"/>
          </p:cNvSpPr>
          <p:nvPr>
            <p:ph type="sldNum" sz="quarter" idx="12"/>
          </p:nvPr>
        </p:nvSpPr>
        <p:spPr>
          <a:xfrm>
            <a:off x="7663604" y="7008174"/>
            <a:ext cx="2495127" cy="402567"/>
          </a:xfrm>
          <a:prstGeom prst="rect">
            <a:avLst/>
          </a:prstGeom>
        </p:spPr>
        <p:txBody>
          <a:bodyPr lIns="99569" tIns="49785" rIns="99569" bIns="49785"/>
          <a:lstStyle/>
          <a:p>
            <a:fld id="{6024287E-C819-4B81-ADE4-C836522F99EB}" type="slidenum">
              <a:rPr lang="en-NZ" smtClean="0"/>
              <a:pPr/>
              <a:t>‹#›</a:t>
            </a:fld>
            <a:endParaRPr lang="en-NZ" dirty="0"/>
          </a:p>
        </p:txBody>
      </p:sp>
    </p:spTree>
    <p:extLst>
      <p:ext uri="{BB962C8B-B14F-4D97-AF65-F5344CB8AC3E}">
        <p14:creationId xmlns:p14="http://schemas.microsoft.com/office/powerpoint/2010/main" val="49010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 id="2147483659" r:id="rId8"/>
  </p:sldLayoutIdLst>
  <p:hf hdr="0" ft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hyperlink" Target="http://www.legislation.govt.nz/" TargetMode="External"/><Relationship Id="rId4" Type="http://schemas.openxmlformats.org/officeDocument/2006/relationships/hyperlink" Target="http://www.comcom.govt.nz/regulated-industries/input-methodologies-2/gas-pipelines-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2000" y="734217"/>
            <a:ext cx="9828000" cy="1246214"/>
          </a:xfrm>
        </p:spPr>
        <p:txBody>
          <a:bodyPr/>
          <a:lstStyle/>
          <a:p>
            <a:r>
              <a:rPr lang="en-US" dirty="0"/>
              <a:t>Gas Transmission Access Code:</a:t>
            </a:r>
            <a:br>
              <a:rPr lang="en-US" dirty="0"/>
            </a:br>
            <a:r>
              <a:rPr lang="en-US" sz="2400" dirty="0"/>
              <a:t>Submission on GIC Preliminary Assessment</a:t>
            </a:r>
          </a:p>
        </p:txBody>
      </p:sp>
      <p:sp>
        <p:nvSpPr>
          <p:cNvPr id="4" name="Subtitle 3"/>
          <p:cNvSpPr>
            <a:spLocks noGrp="1"/>
          </p:cNvSpPr>
          <p:nvPr>
            <p:ph type="subTitle" idx="1"/>
          </p:nvPr>
        </p:nvSpPr>
        <p:spPr>
          <a:xfrm>
            <a:off x="432469" y="6156895"/>
            <a:ext cx="9828000" cy="864096"/>
          </a:xfrm>
        </p:spPr>
        <p:txBody>
          <a:bodyPr/>
          <a:lstStyle/>
          <a:p>
            <a:endParaRPr lang="en-US" dirty="0"/>
          </a:p>
          <a:p>
            <a:endParaRPr lang="en-US" dirty="0"/>
          </a:p>
          <a:p>
            <a:endParaRPr lang="en-US" dirty="0"/>
          </a:p>
          <a:p>
            <a:r>
              <a:rPr lang="en-US" dirty="0"/>
              <a:t>27 March 2018</a:t>
            </a:r>
          </a:p>
        </p:txBody>
      </p:sp>
    </p:spTree>
    <p:extLst>
      <p:ext uri="{BB962C8B-B14F-4D97-AF65-F5344CB8AC3E}">
        <p14:creationId xmlns:p14="http://schemas.microsoft.com/office/powerpoint/2010/main" val="56139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 What’s left?</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10</a:t>
            </a:fld>
            <a:endParaRPr lang="en-NZ" sz="1200" b="1" dirty="0">
              <a:solidFill>
                <a:schemeClr val="tx1">
                  <a:lumMod val="50000"/>
                  <a:lumOff val="50000"/>
                </a:schemeClr>
              </a:solidFill>
              <a:latin typeface="Arial"/>
              <a:cs typeface="Arial"/>
            </a:endParaRPr>
          </a:p>
        </p:txBody>
      </p:sp>
      <p:sp>
        <p:nvSpPr>
          <p:cNvPr id="6" name="Content Placeholder 2">
            <a:extLst>
              <a:ext uri="{FF2B5EF4-FFF2-40B4-BE49-F238E27FC236}">
                <a16:creationId xmlns:a16="http://schemas.microsoft.com/office/drawing/2014/main" xmlns="" id="{1DFAE59B-6887-4B18-B243-AE7B7F04723F}"/>
              </a:ext>
            </a:extLst>
          </p:cNvPr>
          <p:cNvSpPr txBox="1">
            <a:spLocks/>
          </p:cNvSpPr>
          <p:nvPr/>
        </p:nvSpPr>
        <p:spPr>
          <a:xfrm>
            <a:off x="738188" y="1836415"/>
            <a:ext cx="9217024" cy="4680520"/>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NZ" sz="2000" dirty="0"/>
              <a:t>Does one simple change (F-2) deliver balanced, fair, efficient incentives?</a:t>
            </a:r>
          </a:p>
          <a:p>
            <a:r>
              <a:rPr lang="en-NZ" sz="2000" dirty="0"/>
              <a:t>Should a different process be used for mass market load nominations?</a:t>
            </a:r>
          </a:p>
          <a:p>
            <a:r>
              <a:rPr lang="en-NZ" sz="2000" dirty="0"/>
              <a:t>How should incentive charge revenue be rebated? (other issues)</a:t>
            </a:r>
          </a:p>
        </p:txBody>
      </p:sp>
    </p:spTree>
    <p:extLst>
      <p:ext uri="{BB962C8B-B14F-4D97-AF65-F5344CB8AC3E}">
        <p14:creationId xmlns:p14="http://schemas.microsoft.com/office/powerpoint/2010/main" val="367989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Liabilities</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692399"/>
            <a:ext cx="9217024" cy="35283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Preliminary assessment findings:</a:t>
            </a:r>
            <a:endParaRPr lang="en-NZ" sz="2000" dirty="0"/>
          </a:p>
          <a:p>
            <a:r>
              <a:rPr lang="en-NZ" sz="2000" dirty="0"/>
              <a:t>Aspects of the GTAC liability provisions are less certain in their effectiveness, undermining the incentives on pipeline users to act prudently – detracting from the efficiency and reliability benefits of the GTAC</a:t>
            </a:r>
          </a:p>
          <a:p>
            <a:endParaRPr lang="en-NZ" sz="2000" dirty="0"/>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11</a:t>
            </a:fld>
            <a:endParaRPr lang="en-NZ" sz="1200" b="1" dirty="0">
              <a:solidFill>
                <a:schemeClr val="tx1">
                  <a:lumMod val="50000"/>
                  <a:lumOff val="50000"/>
                </a:schemeClr>
              </a:solidFill>
              <a:latin typeface="Arial"/>
              <a:cs typeface="Arial"/>
            </a:endParaRPr>
          </a:p>
        </p:txBody>
      </p:sp>
      <p:grpSp>
        <p:nvGrpSpPr>
          <p:cNvPr id="16" name="Group 15">
            <a:extLst>
              <a:ext uri="{FF2B5EF4-FFF2-40B4-BE49-F238E27FC236}">
                <a16:creationId xmlns:a16="http://schemas.microsoft.com/office/drawing/2014/main" xmlns="" id="{D192AAC9-7C24-4722-8AC0-C4A14A998350}"/>
              </a:ext>
            </a:extLst>
          </p:cNvPr>
          <p:cNvGrpSpPr/>
          <p:nvPr/>
        </p:nvGrpSpPr>
        <p:grpSpPr>
          <a:xfrm>
            <a:off x="3526767" y="3148352"/>
            <a:ext cx="6500453" cy="4016655"/>
            <a:chOff x="3258468" y="3212464"/>
            <a:chExt cx="6500453" cy="4016655"/>
          </a:xfrm>
        </p:grpSpPr>
        <p:pic>
          <p:nvPicPr>
            <p:cNvPr id="3" name="Picture 2">
              <a:extLst>
                <a:ext uri="{FF2B5EF4-FFF2-40B4-BE49-F238E27FC236}">
                  <a16:creationId xmlns:a16="http://schemas.microsoft.com/office/drawing/2014/main" xmlns="" id="{40B41A08-1439-4BDA-96AF-274E8DF22C3D}"/>
                </a:ext>
              </a:extLst>
            </p:cNvPr>
            <p:cNvPicPr>
              <a:picLocks noChangeAspect="1"/>
            </p:cNvPicPr>
            <p:nvPr/>
          </p:nvPicPr>
          <p:blipFill>
            <a:blip r:embed="rId2"/>
            <a:stretch>
              <a:fillRect/>
            </a:stretch>
          </p:blipFill>
          <p:spPr>
            <a:xfrm>
              <a:off x="3438488" y="3212464"/>
              <a:ext cx="6320433" cy="4016654"/>
            </a:xfrm>
            <a:prstGeom prst="rect">
              <a:avLst/>
            </a:prstGeom>
          </p:spPr>
        </p:pic>
        <p:grpSp>
          <p:nvGrpSpPr>
            <p:cNvPr id="15" name="Group 14">
              <a:extLst>
                <a:ext uri="{FF2B5EF4-FFF2-40B4-BE49-F238E27FC236}">
                  <a16:creationId xmlns:a16="http://schemas.microsoft.com/office/drawing/2014/main" xmlns="" id="{B6622EA6-72F9-4A76-B140-8D618E04ACE6}"/>
                </a:ext>
              </a:extLst>
            </p:cNvPr>
            <p:cNvGrpSpPr/>
            <p:nvPr/>
          </p:nvGrpSpPr>
          <p:grpSpPr>
            <a:xfrm>
              <a:off x="3258468" y="3780631"/>
              <a:ext cx="4752528" cy="3448488"/>
              <a:chOff x="3258468" y="3780631"/>
              <a:chExt cx="4752528" cy="3448488"/>
            </a:xfrm>
          </p:grpSpPr>
          <p:cxnSp>
            <p:nvCxnSpPr>
              <p:cNvPr id="7" name="Straight Connector 6">
                <a:extLst>
                  <a:ext uri="{FF2B5EF4-FFF2-40B4-BE49-F238E27FC236}">
                    <a16:creationId xmlns:a16="http://schemas.microsoft.com/office/drawing/2014/main" xmlns="" id="{1119C5B7-8947-497A-9DC7-3248F1B0514E}"/>
                  </a:ext>
                </a:extLst>
              </p:cNvPr>
              <p:cNvCxnSpPr/>
              <p:nvPr/>
            </p:nvCxnSpPr>
            <p:spPr>
              <a:xfrm flipH="1">
                <a:off x="3258468" y="3780631"/>
                <a:ext cx="36004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15E8569-C790-4962-B818-941A90AD95E8}"/>
                  </a:ext>
                </a:extLst>
              </p:cNvPr>
              <p:cNvCxnSpPr/>
              <p:nvPr/>
            </p:nvCxnSpPr>
            <p:spPr>
              <a:xfrm>
                <a:off x="3258468" y="3780631"/>
                <a:ext cx="0" cy="3428826"/>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2B47724-60A6-4EE4-AC33-BA5511593CCE}"/>
                  </a:ext>
                </a:extLst>
              </p:cNvPr>
              <p:cNvCxnSpPr>
                <a:cxnSpLocks/>
              </p:cNvCxnSpPr>
              <p:nvPr/>
            </p:nvCxnSpPr>
            <p:spPr>
              <a:xfrm flipV="1">
                <a:off x="3258468" y="7209457"/>
                <a:ext cx="4752528" cy="1966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A6348510-EB80-41E3-A87D-E8758C15B223}"/>
                  </a:ext>
                </a:extLst>
              </p:cNvPr>
              <p:cNvCxnSpPr/>
              <p:nvPr/>
            </p:nvCxnSpPr>
            <p:spPr>
              <a:xfrm flipV="1">
                <a:off x="8010996" y="7004128"/>
                <a:ext cx="0" cy="195499"/>
              </a:xfrm>
              <a:prstGeom prst="straightConnector1">
                <a:avLst/>
              </a:prstGeom>
              <a:ln w="254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16">
            <a:extLst>
              <a:ext uri="{FF2B5EF4-FFF2-40B4-BE49-F238E27FC236}">
                <a16:creationId xmlns:a16="http://schemas.microsoft.com/office/drawing/2014/main" xmlns="" id="{D2A35D51-27F7-4DA0-8590-41FA15DF4088}"/>
              </a:ext>
            </a:extLst>
          </p:cNvPr>
          <p:cNvSpPr txBox="1"/>
          <p:nvPr/>
        </p:nvSpPr>
        <p:spPr>
          <a:xfrm>
            <a:off x="954212" y="4781192"/>
            <a:ext cx="2376264" cy="1323439"/>
          </a:xfrm>
          <a:prstGeom prst="rect">
            <a:avLst/>
          </a:prstGeom>
          <a:noFill/>
        </p:spPr>
        <p:txBody>
          <a:bodyPr wrap="square" rtlCol="0">
            <a:spAutoFit/>
          </a:bodyPr>
          <a:lstStyle/>
          <a:p>
            <a:pPr algn="ctr"/>
            <a:r>
              <a:rPr lang="en-NZ" sz="2000" dirty="0">
                <a:solidFill>
                  <a:srgbClr val="C00000"/>
                </a:solidFill>
                <a:latin typeface="Arial" panose="020B0604020202020204" pitchFamily="34" charset="0"/>
                <a:cs typeface="Arial" panose="020B0604020202020204" pitchFamily="34" charset="0"/>
              </a:rPr>
              <a:t>How can Shipper C recover loss caused by Producer 1?</a:t>
            </a:r>
          </a:p>
        </p:txBody>
      </p:sp>
    </p:spTree>
    <p:extLst>
      <p:ext uri="{BB962C8B-B14F-4D97-AF65-F5344CB8AC3E}">
        <p14:creationId xmlns:p14="http://schemas.microsoft.com/office/powerpoint/2010/main" val="36522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Liabilities</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424847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First Gas response:</a:t>
            </a:r>
          </a:p>
          <a:p>
            <a:pPr marL="204788" indent="-204788"/>
            <a:r>
              <a:rPr lang="en-NZ" sz="2000" b="1" dirty="0"/>
              <a:t>Option 1.</a:t>
            </a:r>
            <a:r>
              <a:rPr lang="en-NZ" sz="2000" dirty="0"/>
              <a:t> Continue with a step-in type model (e.g. using the Contracts Privity Act or subrogation type provisions). This would need to resolve the issues identified in submissions and the preliminary assessment (which may be difficult)</a:t>
            </a:r>
          </a:p>
          <a:p>
            <a:pPr marL="204788" indent="-204788"/>
            <a:r>
              <a:rPr lang="en-NZ" sz="2000" b="1" dirty="0"/>
              <a:t>Option 2. </a:t>
            </a:r>
            <a:r>
              <a:rPr lang="en-NZ" sz="2000" dirty="0"/>
              <a:t>Adopt an incentives pool type model (currently used in the MPOC for non-gas quality related losses). To our knowledge, the MPOC incentives pool has never been used, and therefore may result in an inefficient use of capital. It may also create a barrier to entry for prospective shippers</a:t>
            </a:r>
          </a:p>
          <a:p>
            <a:pPr marL="204788" indent="-204788"/>
            <a:r>
              <a:rPr lang="en-NZ" sz="2000" b="1" dirty="0"/>
              <a:t>Option 3. </a:t>
            </a:r>
            <a:r>
              <a:rPr lang="en-NZ" sz="2000" dirty="0"/>
              <a:t>Provide indemnities in the event of recovery (current VTC/MPOC for gas quality related losses). This is a simple way to link parties via the contractual chain through First Gas, but does not expose First Gas to liability if the party causing loss cannot be identified or the loss cannot otherwise be recovered (e.g. in the event of insolvency)</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12</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400397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Liabilities: What’s left? </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35283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NZ" sz="2000" dirty="0"/>
              <a:t>An area that would benefit from further discussion</a:t>
            </a:r>
          </a:p>
          <a:p>
            <a:r>
              <a:rPr lang="en-NZ" sz="2000" dirty="0"/>
              <a:t>Some questions we have are:</a:t>
            </a:r>
          </a:p>
          <a:p>
            <a:pPr lvl="1"/>
            <a:r>
              <a:rPr lang="en-NZ" sz="2000" dirty="0"/>
              <a:t>Is the merit in retaining different approaches for gas quality and non gas quality events?</a:t>
            </a:r>
          </a:p>
          <a:p>
            <a:pPr lvl="1"/>
            <a:r>
              <a:rPr lang="en-NZ" sz="2000" dirty="0"/>
              <a:t>Should certain events (e.g. injecting non-spec gas) not have the protection of having acted as an RPO?</a:t>
            </a:r>
          </a:p>
          <a:p>
            <a:pPr lvl="1"/>
            <a:r>
              <a:rPr lang="en-NZ" sz="2000" dirty="0"/>
              <a:t>What are the most efficient insurance arrangements for liabilities?</a:t>
            </a:r>
          </a:p>
          <a:p>
            <a:pPr lvl="1"/>
            <a:endParaRPr lang="en-NZ" sz="2000" dirty="0"/>
          </a:p>
          <a:p>
            <a:endParaRPr lang="en-NZ" sz="2000" dirty="0"/>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13</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48400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41576"/>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Interconnection terms</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666180" y="1692399"/>
            <a:ext cx="9217024" cy="35283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Preliminary assessment findings:</a:t>
            </a:r>
            <a:endParaRPr lang="en-NZ" sz="2000" dirty="0"/>
          </a:p>
          <a:p>
            <a:r>
              <a:rPr lang="en-NZ" sz="2000" dirty="0"/>
              <a:t>GTAC does not give shippers and interconnected parties sufficient certainty on the terms of interconnection agreements. This is considered detrimental to efficiency and fairness</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14</a:t>
            </a:fld>
            <a:endParaRPr lang="en-NZ" sz="1200" b="1" dirty="0">
              <a:solidFill>
                <a:schemeClr val="tx1">
                  <a:lumMod val="50000"/>
                  <a:lumOff val="50000"/>
                </a:schemeClr>
              </a:solidFill>
              <a:latin typeface="Arial"/>
              <a:cs typeface="Arial"/>
            </a:endParaRPr>
          </a:p>
        </p:txBody>
      </p:sp>
      <p:pic>
        <p:nvPicPr>
          <p:cNvPr id="3" name="Picture 2">
            <a:extLst>
              <a:ext uri="{FF2B5EF4-FFF2-40B4-BE49-F238E27FC236}">
                <a16:creationId xmlns:a16="http://schemas.microsoft.com/office/drawing/2014/main" xmlns="" id="{190F7D17-36D6-46CA-90B7-27E1AB0DA2DC}"/>
              </a:ext>
            </a:extLst>
          </p:cNvPr>
          <p:cNvPicPr>
            <a:picLocks noChangeAspect="1"/>
          </p:cNvPicPr>
          <p:nvPr/>
        </p:nvPicPr>
        <p:blipFill rotWithShape="1">
          <a:blip r:embed="rId2"/>
          <a:srcRect t="15608"/>
          <a:stretch/>
        </p:blipFill>
        <p:spPr>
          <a:xfrm>
            <a:off x="594172" y="3276575"/>
            <a:ext cx="9721437" cy="3710690"/>
          </a:xfrm>
          <a:prstGeom prst="rect">
            <a:avLst/>
          </a:prstGeom>
        </p:spPr>
      </p:pic>
    </p:spTree>
    <p:extLst>
      <p:ext uri="{BB962C8B-B14F-4D97-AF65-F5344CB8AC3E}">
        <p14:creationId xmlns:p14="http://schemas.microsoft.com/office/powerpoint/2010/main" val="403119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Interconnection terms</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15</a:t>
            </a:fld>
            <a:endParaRPr lang="en-NZ" sz="1200" b="1" dirty="0">
              <a:solidFill>
                <a:schemeClr val="tx1">
                  <a:lumMod val="50000"/>
                  <a:lumOff val="50000"/>
                </a:schemeClr>
              </a:solidFill>
              <a:latin typeface="Arial"/>
              <a:cs typeface="Arial"/>
            </a:endParaRPr>
          </a:p>
        </p:txBody>
      </p:sp>
      <p:sp>
        <p:nvSpPr>
          <p:cNvPr id="6" name="Content Placeholder 2">
            <a:extLst>
              <a:ext uri="{FF2B5EF4-FFF2-40B4-BE49-F238E27FC236}">
                <a16:creationId xmlns:a16="http://schemas.microsoft.com/office/drawing/2014/main" xmlns="" id="{B1E32E64-9242-403E-84B1-5DE02BB1A931}"/>
              </a:ext>
            </a:extLst>
          </p:cNvPr>
          <p:cNvSpPr txBox="1">
            <a:spLocks/>
          </p:cNvSpPr>
          <p:nvPr/>
        </p:nvSpPr>
        <p:spPr>
          <a:xfrm>
            <a:off x="941707" y="1675536"/>
            <a:ext cx="9217024" cy="53285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First Gas response:</a:t>
            </a:r>
          </a:p>
          <a:p>
            <a:r>
              <a:rPr lang="en-NZ" sz="2000" dirty="0"/>
              <a:t>OK</a:t>
            </a:r>
          </a:p>
          <a:p>
            <a:r>
              <a:rPr lang="en-NZ" sz="2000" dirty="0"/>
              <a:t>Need to decide:</a:t>
            </a:r>
          </a:p>
          <a:p>
            <a:pPr lvl="1"/>
            <a:r>
              <a:rPr lang="en-NZ" sz="2000" dirty="0"/>
              <a:t>Which terms of interconnection are common and essential?</a:t>
            </a:r>
          </a:p>
          <a:p>
            <a:pPr lvl="1"/>
            <a:r>
              <a:rPr lang="en-NZ" sz="2000" dirty="0"/>
              <a:t>How should those terms be incorporated into ICAs?</a:t>
            </a:r>
          </a:p>
          <a:p>
            <a:pPr lvl="1"/>
            <a:endParaRPr lang="en-NZ" sz="2000" dirty="0"/>
          </a:p>
          <a:p>
            <a:r>
              <a:rPr lang="en-NZ" sz="2000" dirty="0"/>
              <a:t>Should provide further debate and certainty on:</a:t>
            </a:r>
          </a:p>
          <a:p>
            <a:pPr lvl="1"/>
            <a:r>
              <a:rPr lang="en-NZ" sz="2000" dirty="0"/>
              <a:t>TTP</a:t>
            </a:r>
          </a:p>
          <a:p>
            <a:pPr lvl="1"/>
            <a:r>
              <a:rPr lang="en-NZ" sz="2000" dirty="0"/>
              <a:t>Receipt point nominations processes</a:t>
            </a:r>
          </a:p>
          <a:p>
            <a:pPr lvl="1"/>
            <a:r>
              <a:rPr lang="en-NZ" sz="2000" dirty="0"/>
              <a:t>OFOs</a:t>
            </a:r>
          </a:p>
          <a:p>
            <a:pPr lvl="1"/>
            <a:r>
              <a:rPr lang="en-NZ" sz="2000" dirty="0"/>
              <a:t>Metering requirements</a:t>
            </a:r>
          </a:p>
          <a:p>
            <a:pPr lvl="1"/>
            <a:r>
              <a:rPr lang="en-NZ" sz="2000" dirty="0"/>
              <a:t>Liabilities</a:t>
            </a:r>
          </a:p>
          <a:p>
            <a:pPr lvl="1"/>
            <a:r>
              <a:rPr lang="en-NZ" sz="2000" dirty="0"/>
              <a:t>Interconnection and allocation (OBAs)</a:t>
            </a:r>
          </a:p>
        </p:txBody>
      </p:sp>
    </p:spTree>
    <p:extLst>
      <p:ext uri="{BB962C8B-B14F-4D97-AF65-F5344CB8AC3E}">
        <p14:creationId xmlns:p14="http://schemas.microsoft.com/office/powerpoint/2010/main" val="144749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Park and loan</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4896544"/>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Preliminary assessment findings:</a:t>
            </a:r>
          </a:p>
          <a:p>
            <a:r>
              <a:rPr lang="en-NZ" sz="2000" dirty="0"/>
              <a:t>First Gas could face skewed incentives in allocating total line pack flexibility if park and loan revenues fall outside the transmission services revenue cap</a:t>
            </a:r>
          </a:p>
          <a:p>
            <a:endParaRPr lang="en-NZ" sz="2000" dirty="0"/>
          </a:p>
          <a:p>
            <a:pPr indent="0">
              <a:buNone/>
            </a:pPr>
            <a:r>
              <a:rPr lang="en-NZ" sz="2000" b="1" dirty="0"/>
              <a:t>First Gas response:</a:t>
            </a:r>
          </a:p>
          <a:p>
            <a:pPr marL="342900" indent="-342900"/>
            <a:r>
              <a:rPr lang="en-NZ" sz="2000" dirty="0"/>
              <a:t>Park and loan revenue is treated the same way as ERM charges</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16</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79499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Park and loan</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17</a:t>
            </a:fld>
            <a:endParaRPr lang="en-NZ" sz="1200" b="1" dirty="0">
              <a:solidFill>
                <a:schemeClr val="tx1">
                  <a:lumMod val="50000"/>
                  <a:lumOff val="50000"/>
                </a:schemeClr>
              </a:solidFill>
              <a:latin typeface="Arial"/>
              <a:cs typeface="Arial"/>
            </a:endParaRPr>
          </a:p>
        </p:txBody>
      </p:sp>
      <p:pic>
        <p:nvPicPr>
          <p:cNvPr id="3" name="Picture 2">
            <a:extLst>
              <a:ext uri="{FF2B5EF4-FFF2-40B4-BE49-F238E27FC236}">
                <a16:creationId xmlns:a16="http://schemas.microsoft.com/office/drawing/2014/main" xmlns="" id="{DDDA1A1D-0860-4C93-B1A6-3C46FDCDE6A2}"/>
              </a:ext>
            </a:extLst>
          </p:cNvPr>
          <p:cNvPicPr>
            <a:picLocks noChangeAspect="1"/>
          </p:cNvPicPr>
          <p:nvPr/>
        </p:nvPicPr>
        <p:blipFill>
          <a:blip r:embed="rId2"/>
          <a:stretch>
            <a:fillRect/>
          </a:stretch>
        </p:blipFill>
        <p:spPr>
          <a:xfrm>
            <a:off x="666180" y="1998740"/>
            <a:ext cx="9667180" cy="1058174"/>
          </a:xfrm>
          <a:prstGeom prst="rect">
            <a:avLst/>
          </a:prstGeom>
        </p:spPr>
      </p:pic>
      <p:pic>
        <p:nvPicPr>
          <p:cNvPr id="6" name="Picture 5">
            <a:extLst>
              <a:ext uri="{FF2B5EF4-FFF2-40B4-BE49-F238E27FC236}">
                <a16:creationId xmlns:a16="http://schemas.microsoft.com/office/drawing/2014/main" xmlns="" id="{2E84E88A-38B7-4C6B-990D-C8D0182EA097}"/>
              </a:ext>
            </a:extLst>
          </p:cNvPr>
          <p:cNvPicPr>
            <a:picLocks noChangeAspect="1"/>
          </p:cNvPicPr>
          <p:nvPr/>
        </p:nvPicPr>
        <p:blipFill>
          <a:blip r:embed="rId3"/>
          <a:stretch>
            <a:fillRect/>
          </a:stretch>
        </p:blipFill>
        <p:spPr>
          <a:xfrm>
            <a:off x="810196" y="3996655"/>
            <a:ext cx="9109224" cy="2658486"/>
          </a:xfrm>
          <a:prstGeom prst="rect">
            <a:avLst/>
          </a:prstGeom>
        </p:spPr>
      </p:pic>
      <p:sp>
        <p:nvSpPr>
          <p:cNvPr id="7" name="TextBox 6">
            <a:extLst>
              <a:ext uri="{FF2B5EF4-FFF2-40B4-BE49-F238E27FC236}">
                <a16:creationId xmlns:a16="http://schemas.microsoft.com/office/drawing/2014/main" xmlns="" id="{F9E70D72-41DB-4498-AB13-D869C4B0FD4A}"/>
              </a:ext>
            </a:extLst>
          </p:cNvPr>
          <p:cNvSpPr txBox="1"/>
          <p:nvPr/>
        </p:nvSpPr>
        <p:spPr>
          <a:xfrm>
            <a:off x="738188" y="1713774"/>
            <a:ext cx="3312368" cy="415498"/>
          </a:xfrm>
          <a:prstGeom prst="rect">
            <a:avLst/>
          </a:prstGeom>
          <a:noFill/>
        </p:spPr>
        <p:txBody>
          <a:bodyPr wrap="square" rtlCol="0">
            <a:spAutoFit/>
          </a:bodyPr>
          <a:lstStyle/>
          <a:p>
            <a:r>
              <a:rPr lang="en-NZ" sz="2000" dirty="0">
                <a:latin typeface="Arial" panose="020B0604020202020204" pitchFamily="34" charset="0"/>
                <a:cs typeface="Arial" panose="020B0604020202020204" pitchFamily="34" charset="0"/>
              </a:rPr>
              <a:t>Commerce Act 1986</a:t>
            </a:r>
          </a:p>
        </p:txBody>
      </p:sp>
      <p:sp>
        <p:nvSpPr>
          <p:cNvPr id="8" name="Rectangle 7">
            <a:extLst>
              <a:ext uri="{FF2B5EF4-FFF2-40B4-BE49-F238E27FC236}">
                <a16:creationId xmlns:a16="http://schemas.microsoft.com/office/drawing/2014/main" xmlns="" id="{E593B281-2AE4-482C-8401-42974E33F3F7}"/>
              </a:ext>
            </a:extLst>
          </p:cNvPr>
          <p:cNvSpPr/>
          <p:nvPr/>
        </p:nvSpPr>
        <p:spPr>
          <a:xfrm>
            <a:off x="2187402" y="6732959"/>
            <a:ext cx="7911826" cy="344263"/>
          </a:xfrm>
          <a:prstGeom prst="rect">
            <a:avLst/>
          </a:prstGeom>
        </p:spPr>
        <p:txBody>
          <a:bodyPr wrap="square">
            <a:spAutoFit/>
          </a:bodyPr>
          <a:lstStyle/>
          <a:p>
            <a:r>
              <a:rPr lang="en-NZ" sz="1600" dirty="0">
                <a:hlinkClick r:id="rId4"/>
              </a:rPr>
              <a:t>http://www.comcom.govt.nz/regulated-industries/input-methodologies-2/gas-pipelines-2/</a:t>
            </a:r>
            <a:r>
              <a:rPr lang="en-NZ" sz="1600" dirty="0"/>
              <a:t> </a:t>
            </a:r>
          </a:p>
        </p:txBody>
      </p:sp>
      <p:sp>
        <p:nvSpPr>
          <p:cNvPr id="10" name="Rectangle 9">
            <a:extLst>
              <a:ext uri="{FF2B5EF4-FFF2-40B4-BE49-F238E27FC236}">
                <a16:creationId xmlns:a16="http://schemas.microsoft.com/office/drawing/2014/main" xmlns="" id="{853B174F-DDB5-45FA-A26B-34BA9426B626}"/>
              </a:ext>
            </a:extLst>
          </p:cNvPr>
          <p:cNvSpPr/>
          <p:nvPr/>
        </p:nvSpPr>
        <p:spPr>
          <a:xfrm>
            <a:off x="7362924" y="3111286"/>
            <a:ext cx="2857192" cy="338554"/>
          </a:xfrm>
          <a:prstGeom prst="rect">
            <a:avLst/>
          </a:prstGeom>
        </p:spPr>
        <p:txBody>
          <a:bodyPr wrap="none">
            <a:spAutoFit/>
          </a:bodyPr>
          <a:lstStyle/>
          <a:p>
            <a:r>
              <a:rPr lang="en-NZ" sz="1600" dirty="0">
                <a:hlinkClick r:id="rId5"/>
              </a:rPr>
              <a:t>http://www.legislation.govt.nz/</a:t>
            </a:r>
            <a:r>
              <a:rPr lang="en-NZ" sz="1600" dirty="0"/>
              <a:t> </a:t>
            </a:r>
          </a:p>
        </p:txBody>
      </p:sp>
      <p:sp>
        <p:nvSpPr>
          <p:cNvPr id="11" name="TextBox 10">
            <a:extLst>
              <a:ext uri="{FF2B5EF4-FFF2-40B4-BE49-F238E27FC236}">
                <a16:creationId xmlns:a16="http://schemas.microsoft.com/office/drawing/2014/main" xmlns="" id="{2454B16E-D9A3-4C07-A56E-43E58D23E539}"/>
              </a:ext>
            </a:extLst>
          </p:cNvPr>
          <p:cNvSpPr txBox="1"/>
          <p:nvPr/>
        </p:nvSpPr>
        <p:spPr>
          <a:xfrm>
            <a:off x="890588" y="3653165"/>
            <a:ext cx="8776592" cy="400110"/>
          </a:xfrm>
          <a:prstGeom prst="rect">
            <a:avLst/>
          </a:prstGeom>
          <a:noFill/>
        </p:spPr>
        <p:txBody>
          <a:bodyPr wrap="square" rtlCol="0">
            <a:spAutoFit/>
          </a:bodyPr>
          <a:lstStyle/>
          <a:p>
            <a:r>
              <a:rPr lang="en-NZ" sz="2000" dirty="0">
                <a:latin typeface="Arial" panose="020B0604020202020204" pitchFamily="34" charset="0"/>
                <a:cs typeface="Arial" panose="020B0604020202020204" pitchFamily="34" charset="0"/>
              </a:rPr>
              <a:t>Gas Transmission Services Input Methodologies Determination 2012</a:t>
            </a:r>
          </a:p>
        </p:txBody>
      </p:sp>
    </p:spTree>
    <p:extLst>
      <p:ext uri="{BB962C8B-B14F-4D97-AF65-F5344CB8AC3E}">
        <p14:creationId xmlns:p14="http://schemas.microsoft.com/office/powerpoint/2010/main" val="125387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Park and loan</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4896544"/>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err="1"/>
              <a:t>Ahuroa</a:t>
            </a:r>
            <a:r>
              <a:rPr lang="en-NZ" sz="2000" b="1" dirty="0"/>
              <a:t> Gas Storage</a:t>
            </a:r>
          </a:p>
          <a:p>
            <a:pPr marL="342900" indent="-342900"/>
            <a:r>
              <a:rPr lang="en-NZ" sz="2000" dirty="0"/>
              <a:t>First Gas cannot drive parties to use </a:t>
            </a:r>
            <a:r>
              <a:rPr lang="en-NZ" sz="2000" dirty="0" err="1"/>
              <a:t>Ahuroa</a:t>
            </a:r>
            <a:r>
              <a:rPr lang="en-NZ" sz="2000" dirty="0"/>
              <a:t> since:</a:t>
            </a:r>
          </a:p>
          <a:p>
            <a:pPr marL="753552" lvl="1" indent="-342900"/>
            <a:r>
              <a:rPr lang="en-NZ" sz="2000" dirty="0"/>
              <a:t>The flexibility service provided is not substitutable</a:t>
            </a:r>
          </a:p>
          <a:p>
            <a:pPr marL="753552" lvl="1" indent="-342900"/>
            <a:r>
              <a:rPr lang="en-NZ" sz="2000" dirty="0"/>
              <a:t>There are available substitutes for the flexibility service provided by </a:t>
            </a:r>
            <a:r>
              <a:rPr lang="en-NZ" sz="2000" dirty="0" err="1"/>
              <a:t>Ahuroa</a:t>
            </a:r>
            <a:endParaRPr lang="en-NZ" sz="2000" dirty="0"/>
          </a:p>
          <a:p>
            <a:pPr marL="753552" lvl="1" indent="-342900"/>
            <a:r>
              <a:rPr lang="en-NZ" sz="2000" dirty="0"/>
              <a:t>A number of safeguards protect system users against such an outcome (see letter of 8 March)</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18</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63950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Agenda</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35283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NZ" sz="2400" dirty="0"/>
              <a:t>Suggested improvements to methodology</a:t>
            </a:r>
          </a:p>
          <a:p>
            <a:r>
              <a:rPr lang="en-NZ" sz="2400" dirty="0"/>
              <a:t>The 4 big ticket items</a:t>
            </a:r>
          </a:p>
          <a:p>
            <a:r>
              <a:rPr lang="en-NZ" sz="2400" dirty="0"/>
              <a:t>Other issues</a:t>
            </a:r>
          </a:p>
          <a:p>
            <a:r>
              <a:rPr lang="en-NZ" sz="2400" dirty="0"/>
              <a:t>Overall assessment</a:t>
            </a:r>
          </a:p>
          <a:p>
            <a:pPr lvl="1"/>
            <a:endParaRPr lang="en-NZ" sz="2400" dirty="0"/>
          </a:p>
          <a:p>
            <a:endParaRPr lang="en-NZ" sz="2400" dirty="0"/>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2</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422455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Suggested improvements to methodology</a:t>
            </a:r>
          </a:p>
        </p:txBody>
      </p:sp>
      <p:sp>
        <p:nvSpPr>
          <p:cNvPr id="10" name="Content Placeholder 2"/>
          <p:cNvSpPr>
            <a:spLocks noGrp="1"/>
          </p:cNvSpPr>
          <p:nvPr>
            <p:ph idx="1"/>
          </p:nvPr>
        </p:nvSpPr>
        <p:spPr>
          <a:xfrm>
            <a:off x="522164" y="5106282"/>
            <a:ext cx="9828000" cy="1554669"/>
          </a:xfrm>
          <a:prstGeom prst="rect">
            <a:avLst/>
          </a:prstGeom>
        </p:spPr>
        <p:txBody>
          <a:bodyPr lIns="0"/>
          <a:lstStyle>
            <a:lvl1pPr marL="0" indent="-205326">
              <a:buFont typeface="Arial"/>
              <a:buChar char="•"/>
              <a:defRPr sz="1600" baseline="0"/>
            </a:lvl1pPr>
            <a:lvl2pPr>
              <a:defRPr sz="1600" baseline="0"/>
            </a:lvl2pPr>
          </a:lstStyle>
          <a:p>
            <a:pPr indent="0">
              <a:buNone/>
            </a:pPr>
            <a:r>
              <a:rPr lang="en-NZ" sz="2000" b="1" dirty="0"/>
              <a:t>Other suggestions:</a:t>
            </a:r>
          </a:p>
          <a:p>
            <a:r>
              <a:rPr lang="en-NZ" sz="2000" dirty="0"/>
              <a:t>Counterfactual used in assessment could focus on most relevant existing code</a:t>
            </a:r>
          </a:p>
          <a:p>
            <a:r>
              <a:rPr lang="en-NZ" sz="2000" dirty="0"/>
              <a:t>Trade-offs should be explicitly identified</a:t>
            </a:r>
          </a:p>
          <a:p>
            <a:r>
              <a:rPr lang="en-NZ" sz="2000" dirty="0"/>
              <a:t>Need to ensure consistency when counting benefits and costs</a:t>
            </a:r>
          </a:p>
        </p:txBody>
      </p:sp>
      <p:sp>
        <p:nvSpPr>
          <p:cNvPr id="3" name="Slide Number Placeholder 2">
            <a:extLst>
              <a:ext uri="{FF2B5EF4-FFF2-40B4-BE49-F238E27FC236}">
                <a16:creationId xmlns:a16="http://schemas.microsoft.com/office/drawing/2014/main" xmlns="" id="{EA8CAD41-CCBB-4A6D-9E4B-2232EA318EBD}"/>
              </a:ext>
            </a:extLst>
          </p:cNvPr>
          <p:cNvSpPr>
            <a:spLocks noGrp="1"/>
          </p:cNvSpPr>
          <p:nvPr>
            <p:ph type="sldNum" sz="quarter" idx="4"/>
          </p:nvPr>
        </p:nvSpPr>
        <p:spPr>
          <a:xfrm>
            <a:off x="9867485" y="6876975"/>
            <a:ext cx="360000" cy="198000"/>
          </a:xfrm>
        </p:spPr>
        <p:txBody>
          <a:bodyPr/>
          <a:lstStyle/>
          <a:p>
            <a:fld id="{60743DB5-AB98-46D2-A53F-DCA569CF9673}" type="slidenum">
              <a:rPr lang="en-NZ" smtClean="0"/>
              <a:pPr/>
              <a:t>3</a:t>
            </a:fld>
            <a:endParaRPr lang="en-NZ" dirty="0"/>
          </a:p>
        </p:txBody>
      </p:sp>
      <p:pic>
        <p:nvPicPr>
          <p:cNvPr id="4" name="Picture 3">
            <a:extLst>
              <a:ext uri="{FF2B5EF4-FFF2-40B4-BE49-F238E27FC236}">
                <a16:creationId xmlns:a16="http://schemas.microsoft.com/office/drawing/2014/main" xmlns="" id="{83021C55-8386-45BC-B607-2A28E1CAE8C8}"/>
              </a:ext>
            </a:extLst>
          </p:cNvPr>
          <p:cNvPicPr>
            <a:picLocks noChangeAspect="1"/>
          </p:cNvPicPr>
          <p:nvPr/>
        </p:nvPicPr>
        <p:blipFill>
          <a:blip r:embed="rId2"/>
          <a:stretch>
            <a:fillRect/>
          </a:stretch>
        </p:blipFill>
        <p:spPr>
          <a:xfrm>
            <a:off x="4482604" y="1638373"/>
            <a:ext cx="6110486" cy="3359897"/>
          </a:xfrm>
          <a:prstGeom prst="rect">
            <a:avLst/>
          </a:prstGeom>
        </p:spPr>
      </p:pic>
      <p:sp>
        <p:nvSpPr>
          <p:cNvPr id="16" name="Rectangle 15">
            <a:extLst>
              <a:ext uri="{FF2B5EF4-FFF2-40B4-BE49-F238E27FC236}">
                <a16:creationId xmlns:a16="http://schemas.microsoft.com/office/drawing/2014/main" xmlns="" id="{DCFAF24C-ECAB-4DAB-8B58-D6ECADFF28F4}"/>
              </a:ext>
            </a:extLst>
          </p:cNvPr>
          <p:cNvSpPr/>
          <p:nvPr/>
        </p:nvSpPr>
        <p:spPr>
          <a:xfrm>
            <a:off x="432000" y="1932900"/>
            <a:ext cx="4125405" cy="2927851"/>
          </a:xfrm>
          <a:prstGeom prst="rect">
            <a:avLst/>
          </a:prstGeom>
        </p:spPr>
        <p:txBody>
          <a:bodyPr lIns="0"/>
          <a:lstStyle/>
          <a:p>
            <a:pPr marL="285750" indent="-285750">
              <a:spcBef>
                <a:spcPts val="913"/>
              </a:spcBef>
              <a:buFont typeface="Arial" panose="020B0604020202020204" pitchFamily="34" charset="0"/>
              <a:buChar char="•"/>
            </a:pPr>
            <a:r>
              <a:rPr lang="en-NZ" sz="2000" dirty="0">
                <a:latin typeface="Arial" pitchFamily="34" charset="0"/>
                <a:cs typeface="Arial" pitchFamily="34" charset="0"/>
              </a:rPr>
              <a:t>Assessment methodology is fundamentally sound and fit-for-purpose</a:t>
            </a:r>
          </a:p>
          <a:p>
            <a:pPr marL="285750" indent="-285750">
              <a:spcBef>
                <a:spcPts val="913"/>
              </a:spcBef>
              <a:buFont typeface="Arial" panose="020B0604020202020204" pitchFamily="34" charset="0"/>
              <a:buChar char="•"/>
            </a:pPr>
            <a:r>
              <a:rPr lang="en-NZ" sz="2000" dirty="0">
                <a:latin typeface="Arial" pitchFamily="34" charset="0"/>
                <a:cs typeface="Arial" pitchFamily="34" charset="0"/>
              </a:rPr>
              <a:t>Link missing between detailed assessment and overall conclusion. Being explicit on level of influence of different code elements could help bridge that gap</a:t>
            </a:r>
          </a:p>
        </p:txBody>
      </p:sp>
    </p:spTree>
    <p:extLst>
      <p:ext uri="{BB962C8B-B14F-4D97-AF65-F5344CB8AC3E}">
        <p14:creationId xmlns:p14="http://schemas.microsoft.com/office/powerpoint/2010/main" val="334581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B2C7677-3D21-4FEC-BE92-C866E6D97DA7}"/>
              </a:ext>
            </a:extLst>
          </p:cNvPr>
          <p:cNvSpPr>
            <a:spLocks noGrp="1"/>
          </p:cNvSpPr>
          <p:nvPr>
            <p:ph type="sldNum" sz="quarter" idx="4"/>
          </p:nvPr>
        </p:nvSpPr>
        <p:spPr/>
        <p:txBody>
          <a:bodyPr/>
          <a:lstStyle/>
          <a:p>
            <a:fld id="{60743DB5-AB98-46D2-A53F-DCA569CF9673}" type="slidenum">
              <a:rPr lang="en-NZ" smtClean="0"/>
              <a:pPr/>
              <a:t>4</a:t>
            </a:fld>
            <a:endParaRPr lang="en-NZ" dirty="0"/>
          </a:p>
        </p:txBody>
      </p:sp>
      <p:sp>
        <p:nvSpPr>
          <p:cNvPr id="4" name="Content Placeholder 3">
            <a:extLst>
              <a:ext uri="{FF2B5EF4-FFF2-40B4-BE49-F238E27FC236}">
                <a16:creationId xmlns:a16="http://schemas.microsoft.com/office/drawing/2014/main" xmlns="" id="{BE395177-B3C8-437C-9999-784CC0D72B5C}"/>
              </a:ext>
            </a:extLst>
          </p:cNvPr>
          <p:cNvSpPr>
            <a:spLocks noGrp="1"/>
          </p:cNvSpPr>
          <p:nvPr>
            <p:ph idx="1"/>
          </p:nvPr>
        </p:nvSpPr>
        <p:spPr>
          <a:xfrm>
            <a:off x="1674292" y="3132559"/>
            <a:ext cx="7867028" cy="1656615"/>
          </a:xfrm>
        </p:spPr>
        <p:txBody>
          <a:bodyPr/>
          <a:lstStyle/>
          <a:p>
            <a:pPr indent="0" algn="ctr">
              <a:buNone/>
            </a:pPr>
            <a:r>
              <a:rPr lang="en-NZ" sz="2800" b="1" dirty="0"/>
              <a:t>The 4 big tickets: </a:t>
            </a:r>
            <a:br>
              <a:rPr lang="en-NZ" sz="2800" b="1" dirty="0"/>
            </a:br>
            <a:r>
              <a:rPr lang="en-NZ" sz="2800" dirty="0"/>
              <a:t>transmission incentive charges, liabilities, interconnection terms and park &amp; loan</a:t>
            </a:r>
          </a:p>
        </p:txBody>
      </p:sp>
    </p:spTree>
    <p:extLst>
      <p:ext uri="{BB962C8B-B14F-4D97-AF65-F5344CB8AC3E}">
        <p14:creationId xmlns:p14="http://schemas.microsoft.com/office/powerpoint/2010/main" val="117829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3528392"/>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Preliminary assessment findings:</a:t>
            </a:r>
          </a:p>
          <a:p>
            <a:pPr marL="204788" indent="-204788"/>
            <a:r>
              <a:rPr lang="en-NZ" sz="2000" dirty="0"/>
              <a:t>Transmission incentive charge structure in non-congested situations appears likely to encourage inefficient behaviour by pipeline users – detracting from the efficiency improvement that would otherwise occur</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5</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82919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a:t>
            </a:r>
          </a:p>
        </p:txBody>
      </p:sp>
      <p:sp>
        <p:nvSpPr>
          <p:cNvPr id="5" name="Content Placeholder 2">
            <a:extLst>
              <a:ext uri="{FF2B5EF4-FFF2-40B4-BE49-F238E27FC236}">
                <a16:creationId xmlns:a16="http://schemas.microsoft.com/office/drawing/2014/main" xmlns="" id="{8D511CAB-7616-4CEB-8938-FDD7188D3221}"/>
              </a:ext>
            </a:extLst>
          </p:cNvPr>
          <p:cNvSpPr txBox="1">
            <a:spLocks/>
          </p:cNvSpPr>
          <p:nvPr/>
        </p:nvSpPr>
        <p:spPr>
          <a:xfrm>
            <a:off x="738188" y="1836415"/>
            <a:ext cx="9217024" cy="4680520"/>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2000" b="1" dirty="0"/>
              <a:t>First Gas response:</a:t>
            </a:r>
          </a:p>
          <a:p>
            <a:pPr marL="293688" indent="-293688"/>
            <a:r>
              <a:rPr lang="en-NZ" sz="2000" dirty="0"/>
              <a:t>Nominations under GTAC (like MPOC) play a dual role – commercial and operational</a:t>
            </a:r>
          </a:p>
          <a:p>
            <a:pPr marL="293688" indent="-293688"/>
            <a:r>
              <a:rPr lang="en-NZ" sz="2000" dirty="0"/>
              <a:t>Therefore need a high degree of integrity so that transmission charges are allocated fairly</a:t>
            </a:r>
          </a:p>
          <a:p>
            <a:pPr marL="293688" indent="-293688"/>
            <a:r>
              <a:rPr lang="en-NZ" sz="2000" dirty="0"/>
              <a:t>GTAC nominations do not create significant additional effort (but need to address cost risks) </a:t>
            </a:r>
          </a:p>
          <a:p>
            <a:pPr marL="293688" indent="-293688"/>
            <a:r>
              <a:rPr lang="en-NZ" sz="2000" dirty="0"/>
              <a:t>Nominations should achieve:</a:t>
            </a:r>
          </a:p>
          <a:p>
            <a:pPr lvl="1"/>
            <a:r>
              <a:rPr lang="en-NZ" sz="2000" dirty="0"/>
              <a:t>Balance</a:t>
            </a:r>
          </a:p>
          <a:p>
            <a:pPr lvl="1"/>
            <a:r>
              <a:rPr lang="en-NZ" sz="2000" dirty="0"/>
              <a:t>Fairness</a:t>
            </a:r>
          </a:p>
          <a:p>
            <a:pPr lvl="1"/>
            <a:r>
              <a:rPr lang="en-NZ" sz="2000" dirty="0"/>
              <a:t>Efficiency</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6</a:t>
            </a:fld>
            <a:endParaRPr lang="en-NZ" sz="12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428454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 Balance</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7</a:t>
            </a:fld>
            <a:endParaRPr lang="en-NZ" sz="1200" b="1" dirty="0">
              <a:solidFill>
                <a:schemeClr val="tx1">
                  <a:lumMod val="50000"/>
                  <a:lumOff val="50000"/>
                </a:schemeClr>
              </a:solidFill>
              <a:latin typeface="Arial"/>
              <a:cs typeface="Arial"/>
            </a:endParaRPr>
          </a:p>
        </p:txBody>
      </p:sp>
      <p:pic>
        <p:nvPicPr>
          <p:cNvPr id="3" name="Picture 2">
            <a:extLst>
              <a:ext uri="{FF2B5EF4-FFF2-40B4-BE49-F238E27FC236}">
                <a16:creationId xmlns:a16="http://schemas.microsoft.com/office/drawing/2014/main" xmlns="" id="{CD36882B-6DEF-42DE-8471-BE54C55E0EF3}"/>
              </a:ext>
            </a:extLst>
          </p:cNvPr>
          <p:cNvPicPr>
            <a:picLocks noChangeAspect="1"/>
          </p:cNvPicPr>
          <p:nvPr/>
        </p:nvPicPr>
        <p:blipFill>
          <a:blip r:embed="rId2"/>
          <a:stretch>
            <a:fillRect/>
          </a:stretch>
        </p:blipFill>
        <p:spPr>
          <a:xfrm>
            <a:off x="792088" y="1692399"/>
            <a:ext cx="8875092" cy="5250383"/>
          </a:xfrm>
          <a:prstGeom prst="rect">
            <a:avLst/>
          </a:prstGeom>
        </p:spPr>
      </p:pic>
    </p:spTree>
    <p:extLst>
      <p:ext uri="{BB962C8B-B14F-4D97-AF65-F5344CB8AC3E}">
        <p14:creationId xmlns:p14="http://schemas.microsoft.com/office/powerpoint/2010/main" val="110504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 Fairness</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8</a:t>
            </a:fld>
            <a:endParaRPr lang="en-NZ" sz="1200" b="1" dirty="0">
              <a:solidFill>
                <a:schemeClr val="tx1">
                  <a:lumMod val="50000"/>
                  <a:lumOff val="50000"/>
                </a:schemeClr>
              </a:solidFill>
              <a:latin typeface="Arial"/>
              <a:cs typeface="Arial"/>
            </a:endParaRPr>
          </a:p>
        </p:txBody>
      </p:sp>
      <p:pic>
        <p:nvPicPr>
          <p:cNvPr id="6" name="Picture 5">
            <a:extLst>
              <a:ext uri="{FF2B5EF4-FFF2-40B4-BE49-F238E27FC236}">
                <a16:creationId xmlns:a16="http://schemas.microsoft.com/office/drawing/2014/main" xmlns="" id="{BAD417E7-D9E2-41D5-9C57-9B3AEA5FB673}"/>
              </a:ext>
            </a:extLst>
          </p:cNvPr>
          <p:cNvPicPr>
            <a:picLocks noChangeAspect="1"/>
          </p:cNvPicPr>
          <p:nvPr/>
        </p:nvPicPr>
        <p:blipFill>
          <a:blip r:embed="rId2"/>
          <a:stretch>
            <a:fillRect/>
          </a:stretch>
        </p:blipFill>
        <p:spPr>
          <a:xfrm>
            <a:off x="234132" y="1959793"/>
            <a:ext cx="10315575" cy="4629150"/>
          </a:xfrm>
          <a:prstGeom prst="rect">
            <a:avLst/>
          </a:prstGeom>
        </p:spPr>
      </p:pic>
      <p:sp>
        <p:nvSpPr>
          <p:cNvPr id="8" name="Oval 7">
            <a:extLst>
              <a:ext uri="{FF2B5EF4-FFF2-40B4-BE49-F238E27FC236}">
                <a16:creationId xmlns:a16="http://schemas.microsoft.com/office/drawing/2014/main" xmlns="" id="{690A98F2-C11B-4AB0-A5EA-456D4EDC5257}"/>
              </a:ext>
            </a:extLst>
          </p:cNvPr>
          <p:cNvSpPr/>
          <p:nvPr/>
        </p:nvSpPr>
        <p:spPr>
          <a:xfrm>
            <a:off x="1602284" y="5813718"/>
            <a:ext cx="2160240" cy="7752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xmlns="" id="{2EFF1BC2-A75A-469A-BE26-73EEF12399AB}"/>
              </a:ext>
            </a:extLst>
          </p:cNvPr>
          <p:cNvSpPr txBox="1"/>
          <p:nvPr/>
        </p:nvSpPr>
        <p:spPr>
          <a:xfrm>
            <a:off x="522164" y="6634796"/>
            <a:ext cx="4752528" cy="738664"/>
          </a:xfrm>
          <a:prstGeom prst="rect">
            <a:avLst/>
          </a:prstGeom>
          <a:noFill/>
        </p:spPr>
        <p:txBody>
          <a:bodyPr wrap="square" rtlCol="0">
            <a:spAutoFit/>
          </a:bodyPr>
          <a:lstStyle/>
          <a:p>
            <a:pPr algn="ctr"/>
            <a:r>
              <a:rPr lang="en-NZ" dirty="0">
                <a:solidFill>
                  <a:srgbClr val="C00000"/>
                </a:solidFill>
              </a:rPr>
              <a:t>Not actually shippers (gas retailers using another shipper to transport gas)</a:t>
            </a:r>
          </a:p>
        </p:txBody>
      </p:sp>
    </p:spTree>
    <p:extLst>
      <p:ext uri="{BB962C8B-B14F-4D97-AF65-F5344CB8AC3E}">
        <p14:creationId xmlns:p14="http://schemas.microsoft.com/office/powerpoint/2010/main" val="153355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CF4260C-7ECB-495E-AB4F-85B55DEFD889}"/>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Transmission incentive charges: Efficiency</a:t>
            </a:r>
          </a:p>
        </p:txBody>
      </p:sp>
      <p:sp>
        <p:nvSpPr>
          <p:cNvPr id="2" name="Slide Number Placeholder 1">
            <a:extLst>
              <a:ext uri="{FF2B5EF4-FFF2-40B4-BE49-F238E27FC236}">
                <a16:creationId xmlns:a16="http://schemas.microsoft.com/office/drawing/2014/main" xmlns="" id="{63448F16-2B05-48F0-8157-10CB73652BBE}"/>
              </a:ext>
            </a:extLst>
          </p:cNvPr>
          <p:cNvSpPr>
            <a:spLocks noGrp="1"/>
          </p:cNvSpPr>
          <p:nvPr>
            <p:ph type="sldNum" sz="quarter" idx="12"/>
          </p:nvPr>
        </p:nvSpPr>
        <p:spPr>
          <a:xfrm>
            <a:off x="7663604" y="7004128"/>
            <a:ext cx="2495127" cy="410659"/>
          </a:xfrm>
        </p:spPr>
        <p:txBody>
          <a:bodyPr vert="horz" lIns="0" tIns="0" rIns="0" bIns="0" rtlCol="0" anchor="ctr"/>
          <a:lstStyle/>
          <a:p>
            <a:pPr algn="r"/>
            <a:fld id="{6024287E-C819-4B81-ADE4-C836522F99EB}" type="slidenum">
              <a:rPr lang="en-NZ" sz="1200" b="1">
                <a:solidFill>
                  <a:schemeClr val="tx1">
                    <a:lumMod val="50000"/>
                    <a:lumOff val="50000"/>
                  </a:schemeClr>
                </a:solidFill>
                <a:latin typeface="Arial"/>
                <a:cs typeface="Arial"/>
              </a:rPr>
              <a:pPr algn="r"/>
              <a:t>9</a:t>
            </a:fld>
            <a:endParaRPr lang="en-NZ" sz="1200" b="1" dirty="0">
              <a:solidFill>
                <a:schemeClr val="tx1">
                  <a:lumMod val="50000"/>
                  <a:lumOff val="50000"/>
                </a:schemeClr>
              </a:solidFill>
              <a:latin typeface="Arial"/>
              <a:cs typeface="Arial"/>
            </a:endParaRPr>
          </a:p>
        </p:txBody>
      </p:sp>
      <p:pic>
        <p:nvPicPr>
          <p:cNvPr id="3" name="Picture 2">
            <a:extLst>
              <a:ext uri="{FF2B5EF4-FFF2-40B4-BE49-F238E27FC236}">
                <a16:creationId xmlns:a16="http://schemas.microsoft.com/office/drawing/2014/main" xmlns="" id="{DF95402E-4905-4DFA-B235-40915299F5A9}"/>
              </a:ext>
            </a:extLst>
          </p:cNvPr>
          <p:cNvPicPr>
            <a:picLocks noChangeAspect="1"/>
          </p:cNvPicPr>
          <p:nvPr/>
        </p:nvPicPr>
        <p:blipFill>
          <a:blip r:embed="rId2"/>
          <a:stretch>
            <a:fillRect/>
          </a:stretch>
        </p:blipFill>
        <p:spPr>
          <a:xfrm>
            <a:off x="594172" y="1672256"/>
            <a:ext cx="9739188" cy="5554945"/>
          </a:xfrm>
          <a:prstGeom prst="rect">
            <a:avLst/>
          </a:prstGeom>
        </p:spPr>
      </p:pic>
    </p:spTree>
    <p:extLst>
      <p:ext uri="{BB962C8B-B14F-4D97-AF65-F5344CB8AC3E}">
        <p14:creationId xmlns:p14="http://schemas.microsoft.com/office/powerpoint/2010/main" val="3530171800"/>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G_Document" ma:contentTypeID="0x0101003593C24482F4F84682E15959E040775E00E1DE81743FDE1A469CC2F7660EA26071" ma:contentTypeVersion="13" ma:contentTypeDescription="" ma:contentTypeScope="" ma:versionID="7e4fde31d610f74b5f1b48d77d650b38">
  <xsd:schema xmlns:xsd="http://www.w3.org/2001/XMLSchema" xmlns:xs="http://www.w3.org/2001/XMLSchema" xmlns:p="http://schemas.microsoft.com/office/2006/metadata/properties" xmlns:ns2="a1c24d45-79e7-4bb1-8894-becbc968a5d0" xmlns:ns3="http://schemas.microsoft.com/sharepoint/v3/fields" xmlns:ns4="37fa6396-50cd-4a0f-bf39-33aa57d75f09" xmlns:ns5="376ca5fe-90bf-4102-9a5f-73aedc536fb8" xmlns:ns6="e08e4712-b8ba-4778-ad0b-827db19717d8" targetNamespace="http://schemas.microsoft.com/office/2006/metadata/properties" ma:root="true" ma:fieldsID="4888ec1392576880e310a169b2433ffa" ns2:_="" ns3:_="" ns4:_="" ns5:_="" ns6:_="">
    <xsd:import namespace="a1c24d45-79e7-4bb1-8894-becbc968a5d0"/>
    <xsd:import namespace="http://schemas.microsoft.com/sharepoint/v3/fields"/>
    <xsd:import namespace="37fa6396-50cd-4a0f-bf39-33aa57d75f09"/>
    <xsd:import namespace="376ca5fe-90bf-4102-9a5f-73aedc536fb8"/>
    <xsd:import namespace="e08e4712-b8ba-4778-ad0b-827db19717d8"/>
    <xsd:element name="properties">
      <xsd:complexType>
        <xsd:sequence>
          <xsd:element name="documentManagement">
            <xsd:complexType>
              <xsd:all>
                <xsd:element ref="ns2:k2ac1df1f0a149ebb8873bced7e8fd2f" minOccurs="0"/>
                <xsd:element ref="ns2:TaxCatchAll" minOccurs="0"/>
                <xsd:element ref="ns2:TaxCatchAllLabel" minOccurs="0"/>
                <xsd:element ref="ns2:h19b9d860fc942f4a7f831672c460f9a" minOccurs="0"/>
                <xsd:element ref="ns3:Location" minOccurs="0"/>
                <xsd:element ref="ns2:d5a2c9d2d22a4c8eab62c2528004874d" minOccurs="0"/>
                <xsd:element ref="ns4:n74b6db419b9485e9a5e89a141f5b162" minOccurs="0"/>
                <xsd:element ref="ns4:l32866b9163b42abbd1ef0f325fdc8bf" minOccurs="0"/>
                <xsd:element ref="ns4:Transcode"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24d45-79e7-4bb1-8894-becbc968a5d0" elementFormDefault="qualified">
    <xsd:import namespace="http://schemas.microsoft.com/office/2006/documentManagement/types"/>
    <xsd:import namespace="http://schemas.microsoft.com/office/infopath/2007/PartnerControls"/>
    <xsd:element name="k2ac1df1f0a149ebb8873bced7e8fd2f" ma:index="8" nillable="true" ma:taxonomy="true" ma:internalName="k2ac1df1f0a149ebb8873bced7e8fd2f" ma:taxonomyFieldName="Bussiness_x0020_Unit" ma:displayName="Business Unit" ma:default="1;#Commercial ＆ Regulatory|cac558ab-2122-4a4f-af0e-421912ea6db2" ma:fieldId="{42ac1df1-f0a1-49eb-b887-3bced7e8fd2f}" ma:sspId="db6cd49b-a60f-4053-be88-12c08fdb1071" ma:termSetId="9ac552e4-7acd-43eb-a897-a98d84bdcdd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3a1a4a1-85ed-499b-92a5-3088f0a48f72}" ma:internalName="TaxCatchAll" ma:showField="CatchAllData" ma:web="37fa6396-50cd-4a0f-bf39-33aa57d75f0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3a1a4a1-85ed-499b-92a5-3088f0a48f72}" ma:internalName="TaxCatchAllLabel" ma:readOnly="true" ma:showField="CatchAllDataLabel" ma:web="37fa6396-50cd-4a0f-bf39-33aa57d75f09">
      <xsd:complexType>
        <xsd:complexContent>
          <xsd:extension base="dms:MultiChoiceLookup">
            <xsd:sequence>
              <xsd:element name="Value" type="dms:Lookup" maxOccurs="unbounded" minOccurs="0" nillable="true"/>
            </xsd:sequence>
          </xsd:extension>
        </xsd:complexContent>
      </xsd:complexType>
    </xsd:element>
    <xsd:element name="h19b9d860fc942f4a7f831672c460f9a" ma:index="12" nillable="true" ma:taxonomy="true" ma:internalName="h19b9d860fc942f4a7f831672c460f9a" ma:taxonomyFieldName="Business_x0020_Function" ma:displayName="Business Function" ma:default="3;#Commercial ＆ Regulatory|6815f2e2-240a-4938-818a-809c08a97263" ma:fieldId="{119b9d86-0fc9-42f4-a7f8-31672c460f9a}" ma:sspId="db6cd49b-a60f-4053-be88-12c08fdb1071" ma:termSetId="eb17354b-c080-459f-b367-ed8b3a281d2d" ma:anchorId="00000000-0000-0000-0000-000000000000" ma:open="false" ma:isKeyword="false">
      <xsd:complexType>
        <xsd:sequence>
          <xsd:element ref="pc:Terms" minOccurs="0" maxOccurs="1"/>
        </xsd:sequence>
      </xsd:complexType>
    </xsd:element>
    <xsd:element name="d5a2c9d2d22a4c8eab62c2528004874d" ma:index="15" nillable="true" ma:taxonomy="true" ma:internalName="d5a2c9d2d22a4c8eab62c2528004874d" ma:taxonomyFieldName="Document_x0020_Type" ma:displayName="Document Type" ma:default="" ma:fieldId="{d5a2c9d2-d22a-4c8e-ab62-c2528004874d}" ma:sspId="db6cd49b-a60f-4053-be88-12c08fdb1071" ma:termSetId="5a50ef64-1caa-4235-a6c8-59673a80f922" ma:anchorId="6004c6d6-46cf-48b0-bb23-f2c253b1364f"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14" nillable="true" ma:displayName="Location" ma:internalName="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18"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20"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21"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376ca5fe-90bf-4102-9a5f-73aedc536fb8"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8e4712-b8ba-4778-ad0b-827db19717d8"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Consultation</TermName>
          <TermId xmlns="http://schemas.microsoft.com/office/infopath/2007/PartnerControls">bdaed374-8cc3-4079-a870-830c7114143d</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h19b9d860fc942f4a7f831672c460f9a xmlns="a1c24d45-79e7-4bb1-8894-becbc968a5d0">
      <Terms xmlns="http://schemas.microsoft.com/office/infopath/2007/PartnerControls">
        <TermInfo xmlns="http://schemas.microsoft.com/office/infopath/2007/PartnerControls">
          <TermName xmlns="http://schemas.microsoft.com/office/infopath/2007/PartnerControls">Commercial ＆ Regulatory</TermName>
          <TermId xmlns="http://schemas.microsoft.com/office/infopath/2007/PartnerControls">6815f2e2-240a-4938-818a-809c08a97263</TermId>
        </TermInfo>
      </Terms>
    </h19b9d860fc942f4a7f831672c460f9a>
    <Location xmlns="http://schemas.microsoft.com/sharepoint/v3/fields" xsi:nil="true"/>
    <d5a2c9d2d22a4c8eab62c2528004874d xmlns="a1c24d45-79e7-4bb1-8894-becbc968a5d0">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c90dc8b1-4cf0-4925-90f8-df53393449e3</TermId>
        </TermInfo>
      </Terms>
    </d5a2c9d2d22a4c8eab62c2528004874d>
    <k2ac1df1f0a149ebb8873bced7e8fd2f xmlns="a1c24d45-79e7-4bb1-8894-becbc968a5d0">
      <Terms xmlns="http://schemas.microsoft.com/office/infopath/2007/PartnerControls">
        <TermInfo xmlns="http://schemas.microsoft.com/office/infopath/2007/PartnerControls">
          <TermName xmlns="http://schemas.microsoft.com/office/infopath/2007/PartnerControls">Commercial ＆ Regulatory</TermName>
          <TermId xmlns="http://schemas.microsoft.com/office/infopath/2007/PartnerControls">cac558ab-2122-4a4f-af0e-421912ea6db2</TermId>
        </TermInfo>
      </Terms>
    </k2ac1df1f0a149ebb8873bced7e8fd2f>
    <TaxCatchAll xmlns="a1c24d45-79e7-4bb1-8894-becbc968a5d0">
      <Value>19</Value>
      <Value>25</Value>
      <Value>3</Value>
      <Value>79</Value>
      <Value>1</Value>
    </TaxCatchAll>
    <SharedWithUsers xmlns="e08e4712-b8ba-4778-ad0b-827db19717d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45474-48E3-4FB0-A7FE-3CBD50F22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24d45-79e7-4bb1-8894-becbc968a5d0"/>
    <ds:schemaRef ds:uri="http://schemas.microsoft.com/sharepoint/v3/fields"/>
    <ds:schemaRef ds:uri="37fa6396-50cd-4a0f-bf39-33aa57d75f09"/>
    <ds:schemaRef ds:uri="376ca5fe-90bf-4102-9a5f-73aedc536fb8"/>
    <ds:schemaRef ds:uri="e08e4712-b8ba-4778-ad0b-827db1971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7A27D-5920-490D-9A78-790FCCFE6078}">
  <ds:schemaRefs>
    <ds:schemaRef ds:uri="http://schemas.microsoft.com/sharepoint/v3/field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e08e4712-b8ba-4778-ad0b-827db19717d8"/>
    <ds:schemaRef ds:uri="http://schemas.microsoft.com/office/2006/metadata/properties"/>
    <ds:schemaRef ds:uri="376ca5fe-90bf-4102-9a5f-73aedc536fb8"/>
    <ds:schemaRef ds:uri="http://purl.org/dc/elements/1.1/"/>
    <ds:schemaRef ds:uri="37fa6396-50cd-4a0f-bf39-33aa57d75f09"/>
    <ds:schemaRef ds:uri="a1c24d45-79e7-4bb1-8894-becbc968a5d0"/>
    <ds:schemaRef ds:uri="http://www.w3.org/XML/1998/namespace"/>
    <ds:schemaRef ds:uri="http://purl.org/dc/dcmitype/"/>
  </ds:schemaRefs>
</ds:datastoreItem>
</file>

<file path=customXml/itemProps3.xml><?xml version="1.0" encoding="utf-8"?>
<ds:datastoreItem xmlns:ds="http://schemas.openxmlformats.org/officeDocument/2006/customXml" ds:itemID="{4C937561-6ADE-45F1-A0C4-5296DA3B77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Powercare</Template>
  <TotalTime>15484</TotalTime>
  <Words>761</Words>
  <Application>Microsoft Office PowerPoint</Application>
  <PresentationFormat>Custom</PresentationFormat>
  <Paragraphs>104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Powercare</vt:lpstr>
      <vt:lpstr>Gas Transmission Access Code: Submission on GIC Preliminary Assessment</vt:lpstr>
      <vt:lpstr>PowerPoint Presentation</vt:lpstr>
      <vt:lpstr>Suggested improvements to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Powerco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Ranson</dc:creator>
  <cp:lastModifiedBy>Sandy Thambiah</cp:lastModifiedBy>
  <cp:revision>790</cp:revision>
  <cp:lastPrinted>2017-04-04T11:32:24Z</cp:lastPrinted>
  <dcterms:created xsi:type="dcterms:W3CDTF">2016-03-15T20:45:13Z</dcterms:created>
  <dcterms:modified xsi:type="dcterms:W3CDTF">2018-03-27T22:54:51Z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0x0101003593C24482F4F84682E15959E040775E00E1DE81743FDE1A469CC2F7660EA26071</vt:lpwstr>
  </property>
  <property fmtid="{D5CDD505-2E9C-101B-9397-08002B2CF9AE}" pid="3" name="Document Sub Type">
    <vt:lpwstr/>
  </property>
  <property fmtid="{D5CDD505-2E9C-101B-9397-08002B2CF9AE}" pid="4" name="Dcoument Type">
    <vt:lpwstr/>
  </property>
  <property fmtid="{D5CDD505-2E9C-101B-9397-08002B2CF9AE}" pid="5" name="StakeholderType">
    <vt:lpwstr/>
  </property>
  <property fmtid="{D5CDD505-2E9C-101B-9397-08002B2CF9AE}" pid="6" name="TSubject">
    <vt:lpwstr>19;#Consultation|bdaed374-8cc3-4079-a870-830c7114143d</vt:lpwstr>
  </property>
  <property fmtid="{D5CDD505-2E9C-101B-9397-08002B2CF9AE}" pid="7" name="TaxCatchAll">
    <vt:lpwstr>3;#Commercial ＆ Regulatory;#1;#Commercial ＆ Regulatory</vt:lpwstr>
  </property>
  <property fmtid="{D5CDD505-2E9C-101B-9397-08002B2CF9AE}" pid="8" name="k2ac1df1f0a149ebb8873bced7e8fd2f">
    <vt:lpwstr>Commercial ＆ Regulatory|cac558ab-2122-4a4f-af0e-421912ea6db2</vt:lpwstr>
  </property>
  <property fmtid="{D5CDD505-2E9C-101B-9397-08002B2CF9AE}" pid="9" name="h19b9d860fc942f4a7f831672c460f9a">
    <vt:lpwstr>Commercial ＆ Regulatory|6815f2e2-240a-4938-818a-809c08a97263</vt:lpwstr>
  </property>
  <property fmtid="{D5CDD505-2E9C-101B-9397-08002B2CF9AE}" pid="10" name="Counterparty">
    <vt:lpwstr>25;#GIC|82df3613-d94a-464a-be53-555a3fd6aa08</vt:lpwstr>
  </property>
  <property fmtid="{D5CDD505-2E9C-101B-9397-08002B2CF9AE}" pid="11" name="Order">
    <vt:r8>3500</vt:r8>
  </property>
  <property fmtid="{D5CDD505-2E9C-101B-9397-08002B2CF9AE}" pid="12" name="xd_Signature">
    <vt:bool>false</vt:bool>
  </property>
  <property fmtid="{D5CDD505-2E9C-101B-9397-08002B2CF9AE}" pid="13" name="xd_ProgID">
    <vt:lpwstr/>
  </property>
  <property fmtid="{D5CDD505-2E9C-101B-9397-08002B2CF9AE}" pid="14" name="Document Type">
    <vt:lpwstr>79;#Presentation|c90dc8b1-4cf0-4925-90f8-df53393449e3</vt:lpwstr>
  </property>
  <property fmtid="{D5CDD505-2E9C-101B-9397-08002B2CF9AE}" pid="15" name="ComplianceAssetId">
    <vt:lpwstr/>
  </property>
  <property fmtid="{D5CDD505-2E9C-101B-9397-08002B2CF9AE}" pid="16" name="TemplateUrl">
    <vt:lpwstr/>
  </property>
  <property fmtid="{D5CDD505-2E9C-101B-9397-08002B2CF9AE}" pid="17" name="Bussiness Unit">
    <vt:lpwstr>1;#Commercial ＆ Regulatory|cac558ab-2122-4a4f-af0e-421912ea6db2</vt:lpwstr>
  </property>
  <property fmtid="{D5CDD505-2E9C-101B-9397-08002B2CF9AE}" pid="18" name="Business Function">
    <vt:lpwstr>3;#Commercial ＆ Regulatory|6815f2e2-240a-4938-818a-809c08a97263</vt:lpwstr>
  </property>
</Properties>
</file>