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80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95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36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881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210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513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19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32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181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117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042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AF07-7F02-447E-A012-3B7102660C85}" type="datetimeFigureOut">
              <a:rPr lang="en-NZ" smtClean="0"/>
              <a:t>26/03/2018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A0D4-87A5-4C40-8D3D-0053C5739E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498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 ASSESSMENT METHODOLOGY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clear how assessment in Step 1 and Step 2 informs conclusions in Step 3</a:t>
            </a:r>
          </a:p>
          <a:p>
            <a:r>
              <a:rPr lang="en-US" dirty="0" smtClean="0"/>
              <a:t>Lost the principles from SCOP1 and SCOP2 in final assessment?</a:t>
            </a:r>
          </a:p>
          <a:p>
            <a:pPr lvl="1"/>
            <a:r>
              <a:rPr lang="en-US" dirty="0" smtClean="0"/>
              <a:t>Possible that GTAC is materially better vs combined arrangements when weighed against these (but probably not when weighed against MPOC)</a:t>
            </a:r>
          </a:p>
          <a:p>
            <a:r>
              <a:rPr lang="en-US" dirty="0" smtClean="0"/>
              <a:t>Reductionist approach to provision assessment misses </a:t>
            </a:r>
            <a:r>
              <a:rPr lang="en-US" dirty="0" smtClean="0"/>
              <a:t>synergies within arrangements.</a:t>
            </a:r>
            <a:endParaRPr lang="en-US" dirty="0" smtClean="0"/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ANQ + OBA seems better than DNC + over/under run</a:t>
            </a:r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465" y="0"/>
            <a:ext cx="3353091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34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47" y="1869989"/>
            <a:ext cx="8323006" cy="481893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173" y="28919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POSSIBLE ALTERNATIVE CONCLUSION (illustrative)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8394357" y="1869989"/>
            <a:ext cx="33857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Code Objectives vs Provisions for overall assessment.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Clearer view where GTAC outperforms vs existing codes.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Could inform regulatory backstop. </a:t>
            </a:r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033" y="0"/>
            <a:ext cx="3353091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5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346" y="356887"/>
            <a:ext cx="10515600" cy="1325563"/>
          </a:xfrm>
        </p:spPr>
        <p:txBody>
          <a:bodyPr/>
          <a:lstStyle/>
          <a:p>
            <a:r>
              <a:rPr lang="en-US" dirty="0" smtClean="0"/>
              <a:t>INCENTIVE FEE &amp; REBATE PROBLEM</a:t>
            </a:r>
            <a:endParaRPr lang="en-N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95" y="1752503"/>
            <a:ext cx="9238095" cy="4638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8909" y="0"/>
            <a:ext cx="3353091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9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512" y="104775"/>
            <a:ext cx="10515600" cy="1325563"/>
          </a:xfrm>
        </p:spPr>
        <p:txBody>
          <a:bodyPr/>
          <a:lstStyle/>
          <a:p>
            <a:r>
              <a:rPr lang="en-US" dirty="0" smtClean="0"/>
              <a:t>Materially worse outcome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Consumers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59526"/>
            <a:ext cx="5157787" cy="823912"/>
          </a:xfrm>
        </p:spPr>
        <p:txBody>
          <a:bodyPr/>
          <a:lstStyle/>
          <a:p>
            <a:r>
              <a:rPr lang="en-US" dirty="0" smtClean="0"/>
              <a:t>Current Arrangements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82653"/>
            <a:ext cx="5157787" cy="3684588"/>
          </a:xfrm>
        </p:spPr>
        <p:txBody>
          <a:bodyPr>
            <a:noAutofit/>
          </a:bodyPr>
          <a:lstStyle/>
          <a:p>
            <a:r>
              <a:rPr lang="en-US" sz="2400" dirty="0" smtClean="0"/>
              <a:t>Incentive fees integral to regulated services/product design.</a:t>
            </a:r>
            <a:endParaRPr lang="en-US" sz="2400" dirty="0" smtClean="0"/>
          </a:p>
          <a:p>
            <a:r>
              <a:rPr lang="en-US" sz="2400" dirty="0" smtClean="0"/>
              <a:t>Discipline </a:t>
            </a:r>
            <a:r>
              <a:rPr lang="en-US" sz="2400" dirty="0" smtClean="0"/>
              <a:t>on TSO to minimize Incentive Fees (harder to predict)</a:t>
            </a:r>
          </a:p>
          <a:p>
            <a:r>
              <a:rPr lang="en-US" sz="2400" dirty="0" smtClean="0"/>
              <a:t>Under/over recovery of total revenue recycled into DNC fee</a:t>
            </a:r>
          </a:p>
          <a:p>
            <a:pPr lvl="1"/>
            <a:r>
              <a:rPr lang="en-US" sz="2000" dirty="0" smtClean="0"/>
              <a:t>Transparent</a:t>
            </a:r>
          </a:p>
          <a:p>
            <a:pPr lvl="1"/>
            <a:r>
              <a:rPr lang="en-US" sz="2000" dirty="0" smtClean="0"/>
              <a:t>Rebates all </a:t>
            </a:r>
            <a:r>
              <a:rPr lang="en-US" sz="2000" dirty="0" smtClean="0"/>
              <a:t>consumers</a:t>
            </a:r>
          </a:p>
          <a:p>
            <a:r>
              <a:rPr lang="en-US" sz="2400" dirty="0" smtClean="0"/>
              <a:t>Downward pressure on pricing maintained.</a:t>
            </a:r>
            <a:endParaRPr lang="en-NZ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30338"/>
            <a:ext cx="5183188" cy="823912"/>
          </a:xfrm>
        </p:spPr>
        <p:txBody>
          <a:bodyPr/>
          <a:lstStyle/>
          <a:p>
            <a:r>
              <a:rPr lang="en-US" dirty="0" smtClean="0"/>
              <a:t>Proposed Arrangements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25062"/>
            <a:ext cx="5183188" cy="36845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Incentive fees no longer part of providing regulated services (</a:t>
            </a:r>
            <a:r>
              <a:rPr lang="en-US" i="1" dirty="0" smtClean="0"/>
              <a:t>seems wrong in principle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Weakened </a:t>
            </a:r>
            <a:r>
              <a:rPr lang="en-US" dirty="0" smtClean="0"/>
              <a:t>incentives on TSO to minimize Incentive Fees.</a:t>
            </a:r>
          </a:p>
          <a:p>
            <a:r>
              <a:rPr lang="en-US" dirty="0" smtClean="0"/>
              <a:t>Rebates back to shippers/retailers – no obligation to pass back to consumers.</a:t>
            </a:r>
          </a:p>
          <a:p>
            <a:r>
              <a:rPr lang="en-US" dirty="0" smtClean="0"/>
              <a:t>Rebate transparency to consumers lost</a:t>
            </a:r>
          </a:p>
          <a:p>
            <a:r>
              <a:rPr lang="en-US" dirty="0" smtClean="0"/>
              <a:t>Transmission revenue paid by consumers no longer </a:t>
            </a:r>
            <a:r>
              <a:rPr lang="en-US" dirty="0" smtClean="0"/>
              <a:t>capped</a:t>
            </a:r>
          </a:p>
          <a:p>
            <a:r>
              <a:rPr lang="en-US" dirty="0" smtClean="0"/>
              <a:t>No downward pressure on pricing (</a:t>
            </a:r>
            <a:r>
              <a:rPr lang="en-US" dirty="0" err="1" smtClean="0"/>
              <a:t>comcom</a:t>
            </a:r>
            <a:r>
              <a:rPr lang="en-US" dirty="0" smtClean="0"/>
              <a:t> + Gas Act objectives)</a:t>
            </a:r>
            <a:endParaRPr lang="en-US" dirty="0" smtClean="0"/>
          </a:p>
          <a:p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4" y="0"/>
            <a:ext cx="3353091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5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 RESPONSE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020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“Not a problem for stakeholders”</a:t>
            </a:r>
          </a:p>
          <a:p>
            <a:pPr lvl="1"/>
            <a:r>
              <a:rPr lang="en-US" dirty="0" smtClean="0"/>
              <a:t>If Incentive fees set at economically efficient level.</a:t>
            </a:r>
          </a:p>
          <a:p>
            <a:pPr lvl="1"/>
            <a:r>
              <a:rPr lang="en-US" dirty="0" smtClean="0"/>
              <a:t>If retail markets are efficient (economic rent competed away)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But..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First caveat openly questioned by GIC (fees excessive)</a:t>
            </a:r>
          </a:p>
          <a:p>
            <a:r>
              <a:rPr lang="en-US" dirty="0" smtClean="0"/>
              <a:t>Confuses energy retail markets with gas retail markets (Gas Act focus)</a:t>
            </a:r>
          </a:p>
          <a:p>
            <a:pPr lvl="1"/>
            <a:r>
              <a:rPr lang="en-US" dirty="0" smtClean="0"/>
              <a:t>Retailers compete for market share with product bundles – electricity primarily + gas/LPG/ Broadband services. </a:t>
            </a:r>
          </a:p>
          <a:p>
            <a:pPr lvl="1"/>
            <a:r>
              <a:rPr lang="en-US" dirty="0" smtClean="0"/>
              <a:t>Mass market + small commercial/ industrial little transparency on product pricing.</a:t>
            </a:r>
          </a:p>
          <a:p>
            <a:pPr lvl="1"/>
            <a:r>
              <a:rPr lang="en-US" dirty="0" smtClean="0"/>
              <a:t>Savings in gas costs not automatically passed through to gas customers (as seen in published residential gas prices from 1 October 2017 when lower transmission and distribution revenues set by Commerce Commission came into effect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i.e. we think it is a problem for stakeholders, particularly consumers</a:t>
            </a:r>
            <a:endParaRPr lang="en-NZ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654" y="29494"/>
            <a:ext cx="3353091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0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348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GIC ASSESSMENT METHODOLOGY</vt:lpstr>
      <vt:lpstr>PowerPoint Presentation</vt:lpstr>
      <vt:lpstr>INCENTIVE FEE &amp; REBATE PROBLEM</vt:lpstr>
      <vt:lpstr>Materially worse outcome  for Consumers</vt:lpstr>
      <vt:lpstr>GIC RESPONSE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 Houwers</dc:creator>
  <cp:lastModifiedBy>Len Houwers</cp:lastModifiedBy>
  <cp:revision>12</cp:revision>
  <dcterms:created xsi:type="dcterms:W3CDTF">2018-03-21T21:27:03Z</dcterms:created>
  <dcterms:modified xsi:type="dcterms:W3CDTF">2018-03-26T02:39:52Z</dcterms:modified>
</cp:coreProperties>
</file>