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5"/>
  </p:sldMasterIdLst>
  <p:notesMasterIdLst>
    <p:notesMasterId r:id="rId16"/>
  </p:notesMasterIdLst>
  <p:handoutMasterIdLst>
    <p:handoutMasterId r:id="rId17"/>
  </p:handoutMasterIdLst>
  <p:sldIdLst>
    <p:sldId id="273" r:id="rId6"/>
    <p:sldId id="339" r:id="rId7"/>
    <p:sldId id="333" r:id="rId8"/>
    <p:sldId id="336" r:id="rId9"/>
    <p:sldId id="335" r:id="rId10"/>
    <p:sldId id="326" r:id="rId11"/>
    <p:sldId id="341" r:id="rId12"/>
    <p:sldId id="338" r:id="rId13"/>
    <p:sldId id="340" r:id="rId14"/>
    <p:sldId id="328" r:id="rId15"/>
  </p:sldIdLst>
  <p:sldSz cx="12192000" cy="6858000"/>
  <p:notesSz cx="6797675" cy="9926638"/>
  <p:embeddedFontLst>
    <p:embeddedFont>
      <p:font typeface="Bryant Regular" panose="020B0503040000020003" pitchFamily="34" charset="0"/>
      <p:regular r:id="rId18"/>
    </p:embeddedFont>
    <p:embeddedFont>
      <p:font typeface="Bryant Bold" panose="020B0503040000020003" pitchFamily="34" charset="0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4" orient="horz" pos="320">
          <p15:clr>
            <a:srgbClr val="A4A3A4"/>
          </p15:clr>
        </p15:guide>
        <p15:guide id="5" orient="horz" pos="645">
          <p15:clr>
            <a:srgbClr val="A4A3A4"/>
          </p15:clr>
        </p15:guide>
        <p15:guide id="7" pos="7548" userDrawn="1">
          <p15:clr>
            <a:srgbClr val="A4A3A4"/>
          </p15:clr>
        </p15:guide>
        <p15:guide id="8" pos="228" userDrawn="1">
          <p15:clr>
            <a:srgbClr val="A4A3A4"/>
          </p15:clr>
        </p15:guide>
        <p15:guide id="9" orient="horz" pos="358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yler Byers" initials="TB" lastIdx="12" clrIdx="0">
    <p:extLst>
      <p:ext uri="{19B8F6BF-5375-455C-9EA6-DF929625EA0E}">
        <p15:presenceInfo xmlns:p15="http://schemas.microsoft.com/office/powerpoint/2012/main" userId="S-1-5-21-2426453848-4273706875-3323952908-73606" providerId="AD"/>
      </p:ext>
    </p:extLst>
  </p:cmAuthor>
  <p:cmAuthor id="2" name="Graeme Stodart" initials="GS" lastIdx="2" clrIdx="1">
    <p:extLst>
      <p:ext uri="{19B8F6BF-5375-455C-9EA6-DF929625EA0E}">
        <p15:presenceInfo xmlns:p15="http://schemas.microsoft.com/office/powerpoint/2012/main" userId="S-1-5-21-2426453848-4273706875-3323952908-1662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2438"/>
    <a:srgbClr val="FF8585"/>
    <a:srgbClr val="F3BB90"/>
    <a:srgbClr val="F5F5F5"/>
    <a:srgbClr val="53D5FF"/>
    <a:srgbClr val="83919B"/>
    <a:srgbClr val="C0BAB7"/>
    <a:srgbClr val="D4E1A0"/>
    <a:srgbClr val="F5E07F"/>
    <a:srgbClr val="ECC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55461" autoAdjust="0"/>
  </p:normalViewPr>
  <p:slideViewPr>
    <p:cSldViewPr snapToGrid="0">
      <p:cViewPr varScale="1">
        <p:scale>
          <a:sx n="122" d="100"/>
          <a:sy n="122" d="100"/>
        </p:scale>
        <p:origin x="413" y="96"/>
      </p:cViewPr>
      <p:guideLst>
        <p:guide orient="horz" pos="720"/>
        <p:guide orient="horz" pos="320"/>
        <p:guide orient="horz" pos="645"/>
        <p:guide pos="7548"/>
        <p:guide pos="228"/>
        <p:guide orient="horz" pos="3588"/>
      </p:guideLst>
    </p:cSldViewPr>
  </p:slideViewPr>
  <p:outlineViewPr>
    <p:cViewPr>
      <p:scale>
        <a:sx n="33" d="100"/>
        <a:sy n="33" d="100"/>
      </p:scale>
      <p:origin x="0" y="-3876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233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4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E7B7B-33BC-4D4F-835D-2BE49F93FD2D}" type="datetimeFigureOut">
              <a:rPr lang="en-NZ" smtClean="0"/>
              <a:t>27/03/2018</a:t>
            </a:fld>
            <a:endParaRPr lang="en-N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075D21-7C6F-475D-A2A6-3A5D146C9208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42577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5AA2FF-98FD-4046-A5F1-61AC4965C609}" type="datetimeFigureOut">
              <a:rPr lang="en-NZ" smtClean="0"/>
              <a:t>27/03/2018</a:t>
            </a:fld>
            <a:endParaRPr lang="en-NZ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89B430-CB19-44D3-B46A-6668E035759D}" type="slidenum">
              <a:rPr lang="en-NZ" smtClean="0"/>
              <a:t>‹#›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12361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B430-CB19-44D3-B46A-6668E035759D}" type="slidenum">
              <a:rPr lang="en-NZ" smtClean="0"/>
              <a:t>1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314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B430-CB19-44D3-B46A-6668E035759D}" type="slidenum">
              <a:rPr lang="en-NZ" smtClean="0"/>
              <a:t>3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161605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B430-CB19-44D3-B46A-6668E035759D}" type="slidenum">
              <a:rPr lang="en-NZ" smtClean="0"/>
              <a:t>4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4635834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B430-CB19-44D3-B46A-6668E035759D}" type="slidenum">
              <a:rPr lang="en-NZ" smtClean="0"/>
              <a:t>5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07337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B430-CB19-44D3-B46A-6668E035759D}" type="slidenum">
              <a:rPr lang="en-NZ" smtClean="0"/>
              <a:t>6</a:t>
            </a:fld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7620159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0"/>
            <a:ext cx="5451988" cy="6858000"/>
          </a:xfrm>
          <a:prstGeom prst="rect">
            <a:avLst/>
          </a:prstGeom>
          <a:solidFill>
            <a:srgbClr val="072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5451731" y="-4763"/>
            <a:ext cx="6740525" cy="6867525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  <a:latin typeface="Bryant Regular" panose="020B0503040000020003" pitchFamily="34" charset="0"/>
              </a:defRPr>
            </a:lvl1pPr>
          </a:lstStyle>
          <a:p>
            <a:r>
              <a:rPr lang="en-NZ" dirty="0"/>
              <a:t>Click icon below to insert picture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277296" y="493713"/>
            <a:ext cx="4897139" cy="2117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5000" kern="4000" cap="all" spc="-100" baseline="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Presentation</a:t>
            </a:r>
            <a:r>
              <a:rPr lang="en-NZ" dirty="0"/>
              <a:t> title split across lines</a:t>
            </a:r>
            <a:endParaRPr lang="en-US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277295" y="2730843"/>
            <a:ext cx="4897139" cy="211714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buNone/>
              <a:defRPr sz="2000" kern="4000" cap="all" spc="-100" baseline="0">
                <a:solidFill>
                  <a:srgbClr val="83919B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NZ" dirty="0"/>
              <a:t>Sub heading if needed</a:t>
            </a:r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5" y="5869859"/>
            <a:ext cx="2161308" cy="7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49297" y="6372221"/>
            <a:ext cx="331394" cy="33139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0425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rgbClr val="D4E1A0"/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60425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rgbClr val="D4E1A0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60425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D4E1A0"/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pic>
        <p:nvPicPr>
          <p:cNvPr id="11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D4E1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918828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Two Content: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AAC3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28418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16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12734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Grey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49297" y="6372221"/>
            <a:ext cx="331394" cy="331394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solidFill>
                  <a:schemeClr val="bg1"/>
                </a:solidFill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solidFill>
                <a:schemeClr val="bg1"/>
              </a:solidFill>
              <a:latin typeface="Bryant Regular" panose="020B05030400000200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rgbClr val="C0BAB7"/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rgbClr val="C0BAB7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C0BAB7"/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pic>
        <p:nvPicPr>
          <p:cNvPr id="12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C0BA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79100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Two Content: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837832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2192001" cy="6858000"/>
          </a:xfrm>
          <a:prstGeom prst="rect">
            <a:avLst/>
          </a:prstGeom>
          <a:solidFill>
            <a:srgbClr val="0724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3295799" y="2370430"/>
            <a:ext cx="4897139" cy="805389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80000"/>
              </a:lnSpc>
              <a:buNone/>
              <a:defRPr sz="5000" kern="4000" cap="all" spc="-100" baseline="0">
                <a:solidFill>
                  <a:schemeClr val="bg1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584" y="5810865"/>
            <a:ext cx="2161308" cy="775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5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Blue">
    <p:bg>
      <p:bgPr>
        <a:solidFill>
          <a:srgbClr val="00A9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234474" y="6372221"/>
            <a:ext cx="346218" cy="331394"/>
            <a:chOff x="173914" y="6372221"/>
            <a:chExt cx="346218" cy="331394"/>
          </a:xfrm>
        </p:grpSpPr>
        <p:sp>
          <p:nvSpPr>
            <p:cNvPr id="5" name="Oval 4"/>
            <p:cNvSpPr/>
            <p:nvPr userDrawn="1"/>
          </p:nvSpPr>
          <p:spPr>
            <a:xfrm>
              <a:off x="188737" y="6372221"/>
              <a:ext cx="331394" cy="331394"/>
            </a:xfrm>
            <a:prstGeom prst="ellipse">
              <a:avLst/>
            </a:prstGeom>
            <a:solidFill>
              <a:srgbClr val="4CC3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 dirty="0"/>
            </a:p>
          </p:txBody>
        </p:sp>
        <p:sp>
          <p:nvSpPr>
            <p:cNvPr id="8" name="TextBox 7"/>
            <p:cNvSpPr txBox="1"/>
            <p:nvPr userDrawn="1"/>
          </p:nvSpPr>
          <p:spPr>
            <a:xfrm>
              <a:off x="173914" y="6419211"/>
              <a:ext cx="3462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fld id="{65641A44-E7FD-4145-8A13-747FF0E07932}" type="slidenum">
                <a:rPr lang="en-NZ" sz="900" smtClean="0">
                  <a:solidFill>
                    <a:schemeClr val="bg1"/>
                  </a:solidFill>
                  <a:latin typeface="Bryant Regular" panose="020B0503040000020003" pitchFamily="34" charset="0"/>
                </a:rPr>
                <a:pPr algn="ctr"/>
                <a:t>‹#›</a:t>
              </a:fld>
              <a:endParaRPr lang="en-NZ" sz="900" dirty="0">
                <a:solidFill>
                  <a:schemeClr val="bg1"/>
                </a:solidFill>
                <a:latin typeface="Bryant Regular" panose="020B0503040000020003" pitchFamily="34" charset="0"/>
              </a:endParaRPr>
            </a:p>
          </p:txBody>
        </p:sp>
      </p:grp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chemeClr val="accent1">
                    <a:lumMod val="60000"/>
                    <a:lumOff val="40000"/>
                  </a:schemeClr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chemeClr val="accent1">
                    <a:lumMod val="60000"/>
                    <a:lumOff val="40000"/>
                  </a:schemeClr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pic>
        <p:nvPicPr>
          <p:cNvPr id="12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53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331103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00A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5440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Orange">
    <p:bg>
      <p:bgPr>
        <a:solidFill>
          <a:srgbClr val="E877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1008000" y="3497979"/>
            <a:ext cx="10515600" cy="834359"/>
          </a:xfrm>
          <a:prstGeom prst="rect">
            <a:avLst/>
          </a:prstGeom>
        </p:spPr>
        <p:txBody>
          <a:bodyPr anchor="t"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500" kern="0" spc="-100" baseline="0">
                <a:solidFill>
                  <a:srgbClr val="ED9450"/>
                </a:solidFill>
                <a:latin typeface="Bryant Pro Bold" panose="02000803030000020003" pitchFamily="2" charset="0"/>
                <a:ea typeface="+mj-ea"/>
                <a:cs typeface="+mj-cs"/>
              </a:defRPr>
            </a:lvl1pPr>
          </a:lstStyle>
          <a:p>
            <a:endParaRPr lang="en-NZ" sz="2500" dirty="0">
              <a:latin typeface="Bryant Bold" panose="020B0503040000020003" pitchFamily="34" charset="0"/>
            </a:endParaRPr>
          </a:p>
        </p:txBody>
      </p:sp>
      <p:sp>
        <p:nvSpPr>
          <p:cNvPr id="6" name="Oval 5"/>
          <p:cNvSpPr/>
          <p:nvPr userDrawn="1"/>
        </p:nvSpPr>
        <p:spPr>
          <a:xfrm>
            <a:off x="249297" y="6372221"/>
            <a:ext cx="331394" cy="331394"/>
          </a:xfrm>
          <a:prstGeom prst="ellipse">
            <a:avLst/>
          </a:prstGeom>
          <a:solidFill>
            <a:srgbClr val="EFA0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solidFill>
                  <a:schemeClr val="bg1"/>
                </a:solidFill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solidFill>
                <a:schemeClr val="bg1"/>
              </a:solidFill>
              <a:latin typeface="Bryant Regular" panose="020B0503040000020003" pitchFamily="34" charset="0"/>
            </a:endParaRPr>
          </a:p>
        </p:txBody>
      </p:sp>
      <p:pic>
        <p:nvPicPr>
          <p:cNvPr id="11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rgbClr val="F3BB90"/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 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rgbClr val="F3BB90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F3BB90"/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F3BB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768489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Two Content: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295499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rgbClr val="83919B"/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rgbClr val="83919B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83919B"/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pic>
        <p:nvPicPr>
          <p:cNvPr id="10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/>
          <p:cNvSpPr/>
          <p:nvPr userDrawn="1"/>
        </p:nvSpPr>
        <p:spPr>
          <a:xfrm>
            <a:off x="249297" y="6372221"/>
            <a:ext cx="331394" cy="331394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solidFill>
                  <a:schemeClr val="bg1"/>
                </a:solidFill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solidFill>
                <a:schemeClr val="bg1"/>
              </a:solidFill>
              <a:latin typeface="Bryant Regular" panose="020B0503040000020003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8391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796005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: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243284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ector Divider: Yellow">
    <p:bg>
      <p:bgPr>
        <a:solidFill>
          <a:srgbClr val="ECC2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49297" y="6372221"/>
            <a:ext cx="331394" cy="331394"/>
          </a:xfrm>
          <a:prstGeom prst="ellipse">
            <a:avLst/>
          </a:prstGeom>
          <a:solidFill>
            <a:srgbClr val="F2D4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650472"/>
            <a:ext cx="10515600" cy="1609195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6500" kern="0" spc="-100" baseline="0">
                <a:solidFill>
                  <a:srgbClr val="F5E07F"/>
                </a:solidFill>
                <a:latin typeface="Bryant Bold" panose="020B0503040000020003" pitchFamily="34" charset="0"/>
              </a:defRPr>
            </a:lvl1pPr>
          </a:lstStyle>
          <a:p>
            <a:r>
              <a:rPr lang="en-US" dirty="0"/>
              <a:t>CLICK TO ADD</a:t>
            </a:r>
            <a:br>
              <a:rPr lang="en-US" dirty="0"/>
            </a:br>
            <a:r>
              <a:rPr lang="en-US" dirty="0"/>
              <a:t>SECTION TITLE</a:t>
            </a:r>
            <a:endParaRPr lang="en-NZ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831850" y="3397208"/>
            <a:ext cx="7160683" cy="501334"/>
          </a:xfrm>
          <a:prstGeom prst="rect">
            <a:avLst/>
          </a:prstGeom>
        </p:spPr>
        <p:txBody>
          <a:bodyPr anchor="ctr"/>
          <a:lstStyle>
            <a:lvl1pPr marL="0" indent="0">
              <a:lnSpc>
                <a:spcPct val="70000"/>
              </a:lnSpc>
              <a:buNone/>
              <a:defRPr cap="all" baseline="0">
                <a:solidFill>
                  <a:srgbClr val="F5E07F"/>
                </a:solidFill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Sub heading</a:t>
            </a:r>
            <a:endParaRPr lang="en-NZ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831850" y="4036083"/>
            <a:ext cx="7160683" cy="87259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F5E07F"/>
                </a:solidFill>
                <a:latin typeface="Bryant Regular" panose="020B0503040000020003" pitchFamily="34" charset="0"/>
              </a:defRPr>
            </a:lvl1pPr>
            <a:lvl2pPr marL="4572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2pPr>
            <a:lvl3pPr marL="9144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3pPr>
            <a:lvl4pPr marL="13716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4pPr>
            <a:lvl5pPr marL="1828800" indent="0">
              <a:buNone/>
              <a:defRPr>
                <a:solidFill>
                  <a:schemeClr val="bg2"/>
                </a:solidFill>
                <a:latin typeface="Bryant Regular" panose="020B0503040000020003" pitchFamily="34" charset="0"/>
              </a:defRPr>
            </a:lvl5pPr>
          </a:lstStyle>
          <a:p>
            <a:pPr lvl="0"/>
            <a:r>
              <a:rPr lang="en-US" dirty="0"/>
              <a:t>Click to add text if required</a:t>
            </a:r>
            <a:endParaRPr lang="en-AU" dirty="0"/>
          </a:p>
        </p:txBody>
      </p:sp>
      <p:pic>
        <p:nvPicPr>
          <p:cNvPr id="11" name="Shape 7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0728061" y="6294958"/>
            <a:ext cx="1251940" cy="5048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rgbClr val="F5E0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548969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ctor Two Content: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7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234474" y="6419211"/>
            <a:ext cx="34621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65641A44-E7FD-4145-8A13-747FF0E07932}" type="slidenum">
              <a:rPr lang="en-NZ" sz="900" smtClean="0">
                <a:latin typeface="Bryant Regular" panose="020B0503040000020003" pitchFamily="34" charset="0"/>
              </a:rPr>
              <a:pPr algn="ctr"/>
              <a:t>‹#›</a:t>
            </a:fld>
            <a:endParaRPr lang="en-NZ" sz="900" dirty="0">
              <a:latin typeface="Bryant Regular" panose="020B0503040000020003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368657" y="891741"/>
            <a:ext cx="11611344" cy="220522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None/>
              <a:defRPr sz="2000" baseline="0">
                <a:latin typeface="Bryant Regular" panose="020B0503040000020003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Click to type text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368657" y="261595"/>
            <a:ext cx="11611344" cy="504825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cap="all" baseline="0">
                <a:latin typeface="Bryant Bold" panose="020B0503040000020003" pitchFamily="34" charset="0"/>
              </a:defRPr>
            </a:lvl1pPr>
          </a:lstStyle>
          <a:p>
            <a:pPr lvl="0"/>
            <a:r>
              <a:rPr lang="en-US" dirty="0"/>
              <a:t>Click to add title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1464749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393909" y="6415684"/>
            <a:ext cx="6962400" cy="27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706" y="6312890"/>
            <a:ext cx="1357295" cy="48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84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80" r:id="rId3"/>
    <p:sldLayoutId id="2147483664" r:id="rId4"/>
    <p:sldLayoutId id="2147483684" r:id="rId5"/>
    <p:sldLayoutId id="2147483668" r:id="rId6"/>
    <p:sldLayoutId id="2147483686" r:id="rId7"/>
    <p:sldLayoutId id="2147483662" r:id="rId8"/>
    <p:sldLayoutId id="2147483682" r:id="rId9"/>
    <p:sldLayoutId id="2147483681" r:id="rId10"/>
    <p:sldLayoutId id="2147483677" r:id="rId11"/>
    <p:sldLayoutId id="2147483667" r:id="rId12"/>
    <p:sldLayoutId id="2147483678" r:id="rId13"/>
    <p:sldLayoutId id="2147483687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77296" y="493713"/>
            <a:ext cx="4897139" cy="2670506"/>
          </a:xfrm>
        </p:spPr>
        <p:txBody>
          <a:bodyPr/>
          <a:lstStyle/>
          <a:p>
            <a:r>
              <a:rPr lang="en-AU" sz="4000" dirty="0"/>
              <a:t>Summary of Vector’s Views on Preliminary Assessment by GIC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77296" y="4490750"/>
            <a:ext cx="4897139" cy="1014439"/>
          </a:xfrm>
        </p:spPr>
        <p:txBody>
          <a:bodyPr/>
          <a:lstStyle/>
          <a:p>
            <a:r>
              <a:rPr lang="en-AU" sz="2800" dirty="0"/>
              <a:t>27 March 2018</a:t>
            </a:r>
          </a:p>
          <a:p>
            <a:endParaRPr lang="en-AU" dirty="0"/>
          </a:p>
        </p:txBody>
      </p:sp>
      <p:pic>
        <p:nvPicPr>
          <p:cNvPr id="14" name="Picture Placeholder 13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17341" r="17341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6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368657" y="261595"/>
            <a:ext cx="11611344" cy="669281"/>
          </a:xfrm>
        </p:spPr>
        <p:txBody>
          <a:bodyPr/>
          <a:lstStyle/>
          <a:p>
            <a:r>
              <a:rPr lang="en-US" sz="2400" dirty="0"/>
              <a:t>Regulated Code or Incremental changes or complete the current work shop arrangements?</a:t>
            </a:r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21221" y="1050197"/>
            <a:ext cx="11611344" cy="469981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Wingdings" panose="05000000000000000000" pitchFamily="2" charset="2"/>
              <a:buChar char="§"/>
            </a:pPr>
            <a:endParaRPr lang="en-US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Regulated Code – No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Incremental MPOC and VTC changes – Only if the current workshop approach fails and this will delay or increase the costs for the implementation of an OATIS replacement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Continue with the current workshop development of the Code but with a less intensive but more focused schedule</a:t>
            </a:r>
          </a:p>
        </p:txBody>
      </p:sp>
    </p:spTree>
    <p:extLst>
      <p:ext uri="{BB962C8B-B14F-4D97-AF65-F5344CB8AC3E}">
        <p14:creationId xmlns:p14="http://schemas.microsoft.com/office/powerpoint/2010/main" val="4132150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GTAC - Liability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68657" y="1070977"/>
            <a:ext cx="11611344" cy="505797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NZ" b="1" dirty="0"/>
              <a:t>Vector’s key issues:</a:t>
            </a:r>
          </a:p>
          <a:p>
            <a:r>
              <a:rPr lang="en-NZ" b="1" dirty="0"/>
              <a:t>=&gt; Less risk for FG </a:t>
            </a:r>
          </a:p>
          <a:p>
            <a:r>
              <a:rPr lang="en-NZ" b="1" dirty="0"/>
              <a:t>1.  GTAC abandons the concept that FG indemnifies users for loss caused by other users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Existing codes provide direct indemnity for loss caused by non-spec gas, recognising that users have no contractual nexus with each other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Instead FG offer subrogation rights – but these create uncertainty and complexity 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FG needs to stand behind the principle of operator responsibility and share the risk of non-spec gas by giving a direct indemnity to users</a:t>
            </a:r>
          </a:p>
          <a:p>
            <a:r>
              <a:rPr lang="en-NZ" b="1" dirty="0"/>
              <a:t>2.  Deemed failure of RPO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NZ" sz="2000" dirty="0"/>
              <a:t>GTAC widens the scenarios where users lose the benefit of the RPO standard </a:t>
            </a:r>
            <a:endParaRPr lang="en-NZ" sz="2000" b="1" dirty="0"/>
          </a:p>
          <a:p>
            <a:r>
              <a:rPr lang="en-NZ" b="1" dirty="0"/>
              <a:t>3.  Uneven standard for obligation to mitigate loss</a:t>
            </a:r>
          </a:p>
        </p:txBody>
      </p:sp>
    </p:spTree>
    <p:extLst>
      <p:ext uri="{BB962C8B-B14F-4D97-AF65-F5344CB8AC3E}">
        <p14:creationId xmlns:p14="http://schemas.microsoft.com/office/powerpoint/2010/main" val="128892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Balancing – Running Mismatch Tolerance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68657" y="1070977"/>
            <a:ext cx="11611344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n-NZ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21057" y="933189"/>
            <a:ext cx="11215831" cy="584339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en-NZ" b="1" u="sng" dirty="0"/>
              <a:t>Reminder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000" dirty="0"/>
              <a:t>Shippers nominating DNC get a share (delivery point only, our view is that Shippers do not nominate DNC for Supplementary/Interruptible Agreements)</a:t>
            </a:r>
          </a:p>
          <a:p>
            <a:pPr marL="800100" lvl="1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sz="2000" dirty="0"/>
              <a:t>OBA parties get a share (receipt point and delivery point)</a:t>
            </a:r>
          </a:p>
          <a:p>
            <a:pPr algn="just">
              <a:spcBef>
                <a:spcPts val="0"/>
              </a:spcBef>
            </a:pPr>
            <a:endParaRPr lang="en-NZ" dirty="0"/>
          </a:p>
          <a:p>
            <a:pPr algn="just">
              <a:spcBef>
                <a:spcPts val="0"/>
              </a:spcBef>
            </a:pPr>
            <a:r>
              <a:rPr lang="en-NZ" b="1" u="sng" dirty="0"/>
              <a:t>Examples</a:t>
            </a:r>
          </a:p>
          <a:p>
            <a:pPr algn="just">
              <a:spcBef>
                <a:spcPts val="0"/>
              </a:spcBef>
            </a:pPr>
            <a:endParaRPr lang="en-NZ" u="sng" dirty="0"/>
          </a:p>
          <a:p>
            <a:pPr marL="342900" indent="-342900" algn="just">
              <a:spcBef>
                <a:spcPts val="0"/>
              </a:spcBef>
              <a:buAutoNum type="arabicPeriod"/>
            </a:pPr>
            <a:r>
              <a:rPr lang="en-NZ" sz="1600" dirty="0"/>
              <a:t>Shipper supplying gas to End-User under a Supplementary/Interruptible Agreement where the End-User does </a:t>
            </a:r>
            <a:r>
              <a:rPr lang="en-NZ" sz="1600" b="1" dirty="0"/>
              <a:t>not</a:t>
            </a:r>
            <a:r>
              <a:rPr lang="en-NZ" sz="1600" dirty="0"/>
              <a:t> have an OBA in place. </a:t>
            </a:r>
          </a:p>
          <a:p>
            <a:pPr marL="342900" indent="-342900" algn="just">
              <a:spcBef>
                <a:spcPts val="0"/>
              </a:spcBef>
              <a:buAutoNum type="arabicPeriod"/>
            </a:pPr>
            <a:endParaRPr lang="en-NZ" sz="16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NZ" sz="1600" dirty="0">
                <a:solidFill>
                  <a:srgbClr val="FF0000"/>
                </a:solidFill>
              </a:rPr>
              <a:t>Shipper has mismatch risk but is unable to get any tolerance for it.</a:t>
            </a:r>
          </a:p>
          <a:p>
            <a:pPr algn="just">
              <a:spcBef>
                <a:spcPts val="0"/>
              </a:spcBef>
            </a:pPr>
            <a:endParaRPr lang="en-NZ" sz="1600" dirty="0"/>
          </a:p>
          <a:p>
            <a:pPr algn="just">
              <a:spcBef>
                <a:spcPts val="0"/>
              </a:spcBef>
            </a:pPr>
            <a:r>
              <a:rPr lang="en-NZ" sz="1600" dirty="0"/>
              <a:t>2. Shipper purchases gas at Receipt Point on OBA and ships that gas to End-User on OBA. </a:t>
            </a:r>
          </a:p>
          <a:p>
            <a:pPr algn="just">
              <a:spcBef>
                <a:spcPts val="0"/>
              </a:spcBef>
            </a:pPr>
            <a:endParaRPr lang="en-NZ" sz="16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NZ" sz="1600" dirty="0">
                <a:solidFill>
                  <a:srgbClr val="FF0000"/>
                </a:solidFill>
              </a:rPr>
              <a:t>Shipper has no mismatch risk but is able to get tolerance as it nominates DNC for End-User. The End-User also gets tolerance (as it should because it takes on the mismatch risk). So tolerance has been given out to both the Shipper and the End-User for the same gas. </a:t>
            </a:r>
          </a:p>
          <a:p>
            <a:pPr algn="just">
              <a:spcBef>
                <a:spcPts val="0"/>
              </a:spcBef>
            </a:pPr>
            <a:endParaRPr lang="en-NZ" sz="1600" dirty="0"/>
          </a:p>
          <a:p>
            <a:pPr algn="just">
              <a:spcBef>
                <a:spcPts val="0"/>
              </a:spcBef>
            </a:pPr>
            <a:r>
              <a:rPr lang="en-NZ" sz="1600" dirty="0"/>
              <a:t>3. Shipper A purchases gas at Receipt Point </a:t>
            </a:r>
            <a:r>
              <a:rPr lang="en-NZ" sz="1600" b="1" dirty="0"/>
              <a:t>not</a:t>
            </a:r>
            <a:r>
              <a:rPr lang="en-NZ" sz="1600" dirty="0"/>
              <a:t> on an OBA and trades that gas with Shipper B. </a:t>
            </a:r>
          </a:p>
          <a:p>
            <a:pPr algn="just">
              <a:spcBef>
                <a:spcPts val="0"/>
              </a:spcBef>
            </a:pPr>
            <a:endParaRPr lang="en-NZ" sz="1600" dirty="0">
              <a:solidFill>
                <a:srgbClr val="FF0000"/>
              </a:solidFill>
            </a:endParaRPr>
          </a:p>
          <a:p>
            <a:pPr algn="just">
              <a:spcBef>
                <a:spcPts val="0"/>
              </a:spcBef>
            </a:pPr>
            <a:r>
              <a:rPr lang="en-NZ" sz="1600" dirty="0">
                <a:solidFill>
                  <a:srgbClr val="FF0000"/>
                </a:solidFill>
              </a:rPr>
              <a:t>Shipper A takes on the mismatch risk at the Receipt Point but is unable to get any tolerance for it.</a:t>
            </a:r>
          </a:p>
        </p:txBody>
      </p:sp>
    </p:spTree>
    <p:extLst>
      <p:ext uri="{BB962C8B-B14F-4D97-AF65-F5344CB8AC3E}">
        <p14:creationId xmlns:p14="http://schemas.microsoft.com/office/powerpoint/2010/main" val="4141996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Balancing – Running Mismatch Tolerance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68657" y="1070977"/>
            <a:ext cx="11611344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n-NZ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66413" y="897700"/>
            <a:ext cx="11215831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NZ" u="sng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First Gas hold discretion on how to divvy up tolerance. How will they use that discretion?</a:t>
            </a:r>
          </a:p>
          <a:p>
            <a:pPr algn="just">
              <a:spcBef>
                <a:spcPts val="0"/>
              </a:spcBef>
            </a:pPr>
            <a:endParaRPr lang="en-NZ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Concerned that tolerance is not going to be allocated to those parties that need it and those that value it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/>
          </a:p>
          <a:p>
            <a:pPr algn="just">
              <a:spcBef>
                <a:spcPts val="0"/>
              </a:spcBef>
            </a:pP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814811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Balancing – Setting of F</a:t>
            </a:r>
            <a:r>
              <a:rPr lang="en-US" baseline="-25000" dirty="0"/>
              <a:t>nerm</a:t>
            </a:r>
            <a:r>
              <a:rPr lang="en-US" dirty="0"/>
              <a:t> and F</a:t>
            </a:r>
            <a:r>
              <a:rPr lang="en-US" baseline="-25000" dirty="0"/>
              <a:t>PERM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68657" y="1070977"/>
            <a:ext cx="11611344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n-NZ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21057" y="1223377"/>
            <a:ext cx="11215831" cy="1551138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A fixed fee gives Shippers and OBA parties a free option. It may encourage parties to take the F</a:t>
            </a:r>
            <a:r>
              <a:rPr lang="en-NZ" baseline="-25000" dirty="0"/>
              <a:t>NERM</a:t>
            </a:r>
            <a:r>
              <a:rPr lang="en-NZ" dirty="0"/>
              <a:t> and F</a:t>
            </a:r>
            <a:r>
              <a:rPr lang="en-NZ" baseline="-25000" dirty="0"/>
              <a:t>PERM </a:t>
            </a:r>
            <a:r>
              <a:rPr lang="en-NZ" dirty="0"/>
              <a:t>charges rather than correct their position.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Increased transparency along with asymmetry of fees may result in parties operating to a positive running mismatch position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Current F</a:t>
            </a:r>
            <a:r>
              <a:rPr lang="en-NZ" baseline="-25000" dirty="0"/>
              <a:t>PERM </a:t>
            </a:r>
            <a:r>
              <a:rPr lang="en-NZ" dirty="0"/>
              <a:t> fee may encourage weekend storage and releasing during the week.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We favour a market based approach that creates price uncertainty for parties so that it provides a strong incentive to balance</a:t>
            </a:r>
          </a:p>
          <a:p>
            <a:pPr algn="just">
              <a:spcBef>
                <a:spcPts val="0"/>
              </a:spcBef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</p:txBody>
      </p:sp>
    </p:spTree>
    <p:extLst>
      <p:ext uri="{BB962C8B-B14F-4D97-AF65-F5344CB8AC3E}">
        <p14:creationId xmlns:p14="http://schemas.microsoft.com/office/powerpoint/2010/main" val="311322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GTAC Products and pricing</a:t>
            </a:r>
          </a:p>
        </p:txBody>
      </p:sp>
      <p:sp>
        <p:nvSpPr>
          <p:cNvPr id="4" name="Text Placeholder 4"/>
          <p:cNvSpPr txBox="1">
            <a:spLocks/>
          </p:cNvSpPr>
          <p:nvPr/>
        </p:nvSpPr>
        <p:spPr>
          <a:xfrm>
            <a:off x="368657" y="1070977"/>
            <a:ext cx="11611344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§"/>
            </a:pPr>
            <a:endParaRPr lang="en-NZ" sz="2400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521058" y="1223377"/>
            <a:ext cx="11187388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NZ" dirty="0"/>
              <a:t>Hourly Overrun Charge (and administration costs to mitigate) may fall onto just two or three End-Users</a:t>
            </a:r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NZ" sz="2400" dirty="0"/>
          </a:p>
          <a:p>
            <a:pPr algn="just"/>
            <a:endParaRPr lang="en-NZ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6940" y="2244916"/>
            <a:ext cx="6645472" cy="36603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1600" y="2862197"/>
            <a:ext cx="1102290" cy="845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7" name="Rectangle 6"/>
          <p:cNvSpPr/>
          <p:nvPr/>
        </p:nvSpPr>
        <p:spPr>
          <a:xfrm>
            <a:off x="5864536" y="2664372"/>
            <a:ext cx="1629420" cy="6563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8" name="Rectangle 7"/>
          <p:cNvSpPr/>
          <p:nvPr/>
        </p:nvSpPr>
        <p:spPr>
          <a:xfrm rot="5400000">
            <a:off x="6347809" y="3160989"/>
            <a:ext cx="1629420" cy="8003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9" name="Rectangle 8"/>
          <p:cNvSpPr/>
          <p:nvPr/>
        </p:nvSpPr>
        <p:spPr>
          <a:xfrm>
            <a:off x="2039639" y="4384507"/>
            <a:ext cx="607308" cy="5393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2" name="TextBox 11"/>
          <p:cNvSpPr txBox="1"/>
          <p:nvPr/>
        </p:nvSpPr>
        <p:spPr>
          <a:xfrm>
            <a:off x="8300392" y="1976881"/>
            <a:ext cx="35940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u="sng" dirty="0"/>
              <a:t>Who affected by this?</a:t>
            </a:r>
          </a:p>
          <a:p>
            <a:endParaRPr lang="en-NZ" dirty="0"/>
          </a:p>
          <a:p>
            <a:r>
              <a:rPr lang="en-NZ" dirty="0"/>
              <a:t>Dedicated Delivery Points only</a:t>
            </a:r>
          </a:p>
          <a:p>
            <a:r>
              <a:rPr lang="en-NZ" dirty="0"/>
              <a:t>Hourly quantity &gt;200 GJ/hr</a:t>
            </a:r>
          </a:p>
          <a:p>
            <a:r>
              <a:rPr lang="en-NZ" dirty="0"/>
              <a:t>Gas shipped using DNC</a:t>
            </a:r>
          </a:p>
          <a:p>
            <a:endParaRPr lang="en-NZ" dirty="0"/>
          </a:p>
          <a:p>
            <a:endParaRPr lang="en-NZ" dirty="0"/>
          </a:p>
        </p:txBody>
      </p:sp>
      <p:sp>
        <p:nvSpPr>
          <p:cNvPr id="15" name="Rectangle 14"/>
          <p:cNvSpPr/>
          <p:nvPr/>
        </p:nvSpPr>
        <p:spPr>
          <a:xfrm rot="5400000">
            <a:off x="6086628" y="4243822"/>
            <a:ext cx="144352" cy="1715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1096940" y="5897452"/>
            <a:ext cx="602954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900" dirty="0"/>
              <a:t>Chart sourced from Preliminary Assessment by GIC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943600" y="3791607"/>
            <a:ext cx="591207" cy="465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0" name="Rectangle 19"/>
          <p:cNvSpPr/>
          <p:nvPr/>
        </p:nvSpPr>
        <p:spPr>
          <a:xfrm>
            <a:off x="4713890" y="4375887"/>
            <a:ext cx="173420" cy="17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1" name="Rectangle 20"/>
          <p:cNvSpPr/>
          <p:nvPr/>
        </p:nvSpPr>
        <p:spPr>
          <a:xfrm>
            <a:off x="4627179" y="3917731"/>
            <a:ext cx="575442" cy="149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2" name="Rectangle 21"/>
          <p:cNvSpPr/>
          <p:nvPr/>
        </p:nvSpPr>
        <p:spPr>
          <a:xfrm>
            <a:off x="4854703" y="4024518"/>
            <a:ext cx="575442" cy="82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sp>
        <p:nvSpPr>
          <p:cNvPr id="23" name="Rectangle 22"/>
          <p:cNvSpPr/>
          <p:nvPr/>
        </p:nvSpPr>
        <p:spPr>
          <a:xfrm>
            <a:off x="4914900" y="3791607"/>
            <a:ext cx="515245" cy="232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677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657" y="1464064"/>
            <a:ext cx="11611344" cy="2205227"/>
          </a:xfrm>
        </p:spPr>
        <p:txBody>
          <a:bodyPr/>
          <a:lstStyle/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Vector does not share in GIC comments such as:</a:t>
            </a:r>
          </a:p>
          <a:p>
            <a:pPr>
              <a:spcBef>
                <a:spcPts val="0"/>
              </a:spcBef>
            </a:pPr>
            <a:r>
              <a:rPr lang="en-US" dirty="0"/>
              <a:t>	“</a:t>
            </a:r>
            <a:r>
              <a:rPr lang="en-NZ" i="1" dirty="0"/>
              <a:t>considerably increases transaction costs”</a:t>
            </a:r>
            <a:r>
              <a:rPr lang="en-US" dirty="0"/>
              <a:t>  and “</a:t>
            </a:r>
            <a:r>
              <a:rPr lang="en-NZ" i="1" dirty="0"/>
              <a:t>increased nomination workload”</a:t>
            </a:r>
          </a:p>
          <a:p>
            <a:pPr>
              <a:spcBef>
                <a:spcPts val="0"/>
              </a:spcBef>
            </a:pPr>
            <a:endParaRPr lang="en-NZ" dirty="0"/>
          </a:p>
          <a:p>
            <a:pPr marL="342900" indent="-3429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NZ" dirty="0"/>
              <a:t>Agree with requirement for symmetry on overrun/underrun fees</a:t>
            </a:r>
            <a:endParaRPr lang="en-NZ" i="1" dirty="0"/>
          </a:p>
          <a:p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GTAC Products and pricing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24799992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GTAC – Congested Delivery Points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368657" y="1070977"/>
            <a:ext cx="11611344" cy="452972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Bryant Regular" panose="020B0503040000020003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When is a Congested Delivery Point actually subject to congestion – 365 days a year?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Does First Gas proposed to tailor Priority Rights to when a delivery point is congested.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/>
              <a:t>If Congested Delivery Point is only likely to be congested in the peak winter months then should the 10 times incentives charges apply all year round?</a:t>
            </a:r>
          </a:p>
        </p:txBody>
      </p:sp>
    </p:spTree>
    <p:extLst>
      <p:ext uri="{BB962C8B-B14F-4D97-AF65-F5344CB8AC3E}">
        <p14:creationId xmlns:p14="http://schemas.microsoft.com/office/powerpoint/2010/main" val="474468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368657" y="891741"/>
            <a:ext cx="11611344" cy="565734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Auditing of First Gas’s Odorisation processes and procedures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Support a discussion on mass market customer issues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NZ" dirty="0"/>
              <a:t>Code Change process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When is a Congested Delivery Point actually subject to congestion – 365 days a year?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Does First Gas proposed to tailor Priority Rights to when a delivery point is congested.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dirty="0"/>
              <a:t>If Congested Delivery Point is only likely to be congested in the peak winter months then should the 10 times incentives charges apply all year round?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NZ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NZ" dirty="0"/>
              <a:t>Other Issues</a:t>
            </a:r>
          </a:p>
        </p:txBody>
      </p:sp>
    </p:spTree>
    <p:extLst>
      <p:ext uri="{BB962C8B-B14F-4D97-AF65-F5344CB8AC3E}">
        <p14:creationId xmlns:p14="http://schemas.microsoft.com/office/powerpoint/2010/main" val="2995149737"/>
      </p:ext>
    </p:extLst>
  </p:cSld>
  <p:clrMapOvr>
    <a:masterClrMapping/>
  </p:clrMapOvr>
</p:sld>
</file>

<file path=ppt/theme/theme1.xml><?xml version="1.0" encoding="utf-8"?>
<a:theme xmlns:a="http://schemas.openxmlformats.org/drawingml/2006/main" name="Vector Master">
  <a:themeElements>
    <a:clrScheme name="Vector Colours (June 2016)">
      <a:dk1>
        <a:sysClr val="windowText" lastClr="000000"/>
      </a:dk1>
      <a:lt1>
        <a:sysClr val="window" lastClr="FFFFFF"/>
      </a:lt1>
      <a:dk2>
        <a:srgbClr val="072438"/>
      </a:dk2>
      <a:lt2>
        <a:srgbClr val="516573"/>
      </a:lt2>
      <a:accent1>
        <a:srgbClr val="00A9E0"/>
      </a:accent1>
      <a:accent2>
        <a:srgbClr val="E87722"/>
      </a:accent2>
      <a:accent3>
        <a:srgbClr val="646464"/>
      </a:accent3>
      <a:accent4>
        <a:srgbClr val="ECC200"/>
      </a:accent4>
      <a:accent5>
        <a:srgbClr val="AAC341"/>
      </a:accent5>
      <a:accent6>
        <a:srgbClr val="8E837E"/>
      </a:accent6>
      <a:hlink>
        <a:srgbClr val="00A9C1"/>
      </a:hlink>
      <a:folHlink>
        <a:srgbClr val="E87722"/>
      </a:folHlink>
    </a:clrScheme>
    <a:fontScheme name="Vector">
      <a:majorFont>
        <a:latin typeface="Bryant Bold"/>
        <a:ea typeface=""/>
        <a:cs typeface=""/>
      </a:majorFont>
      <a:minorFont>
        <a:latin typeface="Bryant Regula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AF24E6-C1AF-4962-85E8-D5A0EC316EA6}" vid="{3303E585-49C7-409A-AC37-FE7D8F6773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829F0DAEFA1E04E88AD07347057EA6F" ma:contentTypeVersion="1" ma:contentTypeDescription="Create a new document." ma:contentTypeScope="" ma:versionID="c11186d20debc63ef3ade7fa82df8eae">
  <xsd:schema xmlns:xsd="http://www.w3.org/2001/XMLSchema" xmlns:xs="http://www.w3.org/2001/XMLSchema" xmlns:p="http://schemas.microsoft.com/office/2006/metadata/properties" xmlns:ns2="361e3d48-7af4-4699-aafb-a37f15d6b86e" xmlns:ns3="ed990803-68ca-40b6-aa82-65eac6b27809" targetNamespace="http://schemas.microsoft.com/office/2006/metadata/properties" ma:root="true" ma:fieldsID="534ef24782692e1da4ad463b7c05b149" ns2:_="" ns3:_="">
    <xsd:import namespace="361e3d48-7af4-4699-aafb-a37f15d6b86e"/>
    <xsd:import namespace="ed990803-68ca-40b6-aa82-65eac6b2780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jyv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1e3d48-7af4-4699-aafb-a37f15d6b86e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990803-68ca-40b6-aa82-65eac6b27809" elementFormDefault="qualified">
    <xsd:import namespace="http://schemas.microsoft.com/office/2006/documentManagement/types"/>
    <xsd:import namespace="http://schemas.microsoft.com/office/infopath/2007/PartnerControls"/>
    <xsd:element name="jyve" ma:index="11" nillable="true" ma:displayName="Comments" ma:internalName="jyv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1e3d48-7af4-4699-aafb-a37f15d6b86e">FDXKXYDHERWJ-1584025330-105</_dlc_DocId>
    <_dlc_DocIdUrl xmlns="361e3d48-7af4-4699-aafb-a37f15d6b86e">
      <Url>http://sp.vecnet.co.nz/sp2010/naturalgastrading/_layouts/15/DocIdRedir.aspx?ID=FDXKXYDHERWJ-1584025330-105</Url>
      <Description>FDXKXYDHERWJ-1584025330-105</Description>
    </_dlc_DocIdUrl>
    <jyve xmlns="ed990803-68ca-40b6-aa82-65eac6b27809" xsi:nil="true"/>
  </documentManagement>
</p:properties>
</file>

<file path=customXml/itemProps1.xml><?xml version="1.0" encoding="utf-8"?>
<ds:datastoreItem xmlns:ds="http://schemas.openxmlformats.org/officeDocument/2006/customXml" ds:itemID="{D83A27B0-32FD-4215-A838-95359EE65C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FA13F6B-A81B-4825-B9FE-C657D198F353}">
  <ds:schemaRefs>
    <ds:schemaRef ds:uri="http://schemas.microsoft.com/sharepoint/events"/>
  </ds:schemaRefs>
</ds:datastoreItem>
</file>

<file path=customXml/itemProps3.xml><?xml version="1.0" encoding="utf-8"?>
<ds:datastoreItem xmlns:ds="http://schemas.openxmlformats.org/officeDocument/2006/customXml" ds:itemID="{D28AC874-DE10-42DE-9D11-7327FC9AFE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61e3d48-7af4-4699-aafb-a37f15d6b86e"/>
    <ds:schemaRef ds:uri="ed990803-68ca-40b6-aa82-65eac6b278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FAACCB0D-125F-49CB-9055-D6BF9412D43C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ed990803-68ca-40b6-aa82-65eac6b27809"/>
    <ds:schemaRef ds:uri="361e3d48-7af4-4699-aafb-a37f15d6b86e"/>
    <ds:schemaRef ds:uri="http://purl.org/dc/dcmitype/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Vector presso</Template>
  <TotalTime>3077</TotalTime>
  <Words>727</Words>
  <Application>Microsoft Office PowerPoint</Application>
  <PresentationFormat>Widescreen</PresentationFormat>
  <Paragraphs>82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Wingdings</vt:lpstr>
      <vt:lpstr>Bryant Regular</vt:lpstr>
      <vt:lpstr>Bryant Bold</vt:lpstr>
      <vt:lpstr>Calibri</vt:lpstr>
      <vt:lpstr>Arial</vt:lpstr>
      <vt:lpstr>Vector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Vector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Tyler Byers</dc:creator>
  <cp:lastModifiedBy>Graeme Stodart</cp:lastModifiedBy>
  <cp:revision>121</cp:revision>
  <cp:lastPrinted>2018-03-26T04:31:50Z</cp:lastPrinted>
  <dcterms:created xsi:type="dcterms:W3CDTF">2017-05-02T21:35:54Z</dcterms:created>
  <dcterms:modified xsi:type="dcterms:W3CDTF">2018-03-26T20:43:02Z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d967f8f5-977a-4227-8c7d-e024c2aeeb2b</vt:lpwstr>
  </property>
  <property fmtid="{D5CDD505-2E9C-101B-9397-08002B2CF9AE}" pid="3" name="ContentTypeId">
    <vt:lpwstr>0x0101007829F0DAEFA1E04E88AD07347057EA6F</vt:lpwstr>
  </property>
</Properties>
</file>