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280" r:id="rId5"/>
    <p:sldId id="281" r:id="rId6"/>
    <p:sldId id="282" r:id="rId7"/>
    <p:sldId id="309" r:id="rId8"/>
    <p:sldId id="313" r:id="rId9"/>
    <p:sldId id="303" r:id="rId10"/>
    <p:sldId id="304" r:id="rId11"/>
    <p:sldId id="305" r:id="rId12"/>
    <p:sldId id="306" r:id="rId13"/>
    <p:sldId id="307" r:id="rId14"/>
    <p:sldId id="308" r:id="rId15"/>
    <p:sldId id="297" r:id="rId16"/>
    <p:sldId id="311" r:id="rId17"/>
    <p:sldId id="312" r:id="rId18"/>
    <p:sldId id="310" r:id="rId19"/>
    <p:sldId id="298" r:id="rId20"/>
    <p:sldId id="316" r:id="rId21"/>
    <p:sldId id="318" r:id="rId22"/>
    <p:sldId id="317" r:id="rId23"/>
    <p:sldId id="319" r:id="rId24"/>
    <p:sldId id="302" r:id="rId25"/>
    <p:sldId id="295" r:id="rId26"/>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7B1482-D81C-014A-96E6-69CDD8B81504}">
          <p14:sldIdLst>
            <p14:sldId id="280"/>
            <p14:sldId id="281"/>
            <p14:sldId id="282"/>
            <p14:sldId id="309"/>
            <p14:sldId id="313"/>
            <p14:sldId id="303"/>
            <p14:sldId id="304"/>
            <p14:sldId id="305"/>
            <p14:sldId id="306"/>
            <p14:sldId id="307"/>
            <p14:sldId id="308"/>
            <p14:sldId id="297"/>
            <p14:sldId id="311"/>
            <p14:sldId id="312"/>
            <p14:sldId id="310"/>
            <p14:sldId id="298"/>
            <p14:sldId id="316"/>
            <p14:sldId id="318"/>
            <p14:sldId id="317"/>
            <p14:sldId id="319"/>
            <p14:sldId id="302"/>
            <p14:sldId id="295"/>
          </p14:sldIdLst>
        </p14:section>
      </p14:sectionLst>
    </p:ext>
    <p:ext uri="{EFAFB233-063F-42B5-8137-9DF3F51BA10A}">
      <p15:sldGuideLst xmlns:p15="http://schemas.microsoft.com/office/powerpoint/2012/main">
        <p15:guide id="1" orient="horz" pos="1157" userDrawn="1">
          <p15:clr>
            <a:srgbClr val="A4A3A4"/>
          </p15:clr>
        </p15:guide>
        <p15:guide id="2" pos="3368">
          <p15:clr>
            <a:srgbClr val="A4A3A4"/>
          </p15:clr>
        </p15:guide>
        <p15:guide id="3" orient="horz" pos="2382" userDrawn="1">
          <p15:clr>
            <a:srgbClr val="A4A3A4"/>
          </p15:clr>
        </p15:guide>
        <p15:guide id="4" pos="284" userDrawn="1">
          <p15:clr>
            <a:srgbClr val="A4A3A4"/>
          </p15:clr>
        </p15:guide>
        <p15:guide id="5" pos="42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Gerritsen" initials="BG" lastIdx="1" clrIdx="0">
    <p:extLst>
      <p:ext uri="{19B8F6BF-5375-455C-9EA6-DF929625EA0E}">
        <p15:presenceInfo xmlns:p15="http://schemas.microsoft.com/office/powerpoint/2012/main" userId="S-1-5-21-3195905674-3106722395-3951844808-17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77BD"/>
    <a:srgbClr val="CCECFF"/>
    <a:srgbClr val="F5FBFF"/>
    <a:srgbClr val="FFD400"/>
    <a:srgbClr val="524B48"/>
    <a:srgbClr val="803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97FDD-67EF-4D8C-AE0D-B96275D0F102}" v="10435" dt="2018-07-11T09:37:50.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44" autoAdjust="0"/>
    <p:restoredTop sz="94623" autoAdjust="0"/>
  </p:normalViewPr>
  <p:slideViewPr>
    <p:cSldViewPr>
      <p:cViewPr varScale="1">
        <p:scale>
          <a:sx n="95" d="100"/>
          <a:sy n="95" d="100"/>
        </p:scale>
        <p:origin x="936" y="90"/>
      </p:cViewPr>
      <p:guideLst>
        <p:guide orient="horz" pos="1157"/>
        <p:guide pos="3368"/>
        <p:guide orient="horz" pos="2382"/>
        <p:guide pos="284"/>
        <p:guide pos="427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Ogier" userId="44dd9095-1d95-4837-9c14-5c23c224bd78" providerId="ADAL" clId="{30D97FDD-67EF-4D8C-AE0D-B96275D0F102}"/>
    <pc:docChg chg="undo redo custSel addSld delSld modSld sldOrd modSection">
      <pc:chgData name="Angela Ogier" userId="44dd9095-1d95-4837-9c14-5c23c224bd78" providerId="ADAL" clId="{30D97FDD-67EF-4D8C-AE0D-B96275D0F102}" dt="2018-07-11T09:37:50.340" v="10118" actId="20577"/>
      <pc:docMkLst>
        <pc:docMk/>
      </pc:docMkLst>
      <pc:sldChg chg="add">
        <pc:chgData name="Angela Ogier" userId="44dd9095-1d95-4837-9c14-5c23c224bd78" providerId="ADAL" clId="{30D97FDD-67EF-4D8C-AE0D-B96275D0F102}" dt="2018-07-11T09:33:40.677" v="10109"/>
        <pc:sldMkLst>
          <pc:docMk/>
          <pc:sldMk cId="3326786427" sldId="295"/>
        </pc:sldMkLst>
      </pc:sldChg>
      <pc:sldChg chg="delSp modSp">
        <pc:chgData name="Angela Ogier" userId="44dd9095-1d95-4837-9c14-5c23c224bd78" providerId="ADAL" clId="{30D97FDD-67EF-4D8C-AE0D-B96275D0F102}" dt="2018-07-11T09:34:52.002" v="10117" actId="14100"/>
        <pc:sldMkLst>
          <pc:docMk/>
          <pc:sldMk cId="969080541" sldId="302"/>
        </pc:sldMkLst>
        <pc:spChg chg="mod">
          <ac:chgData name="Angela Ogier" userId="44dd9095-1d95-4837-9c14-5c23c224bd78" providerId="ADAL" clId="{30D97FDD-67EF-4D8C-AE0D-B96275D0F102}" dt="2018-07-05T00:17:54.429" v="8042" actId="20577"/>
          <ac:spMkLst>
            <pc:docMk/>
            <pc:sldMk cId="969080541" sldId="302"/>
            <ac:spMk id="2" creationId="{192D92F2-A397-41F5-865C-820C8E373F7A}"/>
          </ac:spMkLst>
        </pc:spChg>
        <pc:spChg chg="mod">
          <ac:chgData name="Angela Ogier" userId="44dd9095-1d95-4837-9c14-5c23c224bd78" providerId="ADAL" clId="{30D97FDD-67EF-4D8C-AE0D-B96275D0F102}" dt="2018-07-09T00:27:47.529" v="10104" actId="313"/>
          <ac:spMkLst>
            <pc:docMk/>
            <pc:sldMk cId="969080541" sldId="302"/>
            <ac:spMk id="5" creationId="{AD25F032-C92F-416F-B253-49AE96DF7FE0}"/>
          </ac:spMkLst>
        </pc:spChg>
        <pc:spChg chg="mod topLvl">
          <ac:chgData name="Angela Ogier" userId="44dd9095-1d95-4837-9c14-5c23c224bd78" providerId="ADAL" clId="{30D97FDD-67EF-4D8C-AE0D-B96275D0F102}" dt="2018-07-11T09:34:07.821" v="10111" actId="165"/>
          <ac:spMkLst>
            <pc:docMk/>
            <pc:sldMk cId="969080541" sldId="302"/>
            <ac:spMk id="6" creationId="{92E20F6D-6688-4FF8-9AD6-1992AA3E1948}"/>
          </ac:spMkLst>
        </pc:spChg>
        <pc:spChg chg="del">
          <ac:chgData name="Angela Ogier" userId="44dd9095-1d95-4837-9c14-5c23c224bd78" providerId="ADAL" clId="{30D97FDD-67EF-4D8C-AE0D-B96275D0F102}" dt="2018-07-05T02:21:54.233" v="8382" actId="478"/>
          <ac:spMkLst>
            <pc:docMk/>
            <pc:sldMk cId="969080541" sldId="302"/>
            <ac:spMk id="6" creationId="{FCCD2E13-96CD-4AC7-84E6-D7BA4CC66E2E}"/>
          </ac:spMkLst>
        </pc:spChg>
        <pc:spChg chg="mod">
          <ac:chgData name="Angela Ogier" userId="44dd9095-1d95-4837-9c14-5c23c224bd78" providerId="ADAL" clId="{30D97FDD-67EF-4D8C-AE0D-B96275D0F102}" dt="2018-07-05T02:30:15.524" v="9110" actId="404"/>
          <ac:spMkLst>
            <pc:docMk/>
            <pc:sldMk cId="969080541" sldId="302"/>
            <ac:spMk id="7" creationId="{C50FACD9-6C72-4394-869C-9A5E67F9C8F6}"/>
          </ac:spMkLst>
        </pc:spChg>
        <pc:spChg chg="mod topLvl">
          <ac:chgData name="Angela Ogier" userId="44dd9095-1d95-4837-9c14-5c23c224bd78" providerId="ADAL" clId="{30D97FDD-67EF-4D8C-AE0D-B96275D0F102}" dt="2018-07-11T09:34:52.002" v="10117" actId="14100"/>
          <ac:spMkLst>
            <pc:docMk/>
            <pc:sldMk cId="969080541" sldId="302"/>
            <ac:spMk id="8" creationId="{14FD6251-B73B-4724-AE91-7AAB62A92388}"/>
          </ac:spMkLst>
        </pc:spChg>
        <pc:spChg chg="mod topLvl">
          <ac:chgData name="Angela Ogier" userId="44dd9095-1d95-4837-9c14-5c23c224bd78" providerId="ADAL" clId="{30D97FDD-67EF-4D8C-AE0D-B96275D0F102}" dt="2018-07-11T09:34:07.821" v="10111" actId="165"/>
          <ac:spMkLst>
            <pc:docMk/>
            <pc:sldMk cId="969080541" sldId="302"/>
            <ac:spMk id="9" creationId="{1D44CF70-0CE9-47AD-A816-B9053F9C38B0}"/>
          </ac:spMkLst>
        </pc:spChg>
        <pc:spChg chg="mod topLvl">
          <ac:chgData name="Angela Ogier" userId="44dd9095-1d95-4837-9c14-5c23c224bd78" providerId="ADAL" clId="{30D97FDD-67EF-4D8C-AE0D-B96275D0F102}" dt="2018-07-11T09:34:07.821" v="10111" actId="165"/>
          <ac:spMkLst>
            <pc:docMk/>
            <pc:sldMk cId="969080541" sldId="302"/>
            <ac:spMk id="10" creationId="{F80E706E-C433-44FD-807C-A55057F5153F}"/>
          </ac:spMkLst>
        </pc:spChg>
        <pc:spChg chg="mod topLvl">
          <ac:chgData name="Angela Ogier" userId="44dd9095-1d95-4837-9c14-5c23c224bd78" providerId="ADAL" clId="{30D97FDD-67EF-4D8C-AE0D-B96275D0F102}" dt="2018-07-11T09:34:35.218" v="10115" actId="179"/>
          <ac:spMkLst>
            <pc:docMk/>
            <pc:sldMk cId="969080541" sldId="302"/>
            <ac:spMk id="11" creationId="{82030C10-39E6-41AA-887A-CEAAC9E43069}"/>
          </ac:spMkLst>
        </pc:spChg>
        <pc:spChg chg="mod topLvl">
          <ac:chgData name="Angela Ogier" userId="44dd9095-1d95-4837-9c14-5c23c224bd78" providerId="ADAL" clId="{30D97FDD-67EF-4D8C-AE0D-B96275D0F102}" dt="2018-07-11T09:34:47.130" v="10116" actId="179"/>
          <ac:spMkLst>
            <pc:docMk/>
            <pc:sldMk cId="969080541" sldId="302"/>
            <ac:spMk id="12" creationId="{0F65A556-8D07-4909-8BB7-D789197383F8}"/>
          </ac:spMkLst>
        </pc:spChg>
        <pc:grpChg chg="del mod">
          <ac:chgData name="Angela Ogier" userId="44dd9095-1d95-4837-9c14-5c23c224bd78" providerId="ADAL" clId="{30D97FDD-67EF-4D8C-AE0D-B96275D0F102}" dt="2018-07-11T09:34:07.821" v="10111" actId="165"/>
          <ac:grpSpMkLst>
            <pc:docMk/>
            <pc:sldMk cId="969080541" sldId="302"/>
            <ac:grpSpMk id="3" creationId="{37776C01-735A-4AED-B35B-880D4D614AA5}"/>
          </ac:grpSpMkLst>
        </pc:grpChg>
        <pc:graphicFrameChg chg="del mod">
          <ac:chgData name="Angela Ogier" userId="44dd9095-1d95-4837-9c14-5c23c224bd78" providerId="ADAL" clId="{30D97FDD-67EF-4D8C-AE0D-B96275D0F102}" dt="2018-07-11T09:34:02.641" v="10110" actId="18245"/>
          <ac:graphicFrameMkLst>
            <pc:docMk/>
            <pc:sldMk cId="969080541" sldId="302"/>
            <ac:graphicFrameMk id="4" creationId="{31AB5B58-ECC0-4BA9-8617-0ED84E7A9106}"/>
          </ac:graphicFrameMkLst>
        </pc:graphicFrameChg>
      </pc:sldChg>
      <pc:sldChg chg="addSp delSp modSp add">
        <pc:chgData name="Angela Ogier" userId="44dd9095-1d95-4837-9c14-5c23c224bd78" providerId="ADAL" clId="{30D97FDD-67EF-4D8C-AE0D-B96275D0F102}" dt="2018-07-04T18:23:24.633" v="515" actId="1035"/>
        <pc:sldMkLst>
          <pc:docMk/>
          <pc:sldMk cId="1084625371" sldId="303"/>
        </pc:sldMkLst>
        <pc:spChg chg="mod">
          <ac:chgData name="Angela Ogier" userId="44dd9095-1d95-4837-9c14-5c23c224bd78" providerId="ADAL" clId="{30D97FDD-67EF-4D8C-AE0D-B96275D0F102}" dt="2018-07-04T18:08:13.284" v="37" actId="20577"/>
          <ac:spMkLst>
            <pc:docMk/>
            <pc:sldMk cId="1084625371" sldId="303"/>
            <ac:spMk id="2" creationId="{53821589-C70E-4EFB-BF0A-51BE479040FB}"/>
          </ac:spMkLst>
        </pc:spChg>
        <pc:spChg chg="del">
          <ac:chgData name="Angela Ogier" userId="44dd9095-1d95-4837-9c14-5c23c224bd78" providerId="ADAL" clId="{30D97FDD-67EF-4D8C-AE0D-B96275D0F102}" dt="2018-07-04T18:08:26.101" v="38" actId="478"/>
          <ac:spMkLst>
            <pc:docMk/>
            <pc:sldMk cId="1084625371" sldId="303"/>
            <ac:spMk id="3" creationId="{0A238140-404E-4C9D-B1E6-EC5186024665}"/>
          </ac:spMkLst>
        </pc:spChg>
        <pc:spChg chg="add del mod">
          <ac:chgData name="Angela Ogier" userId="44dd9095-1d95-4837-9c14-5c23c224bd78" providerId="ADAL" clId="{30D97FDD-67EF-4D8C-AE0D-B96275D0F102}" dt="2018-07-04T18:09:08.768" v="47"/>
          <ac:spMkLst>
            <pc:docMk/>
            <pc:sldMk cId="1084625371" sldId="303"/>
            <ac:spMk id="4" creationId="{E5F95C47-8464-4908-8D66-BDEAE54A5BAC}"/>
          </ac:spMkLst>
        </pc:spChg>
        <pc:spChg chg="mod topLvl">
          <ac:chgData name="Angela Ogier" userId="44dd9095-1d95-4837-9c14-5c23c224bd78" providerId="ADAL" clId="{30D97FDD-67EF-4D8C-AE0D-B96275D0F102}" dt="2018-07-04T18:23:24.633" v="515" actId="1035"/>
          <ac:spMkLst>
            <pc:docMk/>
            <pc:sldMk cId="1084625371" sldId="303"/>
            <ac:spMk id="7" creationId="{1C8B1597-84F2-43F3-BA4C-BE8041C16C56}"/>
          </ac:spMkLst>
        </pc:spChg>
        <pc:spChg chg="mod topLvl">
          <ac:chgData name="Angela Ogier" userId="44dd9095-1d95-4837-9c14-5c23c224bd78" providerId="ADAL" clId="{30D97FDD-67EF-4D8C-AE0D-B96275D0F102}" dt="2018-07-04T18:23:24.633" v="515" actId="1035"/>
          <ac:spMkLst>
            <pc:docMk/>
            <pc:sldMk cId="1084625371" sldId="303"/>
            <ac:spMk id="8" creationId="{CE821126-4F9C-4609-8FF7-C101CA5EF127}"/>
          </ac:spMkLst>
        </pc:spChg>
        <pc:spChg chg="mod topLvl">
          <ac:chgData name="Angela Ogier" userId="44dd9095-1d95-4837-9c14-5c23c224bd78" providerId="ADAL" clId="{30D97FDD-67EF-4D8C-AE0D-B96275D0F102}" dt="2018-07-04T18:23:24.633" v="515" actId="1035"/>
          <ac:spMkLst>
            <pc:docMk/>
            <pc:sldMk cId="1084625371" sldId="303"/>
            <ac:spMk id="9" creationId="{7746D50D-3AE4-4D56-9260-DFB5D1F9467B}"/>
          </ac:spMkLst>
        </pc:spChg>
        <pc:spChg chg="mod topLvl">
          <ac:chgData name="Angela Ogier" userId="44dd9095-1d95-4837-9c14-5c23c224bd78" providerId="ADAL" clId="{30D97FDD-67EF-4D8C-AE0D-B96275D0F102}" dt="2018-07-04T18:23:24.633" v="515" actId="1035"/>
          <ac:spMkLst>
            <pc:docMk/>
            <pc:sldMk cId="1084625371" sldId="303"/>
            <ac:spMk id="10" creationId="{9D3BBC6B-FAC1-4A05-A5D2-2190D2CB303B}"/>
          </ac:spMkLst>
        </pc:spChg>
        <pc:spChg chg="mod topLvl">
          <ac:chgData name="Angela Ogier" userId="44dd9095-1d95-4837-9c14-5c23c224bd78" providerId="ADAL" clId="{30D97FDD-67EF-4D8C-AE0D-B96275D0F102}" dt="2018-07-04T18:23:24.633" v="515" actId="1035"/>
          <ac:spMkLst>
            <pc:docMk/>
            <pc:sldMk cId="1084625371" sldId="303"/>
            <ac:spMk id="11" creationId="{5FBF8946-37E2-4BF3-921B-706A1CE33F7F}"/>
          </ac:spMkLst>
        </pc:spChg>
        <pc:spChg chg="mod topLvl">
          <ac:chgData name="Angela Ogier" userId="44dd9095-1d95-4837-9c14-5c23c224bd78" providerId="ADAL" clId="{30D97FDD-67EF-4D8C-AE0D-B96275D0F102}" dt="2018-07-04T18:23:24.633" v="515" actId="1035"/>
          <ac:spMkLst>
            <pc:docMk/>
            <pc:sldMk cId="1084625371" sldId="303"/>
            <ac:spMk id="12" creationId="{B26EF953-9FE1-425A-966E-E6EE3C75B2F8}"/>
          </ac:spMkLst>
        </pc:spChg>
        <pc:spChg chg="mod topLvl">
          <ac:chgData name="Angela Ogier" userId="44dd9095-1d95-4837-9c14-5c23c224bd78" providerId="ADAL" clId="{30D97FDD-67EF-4D8C-AE0D-B96275D0F102}" dt="2018-07-04T18:23:05.636" v="504" actId="14100"/>
          <ac:spMkLst>
            <pc:docMk/>
            <pc:sldMk cId="1084625371" sldId="303"/>
            <ac:spMk id="13" creationId="{92AC2595-9EBF-4701-A58B-31FB9630F9D9}"/>
          </ac:spMkLst>
        </pc:spChg>
        <pc:spChg chg="mod topLvl">
          <ac:chgData name="Angela Ogier" userId="44dd9095-1d95-4837-9c14-5c23c224bd78" providerId="ADAL" clId="{30D97FDD-67EF-4D8C-AE0D-B96275D0F102}" dt="2018-07-04T18:23:18.447" v="511" actId="14100"/>
          <ac:spMkLst>
            <pc:docMk/>
            <pc:sldMk cId="1084625371" sldId="303"/>
            <ac:spMk id="14" creationId="{C97EE319-B20B-4B05-92F0-B1B08005FFDD}"/>
          </ac:spMkLst>
        </pc:spChg>
        <pc:spChg chg="mod topLvl">
          <ac:chgData name="Angela Ogier" userId="44dd9095-1d95-4837-9c14-5c23c224bd78" providerId="ADAL" clId="{30D97FDD-67EF-4D8C-AE0D-B96275D0F102}" dt="2018-07-04T18:23:05.636" v="504" actId="14100"/>
          <ac:spMkLst>
            <pc:docMk/>
            <pc:sldMk cId="1084625371" sldId="303"/>
            <ac:spMk id="15" creationId="{7A522A8B-E220-488B-885C-4F9C96ECD615}"/>
          </ac:spMkLst>
        </pc:spChg>
        <pc:spChg chg="mod topLvl">
          <ac:chgData name="Angela Ogier" userId="44dd9095-1d95-4837-9c14-5c23c224bd78" providerId="ADAL" clId="{30D97FDD-67EF-4D8C-AE0D-B96275D0F102}" dt="2018-07-04T18:23:18.447" v="511" actId="14100"/>
          <ac:spMkLst>
            <pc:docMk/>
            <pc:sldMk cId="1084625371" sldId="303"/>
            <ac:spMk id="16" creationId="{89DD80F7-C413-4FAC-B4B2-A5CB878CA4F8}"/>
          </ac:spMkLst>
        </pc:spChg>
        <pc:spChg chg="add del">
          <ac:chgData name="Angela Ogier" userId="44dd9095-1d95-4837-9c14-5c23c224bd78" providerId="ADAL" clId="{30D97FDD-67EF-4D8C-AE0D-B96275D0F102}" dt="2018-07-04T18:18:56.900" v="352"/>
          <ac:spMkLst>
            <pc:docMk/>
            <pc:sldMk cId="1084625371" sldId="303"/>
            <ac:spMk id="17" creationId="{0A9F5ABF-9A29-4DA8-B267-B4BB132A6A14}"/>
          </ac:spMkLst>
        </pc:spChg>
        <pc:spChg chg="add del">
          <ac:chgData name="Angela Ogier" userId="44dd9095-1d95-4837-9c14-5c23c224bd78" providerId="ADAL" clId="{30D97FDD-67EF-4D8C-AE0D-B96275D0F102}" dt="2018-07-04T18:18:56.900" v="352"/>
          <ac:spMkLst>
            <pc:docMk/>
            <pc:sldMk cId="1084625371" sldId="303"/>
            <ac:spMk id="18" creationId="{C5C1B59B-50A1-4C3A-BBF8-8139756B619F}"/>
          </ac:spMkLst>
        </pc:spChg>
        <pc:spChg chg="add mod">
          <ac:chgData name="Angela Ogier" userId="44dd9095-1d95-4837-9c14-5c23c224bd78" providerId="ADAL" clId="{30D97FDD-67EF-4D8C-AE0D-B96275D0F102}" dt="2018-07-04T18:23:05.636" v="504" actId="14100"/>
          <ac:spMkLst>
            <pc:docMk/>
            <pc:sldMk cId="1084625371" sldId="303"/>
            <ac:spMk id="19" creationId="{090F07D1-BA2F-47FD-B29B-0EE6EB2B5369}"/>
          </ac:spMkLst>
        </pc:spChg>
        <pc:spChg chg="add mod">
          <ac:chgData name="Angela Ogier" userId="44dd9095-1d95-4837-9c14-5c23c224bd78" providerId="ADAL" clId="{30D97FDD-67EF-4D8C-AE0D-B96275D0F102}" dt="2018-07-04T18:23:18.447" v="511" actId="14100"/>
          <ac:spMkLst>
            <pc:docMk/>
            <pc:sldMk cId="1084625371" sldId="303"/>
            <ac:spMk id="20" creationId="{1F22325A-0657-4602-A0E0-B50BDFA12B61}"/>
          </ac:spMkLst>
        </pc:spChg>
        <pc:grpChg chg="del mod">
          <ac:chgData name="Angela Ogier" userId="44dd9095-1d95-4837-9c14-5c23c224bd78" providerId="ADAL" clId="{30D97FDD-67EF-4D8C-AE0D-B96275D0F102}" dt="2018-07-04T18:17:15.539" v="335" actId="165"/>
          <ac:grpSpMkLst>
            <pc:docMk/>
            <pc:sldMk cId="1084625371" sldId="303"/>
            <ac:grpSpMk id="6" creationId="{69AB393A-BC24-4FE3-A530-8C8788316F4B}"/>
          </ac:grpSpMkLst>
        </pc:grpChg>
        <pc:graphicFrameChg chg="add del mod">
          <ac:chgData name="Angela Ogier" userId="44dd9095-1d95-4837-9c14-5c23c224bd78" providerId="ADAL" clId="{30D97FDD-67EF-4D8C-AE0D-B96275D0F102}" dt="2018-07-04T18:17:12.087" v="334" actId="18245"/>
          <ac:graphicFrameMkLst>
            <pc:docMk/>
            <pc:sldMk cId="1084625371" sldId="303"/>
            <ac:graphicFrameMk id="5" creationId="{400B7AFA-DCED-4E9E-BA8E-78AA21BE53F9}"/>
          </ac:graphicFrameMkLst>
        </pc:graphicFrameChg>
      </pc:sldChg>
      <pc:sldChg chg="addSp delSp modSp add">
        <pc:chgData name="Angela Ogier" userId="44dd9095-1d95-4837-9c14-5c23c224bd78" providerId="ADAL" clId="{30D97FDD-67EF-4D8C-AE0D-B96275D0F102}" dt="2018-07-04T18:44:50.566" v="1655" actId="113"/>
        <pc:sldMkLst>
          <pc:docMk/>
          <pc:sldMk cId="1828354096" sldId="304"/>
        </pc:sldMkLst>
        <pc:spChg chg="mod">
          <ac:chgData name="Angela Ogier" userId="44dd9095-1d95-4837-9c14-5c23c224bd78" providerId="ADAL" clId="{30D97FDD-67EF-4D8C-AE0D-B96275D0F102}" dt="2018-07-04T18:23:58.234" v="533" actId="20577"/>
          <ac:spMkLst>
            <pc:docMk/>
            <pc:sldMk cId="1828354096" sldId="304"/>
            <ac:spMk id="2" creationId="{1298A235-4608-409E-A87E-1495F39CFB7C}"/>
          </ac:spMkLst>
        </pc:spChg>
        <pc:spChg chg="del">
          <ac:chgData name="Angela Ogier" userId="44dd9095-1d95-4837-9c14-5c23c224bd78" providerId="ADAL" clId="{30D97FDD-67EF-4D8C-AE0D-B96275D0F102}" dt="2018-07-04T18:23:50.455" v="517"/>
          <ac:spMkLst>
            <pc:docMk/>
            <pc:sldMk cId="1828354096" sldId="304"/>
            <ac:spMk id="3" creationId="{F23C13EC-5490-4A8C-BBDA-D46469FD39F8}"/>
          </ac:spMkLst>
        </pc:spChg>
        <pc:spChg chg="add mod">
          <ac:chgData name="Angela Ogier" userId="44dd9095-1d95-4837-9c14-5c23c224bd78" providerId="ADAL" clId="{30D97FDD-67EF-4D8C-AE0D-B96275D0F102}" dt="2018-07-04T18:29:03.765" v="607" actId="113"/>
          <ac:spMkLst>
            <pc:docMk/>
            <pc:sldMk cId="1828354096" sldId="304"/>
            <ac:spMk id="6" creationId="{897730F3-AD61-4D7D-B833-F2077DE51977}"/>
          </ac:spMkLst>
        </pc:spChg>
        <pc:spChg chg="add mod">
          <ac:chgData name="Angela Ogier" userId="44dd9095-1d95-4837-9c14-5c23c224bd78" providerId="ADAL" clId="{30D97FDD-67EF-4D8C-AE0D-B96275D0F102}" dt="2018-07-04T18:29:19.289" v="625" actId="1076"/>
          <ac:spMkLst>
            <pc:docMk/>
            <pc:sldMk cId="1828354096" sldId="304"/>
            <ac:spMk id="7" creationId="{0A60BBF8-D3A0-485C-8200-93746B7E2FA2}"/>
          </ac:spMkLst>
        </pc:spChg>
        <pc:graphicFrameChg chg="add mod modGraphic">
          <ac:chgData name="Angela Ogier" userId="44dd9095-1d95-4837-9c14-5c23c224bd78" providerId="ADAL" clId="{30D97FDD-67EF-4D8C-AE0D-B96275D0F102}" dt="2018-07-04T18:28:38.365" v="584" actId="207"/>
          <ac:graphicFrameMkLst>
            <pc:docMk/>
            <pc:sldMk cId="1828354096" sldId="304"/>
            <ac:graphicFrameMk id="4" creationId="{E155FBB8-E995-4E04-A1A1-18FB22A299B2}"/>
          </ac:graphicFrameMkLst>
        </pc:graphicFrameChg>
        <pc:graphicFrameChg chg="add mod modGraphic">
          <ac:chgData name="Angela Ogier" userId="44dd9095-1d95-4837-9c14-5c23c224bd78" providerId="ADAL" clId="{30D97FDD-67EF-4D8C-AE0D-B96275D0F102}" dt="2018-07-04T18:44:50.566" v="1655" actId="113"/>
          <ac:graphicFrameMkLst>
            <pc:docMk/>
            <pc:sldMk cId="1828354096" sldId="304"/>
            <ac:graphicFrameMk id="5" creationId="{1F6F0B3F-574B-40AD-BD5F-202B3CCCAEF2}"/>
          </ac:graphicFrameMkLst>
        </pc:graphicFrameChg>
      </pc:sldChg>
      <pc:sldChg chg="addSp delSp modSp add">
        <pc:chgData name="Angela Ogier" userId="44dd9095-1d95-4837-9c14-5c23c224bd78" providerId="ADAL" clId="{30D97FDD-67EF-4D8C-AE0D-B96275D0F102}" dt="2018-07-04T18:30:46.028" v="689"/>
        <pc:sldMkLst>
          <pc:docMk/>
          <pc:sldMk cId="3345399254" sldId="305"/>
        </pc:sldMkLst>
        <pc:spChg chg="mod">
          <ac:chgData name="Angela Ogier" userId="44dd9095-1d95-4837-9c14-5c23c224bd78" providerId="ADAL" clId="{30D97FDD-67EF-4D8C-AE0D-B96275D0F102}" dt="2018-07-04T18:29:48.161" v="653" actId="20577"/>
          <ac:spMkLst>
            <pc:docMk/>
            <pc:sldMk cId="3345399254" sldId="305"/>
            <ac:spMk id="2" creationId="{37E18C26-B09E-49EC-9C06-5CFF7BAADEBB}"/>
          </ac:spMkLst>
        </pc:spChg>
        <pc:spChg chg="mod">
          <ac:chgData name="Angela Ogier" userId="44dd9095-1d95-4837-9c14-5c23c224bd78" providerId="ADAL" clId="{30D97FDD-67EF-4D8C-AE0D-B96275D0F102}" dt="2018-07-04T18:30:28.351" v="687" actId="179"/>
          <ac:spMkLst>
            <pc:docMk/>
            <pc:sldMk cId="3345399254" sldId="305"/>
            <ac:spMk id="3" creationId="{3AA699F3-B34E-4C97-897F-5E92B53D1790}"/>
          </ac:spMkLst>
        </pc:spChg>
        <pc:spChg chg="add del">
          <ac:chgData name="Angela Ogier" userId="44dd9095-1d95-4837-9c14-5c23c224bd78" providerId="ADAL" clId="{30D97FDD-67EF-4D8C-AE0D-B96275D0F102}" dt="2018-07-04T18:30:46.028" v="689"/>
          <ac:spMkLst>
            <pc:docMk/>
            <pc:sldMk cId="3345399254" sldId="305"/>
            <ac:spMk id="4" creationId="{6CBAF877-E18C-42FF-999C-E9C73E07D0F2}"/>
          </ac:spMkLst>
        </pc:spChg>
      </pc:sldChg>
      <pc:sldChg chg="addSp delSp modSp add">
        <pc:chgData name="Angela Ogier" userId="44dd9095-1d95-4837-9c14-5c23c224bd78" providerId="ADAL" clId="{30D97FDD-67EF-4D8C-AE0D-B96275D0F102}" dt="2018-07-04T18:36:52.830" v="1305" actId="20577"/>
        <pc:sldMkLst>
          <pc:docMk/>
          <pc:sldMk cId="47685137" sldId="306"/>
        </pc:sldMkLst>
        <pc:spChg chg="mod">
          <ac:chgData name="Angela Ogier" userId="44dd9095-1d95-4837-9c14-5c23c224bd78" providerId="ADAL" clId="{30D97FDD-67EF-4D8C-AE0D-B96275D0F102}" dt="2018-07-04T18:30:55.475" v="703" actId="20577"/>
          <ac:spMkLst>
            <pc:docMk/>
            <pc:sldMk cId="47685137" sldId="306"/>
            <ac:spMk id="2" creationId="{A925094B-69CC-4309-BFAF-9961F6349E42}"/>
          </ac:spMkLst>
        </pc:spChg>
        <pc:spChg chg="del">
          <ac:chgData name="Angela Ogier" userId="44dd9095-1d95-4837-9c14-5c23c224bd78" providerId="ADAL" clId="{30D97FDD-67EF-4D8C-AE0D-B96275D0F102}" dt="2018-07-04T18:30:59.356" v="704" actId="478"/>
          <ac:spMkLst>
            <pc:docMk/>
            <pc:sldMk cId="47685137" sldId="306"/>
            <ac:spMk id="3" creationId="{2AF70A0C-5CD5-41EA-BB42-FA63353B1B27}"/>
          </ac:spMkLst>
        </pc:spChg>
        <pc:spChg chg="add mod">
          <ac:chgData name="Angela Ogier" userId="44dd9095-1d95-4837-9c14-5c23c224bd78" providerId="ADAL" clId="{30D97FDD-67EF-4D8C-AE0D-B96275D0F102}" dt="2018-07-04T18:32:40.531" v="715" actId="14100"/>
          <ac:spMkLst>
            <pc:docMk/>
            <pc:sldMk cId="47685137" sldId="306"/>
            <ac:spMk id="4" creationId="{080249D6-4D1F-4A0E-B270-4EA3B6B22169}"/>
          </ac:spMkLst>
        </pc:spChg>
        <pc:spChg chg="add mod">
          <ac:chgData name="Angela Ogier" userId="44dd9095-1d95-4837-9c14-5c23c224bd78" providerId="ADAL" clId="{30D97FDD-67EF-4D8C-AE0D-B96275D0F102}" dt="2018-07-04T18:33:31.385" v="777" actId="12"/>
          <ac:spMkLst>
            <pc:docMk/>
            <pc:sldMk cId="47685137" sldId="306"/>
            <ac:spMk id="5" creationId="{5C856635-BB76-46D9-AAE2-79129CB6F345}"/>
          </ac:spMkLst>
        </pc:spChg>
        <pc:spChg chg="add mod">
          <ac:chgData name="Angela Ogier" userId="44dd9095-1d95-4837-9c14-5c23c224bd78" providerId="ADAL" clId="{30D97FDD-67EF-4D8C-AE0D-B96275D0F102}" dt="2018-07-04T18:32:40.531" v="715" actId="14100"/>
          <ac:spMkLst>
            <pc:docMk/>
            <pc:sldMk cId="47685137" sldId="306"/>
            <ac:spMk id="6" creationId="{0FE25C0E-7B64-4F19-942C-7A23C7F9AF68}"/>
          </ac:spMkLst>
        </pc:spChg>
        <pc:spChg chg="add mod">
          <ac:chgData name="Angela Ogier" userId="44dd9095-1d95-4837-9c14-5c23c224bd78" providerId="ADAL" clId="{30D97FDD-67EF-4D8C-AE0D-B96275D0F102}" dt="2018-07-04T18:34:02.951" v="815" actId="12"/>
          <ac:spMkLst>
            <pc:docMk/>
            <pc:sldMk cId="47685137" sldId="306"/>
            <ac:spMk id="7" creationId="{30DFECE5-9F86-46E5-91E7-6D6264E6D8E0}"/>
          </ac:spMkLst>
        </pc:spChg>
        <pc:spChg chg="add mod">
          <ac:chgData name="Angela Ogier" userId="44dd9095-1d95-4837-9c14-5c23c224bd78" providerId="ADAL" clId="{30D97FDD-67EF-4D8C-AE0D-B96275D0F102}" dt="2018-07-04T18:36:52.830" v="1305" actId="20577"/>
          <ac:spMkLst>
            <pc:docMk/>
            <pc:sldMk cId="47685137" sldId="306"/>
            <ac:spMk id="8" creationId="{A649551B-40D1-4006-B016-226E28C8AB40}"/>
          </ac:spMkLst>
        </pc:spChg>
        <pc:spChg chg="add mod">
          <ac:chgData name="Angela Ogier" userId="44dd9095-1d95-4837-9c14-5c23c224bd78" providerId="ADAL" clId="{30D97FDD-67EF-4D8C-AE0D-B96275D0F102}" dt="2018-07-04T18:36:42.605" v="1269" actId="20577"/>
          <ac:spMkLst>
            <pc:docMk/>
            <pc:sldMk cId="47685137" sldId="306"/>
            <ac:spMk id="9" creationId="{80EA358D-D784-4989-9B56-2BD7A3BE06F2}"/>
          </ac:spMkLst>
        </pc:spChg>
      </pc:sldChg>
      <pc:sldChg chg="addSp delSp modSp add">
        <pc:chgData name="Angela Ogier" userId="44dd9095-1d95-4837-9c14-5c23c224bd78" providerId="ADAL" clId="{30D97FDD-67EF-4D8C-AE0D-B96275D0F102}" dt="2018-07-04T18:44:28.750" v="1652" actId="20577"/>
        <pc:sldMkLst>
          <pc:docMk/>
          <pc:sldMk cId="2710763720" sldId="307"/>
        </pc:sldMkLst>
        <pc:spChg chg="mod">
          <ac:chgData name="Angela Ogier" userId="44dd9095-1d95-4837-9c14-5c23c224bd78" providerId="ADAL" clId="{30D97FDD-67EF-4D8C-AE0D-B96275D0F102}" dt="2018-07-04T18:44:28.750" v="1652" actId="20577"/>
          <ac:spMkLst>
            <pc:docMk/>
            <pc:sldMk cId="2710763720" sldId="307"/>
            <ac:spMk id="2" creationId="{FD82AF9D-E869-4291-A350-81A8D01DD5AF}"/>
          </ac:spMkLst>
        </pc:spChg>
        <pc:spChg chg="del">
          <ac:chgData name="Angela Ogier" userId="44dd9095-1d95-4837-9c14-5c23c224bd78" providerId="ADAL" clId="{30D97FDD-67EF-4D8C-AE0D-B96275D0F102}" dt="2018-07-04T18:37:21.148" v="1323" actId="478"/>
          <ac:spMkLst>
            <pc:docMk/>
            <pc:sldMk cId="2710763720" sldId="307"/>
            <ac:spMk id="3" creationId="{4B223BD3-97B7-454C-9618-BC07E7263446}"/>
          </ac:spMkLst>
        </pc:spChg>
        <pc:spChg chg="add mod">
          <ac:chgData name="Angela Ogier" userId="44dd9095-1d95-4837-9c14-5c23c224bd78" providerId="ADAL" clId="{30D97FDD-67EF-4D8C-AE0D-B96275D0F102}" dt="2018-07-04T18:43:33.135" v="1615" actId="20577"/>
          <ac:spMkLst>
            <pc:docMk/>
            <pc:sldMk cId="2710763720" sldId="307"/>
            <ac:spMk id="5" creationId="{78057983-6088-49BA-8E54-96E40E96D2D8}"/>
          </ac:spMkLst>
        </pc:spChg>
        <pc:graphicFrameChg chg="add mod modGraphic">
          <ac:chgData name="Angela Ogier" userId="44dd9095-1d95-4837-9c14-5c23c224bd78" providerId="ADAL" clId="{30D97FDD-67EF-4D8C-AE0D-B96275D0F102}" dt="2018-07-04T18:43:53.650" v="1618" actId="203"/>
          <ac:graphicFrameMkLst>
            <pc:docMk/>
            <pc:sldMk cId="2710763720" sldId="307"/>
            <ac:graphicFrameMk id="4" creationId="{96D7DA0F-F2EF-4778-903B-857D89DEB709}"/>
          </ac:graphicFrameMkLst>
        </pc:graphicFrameChg>
      </pc:sldChg>
      <pc:sldChg chg="delSp modSp add">
        <pc:chgData name="Angela Ogier" userId="44dd9095-1d95-4837-9c14-5c23c224bd78" providerId="ADAL" clId="{30D97FDD-67EF-4D8C-AE0D-B96275D0F102}" dt="2018-07-04T18:45:44.773" v="1662" actId="14734"/>
        <pc:sldMkLst>
          <pc:docMk/>
          <pc:sldMk cId="2152370457" sldId="308"/>
        </pc:sldMkLst>
        <pc:spChg chg="mod">
          <ac:chgData name="Angela Ogier" userId="44dd9095-1d95-4837-9c14-5c23c224bd78" providerId="ADAL" clId="{30D97FDD-67EF-4D8C-AE0D-B96275D0F102}" dt="2018-07-04T18:44:19.315" v="1639" actId="20577"/>
          <ac:spMkLst>
            <pc:docMk/>
            <pc:sldMk cId="2152370457" sldId="308"/>
            <ac:spMk id="2" creationId="{FD82AF9D-E869-4291-A350-81A8D01DD5AF}"/>
          </ac:spMkLst>
        </pc:spChg>
        <pc:spChg chg="del">
          <ac:chgData name="Angela Ogier" userId="44dd9095-1d95-4837-9c14-5c23c224bd78" providerId="ADAL" clId="{30D97FDD-67EF-4D8C-AE0D-B96275D0F102}" dt="2018-07-04T18:45:42.583" v="1661" actId="478"/>
          <ac:spMkLst>
            <pc:docMk/>
            <pc:sldMk cId="2152370457" sldId="308"/>
            <ac:spMk id="5" creationId="{78057983-6088-49BA-8E54-96E40E96D2D8}"/>
          </ac:spMkLst>
        </pc:spChg>
        <pc:graphicFrameChg chg="mod modGraphic">
          <ac:chgData name="Angela Ogier" userId="44dd9095-1d95-4837-9c14-5c23c224bd78" providerId="ADAL" clId="{30D97FDD-67EF-4D8C-AE0D-B96275D0F102}" dt="2018-07-04T18:45:44.773" v="1662" actId="14734"/>
          <ac:graphicFrameMkLst>
            <pc:docMk/>
            <pc:sldMk cId="2152370457" sldId="308"/>
            <ac:graphicFrameMk id="4" creationId="{96D7DA0F-F2EF-4778-903B-857D89DEB709}"/>
          </ac:graphicFrameMkLst>
        </pc:graphicFrameChg>
      </pc:sldChg>
      <pc:sldChg chg="add">
        <pc:chgData name="Angela Ogier" userId="44dd9095-1d95-4837-9c14-5c23c224bd78" providerId="ADAL" clId="{30D97FDD-67EF-4D8C-AE0D-B96275D0F102}" dt="2018-07-09T00:26:31.471" v="10006"/>
        <pc:sldMkLst>
          <pc:docMk/>
          <pc:sldMk cId="3339553870" sldId="309"/>
        </pc:sldMkLst>
      </pc:sldChg>
      <pc:sldChg chg="modSp add">
        <pc:chgData name="Angela Ogier" userId="44dd9095-1d95-4837-9c14-5c23c224bd78" providerId="ADAL" clId="{30D97FDD-67EF-4D8C-AE0D-B96275D0F102}" dt="2018-07-05T05:05:49.890" v="9410" actId="404"/>
        <pc:sldMkLst>
          <pc:docMk/>
          <pc:sldMk cId="669515155" sldId="310"/>
        </pc:sldMkLst>
        <pc:spChg chg="mod">
          <ac:chgData name="Angela Ogier" userId="44dd9095-1d95-4837-9c14-5c23c224bd78" providerId="ADAL" clId="{30D97FDD-67EF-4D8C-AE0D-B96275D0F102}" dt="2018-07-04T18:57:13.099" v="2249" actId="20577"/>
          <ac:spMkLst>
            <pc:docMk/>
            <pc:sldMk cId="669515155" sldId="310"/>
            <ac:spMk id="2" creationId="{192D92F2-A397-41F5-865C-820C8E373F7A}"/>
          </ac:spMkLst>
        </pc:spChg>
        <pc:spChg chg="mod">
          <ac:chgData name="Angela Ogier" userId="44dd9095-1d95-4837-9c14-5c23c224bd78" providerId="ADAL" clId="{30D97FDD-67EF-4D8C-AE0D-B96275D0F102}" dt="2018-07-04T21:48:29.006" v="3985" actId="20577"/>
          <ac:spMkLst>
            <pc:docMk/>
            <pc:sldMk cId="669515155" sldId="310"/>
            <ac:spMk id="5" creationId="{AD25F032-C92F-416F-B253-49AE96DF7FE0}"/>
          </ac:spMkLst>
        </pc:spChg>
        <pc:spChg chg="mod">
          <ac:chgData name="Angela Ogier" userId="44dd9095-1d95-4837-9c14-5c23c224bd78" providerId="ADAL" clId="{30D97FDD-67EF-4D8C-AE0D-B96275D0F102}" dt="2018-07-05T05:05:49.890" v="9410" actId="404"/>
          <ac:spMkLst>
            <pc:docMk/>
            <pc:sldMk cId="669515155" sldId="310"/>
            <ac:spMk id="6" creationId="{FCCD2E13-96CD-4AC7-84E6-D7BA4CC66E2E}"/>
          </ac:spMkLst>
        </pc:spChg>
        <pc:spChg chg="mod">
          <ac:chgData name="Angela Ogier" userId="44dd9095-1d95-4837-9c14-5c23c224bd78" providerId="ADAL" clId="{30D97FDD-67EF-4D8C-AE0D-B96275D0F102}" dt="2018-07-05T05:05:49.890" v="9410" actId="404"/>
          <ac:spMkLst>
            <pc:docMk/>
            <pc:sldMk cId="669515155" sldId="310"/>
            <ac:spMk id="7" creationId="{C50FACD9-6C72-4394-869C-9A5E67F9C8F6}"/>
          </ac:spMkLst>
        </pc:spChg>
        <pc:spChg chg="mod">
          <ac:chgData name="Angela Ogier" userId="44dd9095-1d95-4837-9c14-5c23c224bd78" providerId="ADAL" clId="{30D97FDD-67EF-4D8C-AE0D-B96275D0F102}" dt="2018-07-04T21:48:00.572" v="3921" actId="6549"/>
          <ac:spMkLst>
            <pc:docMk/>
            <pc:sldMk cId="669515155" sldId="310"/>
            <ac:spMk id="9" creationId="{D2567B7E-4AEC-4045-8652-1883649C8EF3}"/>
          </ac:spMkLst>
        </pc:spChg>
      </pc:sldChg>
      <pc:sldChg chg="add">
        <pc:chgData name="Angela Ogier" userId="44dd9095-1d95-4837-9c14-5c23c224bd78" providerId="ADAL" clId="{30D97FDD-67EF-4D8C-AE0D-B96275D0F102}" dt="2018-07-09T00:28:05.649" v="10107"/>
        <pc:sldMkLst>
          <pc:docMk/>
          <pc:sldMk cId="636769802" sldId="311"/>
        </pc:sldMkLst>
      </pc:sldChg>
      <pc:sldChg chg="modSp add">
        <pc:chgData name="Angela Ogier" userId="44dd9095-1d95-4837-9c14-5c23c224bd78" providerId="ADAL" clId="{30D97FDD-67EF-4D8C-AE0D-B96275D0F102}" dt="2018-07-11T09:37:50.340" v="10118" actId="20577"/>
        <pc:sldMkLst>
          <pc:docMk/>
          <pc:sldMk cId="4113405996" sldId="312"/>
        </pc:sldMkLst>
        <pc:spChg chg="mod">
          <ac:chgData name="Angela Ogier" userId="44dd9095-1d95-4837-9c14-5c23c224bd78" providerId="ADAL" clId="{30D97FDD-67EF-4D8C-AE0D-B96275D0F102}" dt="2018-07-11T09:37:50.340" v="10118" actId="20577"/>
          <ac:spMkLst>
            <pc:docMk/>
            <pc:sldMk cId="4113405996" sldId="312"/>
            <ac:spMk id="9" creationId="{D2567B7E-4AEC-4045-8652-1883649C8EF3}"/>
          </ac:spMkLst>
        </pc:spChg>
      </pc:sldChg>
      <pc:sldChg chg="add">
        <pc:chgData name="Angela Ogier" userId="44dd9095-1d95-4837-9c14-5c23c224bd78" providerId="ADAL" clId="{30D97FDD-67EF-4D8C-AE0D-B96275D0F102}" dt="2018-07-09T00:26:31.471" v="10006"/>
        <pc:sldMkLst>
          <pc:docMk/>
          <pc:sldMk cId="2489915114" sldId="313"/>
        </pc:sldMkLst>
      </pc:sldChg>
      <pc:sldChg chg="addSp modSp add del">
        <pc:chgData name="Angela Ogier" userId="44dd9095-1d95-4837-9c14-5c23c224bd78" providerId="ADAL" clId="{30D97FDD-67EF-4D8C-AE0D-B96275D0F102}" dt="2018-07-11T09:32:53.430" v="10108" actId="2696"/>
        <pc:sldMkLst>
          <pc:docMk/>
          <pc:sldMk cId="1384168690" sldId="315"/>
        </pc:sldMkLst>
        <pc:spChg chg="mod">
          <ac:chgData name="Angela Ogier" userId="44dd9095-1d95-4837-9c14-5c23c224bd78" providerId="ADAL" clId="{30D97FDD-67EF-4D8C-AE0D-B96275D0F102}" dt="2018-07-05T05:07:21.349" v="9684" actId="255"/>
          <ac:spMkLst>
            <pc:docMk/>
            <pc:sldMk cId="1384168690" sldId="315"/>
            <ac:spMk id="5" creationId="{78057983-6088-49BA-8E54-96E40E96D2D8}"/>
          </ac:spMkLst>
        </pc:spChg>
        <pc:spChg chg="add mod">
          <ac:chgData name="Angela Ogier" userId="44dd9095-1d95-4837-9c14-5c23c224bd78" providerId="ADAL" clId="{30D97FDD-67EF-4D8C-AE0D-B96275D0F102}" dt="2018-07-05T05:07:24.946" v="9685" actId="1076"/>
          <ac:spMkLst>
            <pc:docMk/>
            <pc:sldMk cId="1384168690" sldId="315"/>
            <ac:spMk id="6" creationId="{151EE874-79DC-41F8-ABF7-80B30800A583}"/>
          </ac:spMkLst>
        </pc:spChg>
        <pc:graphicFrameChg chg="mod modGraphic">
          <ac:chgData name="Angela Ogier" userId="44dd9095-1d95-4837-9c14-5c23c224bd78" providerId="ADAL" clId="{30D97FDD-67EF-4D8C-AE0D-B96275D0F102}" dt="2018-07-04T23:04:55.013" v="5612" actId="403"/>
          <ac:graphicFrameMkLst>
            <pc:docMk/>
            <pc:sldMk cId="1384168690" sldId="315"/>
            <ac:graphicFrameMk id="4" creationId="{96D7DA0F-F2EF-4778-903B-857D89DEB709}"/>
          </ac:graphicFrameMkLst>
        </pc:graphicFrameChg>
      </pc:sldChg>
      <pc:sldChg chg="addSp modSp add">
        <pc:chgData name="Angela Ogier" userId="44dd9095-1d95-4837-9c14-5c23c224bd78" providerId="ADAL" clId="{30D97FDD-67EF-4D8C-AE0D-B96275D0F102}" dt="2018-07-05T00:03:12.842" v="7343" actId="14100"/>
        <pc:sldMkLst>
          <pc:docMk/>
          <pc:sldMk cId="447406529" sldId="316"/>
        </pc:sldMkLst>
        <pc:spChg chg="mod">
          <ac:chgData name="Angela Ogier" userId="44dd9095-1d95-4837-9c14-5c23c224bd78" providerId="ADAL" clId="{30D97FDD-67EF-4D8C-AE0D-B96275D0F102}" dt="2018-07-04T23:56:57.864" v="7198" actId="20577"/>
          <ac:spMkLst>
            <pc:docMk/>
            <pc:sldMk cId="447406529" sldId="316"/>
            <ac:spMk id="2" creationId="{2B79FDDF-586D-4DA4-9BC8-7FD76D36C763}"/>
          </ac:spMkLst>
        </pc:spChg>
        <pc:spChg chg="mod">
          <ac:chgData name="Angela Ogier" userId="44dd9095-1d95-4837-9c14-5c23c224bd78" providerId="ADAL" clId="{30D97FDD-67EF-4D8C-AE0D-B96275D0F102}" dt="2018-07-05T00:02:41.554" v="7341" actId="14100"/>
          <ac:spMkLst>
            <pc:docMk/>
            <pc:sldMk cId="447406529" sldId="316"/>
            <ac:spMk id="3" creationId="{1049FB9A-B15D-476D-AB86-7881FADCCFD3}"/>
          </ac:spMkLst>
        </pc:spChg>
        <pc:spChg chg="add mod">
          <ac:chgData name="Angela Ogier" userId="44dd9095-1d95-4837-9c14-5c23c224bd78" providerId="ADAL" clId="{30D97FDD-67EF-4D8C-AE0D-B96275D0F102}" dt="2018-07-05T00:02:41.554" v="7341" actId="14100"/>
          <ac:spMkLst>
            <pc:docMk/>
            <pc:sldMk cId="447406529" sldId="316"/>
            <ac:spMk id="4" creationId="{023B2396-8BDE-4838-B718-89148E15D601}"/>
          </ac:spMkLst>
        </pc:spChg>
        <pc:spChg chg="add mod">
          <ac:chgData name="Angela Ogier" userId="44dd9095-1d95-4837-9c14-5c23c224bd78" providerId="ADAL" clId="{30D97FDD-67EF-4D8C-AE0D-B96275D0F102}" dt="2018-07-05T00:01:11.506" v="7307" actId="1076"/>
          <ac:spMkLst>
            <pc:docMk/>
            <pc:sldMk cId="447406529" sldId="316"/>
            <ac:spMk id="5" creationId="{E2A32305-4A3E-45B2-8D70-4D4871E06868}"/>
          </ac:spMkLst>
        </pc:spChg>
        <pc:spChg chg="add mod">
          <ac:chgData name="Angela Ogier" userId="44dd9095-1d95-4837-9c14-5c23c224bd78" providerId="ADAL" clId="{30D97FDD-67EF-4D8C-AE0D-B96275D0F102}" dt="2018-07-05T00:03:12.842" v="7343" actId="14100"/>
          <ac:spMkLst>
            <pc:docMk/>
            <pc:sldMk cId="447406529" sldId="316"/>
            <ac:spMk id="6" creationId="{BCA03928-E5B6-40B6-B757-7C4B6895D0C1}"/>
          </ac:spMkLst>
        </pc:spChg>
      </pc:sldChg>
      <pc:sldChg chg="modSp add">
        <pc:chgData name="Angela Ogier" userId="44dd9095-1d95-4837-9c14-5c23c224bd78" providerId="ADAL" clId="{30D97FDD-67EF-4D8C-AE0D-B96275D0F102}" dt="2018-07-05T00:12:30.537" v="7893" actId="5793"/>
        <pc:sldMkLst>
          <pc:docMk/>
          <pc:sldMk cId="357106702" sldId="317"/>
        </pc:sldMkLst>
        <pc:spChg chg="mod">
          <ac:chgData name="Angela Ogier" userId="44dd9095-1d95-4837-9c14-5c23c224bd78" providerId="ADAL" clId="{30D97FDD-67EF-4D8C-AE0D-B96275D0F102}" dt="2018-07-05T00:10:20.615" v="7825" actId="20577"/>
          <ac:spMkLst>
            <pc:docMk/>
            <pc:sldMk cId="357106702" sldId="317"/>
            <ac:spMk id="2" creationId="{7C332B84-5AD6-4432-B76A-BA23275AD1C0}"/>
          </ac:spMkLst>
        </pc:spChg>
        <pc:spChg chg="mod">
          <ac:chgData name="Angela Ogier" userId="44dd9095-1d95-4837-9c14-5c23c224bd78" providerId="ADAL" clId="{30D97FDD-67EF-4D8C-AE0D-B96275D0F102}" dt="2018-07-05T00:12:30.537" v="7893" actId="5793"/>
          <ac:spMkLst>
            <pc:docMk/>
            <pc:sldMk cId="357106702" sldId="317"/>
            <ac:spMk id="3" creationId="{ACB3AE43-FD5F-4FCD-AAA1-04FAAC2AE948}"/>
          </ac:spMkLst>
        </pc:spChg>
      </pc:sldChg>
      <pc:sldChg chg="modSp add">
        <pc:chgData name="Angela Ogier" userId="44dd9095-1d95-4837-9c14-5c23c224bd78" providerId="ADAL" clId="{30D97FDD-67EF-4D8C-AE0D-B96275D0F102}" dt="2018-07-05T00:09:58.449" v="7808" actId="14100"/>
        <pc:sldMkLst>
          <pc:docMk/>
          <pc:sldMk cId="1599877673" sldId="318"/>
        </pc:sldMkLst>
        <pc:spChg chg="mod">
          <ac:chgData name="Angela Ogier" userId="44dd9095-1d95-4837-9c14-5c23c224bd78" providerId="ADAL" clId="{30D97FDD-67EF-4D8C-AE0D-B96275D0F102}" dt="2018-07-05T00:03:43.272" v="7372" actId="20577"/>
          <ac:spMkLst>
            <pc:docMk/>
            <pc:sldMk cId="1599877673" sldId="318"/>
            <ac:spMk id="2" creationId="{2B79FDDF-586D-4DA4-9BC8-7FD76D36C763}"/>
          </ac:spMkLst>
        </pc:spChg>
        <pc:spChg chg="mod">
          <ac:chgData name="Angela Ogier" userId="44dd9095-1d95-4837-9c14-5c23c224bd78" providerId="ADAL" clId="{30D97FDD-67EF-4D8C-AE0D-B96275D0F102}" dt="2018-07-05T00:09:46.092" v="7801" actId="14100"/>
          <ac:spMkLst>
            <pc:docMk/>
            <pc:sldMk cId="1599877673" sldId="318"/>
            <ac:spMk id="3" creationId="{1049FB9A-B15D-476D-AB86-7881FADCCFD3}"/>
          </ac:spMkLst>
        </pc:spChg>
        <pc:spChg chg="mod">
          <ac:chgData name="Angela Ogier" userId="44dd9095-1d95-4837-9c14-5c23c224bd78" providerId="ADAL" clId="{30D97FDD-67EF-4D8C-AE0D-B96275D0F102}" dt="2018-07-05T00:09:58.449" v="7808" actId="14100"/>
          <ac:spMkLst>
            <pc:docMk/>
            <pc:sldMk cId="1599877673" sldId="318"/>
            <ac:spMk id="4" creationId="{023B2396-8BDE-4838-B718-89148E15D601}"/>
          </ac:spMkLst>
        </pc:spChg>
        <pc:spChg chg="mod">
          <ac:chgData name="Angela Ogier" userId="44dd9095-1d95-4837-9c14-5c23c224bd78" providerId="ADAL" clId="{30D97FDD-67EF-4D8C-AE0D-B96275D0F102}" dt="2018-07-05T00:04:38.180" v="7432" actId="14100"/>
          <ac:spMkLst>
            <pc:docMk/>
            <pc:sldMk cId="1599877673" sldId="318"/>
            <ac:spMk id="5" creationId="{E2A32305-4A3E-45B2-8D70-4D4871E06868}"/>
          </ac:spMkLst>
        </pc:spChg>
        <pc:spChg chg="mod">
          <ac:chgData name="Angela Ogier" userId="44dd9095-1d95-4837-9c14-5c23c224bd78" providerId="ADAL" clId="{30D97FDD-67EF-4D8C-AE0D-B96275D0F102}" dt="2018-07-05T00:09:51.656" v="7807" actId="1035"/>
          <ac:spMkLst>
            <pc:docMk/>
            <pc:sldMk cId="1599877673" sldId="318"/>
            <ac:spMk id="6" creationId="{BCA03928-E5B6-40B6-B757-7C4B6895D0C1}"/>
          </ac:spMkLst>
        </pc:spChg>
      </pc:sldChg>
      <pc:sldChg chg="addSp modSp add">
        <pc:chgData name="Angela Ogier" userId="44dd9095-1d95-4837-9c14-5c23c224bd78" providerId="ADAL" clId="{30D97FDD-67EF-4D8C-AE0D-B96275D0F102}" dt="2018-07-05T00:17:10.758" v="7999" actId="20577"/>
        <pc:sldMkLst>
          <pc:docMk/>
          <pc:sldMk cId="2687832027" sldId="319"/>
        </pc:sldMkLst>
        <pc:spChg chg="mod">
          <ac:chgData name="Angela Ogier" userId="44dd9095-1d95-4837-9c14-5c23c224bd78" providerId="ADAL" clId="{30D97FDD-67EF-4D8C-AE0D-B96275D0F102}" dt="2018-07-05T00:17:10.758" v="7999" actId="20577"/>
          <ac:spMkLst>
            <pc:docMk/>
            <pc:sldMk cId="2687832027" sldId="319"/>
            <ac:spMk id="2" creationId="{05133CA9-3F32-4823-A570-CF3B6735FF8B}"/>
          </ac:spMkLst>
        </pc:spChg>
        <pc:spChg chg="mod">
          <ac:chgData name="Angela Ogier" userId="44dd9095-1d95-4837-9c14-5c23c224bd78" providerId="ADAL" clId="{30D97FDD-67EF-4D8C-AE0D-B96275D0F102}" dt="2018-07-05T00:16:46.430" v="7989" actId="404"/>
          <ac:spMkLst>
            <pc:docMk/>
            <pc:sldMk cId="2687832027" sldId="319"/>
            <ac:spMk id="3" creationId="{48AB74A8-8243-4F69-A0FD-4E451A4FD4D6}"/>
          </ac:spMkLst>
        </pc:spChg>
        <pc:spChg chg="add mod">
          <ac:chgData name="Angela Ogier" userId="44dd9095-1d95-4837-9c14-5c23c224bd78" providerId="ADAL" clId="{30D97FDD-67EF-4D8C-AE0D-B96275D0F102}" dt="2018-07-05T00:16:58.365" v="7996" actId="1035"/>
          <ac:spMkLst>
            <pc:docMk/>
            <pc:sldMk cId="2687832027" sldId="319"/>
            <ac:spMk id="4" creationId="{01231310-2366-4E37-A591-AB669E259449}"/>
          </ac:spMkLst>
        </pc:spChg>
        <pc:spChg chg="add mod">
          <ac:chgData name="Angela Ogier" userId="44dd9095-1d95-4837-9c14-5c23c224bd78" providerId="ADAL" clId="{30D97FDD-67EF-4D8C-AE0D-B96275D0F102}" dt="2018-07-05T00:17:03.372" v="7997" actId="14100"/>
          <ac:spMkLst>
            <pc:docMk/>
            <pc:sldMk cId="2687832027" sldId="319"/>
            <ac:spMk id="5" creationId="{5C802470-7C3D-4C7F-B6D1-46E336A5C34F}"/>
          </ac:spMkLst>
        </pc:spChg>
        <pc:spChg chg="add mod">
          <ac:chgData name="Angela Ogier" userId="44dd9095-1d95-4837-9c14-5c23c224bd78" providerId="ADAL" clId="{30D97FDD-67EF-4D8C-AE0D-B96275D0F102}" dt="2018-07-05T00:16:58.365" v="7996" actId="1035"/>
          <ac:spMkLst>
            <pc:docMk/>
            <pc:sldMk cId="2687832027" sldId="319"/>
            <ac:spMk id="6" creationId="{23AF99A6-C519-4FFC-A02E-5AD2944D02F1}"/>
          </ac:spMkLst>
        </pc:spChg>
        <pc:spChg chg="add mod">
          <ac:chgData name="Angela Ogier" userId="44dd9095-1d95-4837-9c14-5c23c224bd78" providerId="ADAL" clId="{30D97FDD-67EF-4D8C-AE0D-B96275D0F102}" dt="2018-07-05T00:16:58.365" v="7996" actId="1035"/>
          <ac:spMkLst>
            <pc:docMk/>
            <pc:sldMk cId="2687832027" sldId="319"/>
            <ac:spMk id="7" creationId="{D712F951-9C7A-4249-9190-A1AF3D15C8C2}"/>
          </ac:spMkLst>
        </pc:spChg>
      </pc:sldChg>
    </pc:docChg>
  </pc:docChgLst>
  <pc:docChgLst>
    <pc:chgData name="Angela Ogier" userId="44dd9095-1d95-4837-9c14-5c23c224bd78" providerId="ADAL" clId="{C9A821A4-6B35-4A5B-A71B-0D4F8329DD79}"/>
    <pc:docChg chg="custSel addSld modSld">
      <pc:chgData name="Angela Ogier" userId="44dd9095-1d95-4837-9c14-5c23c224bd78" providerId="ADAL" clId="{C9A821A4-6B35-4A5B-A71B-0D4F8329DD79}" dt="2018-07-04T05:13:37" v="312"/>
      <pc:docMkLst>
        <pc:docMk/>
      </pc:docMkLst>
      <pc:sldChg chg="modSp">
        <pc:chgData name="Angela Ogier" userId="44dd9095-1d95-4837-9c14-5c23c224bd78" providerId="ADAL" clId="{C9A821A4-6B35-4A5B-A71B-0D4F8329DD79}" dt="2018-07-04T04:55:44.277" v="1" actId="20577"/>
        <pc:sldMkLst>
          <pc:docMk/>
          <pc:sldMk cId="3643326672" sldId="280"/>
        </pc:sldMkLst>
        <pc:spChg chg="mod">
          <ac:chgData name="Angela Ogier" userId="44dd9095-1d95-4837-9c14-5c23c224bd78" providerId="ADAL" clId="{C9A821A4-6B35-4A5B-A71B-0D4F8329DD79}" dt="2018-07-04T04:55:44.277" v="1" actId="20577"/>
          <ac:spMkLst>
            <pc:docMk/>
            <pc:sldMk cId="3643326672" sldId="280"/>
            <ac:spMk id="3" creationId="{B670DA5D-1D4D-4818-AFE4-D17E9FD5FB1D}"/>
          </ac:spMkLst>
        </pc:spChg>
      </pc:sldChg>
      <pc:sldChg chg="modSp">
        <pc:chgData name="Angela Ogier" userId="44dd9095-1d95-4837-9c14-5c23c224bd78" providerId="ADAL" clId="{C9A821A4-6B35-4A5B-A71B-0D4F8329DD79}" dt="2018-07-04T04:56:58.292" v="103" actId="20577"/>
        <pc:sldMkLst>
          <pc:docMk/>
          <pc:sldMk cId="2741632861" sldId="281"/>
        </pc:sldMkLst>
        <pc:graphicFrameChg chg="modGraphic">
          <ac:chgData name="Angela Ogier" userId="44dd9095-1d95-4837-9c14-5c23c224bd78" providerId="ADAL" clId="{C9A821A4-6B35-4A5B-A71B-0D4F8329DD79}" dt="2018-07-04T04:56:58.292" v="103" actId="20577"/>
          <ac:graphicFrameMkLst>
            <pc:docMk/>
            <pc:sldMk cId="2741632861" sldId="281"/>
            <ac:graphicFrameMk id="6" creationId="{0B6335C0-F574-470E-8581-219FF17985B9}"/>
          </ac:graphicFrameMkLst>
        </pc:graphicFrameChg>
      </pc:sldChg>
      <pc:sldChg chg="modSp">
        <pc:chgData name="Angela Ogier" userId="44dd9095-1d95-4837-9c14-5c23c224bd78" providerId="ADAL" clId="{C9A821A4-6B35-4A5B-A71B-0D4F8329DD79}" dt="2018-07-04T04:58:57.413" v="127" actId="12"/>
        <pc:sldMkLst>
          <pc:docMk/>
          <pc:sldMk cId="145125470" sldId="282"/>
        </pc:sldMkLst>
        <pc:spChg chg="mod">
          <ac:chgData name="Angela Ogier" userId="44dd9095-1d95-4837-9c14-5c23c224bd78" providerId="ADAL" clId="{C9A821A4-6B35-4A5B-A71B-0D4F8329DD79}" dt="2018-07-04T04:58:12.537" v="120" actId="20577"/>
          <ac:spMkLst>
            <pc:docMk/>
            <pc:sldMk cId="145125470" sldId="282"/>
            <ac:spMk id="2" creationId="{C9911390-4357-4D6F-A5AA-33B8F8BFA27E}"/>
          </ac:spMkLst>
        </pc:spChg>
        <pc:spChg chg="mod">
          <ac:chgData name="Angela Ogier" userId="44dd9095-1d95-4837-9c14-5c23c224bd78" providerId="ADAL" clId="{C9A821A4-6B35-4A5B-A71B-0D4F8329DD79}" dt="2018-07-04T04:58:31.176" v="122" actId="20577"/>
          <ac:spMkLst>
            <pc:docMk/>
            <pc:sldMk cId="145125470" sldId="282"/>
            <ac:spMk id="6" creationId="{08ED2563-B09C-43AD-958D-F88A5622394C}"/>
          </ac:spMkLst>
        </pc:spChg>
        <pc:spChg chg="mod">
          <ac:chgData name="Angela Ogier" userId="44dd9095-1d95-4837-9c14-5c23c224bd78" providerId="ADAL" clId="{C9A821A4-6B35-4A5B-A71B-0D4F8329DD79}" dt="2018-07-04T04:58:51.932" v="126" actId="255"/>
          <ac:spMkLst>
            <pc:docMk/>
            <pc:sldMk cId="145125470" sldId="282"/>
            <ac:spMk id="8" creationId="{11915B49-DC9C-40BD-A950-AB1E80E59DCC}"/>
          </ac:spMkLst>
        </pc:spChg>
        <pc:spChg chg="mod">
          <ac:chgData name="Angela Ogier" userId="44dd9095-1d95-4837-9c14-5c23c224bd78" providerId="ADAL" clId="{C9A821A4-6B35-4A5B-A71B-0D4F8329DD79}" dt="2018-07-04T04:58:57.413" v="127" actId="12"/>
          <ac:spMkLst>
            <pc:docMk/>
            <pc:sldMk cId="145125470" sldId="282"/>
            <ac:spMk id="10" creationId="{90A475F2-8A0E-42EB-B771-E15D361CD548}"/>
          </ac:spMkLst>
        </pc:spChg>
        <pc:spChg chg="mod">
          <ac:chgData name="Angela Ogier" userId="44dd9095-1d95-4837-9c14-5c23c224bd78" providerId="ADAL" clId="{C9A821A4-6B35-4A5B-A71B-0D4F8329DD79}" dt="2018-07-04T04:58:51.932" v="126" actId="255"/>
          <ac:spMkLst>
            <pc:docMk/>
            <pc:sldMk cId="145125470" sldId="282"/>
            <ac:spMk id="14" creationId="{4357F096-F773-4E4F-853C-4280791D138D}"/>
          </ac:spMkLst>
        </pc:spChg>
      </pc:sldChg>
      <pc:sldChg chg="modSp">
        <pc:chgData name="Angela Ogier" userId="44dd9095-1d95-4837-9c14-5c23c224bd78" providerId="ADAL" clId="{C9A821A4-6B35-4A5B-A71B-0D4F8329DD79}" dt="2018-07-04T05:02:16.452" v="267" actId="12"/>
        <pc:sldMkLst>
          <pc:docMk/>
          <pc:sldMk cId="1358181393" sldId="297"/>
        </pc:sldMkLst>
        <pc:spChg chg="mod">
          <ac:chgData name="Angela Ogier" userId="44dd9095-1d95-4837-9c14-5c23c224bd78" providerId="ADAL" clId="{C9A821A4-6B35-4A5B-A71B-0D4F8329DD79}" dt="2018-07-04T05:00:35.600" v="259" actId="20577"/>
          <ac:spMkLst>
            <pc:docMk/>
            <pc:sldMk cId="1358181393" sldId="297"/>
            <ac:spMk id="2" creationId="{C9911390-4357-4D6F-A5AA-33B8F8BFA27E}"/>
          </ac:spMkLst>
        </pc:spChg>
        <pc:spChg chg="mod">
          <ac:chgData name="Angela Ogier" userId="44dd9095-1d95-4837-9c14-5c23c224bd78" providerId="ADAL" clId="{C9A821A4-6B35-4A5B-A71B-0D4F8329DD79}" dt="2018-07-04T05:02:11.845" v="266" actId="255"/>
          <ac:spMkLst>
            <pc:docMk/>
            <pc:sldMk cId="1358181393" sldId="297"/>
            <ac:spMk id="6" creationId="{08ED2563-B09C-43AD-958D-F88A5622394C}"/>
          </ac:spMkLst>
        </pc:spChg>
        <pc:spChg chg="mod">
          <ac:chgData name="Angela Ogier" userId="44dd9095-1d95-4837-9c14-5c23c224bd78" providerId="ADAL" clId="{C9A821A4-6B35-4A5B-A71B-0D4F8329DD79}" dt="2018-07-04T05:02:11.845" v="266" actId="255"/>
          <ac:spMkLst>
            <pc:docMk/>
            <pc:sldMk cId="1358181393" sldId="297"/>
            <ac:spMk id="8" creationId="{11915B49-DC9C-40BD-A950-AB1E80E59DCC}"/>
          </ac:spMkLst>
        </pc:spChg>
        <pc:spChg chg="mod">
          <ac:chgData name="Angela Ogier" userId="44dd9095-1d95-4837-9c14-5c23c224bd78" providerId="ADAL" clId="{C9A821A4-6B35-4A5B-A71B-0D4F8329DD79}" dt="2018-07-04T05:02:16.452" v="267" actId="12"/>
          <ac:spMkLst>
            <pc:docMk/>
            <pc:sldMk cId="1358181393" sldId="297"/>
            <ac:spMk id="10" creationId="{90A475F2-8A0E-42EB-B771-E15D361CD548}"/>
          </ac:spMkLst>
        </pc:spChg>
        <pc:spChg chg="mod">
          <ac:chgData name="Angela Ogier" userId="44dd9095-1d95-4837-9c14-5c23c224bd78" providerId="ADAL" clId="{C9A821A4-6B35-4A5B-A71B-0D4F8329DD79}" dt="2018-07-04T05:02:11.845" v="266" actId="255"/>
          <ac:spMkLst>
            <pc:docMk/>
            <pc:sldMk cId="1358181393" sldId="297"/>
            <ac:spMk id="14" creationId="{4357F096-F773-4E4F-853C-4280791D138D}"/>
          </ac:spMkLst>
        </pc:spChg>
      </pc:sldChg>
      <pc:sldChg chg="modSp">
        <pc:chgData name="Angela Ogier" userId="44dd9095-1d95-4837-9c14-5c23c224bd78" providerId="ADAL" clId="{C9A821A4-6B35-4A5B-A71B-0D4F8329DD79}" dt="2018-07-04T05:06:01.728" v="310" actId="14100"/>
        <pc:sldMkLst>
          <pc:docMk/>
          <pc:sldMk cId="3617837164" sldId="298"/>
        </pc:sldMkLst>
        <pc:spChg chg="mod">
          <ac:chgData name="Angela Ogier" userId="44dd9095-1d95-4837-9c14-5c23c224bd78" providerId="ADAL" clId="{C9A821A4-6B35-4A5B-A71B-0D4F8329DD79}" dt="2018-07-04T05:02:54.739" v="299" actId="20577"/>
          <ac:spMkLst>
            <pc:docMk/>
            <pc:sldMk cId="3617837164" sldId="298"/>
            <ac:spMk id="2" creationId="{C9911390-4357-4D6F-A5AA-33B8F8BFA27E}"/>
          </ac:spMkLst>
        </pc:spChg>
        <pc:spChg chg="mod">
          <ac:chgData name="Angela Ogier" userId="44dd9095-1d95-4837-9c14-5c23c224bd78" providerId="ADAL" clId="{C9A821A4-6B35-4A5B-A71B-0D4F8329DD79}" dt="2018-07-04T05:03:55.476" v="308" actId="2711"/>
          <ac:spMkLst>
            <pc:docMk/>
            <pc:sldMk cId="3617837164" sldId="298"/>
            <ac:spMk id="6" creationId="{08ED2563-B09C-43AD-958D-F88A5622394C}"/>
          </ac:spMkLst>
        </pc:spChg>
        <pc:spChg chg="mod">
          <ac:chgData name="Angela Ogier" userId="44dd9095-1d95-4837-9c14-5c23c224bd78" providerId="ADAL" clId="{C9A821A4-6B35-4A5B-A71B-0D4F8329DD79}" dt="2018-07-04T05:03:55.476" v="308" actId="2711"/>
          <ac:spMkLst>
            <pc:docMk/>
            <pc:sldMk cId="3617837164" sldId="298"/>
            <ac:spMk id="8" creationId="{11915B49-DC9C-40BD-A950-AB1E80E59DCC}"/>
          </ac:spMkLst>
        </pc:spChg>
        <pc:spChg chg="mod">
          <ac:chgData name="Angela Ogier" userId="44dd9095-1d95-4837-9c14-5c23c224bd78" providerId="ADAL" clId="{C9A821A4-6B35-4A5B-A71B-0D4F8329DD79}" dt="2018-07-04T05:06:01.728" v="310" actId="14100"/>
          <ac:spMkLst>
            <pc:docMk/>
            <pc:sldMk cId="3617837164" sldId="298"/>
            <ac:spMk id="10" creationId="{90A475F2-8A0E-42EB-B771-E15D361CD548}"/>
          </ac:spMkLst>
        </pc:spChg>
        <pc:spChg chg="mod">
          <ac:chgData name="Angela Ogier" userId="44dd9095-1d95-4837-9c14-5c23c224bd78" providerId="ADAL" clId="{C9A821A4-6B35-4A5B-A71B-0D4F8329DD79}" dt="2018-07-04T05:06:01.728" v="310" actId="14100"/>
          <ac:spMkLst>
            <pc:docMk/>
            <pc:sldMk cId="3617837164" sldId="298"/>
            <ac:spMk id="14" creationId="{4357F096-F773-4E4F-853C-4280791D138D}"/>
          </ac:spMkLst>
        </pc:spChg>
      </pc:sldChg>
      <pc:sldChg chg="add">
        <pc:chgData name="Angela Ogier" userId="44dd9095-1d95-4837-9c14-5c23c224bd78" providerId="ADAL" clId="{C9A821A4-6B35-4A5B-A71B-0D4F8329DD79}" dt="2018-07-04T05:13:37" v="312"/>
        <pc:sldMkLst>
          <pc:docMk/>
          <pc:sldMk cId="969080541"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47486-765F-4EB5-A3AC-C6ACB5DEB9E1}" type="datetimeFigureOut">
              <a:rPr lang="en-NZ" smtClean="0"/>
              <a:pPr/>
              <a:t>11/07/2018</a:t>
            </a:fld>
            <a:endParaRPr lang="en-NZ"/>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868AB-3D6E-4BA2-9CEE-7593714964C7}" type="slidenum">
              <a:rPr lang="en-NZ" smtClean="0"/>
              <a:pPr/>
              <a:t>‹#›</a:t>
            </a:fld>
            <a:endParaRPr lang="en-NZ"/>
          </a:p>
        </p:txBody>
      </p:sp>
    </p:spTree>
    <p:extLst>
      <p:ext uri="{BB962C8B-B14F-4D97-AF65-F5344CB8AC3E}">
        <p14:creationId xmlns:p14="http://schemas.microsoft.com/office/powerpoint/2010/main" val="10472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3"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cxnSp>
        <p:nvCxnSpPr>
          <p:cNvPr id="5" name="Straight Connector 4"/>
          <p:cNvCxnSpPr/>
          <p:nvPr userDrawn="1"/>
        </p:nvCxnSpPr>
        <p:spPr>
          <a:xfrm>
            <a:off x="234132" y="6948983"/>
            <a:ext cx="101531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10073891" y="7080992"/>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63529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tx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tx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sp>
        <p:nvSpPr>
          <p:cNvPr id="6" name="Rectangle 5"/>
          <p:cNvSpPr/>
          <p:nvPr userDrawn="1"/>
        </p:nvSpPr>
        <p:spPr>
          <a:xfrm>
            <a:off x="10073891" y="7165007"/>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3289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sp>
        <p:nvSpPr>
          <p:cNvPr id="6" name="Rectangle 5"/>
          <p:cNvSpPr/>
          <p:nvPr userDrawn="1"/>
        </p:nvSpPr>
        <p:spPr>
          <a:xfrm>
            <a:off x="10015042" y="6539974"/>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33655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cxnSp>
        <p:nvCxnSpPr>
          <p:cNvPr id="12" name="Straight Connector 11"/>
          <p:cNvCxnSpPr/>
          <p:nvPr userDrawn="1"/>
        </p:nvCxnSpPr>
        <p:spPr>
          <a:xfrm>
            <a:off x="234132" y="7020991"/>
            <a:ext cx="100811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32000" y="1907992"/>
            <a:ext cx="9828000" cy="4680951"/>
          </a:xfrm>
          <a:prstGeom prst="rect">
            <a:avLst/>
          </a:prstGeom>
        </p:spPr>
        <p:txBody>
          <a:bodyPr lIns="0"/>
          <a:lstStyle>
            <a:lvl1pPr marL="0" indent="-205326">
              <a:buFont typeface="Arial"/>
              <a:buChar char="•"/>
              <a:defRPr sz="1600" baseline="0"/>
            </a:lvl1pPr>
            <a:lvl2pPr>
              <a:defRPr sz="1600" baseline="0"/>
            </a:lvl2pPr>
          </a:lstStyle>
          <a:p>
            <a:pPr marL="0" indent="0">
              <a:buNone/>
            </a:pPr>
            <a:endParaRPr lang="en-NZ" dirty="0"/>
          </a:p>
        </p:txBody>
      </p:sp>
      <p:sp>
        <p:nvSpPr>
          <p:cNvPr id="9" name="Rectangle 8"/>
          <p:cNvSpPr/>
          <p:nvPr userDrawn="1"/>
        </p:nvSpPr>
        <p:spPr>
          <a:xfrm>
            <a:off x="10073891" y="7159967"/>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13683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234132" y="7020991"/>
            <a:ext cx="100811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sp>
        <p:nvSpPr>
          <p:cNvPr id="13" name="Picture Placeholder 3"/>
          <p:cNvSpPr>
            <a:spLocks noGrp="1"/>
          </p:cNvSpPr>
          <p:nvPr>
            <p:ph type="pic" sz="quarter" idx="4294967295"/>
          </p:nvPr>
        </p:nvSpPr>
        <p:spPr>
          <a:xfrm>
            <a:off x="1980000" y="2376000"/>
            <a:ext cx="2160000" cy="3240088"/>
          </a:xfrm>
          <a:prstGeom prst="rect">
            <a:avLst/>
          </a:prstGeom>
        </p:spPr>
      </p:sp>
      <p:sp>
        <p:nvSpPr>
          <p:cNvPr id="20" name="Picture Placeholder 9"/>
          <p:cNvSpPr>
            <a:spLocks noGrp="1"/>
          </p:cNvSpPr>
          <p:nvPr>
            <p:ph type="pic" sz="quarter" idx="4294967295"/>
          </p:nvPr>
        </p:nvSpPr>
        <p:spPr>
          <a:xfrm>
            <a:off x="4248000" y="2376000"/>
            <a:ext cx="2160000" cy="3240088"/>
          </a:xfrm>
          <a:prstGeom prst="rect">
            <a:avLst/>
          </a:prstGeom>
        </p:spPr>
      </p:sp>
      <p:sp>
        <p:nvSpPr>
          <p:cNvPr id="21" name="Picture Placeholder 10"/>
          <p:cNvSpPr>
            <a:spLocks noGrp="1"/>
          </p:cNvSpPr>
          <p:nvPr>
            <p:ph type="pic" sz="quarter" idx="4294967295"/>
          </p:nvPr>
        </p:nvSpPr>
        <p:spPr>
          <a:xfrm>
            <a:off x="6516000" y="2376000"/>
            <a:ext cx="2160000" cy="3240088"/>
          </a:xfrm>
          <a:prstGeom prst="rect">
            <a:avLst/>
          </a:prstGeom>
        </p:spPr>
      </p:sp>
      <p:sp>
        <p:nvSpPr>
          <p:cNvPr id="11" name="Rectangle 10"/>
          <p:cNvSpPr/>
          <p:nvPr userDrawn="1"/>
        </p:nvSpPr>
        <p:spPr>
          <a:xfrm>
            <a:off x="10073891" y="7092999"/>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61878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Bann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1"/>
            <a:ext cx="9828000" cy="360040"/>
          </a:xfrm>
        </p:spPr>
        <p:txBody>
          <a:bodyPr/>
          <a:lstStyle>
            <a:lvl1pPr>
              <a:lnSpc>
                <a:spcPts val="3000"/>
              </a:lnSpc>
              <a:defRPr sz="2500" baseline="0">
                <a:solidFill>
                  <a:schemeClr val="tx1"/>
                </a:solidFill>
              </a:defRPr>
            </a:lvl1pPr>
          </a:lstStyle>
          <a:p>
            <a:r>
              <a:rPr lang="en-US" noProof="0" dirty="0"/>
              <a:t>First Gas </a:t>
            </a:r>
            <a:r>
              <a:rPr lang="en-US" noProof="0" dirty="0" err="1"/>
              <a:t>Powerpoint</a:t>
            </a:r>
            <a:r>
              <a:rPr lang="en-US" noProof="0" dirty="0"/>
              <a:t> Title</a:t>
            </a:r>
            <a:endParaRPr lang="en-NZ" noProof="0" dirty="0"/>
          </a:p>
        </p:txBody>
      </p:sp>
      <p:sp>
        <p:nvSpPr>
          <p:cNvPr id="7" name="Content Placeholder 2"/>
          <p:cNvSpPr>
            <a:spLocks noGrp="1"/>
          </p:cNvSpPr>
          <p:nvPr>
            <p:ph idx="4294967295"/>
          </p:nvPr>
        </p:nvSpPr>
        <p:spPr>
          <a:xfrm>
            <a:off x="432000" y="1476376"/>
            <a:ext cx="9828000" cy="4752528"/>
          </a:xfrm>
          <a:prstGeom prst="rect">
            <a:avLst/>
          </a:prstGeom>
        </p:spPr>
        <p:txBody>
          <a:bodyPr lIns="0"/>
          <a:lstStyle/>
          <a:p>
            <a:pPr marL="0" indent="0">
              <a:buNone/>
            </a:pPr>
            <a:endParaRPr lang="en-NZ" sz="1600" dirty="0"/>
          </a:p>
        </p:txBody>
      </p:sp>
      <p:sp>
        <p:nvSpPr>
          <p:cNvPr id="8" name="Rectangle 7"/>
          <p:cNvSpPr/>
          <p:nvPr userDrawn="1"/>
        </p:nvSpPr>
        <p:spPr>
          <a:xfrm>
            <a:off x="10015042" y="6539974"/>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129682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Subtitle 2"/>
          <p:cNvSpPr>
            <a:spLocks noGrp="1"/>
          </p:cNvSpPr>
          <p:nvPr>
            <p:ph type="subTitle" idx="4294967295"/>
          </p:nvPr>
        </p:nvSpPr>
        <p:spPr>
          <a:xfrm>
            <a:off x="0" y="1548383"/>
            <a:ext cx="10693400" cy="576064"/>
          </a:xfrm>
          <a:prstGeom prst="rect">
            <a:avLst/>
          </a:prstGeom>
        </p:spPr>
        <p:txBody>
          <a:bodyPr>
            <a:normAutofit/>
          </a:bodyPr>
          <a:lstStyle>
            <a:lvl1pPr marL="0" indent="0" algn="ctr">
              <a:spcBef>
                <a:spcPts val="0"/>
              </a:spcBef>
              <a:buFontTx/>
              <a:buNone/>
              <a:defRPr/>
            </a:lvl1pPr>
          </a:lstStyle>
          <a:p>
            <a:pPr algn="ctr"/>
            <a:endParaRPr lang="en-NZ" sz="2000" dirty="0">
              <a:solidFill>
                <a:schemeClr val="accent6">
                  <a:lumMod val="50000"/>
                </a:schemeClr>
              </a:solidFill>
            </a:endParaRPr>
          </a:p>
        </p:txBody>
      </p:sp>
      <p:sp>
        <p:nvSpPr>
          <p:cNvPr id="4" name="Rectangle 3"/>
          <p:cNvSpPr/>
          <p:nvPr userDrawn="1"/>
        </p:nvSpPr>
        <p:spPr>
          <a:xfrm>
            <a:off x="10027220" y="7092999"/>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303331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200" y="476300"/>
            <a:ext cx="9683000" cy="424011"/>
          </a:xfrm>
          <a:prstGeom prst="rect">
            <a:avLst/>
          </a:prstGeom>
        </p:spPr>
        <p:txBody>
          <a:bodyPr vert="horz" lIns="0" tIns="0" rIns="0" bIns="0" rtlCol="0" anchor="t" anchorCtr="0">
            <a:noAutofit/>
          </a:bodyPr>
          <a:lstStyle/>
          <a:p>
            <a:r>
              <a:rPr lang="en-US" noProof="0" dirty="0"/>
              <a:t>First Gas </a:t>
            </a:r>
            <a:r>
              <a:rPr lang="en-US" noProof="0" dirty="0" err="1"/>
              <a:t>Powerpoint</a:t>
            </a:r>
            <a:r>
              <a:rPr lang="en-US" noProof="0" dirty="0"/>
              <a:t> Title</a:t>
            </a:r>
            <a:endParaRPr lang="en-NZ" noProof="0" dirty="0"/>
          </a:p>
        </p:txBody>
      </p:sp>
      <p:cxnSp>
        <p:nvCxnSpPr>
          <p:cNvPr id="6" name="Straight Connector 5"/>
          <p:cNvCxnSpPr/>
          <p:nvPr userDrawn="1"/>
        </p:nvCxnSpPr>
        <p:spPr>
          <a:xfrm>
            <a:off x="234132" y="6948983"/>
            <a:ext cx="101531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92502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0" r:id="rId4"/>
    <p:sldLayoutId id="2147483655" r:id="rId5"/>
    <p:sldLayoutId id="2147483658" r:id="rId6"/>
    <p:sldLayoutId id="2147483657" r:id="rId7"/>
  </p:sldLayoutIdLst>
  <p:hf hdr="0" dt="0"/>
  <p:txStyles>
    <p:titleStyle>
      <a:lvl1pPr algn="l" defTabSz="1043056" rtl="0" eaLnBrk="1" latinLnBrk="0" hangingPunct="1">
        <a:lnSpc>
          <a:spcPts val="3422"/>
        </a:lnSpc>
        <a:spcBef>
          <a:spcPct val="0"/>
        </a:spcBef>
        <a:buNone/>
        <a:defRPr sz="2900" b="1" kern="1200" baseline="0">
          <a:solidFill>
            <a:schemeClr val="bg1"/>
          </a:solidFill>
          <a:latin typeface="Arial" pitchFamily="34" charset="0"/>
          <a:ea typeface="+mj-ea"/>
          <a:cs typeface="Arial" pitchFamily="34" charset="0"/>
        </a:defRPr>
      </a:lvl1pPr>
    </p:titleStyle>
    <p:bodyStyle>
      <a:lvl1pPr marL="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9FFD-53C6-4F26-95F5-546A31AC2C74}"/>
              </a:ext>
            </a:extLst>
          </p:cNvPr>
          <p:cNvSpPr>
            <a:spLocks noGrp="1"/>
          </p:cNvSpPr>
          <p:nvPr>
            <p:ph type="ctrTitle"/>
          </p:nvPr>
        </p:nvSpPr>
        <p:spPr/>
        <p:txBody>
          <a:bodyPr/>
          <a:lstStyle/>
          <a:p>
            <a:r>
              <a:rPr lang="en-NZ" dirty="0"/>
              <a:t>GTAC Workshop Block 1</a:t>
            </a:r>
          </a:p>
        </p:txBody>
      </p:sp>
      <p:sp>
        <p:nvSpPr>
          <p:cNvPr id="3" name="Subtitle 2">
            <a:extLst>
              <a:ext uri="{FF2B5EF4-FFF2-40B4-BE49-F238E27FC236}">
                <a16:creationId xmlns:a16="http://schemas.microsoft.com/office/drawing/2014/main" id="{B670DA5D-1D4D-4818-AFE4-D17E9FD5FB1D}"/>
              </a:ext>
            </a:extLst>
          </p:cNvPr>
          <p:cNvSpPr>
            <a:spLocks noGrp="1"/>
          </p:cNvSpPr>
          <p:nvPr>
            <p:ph type="subTitle" idx="1"/>
          </p:nvPr>
        </p:nvSpPr>
        <p:spPr/>
        <p:txBody>
          <a:bodyPr/>
          <a:lstStyle/>
          <a:p>
            <a:r>
              <a:rPr lang="en-NZ" dirty="0"/>
              <a:t>12 July 2018</a:t>
            </a:r>
          </a:p>
        </p:txBody>
      </p:sp>
    </p:spTree>
    <p:extLst>
      <p:ext uri="{BB962C8B-B14F-4D97-AF65-F5344CB8AC3E}">
        <p14:creationId xmlns:p14="http://schemas.microsoft.com/office/powerpoint/2010/main" val="364332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AF9D-E869-4291-A350-81A8D01DD5AF}"/>
              </a:ext>
            </a:extLst>
          </p:cNvPr>
          <p:cNvSpPr>
            <a:spLocks noGrp="1"/>
          </p:cNvSpPr>
          <p:nvPr>
            <p:ph type="title"/>
          </p:nvPr>
        </p:nvSpPr>
        <p:spPr/>
        <p:txBody>
          <a:bodyPr/>
          <a:lstStyle/>
          <a:p>
            <a:r>
              <a:rPr lang="en-NZ" dirty="0"/>
              <a:t>Detailed design options</a:t>
            </a:r>
          </a:p>
        </p:txBody>
      </p:sp>
      <p:graphicFrame>
        <p:nvGraphicFramePr>
          <p:cNvPr id="4" name="Table 3">
            <a:extLst>
              <a:ext uri="{FF2B5EF4-FFF2-40B4-BE49-F238E27FC236}">
                <a16:creationId xmlns:a16="http://schemas.microsoft.com/office/drawing/2014/main" id="{96D7DA0F-F2EF-4778-903B-857D89DEB709}"/>
              </a:ext>
            </a:extLst>
          </p:cNvPr>
          <p:cNvGraphicFramePr>
            <a:graphicFrameLocks noGrp="1"/>
          </p:cNvGraphicFramePr>
          <p:nvPr>
            <p:extLst>
              <p:ext uri="{D42A27DB-BD31-4B8C-83A1-F6EECF244321}">
                <p14:modId xmlns:p14="http://schemas.microsoft.com/office/powerpoint/2010/main" val="2125156421"/>
              </p:ext>
            </p:extLst>
          </p:nvPr>
        </p:nvGraphicFramePr>
        <p:xfrm>
          <a:off x="450850" y="1548384"/>
          <a:ext cx="9223375" cy="4343810"/>
        </p:xfrm>
        <a:graphic>
          <a:graphicData uri="http://schemas.openxmlformats.org/drawingml/2006/table">
            <a:tbl>
              <a:tblPr firstRow="1" firstCol="1" bandRow="1">
                <a:tableStyleId>{D27102A9-8310-4765-A935-A1911B00CA55}</a:tableStyleId>
              </a:tblPr>
              <a:tblGrid>
                <a:gridCol w="2206895">
                  <a:extLst>
                    <a:ext uri="{9D8B030D-6E8A-4147-A177-3AD203B41FA5}">
                      <a16:colId xmlns:a16="http://schemas.microsoft.com/office/drawing/2014/main" val="2735516576"/>
                    </a:ext>
                  </a:extLst>
                </a:gridCol>
                <a:gridCol w="3507684">
                  <a:extLst>
                    <a:ext uri="{9D8B030D-6E8A-4147-A177-3AD203B41FA5}">
                      <a16:colId xmlns:a16="http://schemas.microsoft.com/office/drawing/2014/main" val="1494571818"/>
                    </a:ext>
                  </a:extLst>
                </a:gridCol>
                <a:gridCol w="3508796">
                  <a:extLst>
                    <a:ext uri="{9D8B030D-6E8A-4147-A177-3AD203B41FA5}">
                      <a16:colId xmlns:a16="http://schemas.microsoft.com/office/drawing/2014/main" val="3944263737"/>
                    </a:ext>
                  </a:extLst>
                </a:gridCol>
              </a:tblGrid>
              <a:tr h="442785">
                <a:tc>
                  <a:txBody>
                    <a:bodyPr/>
                    <a:lstStyle/>
                    <a:p>
                      <a:pPr marL="457200">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 </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marL="457200">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Option 1</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marL="457200">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Option 2</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3759990815"/>
                  </a:ext>
                </a:extLst>
              </a:tr>
              <a:tr h="650757">
                <a:tc>
                  <a:txBody>
                    <a:bodyPr/>
                    <a:lstStyle/>
                    <a:p>
                      <a:pPr marL="0" indent="0">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Technical basis for nomination</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marL="0" indent="0">
                        <a:lnSpc>
                          <a:spcPct val="107000"/>
                        </a:lnSpc>
                        <a:spcBef>
                          <a:spcPts val="600"/>
                        </a:spcBef>
                        <a:spcAft>
                          <a:spcPts val="600"/>
                        </a:spcAft>
                        <a:buFont typeface="Arial" panose="020B0604020202020204" pitchFamily="34" charset="0"/>
                        <a:buNone/>
                      </a:pPr>
                      <a:r>
                        <a:rPr lang="en-NZ" sz="1400" dirty="0">
                          <a:effectLst/>
                          <a:latin typeface="Arial" panose="020B0604020202020204" pitchFamily="34" charset="0"/>
                          <a:cs typeface="Arial" panose="020B0604020202020204" pitchFamily="34" charset="0"/>
                        </a:rPr>
                        <a:t>Estimate based on ICP data from that area for the load type and time of year</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marL="0" indent="0">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Average of last 10 deliveries for that point</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T w="12700" cap="flat" cmpd="sng" algn="ctr">
                      <a:solidFill>
                        <a:srgbClr val="0C77BD"/>
                      </a:solidFill>
                      <a:prstDash val="solid"/>
                      <a:round/>
                      <a:headEnd type="none" w="med" len="med"/>
                      <a:tailEnd type="none" w="med" len="med"/>
                    </a:lnT>
                    <a:solidFill>
                      <a:srgbClr val="CCECFF">
                        <a:alpha val="20000"/>
                      </a:srgbClr>
                    </a:solidFill>
                  </a:tcPr>
                </a:tc>
                <a:extLst>
                  <a:ext uri="{0D108BD9-81ED-4DB2-BD59-A6C34878D82A}">
                    <a16:rowId xmlns:a16="http://schemas.microsoft.com/office/drawing/2014/main" val="3715333509"/>
                  </a:ext>
                </a:extLst>
              </a:tr>
              <a:tr h="650757">
                <a:tc>
                  <a:txBody>
                    <a:bodyPr/>
                    <a:lstStyle/>
                    <a:p>
                      <a:pPr marL="0" indent="0">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Who calculates the nomination?</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tc>
                <a:tc>
                  <a:txBody>
                    <a:bodyPr/>
                    <a:lstStyle/>
                    <a:p>
                      <a:pPr marL="0" indent="0">
                        <a:lnSpc>
                          <a:spcPct val="107000"/>
                        </a:lnSpc>
                        <a:spcBef>
                          <a:spcPts val="600"/>
                        </a:spcBef>
                        <a:spcAft>
                          <a:spcPts val="600"/>
                        </a:spcAft>
                        <a:buFont typeface="Arial" panose="020B0604020202020204" pitchFamily="34" charset="0"/>
                        <a:buNone/>
                      </a:pPr>
                      <a:r>
                        <a:rPr lang="en-NZ" sz="1400" dirty="0">
                          <a:effectLst/>
                          <a:latin typeface="Arial" panose="020B0604020202020204" pitchFamily="34" charset="0"/>
                          <a:cs typeface="Arial" panose="020B0604020202020204" pitchFamily="34" charset="0"/>
                        </a:rPr>
                        <a:t>Third party contracted by industry</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tc>
                <a:tc>
                  <a:txBody>
                    <a:bodyPr/>
                    <a:lstStyle/>
                    <a:p>
                      <a:pPr marL="0" indent="0">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TSO</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tc>
                <a:extLst>
                  <a:ext uri="{0D108BD9-81ED-4DB2-BD59-A6C34878D82A}">
                    <a16:rowId xmlns:a16="http://schemas.microsoft.com/office/drawing/2014/main" val="2246458710"/>
                  </a:ext>
                </a:extLst>
              </a:tr>
              <a:tr h="858727">
                <a:tc>
                  <a:txBody>
                    <a:bodyPr/>
                    <a:lstStyle/>
                    <a:p>
                      <a:pPr marL="0" indent="0">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Industry Oversight</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solidFill>
                      <a:srgbClr val="CCECFF">
                        <a:alpha val="20000"/>
                      </a:srgbClr>
                    </a:solidFill>
                  </a:tcPr>
                </a:tc>
                <a:tc>
                  <a:txBody>
                    <a:bodyPr/>
                    <a:lstStyle/>
                    <a:p>
                      <a:pPr marL="0" indent="0">
                        <a:lnSpc>
                          <a:spcPct val="107000"/>
                        </a:lnSpc>
                        <a:spcBef>
                          <a:spcPts val="600"/>
                        </a:spcBef>
                        <a:spcAft>
                          <a:spcPts val="600"/>
                        </a:spcAft>
                        <a:buFont typeface="Arial" panose="020B0604020202020204" pitchFamily="34" charset="0"/>
                        <a:buNone/>
                      </a:pPr>
                      <a:r>
                        <a:rPr lang="en-NZ" sz="1400" dirty="0">
                          <a:effectLst/>
                          <a:latin typeface="Arial" panose="020B0604020202020204" pitchFamily="34" charset="0"/>
                          <a:cs typeface="Arial" panose="020B0604020202020204" pitchFamily="34" charset="0"/>
                        </a:rPr>
                        <a:t>Oversight committee for third party contract performance/drive demand research programme</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solidFill>
                      <a:srgbClr val="CCECFF">
                        <a:alpha val="20000"/>
                      </a:srgbClr>
                    </a:solidFill>
                  </a:tcPr>
                </a:tc>
                <a:tc>
                  <a:txBody>
                    <a:bodyPr/>
                    <a:lstStyle/>
                    <a:p>
                      <a:pPr marL="0" indent="0">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None required as simple average</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solidFill>
                      <a:srgbClr val="CCECFF">
                        <a:alpha val="20000"/>
                      </a:srgbClr>
                    </a:solidFill>
                  </a:tcPr>
                </a:tc>
                <a:extLst>
                  <a:ext uri="{0D108BD9-81ED-4DB2-BD59-A6C34878D82A}">
                    <a16:rowId xmlns:a16="http://schemas.microsoft.com/office/drawing/2014/main" val="306369516"/>
                  </a:ext>
                </a:extLst>
              </a:tr>
              <a:tr h="1274670">
                <a:tc>
                  <a:txBody>
                    <a:bodyPr/>
                    <a:lstStyle/>
                    <a:p>
                      <a:pPr marL="0" indent="0">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Charging</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tc>
                <a:tc>
                  <a:txBody>
                    <a:bodyPr/>
                    <a:lstStyle/>
                    <a:p>
                      <a:pPr marL="0" indent="0">
                        <a:lnSpc>
                          <a:spcPct val="107000"/>
                        </a:lnSpc>
                        <a:spcBef>
                          <a:spcPts val="600"/>
                        </a:spcBef>
                        <a:spcAft>
                          <a:spcPts val="600"/>
                        </a:spcAft>
                        <a:buFont typeface="Arial" panose="020B0604020202020204" pitchFamily="34" charset="0"/>
                        <a:buNone/>
                      </a:pPr>
                      <a:r>
                        <a:rPr lang="en-NZ" sz="1400" dirty="0">
                          <a:effectLst/>
                          <a:latin typeface="Arial" panose="020B0604020202020204" pitchFamily="34" charset="0"/>
                          <a:cs typeface="Arial" panose="020B0604020202020204" pitchFamily="34" charset="0"/>
                        </a:rPr>
                        <a:t>Premium on DNC (likely to be around $0.05/GJ) to fund third party contract</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tc>
                <a:tc>
                  <a:txBody>
                    <a:bodyPr/>
                    <a:lstStyle/>
                    <a:p>
                      <a:pPr marL="0" indent="0">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Net overrun/underrun charge per GJ shipped under the scheme based on the average % net overrun/underrun charge per GJ shipped for all shippers on the network</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tc>
                <a:extLst>
                  <a:ext uri="{0D108BD9-81ED-4DB2-BD59-A6C34878D82A}">
                    <a16:rowId xmlns:a16="http://schemas.microsoft.com/office/drawing/2014/main" val="3042291335"/>
                  </a:ext>
                </a:extLst>
              </a:tr>
              <a:tr h="442785">
                <a:tc>
                  <a:txBody>
                    <a:bodyPr/>
                    <a:lstStyle/>
                    <a:p>
                      <a:pPr marL="0" indent="0">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Funding</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B w="12700" cap="flat" cmpd="sng" algn="ctr">
                      <a:solidFill>
                        <a:srgbClr val="0C77BD"/>
                      </a:solidFill>
                      <a:prstDash val="solid"/>
                      <a:round/>
                      <a:headEnd type="none" w="med" len="med"/>
                      <a:tailEnd type="none" w="med" len="med"/>
                    </a:lnB>
                    <a:solidFill>
                      <a:srgbClr val="CCECFF">
                        <a:alpha val="20000"/>
                      </a:srgbClr>
                    </a:solidFill>
                  </a:tcPr>
                </a:tc>
                <a:tc>
                  <a:txBody>
                    <a:bodyPr/>
                    <a:lstStyle/>
                    <a:p>
                      <a:pPr marL="0" indent="0">
                        <a:lnSpc>
                          <a:spcPct val="107000"/>
                        </a:lnSpc>
                        <a:spcBef>
                          <a:spcPts val="600"/>
                        </a:spcBef>
                        <a:spcAft>
                          <a:spcPts val="600"/>
                        </a:spcAft>
                        <a:buFont typeface="Arial" panose="020B0604020202020204" pitchFamily="34" charset="0"/>
                        <a:buNone/>
                      </a:pPr>
                      <a:r>
                        <a:rPr lang="en-NZ" sz="1400" dirty="0">
                          <a:effectLst/>
                          <a:latin typeface="Arial" panose="020B0604020202020204" pitchFamily="34" charset="0"/>
                          <a:cs typeface="Arial" panose="020B0604020202020204" pitchFamily="34" charset="0"/>
                        </a:rPr>
                        <a:t>GIC levy</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B w="12700" cap="flat" cmpd="sng" algn="ctr">
                      <a:solidFill>
                        <a:srgbClr val="0C77BD"/>
                      </a:solidFill>
                      <a:prstDash val="solid"/>
                      <a:round/>
                      <a:headEnd type="none" w="med" len="med"/>
                      <a:tailEnd type="none" w="med" len="med"/>
                    </a:lnB>
                    <a:solidFill>
                      <a:srgbClr val="CCECFF">
                        <a:alpha val="20000"/>
                      </a:srgbClr>
                    </a:solidFill>
                  </a:tcPr>
                </a:tc>
                <a:tc>
                  <a:txBody>
                    <a:bodyPr/>
                    <a:lstStyle/>
                    <a:p>
                      <a:pPr marL="0" indent="0">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Within existing First Gas revenue cap</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B w="12700" cap="flat" cmpd="sng" algn="ctr">
                      <a:solidFill>
                        <a:srgbClr val="0C77BD"/>
                      </a:solidFill>
                      <a:prstDash val="solid"/>
                      <a:round/>
                      <a:headEnd type="none" w="med" len="med"/>
                      <a:tailEnd type="none" w="med" len="med"/>
                    </a:lnB>
                    <a:solidFill>
                      <a:srgbClr val="CCECFF">
                        <a:alpha val="20000"/>
                      </a:srgbClr>
                    </a:solidFill>
                  </a:tcPr>
                </a:tc>
                <a:extLst>
                  <a:ext uri="{0D108BD9-81ED-4DB2-BD59-A6C34878D82A}">
                    <a16:rowId xmlns:a16="http://schemas.microsoft.com/office/drawing/2014/main" val="3068910111"/>
                  </a:ext>
                </a:extLst>
              </a:tr>
            </a:tbl>
          </a:graphicData>
        </a:graphic>
      </p:graphicFrame>
      <p:sp>
        <p:nvSpPr>
          <p:cNvPr id="5" name="TextBox 4">
            <a:extLst>
              <a:ext uri="{FF2B5EF4-FFF2-40B4-BE49-F238E27FC236}">
                <a16:creationId xmlns:a16="http://schemas.microsoft.com/office/drawing/2014/main" id="{78057983-6088-49BA-8E54-96E40E96D2D8}"/>
              </a:ext>
            </a:extLst>
          </p:cNvPr>
          <p:cNvSpPr txBox="1"/>
          <p:nvPr/>
        </p:nvSpPr>
        <p:spPr>
          <a:xfrm>
            <a:off x="450850" y="6012880"/>
            <a:ext cx="9828001" cy="923330"/>
          </a:xfrm>
          <a:prstGeom prst="rect">
            <a:avLst/>
          </a:prstGeom>
          <a:solidFill>
            <a:schemeClr val="accent1"/>
          </a:solidFill>
        </p:spPr>
        <p:txBody>
          <a:bodyPr wrap="square" rtlCol="0">
            <a:spAutoFit/>
          </a:bodyPr>
          <a:lstStyle/>
          <a:p>
            <a:r>
              <a:rPr lang="en-NZ" sz="1800" b="1" dirty="0">
                <a:latin typeface="Arial" panose="020B0604020202020204" pitchFamily="34" charset="0"/>
                <a:cs typeface="Arial" panose="020B0604020202020204" pitchFamily="34" charset="0"/>
              </a:rPr>
              <a:t>Key questions:</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What is the right level of sophistication of the scheme?</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Are there funding risks associated with either option?</a:t>
            </a:r>
          </a:p>
        </p:txBody>
      </p:sp>
    </p:spTree>
    <p:extLst>
      <p:ext uri="{BB962C8B-B14F-4D97-AF65-F5344CB8AC3E}">
        <p14:creationId xmlns:p14="http://schemas.microsoft.com/office/powerpoint/2010/main" val="271076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AF9D-E869-4291-A350-81A8D01DD5AF}"/>
              </a:ext>
            </a:extLst>
          </p:cNvPr>
          <p:cNvSpPr>
            <a:spLocks noGrp="1"/>
          </p:cNvSpPr>
          <p:nvPr>
            <p:ph type="title"/>
          </p:nvPr>
        </p:nvSpPr>
        <p:spPr/>
        <p:txBody>
          <a:bodyPr/>
          <a:lstStyle/>
          <a:p>
            <a:r>
              <a:rPr lang="en-NZ" dirty="0"/>
              <a:t>First Gas Assessment</a:t>
            </a:r>
          </a:p>
        </p:txBody>
      </p:sp>
      <p:graphicFrame>
        <p:nvGraphicFramePr>
          <p:cNvPr id="4" name="Table 3">
            <a:extLst>
              <a:ext uri="{FF2B5EF4-FFF2-40B4-BE49-F238E27FC236}">
                <a16:creationId xmlns:a16="http://schemas.microsoft.com/office/drawing/2014/main" id="{96D7DA0F-F2EF-4778-903B-857D89DEB709}"/>
              </a:ext>
            </a:extLst>
          </p:cNvPr>
          <p:cNvGraphicFramePr>
            <a:graphicFrameLocks noGrp="1"/>
          </p:cNvGraphicFramePr>
          <p:nvPr>
            <p:extLst>
              <p:ext uri="{D42A27DB-BD31-4B8C-83A1-F6EECF244321}">
                <p14:modId xmlns:p14="http://schemas.microsoft.com/office/powerpoint/2010/main" val="1848724005"/>
              </p:ext>
            </p:extLst>
          </p:nvPr>
        </p:nvGraphicFramePr>
        <p:xfrm>
          <a:off x="450850" y="1548384"/>
          <a:ext cx="9223375" cy="4968551"/>
        </p:xfrm>
        <a:graphic>
          <a:graphicData uri="http://schemas.openxmlformats.org/drawingml/2006/table">
            <a:tbl>
              <a:tblPr firstRow="1" firstCol="1" bandRow="1">
                <a:tableStyleId>{D27102A9-8310-4765-A935-A1911B00CA55}</a:tableStyleId>
              </a:tblPr>
              <a:tblGrid>
                <a:gridCol w="2206895">
                  <a:extLst>
                    <a:ext uri="{9D8B030D-6E8A-4147-A177-3AD203B41FA5}">
                      <a16:colId xmlns:a16="http://schemas.microsoft.com/office/drawing/2014/main" val="2735516576"/>
                    </a:ext>
                  </a:extLst>
                </a:gridCol>
                <a:gridCol w="3507684">
                  <a:extLst>
                    <a:ext uri="{9D8B030D-6E8A-4147-A177-3AD203B41FA5}">
                      <a16:colId xmlns:a16="http://schemas.microsoft.com/office/drawing/2014/main" val="1494571818"/>
                    </a:ext>
                  </a:extLst>
                </a:gridCol>
                <a:gridCol w="3508796">
                  <a:extLst>
                    <a:ext uri="{9D8B030D-6E8A-4147-A177-3AD203B41FA5}">
                      <a16:colId xmlns:a16="http://schemas.microsoft.com/office/drawing/2014/main" val="3944263737"/>
                    </a:ext>
                  </a:extLst>
                </a:gridCol>
              </a:tblGrid>
              <a:tr h="442785">
                <a:tc>
                  <a:txBody>
                    <a:bodyPr/>
                    <a:lstStyle/>
                    <a:p>
                      <a:pPr marL="457200">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 </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marL="457200">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Option 1</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marL="457200">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Option 2</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3600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3759990815"/>
                  </a:ext>
                </a:extLst>
              </a:tr>
              <a:tr h="650757">
                <a:tc>
                  <a:txBody>
                    <a:bodyPr/>
                    <a:lstStyle/>
                    <a:p>
                      <a:pPr>
                        <a:lnSpc>
                          <a:spcPct val="107000"/>
                        </a:lnSpc>
                        <a:spcBef>
                          <a:spcPts val="600"/>
                        </a:spcBef>
                        <a:spcAft>
                          <a:spcPts val="600"/>
                        </a:spcAft>
                      </a:pPr>
                      <a:r>
                        <a:rPr lang="en-NZ" sz="1400" dirty="0">
                          <a:effectLst/>
                          <a:latin typeface="Arial" panose="020B0604020202020204" pitchFamily="34" charset="0"/>
                          <a:ea typeface="Calibri" panose="020F0502020204030204" pitchFamily="34" charset="0"/>
                          <a:cs typeface="Times New Roman" panose="02020603050405020304" pitchFamily="18" charset="0"/>
                        </a:rPr>
                        <a:t>Cost effective to implement</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nSpc>
                          <a:spcPct val="107000"/>
                        </a:lnSpc>
                        <a:spcBef>
                          <a:spcPts val="600"/>
                        </a:spcBef>
                        <a:spcAft>
                          <a:spcPts val="600"/>
                        </a:spcAft>
                      </a:pPr>
                      <a:r>
                        <a:rPr lang="en-NZ" sz="1400" dirty="0">
                          <a:effectLst/>
                          <a:latin typeface="Arial" panose="020B0604020202020204" pitchFamily="34" charset="0"/>
                          <a:ea typeface="Calibri" panose="020F0502020204030204" pitchFamily="34" charset="0"/>
                          <a:cs typeface="Times New Roman" panose="02020603050405020304" pitchFamily="18" charset="0"/>
                        </a:rPr>
                        <a:t>May have a significant cost impact and an impost on industry for oversight</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nSpc>
                          <a:spcPct val="107000"/>
                        </a:lnSpc>
                        <a:spcBef>
                          <a:spcPts val="600"/>
                        </a:spcBef>
                        <a:spcAft>
                          <a:spcPts val="600"/>
                        </a:spcAft>
                      </a:pPr>
                      <a:r>
                        <a:rPr lang="en-NZ" sz="1400">
                          <a:effectLst/>
                          <a:latin typeface="Arial" panose="020B0604020202020204" pitchFamily="34" charset="0"/>
                          <a:ea typeface="Calibri" panose="020F0502020204030204" pitchFamily="34" charset="0"/>
                          <a:cs typeface="Times New Roman" panose="02020603050405020304" pitchFamily="18" charset="0"/>
                        </a:rPr>
                        <a:t>Low cost to implement</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extLst>
                  <a:ext uri="{0D108BD9-81ED-4DB2-BD59-A6C34878D82A}">
                    <a16:rowId xmlns:a16="http://schemas.microsoft.com/office/drawing/2014/main" val="3715333509"/>
                  </a:ext>
                </a:extLst>
              </a:tr>
              <a:tr h="650757">
                <a:tc>
                  <a:txBody>
                    <a:bodyPr/>
                    <a:lstStyle/>
                    <a:p>
                      <a:pPr>
                        <a:lnSpc>
                          <a:spcPct val="107000"/>
                        </a:lnSpc>
                        <a:spcBef>
                          <a:spcPts val="600"/>
                        </a:spcBef>
                        <a:spcAft>
                          <a:spcPts val="600"/>
                        </a:spcAft>
                      </a:pPr>
                      <a:r>
                        <a:rPr lang="en-NZ" sz="1400">
                          <a:effectLst/>
                          <a:latin typeface="Arial" panose="020B0604020202020204" pitchFamily="34" charset="0"/>
                          <a:ea typeface="Calibri" panose="020F0502020204030204" pitchFamily="34" charset="0"/>
                          <a:cs typeface="Times New Roman" panose="02020603050405020304" pitchFamily="18" charset="0"/>
                        </a:rPr>
                        <a:t>Reduction in effort</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tc>
                  <a:txBody>
                    <a:bodyPr/>
                    <a:lstStyle/>
                    <a:p>
                      <a:pPr>
                        <a:lnSpc>
                          <a:spcPct val="107000"/>
                        </a:lnSpc>
                        <a:spcBef>
                          <a:spcPts val="600"/>
                        </a:spcBef>
                        <a:spcAft>
                          <a:spcPts val="600"/>
                        </a:spcAft>
                      </a:pPr>
                      <a:r>
                        <a:rPr lang="en-NZ" sz="1400" dirty="0">
                          <a:effectLst/>
                          <a:latin typeface="Arial" panose="020B0604020202020204" pitchFamily="34" charset="0"/>
                          <a:ea typeface="Calibri" panose="020F0502020204030204" pitchFamily="34" charset="0"/>
                          <a:cs typeface="Times New Roman" panose="02020603050405020304" pitchFamily="18" charset="0"/>
                        </a:rPr>
                        <a:t>As the nomination is generated for the shipper, the effort required by the shipper is reduced</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tc>
                  <a:txBody>
                    <a:bodyPr/>
                    <a:lstStyle/>
                    <a:p>
                      <a:pPr>
                        <a:lnSpc>
                          <a:spcPct val="107000"/>
                        </a:lnSpc>
                        <a:spcBef>
                          <a:spcPts val="600"/>
                        </a:spcBef>
                        <a:spcAft>
                          <a:spcPts val="600"/>
                        </a:spcAft>
                      </a:pPr>
                      <a:r>
                        <a:rPr lang="en-NZ" sz="1400">
                          <a:effectLst/>
                          <a:latin typeface="Arial" panose="020B0604020202020204" pitchFamily="34" charset="0"/>
                          <a:ea typeface="Calibri" panose="020F0502020204030204" pitchFamily="34" charset="0"/>
                          <a:cs typeface="Times New Roman" panose="02020603050405020304" pitchFamily="18" charset="0"/>
                        </a:rPr>
                        <a:t>As the nomination is generated for the shipper, the effort required by the shipper is reduced</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tc>
                <a:extLst>
                  <a:ext uri="{0D108BD9-81ED-4DB2-BD59-A6C34878D82A}">
                    <a16:rowId xmlns:a16="http://schemas.microsoft.com/office/drawing/2014/main" val="2246458710"/>
                  </a:ext>
                </a:extLst>
              </a:tr>
              <a:tr h="858727">
                <a:tc>
                  <a:txBody>
                    <a:bodyPr/>
                    <a:lstStyle/>
                    <a:p>
                      <a:pPr>
                        <a:lnSpc>
                          <a:spcPct val="107000"/>
                        </a:lnSpc>
                        <a:spcBef>
                          <a:spcPts val="600"/>
                        </a:spcBef>
                        <a:spcAft>
                          <a:spcPts val="600"/>
                        </a:spcAft>
                      </a:pPr>
                      <a:r>
                        <a:rPr lang="en-NZ" sz="1400">
                          <a:effectLst/>
                          <a:latin typeface="Arial" panose="020B0604020202020204" pitchFamily="34" charset="0"/>
                          <a:ea typeface="Calibri" panose="020F0502020204030204" pitchFamily="34" charset="0"/>
                          <a:cs typeface="Times New Roman" panose="02020603050405020304" pitchFamily="18" charset="0"/>
                        </a:rPr>
                        <a:t>Reduction in risk</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solidFill>
                      <a:srgbClr val="CCECFF">
                        <a:alpha val="20000"/>
                      </a:srgbClr>
                    </a:solidFill>
                  </a:tcPr>
                </a:tc>
                <a:tc>
                  <a:txBody>
                    <a:bodyPr/>
                    <a:lstStyle/>
                    <a:p>
                      <a:pPr>
                        <a:lnSpc>
                          <a:spcPct val="107000"/>
                        </a:lnSpc>
                        <a:spcBef>
                          <a:spcPts val="600"/>
                        </a:spcBef>
                        <a:spcAft>
                          <a:spcPts val="600"/>
                        </a:spcAft>
                      </a:pPr>
                      <a:r>
                        <a:rPr lang="en-NZ" sz="1400" dirty="0">
                          <a:effectLst/>
                          <a:latin typeface="Arial" panose="020B0604020202020204" pitchFamily="34" charset="0"/>
                          <a:ea typeface="Calibri" panose="020F0502020204030204" pitchFamily="34" charset="0"/>
                          <a:cs typeface="Times New Roman" panose="02020603050405020304" pitchFamily="18" charset="0"/>
                        </a:rPr>
                        <a:t>The cost is a simple pro-rata levy so the risk of cost variability is eliminated</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solidFill>
                      <a:srgbClr val="CCECFF">
                        <a:alpha val="20000"/>
                      </a:srgbClr>
                    </a:solidFill>
                  </a:tcPr>
                </a:tc>
                <a:tc>
                  <a:txBody>
                    <a:bodyPr/>
                    <a:lstStyle/>
                    <a:p>
                      <a:pPr>
                        <a:lnSpc>
                          <a:spcPct val="107000"/>
                        </a:lnSpc>
                        <a:spcBef>
                          <a:spcPts val="600"/>
                        </a:spcBef>
                        <a:spcAft>
                          <a:spcPts val="600"/>
                        </a:spcAft>
                      </a:pPr>
                      <a:r>
                        <a:rPr lang="en-NZ" sz="1400">
                          <a:effectLst/>
                          <a:latin typeface="Arial" panose="020B0604020202020204" pitchFamily="34" charset="0"/>
                          <a:ea typeface="Calibri" panose="020F0502020204030204" pitchFamily="34" charset="0"/>
                          <a:cs typeface="Times New Roman" panose="02020603050405020304" pitchFamily="18" charset="0"/>
                        </a:rPr>
                        <a:t>The cost applied would be as if the mass market shipper was an average shipper in terms of accuracy.  The averaging is likely to reduce variability of costs year on year and therefore risk.  However, there may be slight variations year on year</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solidFill>
                      <a:srgbClr val="CCECFF">
                        <a:alpha val="20000"/>
                      </a:srgbClr>
                    </a:solidFill>
                  </a:tcPr>
                </a:tc>
                <a:extLst>
                  <a:ext uri="{0D108BD9-81ED-4DB2-BD59-A6C34878D82A}">
                    <a16:rowId xmlns:a16="http://schemas.microsoft.com/office/drawing/2014/main" val="306369516"/>
                  </a:ext>
                </a:extLst>
              </a:tr>
              <a:tr h="997896">
                <a:tc>
                  <a:txBody>
                    <a:bodyPr/>
                    <a:lstStyle/>
                    <a:p>
                      <a:pPr>
                        <a:lnSpc>
                          <a:spcPct val="107000"/>
                        </a:lnSpc>
                        <a:spcBef>
                          <a:spcPts val="600"/>
                        </a:spcBef>
                        <a:spcAft>
                          <a:spcPts val="600"/>
                        </a:spcAft>
                      </a:pPr>
                      <a:r>
                        <a:rPr lang="en-NZ" sz="1400" dirty="0">
                          <a:effectLst/>
                          <a:latin typeface="Arial" panose="020B0604020202020204" pitchFamily="34" charset="0"/>
                          <a:ea typeface="Calibri" panose="020F0502020204030204" pitchFamily="34" charset="0"/>
                          <a:cs typeface="Times New Roman" panose="02020603050405020304" pitchFamily="18" charset="0"/>
                        </a:rPr>
                        <a:t>Equity with other shippers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lnB w="12700" cap="flat" cmpd="sng" algn="ctr">
                      <a:solidFill>
                        <a:srgbClr val="0C77BD"/>
                      </a:solidFill>
                      <a:prstDash val="solid"/>
                      <a:round/>
                      <a:headEnd type="none" w="med" len="med"/>
                      <a:tailEnd type="none" w="med" len="med"/>
                    </a:lnB>
                  </a:tcPr>
                </a:tc>
                <a:tc>
                  <a:txBody>
                    <a:bodyPr/>
                    <a:lstStyle/>
                    <a:p>
                      <a:pPr>
                        <a:lnSpc>
                          <a:spcPct val="107000"/>
                        </a:lnSpc>
                        <a:spcBef>
                          <a:spcPts val="600"/>
                        </a:spcBef>
                        <a:spcAft>
                          <a:spcPts val="600"/>
                        </a:spcAft>
                      </a:pPr>
                      <a:r>
                        <a:rPr lang="en-NZ" sz="1400" dirty="0">
                          <a:effectLst/>
                          <a:latin typeface="Arial" panose="020B0604020202020204" pitchFamily="34" charset="0"/>
                          <a:ea typeface="Calibri" panose="020F0502020204030204" pitchFamily="34" charset="0"/>
                          <a:cs typeface="Times New Roman" panose="02020603050405020304" pitchFamily="18" charset="0"/>
                        </a:rPr>
                        <a:t>It would be difficult to know whether there was equity with other shippers until full costs for the year were known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lnB w="12700" cap="flat" cmpd="sng" algn="ctr">
                      <a:solidFill>
                        <a:srgbClr val="0C77BD"/>
                      </a:solidFill>
                      <a:prstDash val="solid"/>
                      <a:round/>
                      <a:headEnd type="none" w="med" len="med"/>
                      <a:tailEnd type="none" w="med" len="med"/>
                    </a:lnB>
                  </a:tcPr>
                </a:tc>
                <a:tc>
                  <a:txBody>
                    <a:bodyPr/>
                    <a:lstStyle/>
                    <a:p>
                      <a:pPr>
                        <a:lnSpc>
                          <a:spcPct val="107000"/>
                        </a:lnSpc>
                        <a:spcBef>
                          <a:spcPts val="600"/>
                        </a:spcBef>
                        <a:spcAft>
                          <a:spcPts val="600"/>
                        </a:spcAft>
                      </a:pPr>
                      <a:r>
                        <a:rPr lang="en-NZ" sz="1400" dirty="0">
                          <a:effectLst/>
                          <a:latin typeface="Arial" panose="020B0604020202020204" pitchFamily="34" charset="0"/>
                          <a:ea typeface="Calibri" panose="020F0502020204030204" pitchFamily="34" charset="0"/>
                          <a:cs typeface="Times New Roman" panose="02020603050405020304" pitchFamily="18" charset="0"/>
                        </a:rPr>
                        <a:t>The amount paid would be the same as if the shipper were an average-performing shipper</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137160" marB="137160">
                    <a:lnB w="12700" cap="flat" cmpd="sng" algn="ctr">
                      <a:solidFill>
                        <a:srgbClr val="0C77BD"/>
                      </a:solidFill>
                      <a:prstDash val="solid"/>
                      <a:round/>
                      <a:headEnd type="none" w="med" len="med"/>
                      <a:tailEnd type="none" w="med" len="med"/>
                    </a:lnB>
                  </a:tcPr>
                </a:tc>
                <a:extLst>
                  <a:ext uri="{0D108BD9-81ED-4DB2-BD59-A6C34878D82A}">
                    <a16:rowId xmlns:a16="http://schemas.microsoft.com/office/drawing/2014/main" val="3042291335"/>
                  </a:ext>
                </a:extLst>
              </a:tr>
            </a:tbl>
          </a:graphicData>
        </a:graphic>
      </p:graphicFrame>
    </p:spTree>
    <p:extLst>
      <p:ext uri="{BB962C8B-B14F-4D97-AF65-F5344CB8AC3E}">
        <p14:creationId xmlns:p14="http://schemas.microsoft.com/office/powerpoint/2010/main" val="215237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1390-4357-4D6F-A5AA-33B8F8BFA27E}"/>
              </a:ext>
            </a:extLst>
          </p:cNvPr>
          <p:cNvSpPr>
            <a:spLocks noGrp="1"/>
          </p:cNvSpPr>
          <p:nvPr>
            <p:ph type="title"/>
          </p:nvPr>
        </p:nvSpPr>
        <p:spPr/>
        <p:txBody>
          <a:bodyPr/>
          <a:lstStyle/>
          <a:p>
            <a:r>
              <a:rPr lang="en-NZ" dirty="0"/>
              <a:t>3.2 PRs</a:t>
            </a:r>
          </a:p>
        </p:txBody>
      </p:sp>
      <p:sp>
        <p:nvSpPr>
          <p:cNvPr id="4" name="TextBox 3">
            <a:extLst>
              <a:ext uri="{FF2B5EF4-FFF2-40B4-BE49-F238E27FC236}">
                <a16:creationId xmlns:a16="http://schemas.microsoft.com/office/drawing/2014/main" id="{D4DBB497-A4B4-45B4-8918-D600F4094DFD}"/>
              </a:ext>
            </a:extLst>
          </p:cNvPr>
          <p:cNvSpPr txBox="1"/>
          <p:nvPr/>
        </p:nvSpPr>
        <p:spPr>
          <a:xfrm>
            <a:off x="6775879" y="1850910"/>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GTAC Reference</a:t>
            </a:r>
          </a:p>
        </p:txBody>
      </p:sp>
      <p:sp>
        <p:nvSpPr>
          <p:cNvPr id="6" name="TextBox 5">
            <a:extLst>
              <a:ext uri="{FF2B5EF4-FFF2-40B4-BE49-F238E27FC236}">
                <a16:creationId xmlns:a16="http://schemas.microsoft.com/office/drawing/2014/main" id="{08ED2563-B09C-43AD-958D-F88A5622394C}"/>
              </a:ext>
            </a:extLst>
          </p:cNvPr>
          <p:cNvSpPr txBox="1"/>
          <p:nvPr/>
        </p:nvSpPr>
        <p:spPr>
          <a:xfrm>
            <a:off x="6775879" y="2266407"/>
            <a:ext cx="3312665" cy="950599"/>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s. 3.13, 3.25</a:t>
            </a:r>
          </a:p>
        </p:txBody>
      </p:sp>
      <p:sp>
        <p:nvSpPr>
          <p:cNvPr id="7" name="TextBox 6">
            <a:extLst>
              <a:ext uri="{FF2B5EF4-FFF2-40B4-BE49-F238E27FC236}">
                <a16:creationId xmlns:a16="http://schemas.microsoft.com/office/drawing/2014/main" id="{A8C74355-9DDA-48DC-BCD4-9749072A409F}"/>
              </a:ext>
            </a:extLst>
          </p:cNvPr>
          <p:cNvSpPr txBox="1"/>
          <p:nvPr/>
        </p:nvSpPr>
        <p:spPr>
          <a:xfrm>
            <a:off x="440167" y="1843468"/>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Discussion Objective</a:t>
            </a:r>
          </a:p>
        </p:txBody>
      </p:sp>
      <p:sp>
        <p:nvSpPr>
          <p:cNvPr id="8" name="TextBox 7">
            <a:extLst>
              <a:ext uri="{FF2B5EF4-FFF2-40B4-BE49-F238E27FC236}">
                <a16:creationId xmlns:a16="http://schemas.microsoft.com/office/drawing/2014/main" id="{11915B49-DC9C-40BD-A950-AB1E80E59DCC}"/>
              </a:ext>
            </a:extLst>
          </p:cNvPr>
          <p:cNvSpPr txBox="1"/>
          <p:nvPr/>
        </p:nvSpPr>
        <p:spPr>
          <a:xfrm>
            <a:off x="440167" y="2258966"/>
            <a:ext cx="5975970" cy="961672"/>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Identify changes required to address PR issues raised in FAP</a:t>
            </a:r>
          </a:p>
        </p:txBody>
      </p:sp>
      <p:sp>
        <p:nvSpPr>
          <p:cNvPr id="9" name="TextBox 8">
            <a:extLst>
              <a:ext uri="{FF2B5EF4-FFF2-40B4-BE49-F238E27FC236}">
                <a16:creationId xmlns:a16="http://schemas.microsoft.com/office/drawing/2014/main" id="{7D1290F6-6B87-40C0-B899-C2EF85A0909D}"/>
              </a:ext>
            </a:extLst>
          </p:cNvPr>
          <p:cNvSpPr txBox="1"/>
          <p:nvPr/>
        </p:nvSpPr>
        <p:spPr>
          <a:xfrm>
            <a:off x="440167" y="3793113"/>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FAP Findings</a:t>
            </a:r>
          </a:p>
        </p:txBody>
      </p:sp>
      <p:sp>
        <p:nvSpPr>
          <p:cNvPr id="10" name="TextBox 9">
            <a:extLst>
              <a:ext uri="{FF2B5EF4-FFF2-40B4-BE49-F238E27FC236}">
                <a16:creationId xmlns:a16="http://schemas.microsoft.com/office/drawing/2014/main" id="{90A475F2-8A0E-42EB-B771-E15D361CD548}"/>
              </a:ext>
            </a:extLst>
          </p:cNvPr>
          <p:cNvSpPr txBox="1"/>
          <p:nvPr/>
        </p:nvSpPr>
        <p:spPr>
          <a:xfrm>
            <a:off x="440167" y="4208611"/>
            <a:ext cx="5975970" cy="2308324"/>
          </a:xfrm>
          <a:prstGeom prst="rect">
            <a:avLst/>
          </a:prstGeom>
          <a:noFill/>
          <a:ln w="28575">
            <a:solidFill>
              <a:srgbClr val="0C77BD"/>
            </a:solidFill>
          </a:ln>
        </p:spPr>
        <p:txBody>
          <a:bodyPr wrap="square" rtlCol="0">
            <a:noAutofit/>
          </a:bodyPr>
          <a:lstStyle/>
          <a:p>
            <a:pPr marL="285750" lvl="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FG discretion to negotiate SAs could allocate scarce capacity outside PR process (88)</a:t>
            </a:r>
          </a:p>
          <a:p>
            <a:pPr marL="285750" lvl="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Transfer between end-users if they change shippers not clear (43)</a:t>
            </a:r>
          </a:p>
          <a:p>
            <a:pPr marL="28575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Shippers may not give best estimate of capacity and FG may not police this (43)</a:t>
            </a:r>
          </a:p>
        </p:txBody>
      </p:sp>
      <p:sp>
        <p:nvSpPr>
          <p:cNvPr id="13" name="TextBox 12">
            <a:extLst>
              <a:ext uri="{FF2B5EF4-FFF2-40B4-BE49-F238E27FC236}">
                <a16:creationId xmlns:a16="http://schemas.microsoft.com/office/drawing/2014/main" id="{8778FFF8-4002-41B8-95D7-016A6C7A95AC}"/>
              </a:ext>
            </a:extLst>
          </p:cNvPr>
          <p:cNvSpPr txBox="1"/>
          <p:nvPr/>
        </p:nvSpPr>
        <p:spPr>
          <a:xfrm>
            <a:off x="6780009" y="3793113"/>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Supporting Material</a:t>
            </a:r>
          </a:p>
        </p:txBody>
      </p:sp>
      <p:sp>
        <p:nvSpPr>
          <p:cNvPr id="14" name="TextBox 13">
            <a:extLst>
              <a:ext uri="{FF2B5EF4-FFF2-40B4-BE49-F238E27FC236}">
                <a16:creationId xmlns:a16="http://schemas.microsoft.com/office/drawing/2014/main" id="{4357F096-F773-4E4F-853C-4280791D138D}"/>
              </a:ext>
            </a:extLst>
          </p:cNvPr>
          <p:cNvSpPr txBox="1"/>
          <p:nvPr/>
        </p:nvSpPr>
        <p:spPr>
          <a:xfrm>
            <a:off x="6786563" y="4208611"/>
            <a:ext cx="3301982" cy="2308324"/>
          </a:xfrm>
          <a:prstGeom prst="rect">
            <a:avLst/>
          </a:prstGeom>
          <a:noFill/>
          <a:ln w="28575">
            <a:solidFill>
              <a:srgbClr val="0C77BD"/>
            </a:solidFill>
          </a:ln>
        </p:spPr>
        <p:txBody>
          <a:bodyPr wrap="square" rtlCol="0">
            <a:noAutofit/>
          </a:bodyPr>
          <a:lstStyle/>
          <a:p>
            <a:pPr lvl="0"/>
            <a:r>
              <a:rPr lang="en-NZ" sz="1800" dirty="0">
                <a:latin typeface="Arial" panose="020B0604020202020204" pitchFamily="34" charset="0"/>
                <a:cs typeface="Arial" panose="020B0604020202020204" pitchFamily="34" charset="0"/>
              </a:rPr>
              <a:t>NA</a:t>
            </a:r>
          </a:p>
        </p:txBody>
      </p:sp>
    </p:spTree>
    <p:extLst>
      <p:ext uri="{BB962C8B-B14F-4D97-AF65-F5344CB8AC3E}">
        <p14:creationId xmlns:p14="http://schemas.microsoft.com/office/powerpoint/2010/main" val="135818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2F2-A397-41F5-865C-820C8E373F7A}"/>
              </a:ext>
            </a:extLst>
          </p:cNvPr>
          <p:cNvSpPr>
            <a:spLocks noGrp="1"/>
          </p:cNvSpPr>
          <p:nvPr>
            <p:ph type="title"/>
          </p:nvPr>
        </p:nvSpPr>
        <p:spPr/>
        <p:txBody>
          <a:bodyPr/>
          <a:lstStyle/>
          <a:p>
            <a:r>
              <a:rPr lang="en-NZ" dirty="0"/>
              <a:t>Transfer of PRs when end users change shippers</a:t>
            </a:r>
          </a:p>
        </p:txBody>
      </p:sp>
      <p:sp>
        <p:nvSpPr>
          <p:cNvPr id="8" name="Freeform: Shape 7">
            <a:extLst>
              <a:ext uri="{FF2B5EF4-FFF2-40B4-BE49-F238E27FC236}">
                <a16:creationId xmlns:a16="http://schemas.microsoft.com/office/drawing/2014/main" id="{06A978AE-E709-47E5-B21F-1FC6C923EB88}"/>
              </a:ext>
            </a:extLst>
          </p:cNvPr>
          <p:cNvSpPr/>
          <p:nvPr/>
        </p:nvSpPr>
        <p:spPr>
          <a:xfrm>
            <a:off x="461086" y="1805960"/>
            <a:ext cx="9818615" cy="3102669"/>
          </a:xfrm>
          <a:custGeom>
            <a:avLst/>
            <a:gdLst>
              <a:gd name="connsiteX0" fmla="*/ 0 w 9818615"/>
              <a:gd name="connsiteY0" fmla="*/ 488043 h 2928199"/>
              <a:gd name="connsiteX1" fmla="*/ 488043 w 9818615"/>
              <a:gd name="connsiteY1" fmla="*/ 0 h 2928199"/>
              <a:gd name="connsiteX2" fmla="*/ 9330572 w 9818615"/>
              <a:gd name="connsiteY2" fmla="*/ 0 h 2928199"/>
              <a:gd name="connsiteX3" fmla="*/ 9818615 w 9818615"/>
              <a:gd name="connsiteY3" fmla="*/ 488043 h 2928199"/>
              <a:gd name="connsiteX4" fmla="*/ 9818615 w 9818615"/>
              <a:gd name="connsiteY4" fmla="*/ 2440156 h 2928199"/>
              <a:gd name="connsiteX5" fmla="*/ 9330572 w 9818615"/>
              <a:gd name="connsiteY5" fmla="*/ 2928199 h 2928199"/>
              <a:gd name="connsiteX6" fmla="*/ 488043 w 9818615"/>
              <a:gd name="connsiteY6" fmla="*/ 2928199 h 2928199"/>
              <a:gd name="connsiteX7" fmla="*/ 0 w 9818615"/>
              <a:gd name="connsiteY7" fmla="*/ 2440156 h 2928199"/>
              <a:gd name="connsiteX8" fmla="*/ 0 w 9818615"/>
              <a:gd name="connsiteY8" fmla="*/ 488043 h 29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8615" h="2928199">
                <a:moveTo>
                  <a:pt x="0" y="488043"/>
                </a:moveTo>
                <a:cubicBezTo>
                  <a:pt x="0" y="218504"/>
                  <a:pt x="218504" y="0"/>
                  <a:pt x="488043" y="0"/>
                </a:cubicBezTo>
                <a:lnTo>
                  <a:pt x="9330572" y="0"/>
                </a:lnTo>
                <a:cubicBezTo>
                  <a:pt x="9600111" y="0"/>
                  <a:pt x="9818615" y="218504"/>
                  <a:pt x="9818615" y="488043"/>
                </a:cubicBezTo>
                <a:lnTo>
                  <a:pt x="9818615" y="2440156"/>
                </a:lnTo>
                <a:cubicBezTo>
                  <a:pt x="9818615" y="2709695"/>
                  <a:pt x="9600111" y="2928199"/>
                  <a:pt x="9330572" y="2928199"/>
                </a:cubicBezTo>
                <a:lnTo>
                  <a:pt x="488043" y="2928199"/>
                </a:lnTo>
                <a:cubicBezTo>
                  <a:pt x="218504" y="2928199"/>
                  <a:pt x="0" y="2709695"/>
                  <a:pt x="0" y="2440156"/>
                </a:cubicBezTo>
                <a:lnTo>
                  <a:pt x="0" y="488043"/>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0" rIns="68580" bIns="1944000" numCol="1" spcCol="1270" anchor="ctr" anchorCtr="0">
            <a:noAutofit/>
          </a:bodyPr>
          <a:lstStyle/>
          <a:p>
            <a:pPr marL="0" lvl="0" indent="0" algn="ctr" defTabSz="800100">
              <a:lnSpc>
                <a:spcPct val="90000"/>
              </a:lnSpc>
              <a:spcBef>
                <a:spcPct val="0"/>
              </a:spcBef>
              <a:spcAft>
                <a:spcPct val="35000"/>
              </a:spcAft>
              <a:buNone/>
            </a:pPr>
            <a:endParaRPr lang="en-NZ" sz="1800" b="1" kern="1200" dirty="0">
              <a:solidFill>
                <a:schemeClr val="bg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D2567B7E-4AEC-4045-8652-1883649C8EF3}"/>
              </a:ext>
            </a:extLst>
          </p:cNvPr>
          <p:cNvSpPr/>
          <p:nvPr/>
        </p:nvSpPr>
        <p:spPr>
          <a:xfrm>
            <a:off x="889219" y="2373055"/>
            <a:ext cx="8976413" cy="2343680"/>
          </a:xfrm>
          <a:custGeom>
            <a:avLst/>
            <a:gdLst>
              <a:gd name="connsiteX0" fmla="*/ 316986 w 8976413"/>
              <a:gd name="connsiteY0" fmla="*/ 0 h 1901876"/>
              <a:gd name="connsiteX1" fmla="*/ 8976413 w 8976413"/>
              <a:gd name="connsiteY1" fmla="*/ 0 h 1901876"/>
              <a:gd name="connsiteX2" fmla="*/ 8976413 w 8976413"/>
              <a:gd name="connsiteY2" fmla="*/ 0 h 1901876"/>
              <a:gd name="connsiteX3" fmla="*/ 8976413 w 8976413"/>
              <a:gd name="connsiteY3" fmla="*/ 1584890 h 1901876"/>
              <a:gd name="connsiteX4" fmla="*/ 8659427 w 8976413"/>
              <a:gd name="connsiteY4" fmla="*/ 1901876 h 1901876"/>
              <a:gd name="connsiteX5" fmla="*/ 0 w 8976413"/>
              <a:gd name="connsiteY5" fmla="*/ 1901876 h 1901876"/>
              <a:gd name="connsiteX6" fmla="*/ 0 w 8976413"/>
              <a:gd name="connsiteY6" fmla="*/ 1901876 h 1901876"/>
              <a:gd name="connsiteX7" fmla="*/ 0 w 8976413"/>
              <a:gd name="connsiteY7" fmla="*/ 316986 h 1901876"/>
              <a:gd name="connsiteX8" fmla="*/ 316986 w 8976413"/>
              <a:gd name="connsiteY8" fmla="*/ 0 h 19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6413" h="1901876">
                <a:moveTo>
                  <a:pt x="316986" y="0"/>
                </a:moveTo>
                <a:lnTo>
                  <a:pt x="8976413" y="0"/>
                </a:lnTo>
                <a:lnTo>
                  <a:pt x="8976413" y="0"/>
                </a:lnTo>
                <a:lnTo>
                  <a:pt x="8976413" y="1584890"/>
                </a:lnTo>
                <a:cubicBezTo>
                  <a:pt x="8976413" y="1759957"/>
                  <a:pt x="8834494" y="1901876"/>
                  <a:pt x="8659427" y="1901876"/>
                </a:cubicBezTo>
                <a:lnTo>
                  <a:pt x="0" y="1901876"/>
                </a:lnTo>
                <a:lnTo>
                  <a:pt x="0" y="1901876"/>
                </a:lnTo>
                <a:lnTo>
                  <a:pt x="0" y="316986"/>
                </a:lnTo>
                <a:cubicBezTo>
                  <a:pt x="0" y="141919"/>
                  <a:pt x="141919" y="0"/>
                  <a:pt x="316986" y="0"/>
                </a:cubicBez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322" tIns="115702" rIns="123322" bIns="115702" numCol="1" spcCol="1270" anchor="ctr" anchorCtr="0">
            <a:noAutofit/>
          </a:bodyPr>
          <a:lstStyle/>
          <a:p>
            <a:pPr>
              <a:tabLst>
                <a:tab pos="361950" algn="l"/>
              </a:tabLst>
            </a:pPr>
            <a:r>
              <a:rPr lang="en-NZ" sz="1100" dirty="0">
                <a:solidFill>
                  <a:schemeClr val="tx1"/>
                </a:solidFill>
                <a:latin typeface="Arial" panose="020B0604020202020204" pitchFamily="34" charset="0"/>
                <a:cs typeface="Arial" panose="020B0604020202020204" pitchFamily="34" charset="0"/>
              </a:rPr>
              <a:t>3.21	Subject to </a:t>
            </a:r>
            <a:r>
              <a:rPr lang="en-NZ" sz="1100" i="1" dirty="0">
                <a:solidFill>
                  <a:schemeClr val="tx1"/>
                </a:solidFill>
                <a:latin typeface="Arial" panose="020B0604020202020204" pitchFamily="34" charset="0"/>
                <a:cs typeface="Arial" panose="020B0604020202020204" pitchFamily="34" charset="0"/>
              </a:rPr>
              <a:t>section 3.22</a:t>
            </a:r>
            <a:r>
              <a:rPr lang="en-NZ" sz="1100" dirty="0">
                <a:solidFill>
                  <a:schemeClr val="tx1"/>
                </a:solidFill>
                <a:latin typeface="Arial" panose="020B0604020202020204" pitchFamily="34" charset="0"/>
                <a:cs typeface="Arial" panose="020B0604020202020204" pitchFamily="34" charset="0"/>
              </a:rPr>
              <a:t>, a Shipper may trade whole numbers only of PRs with any other Shipper at any time (with the transfer of PRs 	occurring during the PR Term), using the trading platform specified by First Gas for that purpose (which may be part of OATIS). In 	relation to any trade, the parties must enter on the trading platform:</a:t>
            </a:r>
          </a:p>
          <a:p>
            <a:pPr marL="0" lvl="2">
              <a:tabLst>
                <a:tab pos="361950" algn="l"/>
              </a:tabLst>
            </a:pPr>
            <a:r>
              <a:rPr lang="en-NZ" sz="1100" dirty="0">
                <a:solidFill>
                  <a:schemeClr val="tx1"/>
                </a:solidFill>
                <a:latin typeface="Arial" panose="020B0604020202020204" pitchFamily="34" charset="0"/>
                <a:cs typeface="Arial" panose="020B0604020202020204" pitchFamily="34" charset="0"/>
              </a:rPr>
              <a:t>	(a)	the name of the Congested Delivery Point;</a:t>
            </a:r>
          </a:p>
          <a:p>
            <a:pPr marL="0" lvl="2">
              <a:tabLst>
                <a:tab pos="361950" algn="l"/>
              </a:tabLst>
            </a:pPr>
            <a:r>
              <a:rPr lang="en-NZ" sz="1100" dirty="0">
                <a:solidFill>
                  <a:schemeClr val="tx1"/>
                </a:solidFill>
                <a:latin typeface="Arial" panose="020B0604020202020204" pitchFamily="34" charset="0"/>
                <a:cs typeface="Arial" panose="020B0604020202020204" pitchFamily="34" charset="0"/>
              </a:rPr>
              <a:t>	(b)	the identities of the buyer and seller;</a:t>
            </a:r>
          </a:p>
          <a:p>
            <a:pPr marL="0" lvl="2">
              <a:tabLst>
                <a:tab pos="361950" algn="l"/>
              </a:tabLst>
            </a:pPr>
            <a:r>
              <a:rPr lang="en-NZ" sz="1100" dirty="0">
                <a:solidFill>
                  <a:schemeClr val="tx1"/>
                </a:solidFill>
                <a:latin typeface="Arial" panose="020B0604020202020204" pitchFamily="34" charset="0"/>
                <a:cs typeface="Arial" panose="020B0604020202020204" pitchFamily="34" charset="0"/>
              </a:rPr>
              <a:t>	(c)	the number of PRs to be traded; and </a:t>
            </a:r>
          </a:p>
          <a:p>
            <a:pPr marL="0" lvl="2">
              <a:tabLst>
                <a:tab pos="361950" algn="l"/>
              </a:tabLst>
            </a:pPr>
            <a:r>
              <a:rPr lang="en-NZ" sz="1100" dirty="0">
                <a:solidFill>
                  <a:schemeClr val="tx1"/>
                </a:solidFill>
                <a:latin typeface="Arial" panose="020B0604020202020204" pitchFamily="34" charset="0"/>
                <a:cs typeface="Arial" panose="020B0604020202020204" pitchFamily="34" charset="0"/>
              </a:rPr>
              <a:t>	(d)	the Day on which the trade will become effective (which must be after the Day on which the trade is lodged). </a:t>
            </a:r>
          </a:p>
          <a:p>
            <a:pPr>
              <a:tabLst>
                <a:tab pos="361950" algn="l"/>
              </a:tabLst>
            </a:pPr>
            <a:r>
              <a:rPr lang="en-NZ" sz="1100" dirty="0">
                <a:solidFill>
                  <a:schemeClr val="tx1"/>
                </a:solidFill>
                <a:latin typeface="Arial" panose="020B0604020202020204" pitchFamily="34" charset="0"/>
                <a:cs typeface="Arial" panose="020B0604020202020204" pitchFamily="34" charset="0"/>
              </a:rPr>
              <a:t>	After any trade becomes effective, First Gas will update the Shippers’ PR holdings on OATIS. No trade of PRs will affect the 	relevant PR Effective Date or PR Term. </a:t>
            </a:r>
          </a:p>
          <a:p>
            <a:pPr marL="0" lvl="1">
              <a:tabLst>
                <a:tab pos="361950" algn="l"/>
              </a:tabLst>
            </a:pPr>
            <a:r>
              <a:rPr lang="en-NZ" sz="1100" dirty="0">
                <a:solidFill>
                  <a:schemeClr val="tx1"/>
                </a:solidFill>
                <a:latin typeface="Arial" panose="020B0604020202020204" pitchFamily="34" charset="0"/>
                <a:cs typeface="Arial" panose="020B0604020202020204" pitchFamily="34" charset="0"/>
              </a:rPr>
              <a:t>3.22	Promptly following any agreement to trade PRs, the buyer must notify First Gas of the amount payable to (or by) the seller for the total 	PRs to be traded (the </a:t>
            </a:r>
            <a:r>
              <a:rPr lang="en-NZ" sz="1100" i="1" dirty="0">
                <a:solidFill>
                  <a:schemeClr val="tx1"/>
                </a:solidFill>
                <a:latin typeface="Arial" panose="020B0604020202020204" pitchFamily="34" charset="0"/>
                <a:cs typeface="Arial" panose="020B0604020202020204" pitchFamily="34" charset="0"/>
              </a:rPr>
              <a:t>Trade Price</a:t>
            </a:r>
            <a:r>
              <a:rPr lang="en-NZ" sz="1100" dirty="0">
                <a:solidFill>
                  <a:schemeClr val="tx1"/>
                </a:solidFill>
                <a:latin typeface="Arial" panose="020B0604020202020204" pitchFamily="34" charset="0"/>
                <a:cs typeface="Arial" panose="020B0604020202020204" pitchFamily="34" charset="0"/>
              </a:rPr>
              <a:t>, expressed as positive or negative $/PR). The Trade Price is separate from, and unrelated to the 	Priority Rights Charge, which will continue to be payable by the Shipper who holds the PRs at any time. First Gas will publish the Trade 	Price on OATIS. First Gas will have no responsibility for, or role in relation to the Trade Price. </a:t>
            </a:r>
          </a:p>
        </p:txBody>
      </p:sp>
      <p:sp>
        <p:nvSpPr>
          <p:cNvPr id="5" name="TextBox 4">
            <a:extLst>
              <a:ext uri="{FF2B5EF4-FFF2-40B4-BE49-F238E27FC236}">
                <a16:creationId xmlns:a16="http://schemas.microsoft.com/office/drawing/2014/main" id="{AD25F032-C92F-416F-B253-49AE96DF7FE0}"/>
              </a:ext>
            </a:extLst>
          </p:cNvPr>
          <p:cNvSpPr txBox="1"/>
          <p:nvPr/>
        </p:nvSpPr>
        <p:spPr>
          <a:xfrm>
            <a:off x="450850" y="1467406"/>
            <a:ext cx="9828001" cy="338554"/>
          </a:xfrm>
          <a:prstGeom prst="rect">
            <a:avLst/>
          </a:prstGeom>
          <a:noFill/>
        </p:spPr>
        <p:txBody>
          <a:bodyPr wrap="square" rtlCol="0">
            <a:spAutoFit/>
          </a:bodyPr>
          <a:lstStyle/>
          <a:p>
            <a:r>
              <a:rPr lang="en-NZ" sz="1600" dirty="0">
                <a:latin typeface="Arial" panose="020B0604020202020204" pitchFamily="34" charset="0"/>
                <a:cs typeface="Arial" panose="020B0604020202020204" pitchFamily="34" charset="0"/>
              </a:rPr>
              <a:t>The GTAC sets out the following for PR transfers:</a:t>
            </a:r>
          </a:p>
        </p:txBody>
      </p:sp>
      <p:sp>
        <p:nvSpPr>
          <p:cNvPr id="6" name="TextBox 5">
            <a:extLst>
              <a:ext uri="{FF2B5EF4-FFF2-40B4-BE49-F238E27FC236}">
                <a16:creationId xmlns:a16="http://schemas.microsoft.com/office/drawing/2014/main" id="{FCCD2E13-96CD-4AC7-84E6-D7BA4CC66E2E}"/>
              </a:ext>
            </a:extLst>
          </p:cNvPr>
          <p:cNvSpPr txBox="1"/>
          <p:nvPr/>
        </p:nvSpPr>
        <p:spPr>
          <a:xfrm>
            <a:off x="463426" y="5004767"/>
            <a:ext cx="9828001" cy="523220"/>
          </a:xfrm>
          <a:prstGeom prst="rect">
            <a:avLst/>
          </a:prstGeom>
          <a:solidFill>
            <a:schemeClr val="accent1"/>
          </a:solidFill>
        </p:spPr>
        <p:txBody>
          <a:bodyPr wrap="square" rtlCol="0">
            <a:spAutoFit/>
          </a:bodyPr>
          <a:lstStyle/>
          <a:p>
            <a:r>
              <a:rPr lang="en-NZ" sz="1400" b="1" dirty="0">
                <a:latin typeface="Arial" panose="020B0604020202020204" pitchFamily="34" charset="0"/>
                <a:cs typeface="Arial" panose="020B0604020202020204" pitchFamily="34" charset="0"/>
              </a:rPr>
              <a:t>Key questions:</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Should PRs follow users? At what level does this become practicable?</a:t>
            </a:r>
          </a:p>
        </p:txBody>
      </p:sp>
      <p:sp>
        <p:nvSpPr>
          <p:cNvPr id="7" name="TextBox 6">
            <a:extLst>
              <a:ext uri="{FF2B5EF4-FFF2-40B4-BE49-F238E27FC236}">
                <a16:creationId xmlns:a16="http://schemas.microsoft.com/office/drawing/2014/main" id="{C50FACD9-6C72-4394-869C-9A5E67F9C8F6}"/>
              </a:ext>
            </a:extLst>
          </p:cNvPr>
          <p:cNvSpPr txBox="1"/>
          <p:nvPr/>
        </p:nvSpPr>
        <p:spPr>
          <a:xfrm>
            <a:off x="463426" y="5724847"/>
            <a:ext cx="9828001" cy="1169551"/>
          </a:xfrm>
          <a:prstGeom prst="rect">
            <a:avLst/>
          </a:prstGeom>
          <a:solidFill>
            <a:schemeClr val="accent1"/>
          </a:solidFill>
        </p:spPr>
        <p:txBody>
          <a:bodyPr wrap="square" rtlCol="0">
            <a:spAutoFit/>
          </a:bodyPr>
          <a:lstStyle/>
          <a:p>
            <a:r>
              <a:rPr lang="en-NZ" sz="14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PR allocation is on the basis of willingness to pay for the capacity at a point</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PRs are paid monthly so transfer is flexible</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It is not practicable to transfer PRs if over all classes or users – e.g. allocation bands 5 and 6</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There would need to be a price associated with the transfer, which could be benchmarked on the last auction</a:t>
            </a:r>
          </a:p>
        </p:txBody>
      </p:sp>
      <p:sp>
        <p:nvSpPr>
          <p:cNvPr id="10" name="Rectangle 9">
            <a:extLst>
              <a:ext uri="{FF2B5EF4-FFF2-40B4-BE49-F238E27FC236}">
                <a16:creationId xmlns:a16="http://schemas.microsoft.com/office/drawing/2014/main" id="{009823ED-CA35-4B78-89DE-73BBCE1AAA68}"/>
              </a:ext>
            </a:extLst>
          </p:cNvPr>
          <p:cNvSpPr/>
          <p:nvPr/>
        </p:nvSpPr>
        <p:spPr>
          <a:xfrm>
            <a:off x="3792310" y="1865192"/>
            <a:ext cx="2260748" cy="369332"/>
          </a:xfrm>
          <a:prstGeom prst="rect">
            <a:avLst/>
          </a:prstGeom>
        </p:spPr>
        <p:txBody>
          <a:bodyPr wrap="none">
            <a:spAutoFit/>
          </a:bodyPr>
          <a:lstStyle/>
          <a:p>
            <a:pPr lvl="0" algn="ctr" defTabSz="800100">
              <a:lnSpc>
                <a:spcPct val="90000"/>
              </a:lnSpc>
              <a:spcBef>
                <a:spcPct val="0"/>
              </a:spcBef>
              <a:spcAft>
                <a:spcPct val="35000"/>
              </a:spcAft>
            </a:pPr>
            <a:r>
              <a:rPr lang="en-NZ" sz="2000" b="1" dirty="0">
                <a:solidFill>
                  <a:schemeClr val="bg1"/>
                </a:solidFill>
                <a:latin typeface="Arial" panose="020B0604020202020204" pitchFamily="34" charset="0"/>
                <a:cs typeface="Arial" panose="020B0604020202020204" pitchFamily="34" charset="0"/>
              </a:rPr>
              <a:t>GTAC provisions</a:t>
            </a:r>
          </a:p>
        </p:txBody>
      </p:sp>
    </p:spTree>
    <p:extLst>
      <p:ext uri="{BB962C8B-B14F-4D97-AF65-F5344CB8AC3E}">
        <p14:creationId xmlns:p14="http://schemas.microsoft.com/office/powerpoint/2010/main" val="63676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2F2-A397-41F5-865C-820C8E373F7A}"/>
              </a:ext>
            </a:extLst>
          </p:cNvPr>
          <p:cNvSpPr>
            <a:spLocks noGrp="1"/>
          </p:cNvSpPr>
          <p:nvPr>
            <p:ph type="title"/>
          </p:nvPr>
        </p:nvSpPr>
        <p:spPr/>
        <p:txBody>
          <a:bodyPr/>
          <a:lstStyle/>
          <a:p>
            <a:r>
              <a:rPr lang="en-NZ" dirty="0"/>
              <a:t>Shippers giving the best estimate of capacity</a:t>
            </a:r>
          </a:p>
        </p:txBody>
      </p:sp>
      <p:sp>
        <p:nvSpPr>
          <p:cNvPr id="8" name="Freeform: Shape 7">
            <a:extLst>
              <a:ext uri="{FF2B5EF4-FFF2-40B4-BE49-F238E27FC236}">
                <a16:creationId xmlns:a16="http://schemas.microsoft.com/office/drawing/2014/main" id="{06A978AE-E709-47E5-B21F-1FC6C923EB88}"/>
              </a:ext>
            </a:extLst>
          </p:cNvPr>
          <p:cNvSpPr/>
          <p:nvPr/>
        </p:nvSpPr>
        <p:spPr>
          <a:xfrm>
            <a:off x="461086" y="2086604"/>
            <a:ext cx="9818615" cy="2054067"/>
          </a:xfrm>
          <a:custGeom>
            <a:avLst/>
            <a:gdLst>
              <a:gd name="connsiteX0" fmla="*/ 0 w 9818615"/>
              <a:gd name="connsiteY0" fmla="*/ 488043 h 2928199"/>
              <a:gd name="connsiteX1" fmla="*/ 488043 w 9818615"/>
              <a:gd name="connsiteY1" fmla="*/ 0 h 2928199"/>
              <a:gd name="connsiteX2" fmla="*/ 9330572 w 9818615"/>
              <a:gd name="connsiteY2" fmla="*/ 0 h 2928199"/>
              <a:gd name="connsiteX3" fmla="*/ 9818615 w 9818615"/>
              <a:gd name="connsiteY3" fmla="*/ 488043 h 2928199"/>
              <a:gd name="connsiteX4" fmla="*/ 9818615 w 9818615"/>
              <a:gd name="connsiteY4" fmla="*/ 2440156 h 2928199"/>
              <a:gd name="connsiteX5" fmla="*/ 9330572 w 9818615"/>
              <a:gd name="connsiteY5" fmla="*/ 2928199 h 2928199"/>
              <a:gd name="connsiteX6" fmla="*/ 488043 w 9818615"/>
              <a:gd name="connsiteY6" fmla="*/ 2928199 h 2928199"/>
              <a:gd name="connsiteX7" fmla="*/ 0 w 9818615"/>
              <a:gd name="connsiteY7" fmla="*/ 2440156 h 2928199"/>
              <a:gd name="connsiteX8" fmla="*/ 0 w 9818615"/>
              <a:gd name="connsiteY8" fmla="*/ 488043 h 29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8615" h="2928199">
                <a:moveTo>
                  <a:pt x="0" y="488043"/>
                </a:moveTo>
                <a:cubicBezTo>
                  <a:pt x="0" y="218504"/>
                  <a:pt x="218504" y="0"/>
                  <a:pt x="488043" y="0"/>
                </a:cubicBezTo>
                <a:lnTo>
                  <a:pt x="9330572" y="0"/>
                </a:lnTo>
                <a:cubicBezTo>
                  <a:pt x="9600111" y="0"/>
                  <a:pt x="9818615" y="218504"/>
                  <a:pt x="9818615" y="488043"/>
                </a:cubicBezTo>
                <a:lnTo>
                  <a:pt x="9818615" y="2440156"/>
                </a:lnTo>
                <a:cubicBezTo>
                  <a:pt x="9818615" y="2709695"/>
                  <a:pt x="9600111" y="2928199"/>
                  <a:pt x="9330572" y="2928199"/>
                </a:cubicBezTo>
                <a:lnTo>
                  <a:pt x="488043" y="2928199"/>
                </a:lnTo>
                <a:cubicBezTo>
                  <a:pt x="218504" y="2928199"/>
                  <a:pt x="0" y="2709695"/>
                  <a:pt x="0" y="2440156"/>
                </a:cubicBezTo>
                <a:lnTo>
                  <a:pt x="0" y="488043"/>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0" rIns="68580" bIns="1944000" numCol="1" spcCol="1270" anchor="ctr" anchorCtr="0">
            <a:noAutofit/>
          </a:bodyPr>
          <a:lstStyle/>
          <a:p>
            <a:pPr marL="0" lvl="0" indent="0" algn="ctr" defTabSz="800100">
              <a:lnSpc>
                <a:spcPct val="90000"/>
              </a:lnSpc>
              <a:spcBef>
                <a:spcPct val="0"/>
              </a:spcBef>
              <a:spcAft>
                <a:spcPct val="35000"/>
              </a:spcAft>
              <a:buNone/>
            </a:pPr>
            <a:endParaRPr lang="en-NZ" sz="1800" b="1" kern="1200" dirty="0">
              <a:solidFill>
                <a:schemeClr val="bg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D2567B7E-4AEC-4045-8652-1883649C8EF3}"/>
              </a:ext>
            </a:extLst>
          </p:cNvPr>
          <p:cNvSpPr/>
          <p:nvPr/>
        </p:nvSpPr>
        <p:spPr>
          <a:xfrm>
            <a:off x="889219" y="2653699"/>
            <a:ext cx="8976413" cy="1150225"/>
          </a:xfrm>
          <a:custGeom>
            <a:avLst/>
            <a:gdLst>
              <a:gd name="connsiteX0" fmla="*/ 316986 w 8976413"/>
              <a:gd name="connsiteY0" fmla="*/ 0 h 1901876"/>
              <a:gd name="connsiteX1" fmla="*/ 8976413 w 8976413"/>
              <a:gd name="connsiteY1" fmla="*/ 0 h 1901876"/>
              <a:gd name="connsiteX2" fmla="*/ 8976413 w 8976413"/>
              <a:gd name="connsiteY2" fmla="*/ 0 h 1901876"/>
              <a:gd name="connsiteX3" fmla="*/ 8976413 w 8976413"/>
              <a:gd name="connsiteY3" fmla="*/ 1584890 h 1901876"/>
              <a:gd name="connsiteX4" fmla="*/ 8659427 w 8976413"/>
              <a:gd name="connsiteY4" fmla="*/ 1901876 h 1901876"/>
              <a:gd name="connsiteX5" fmla="*/ 0 w 8976413"/>
              <a:gd name="connsiteY5" fmla="*/ 1901876 h 1901876"/>
              <a:gd name="connsiteX6" fmla="*/ 0 w 8976413"/>
              <a:gd name="connsiteY6" fmla="*/ 1901876 h 1901876"/>
              <a:gd name="connsiteX7" fmla="*/ 0 w 8976413"/>
              <a:gd name="connsiteY7" fmla="*/ 316986 h 1901876"/>
              <a:gd name="connsiteX8" fmla="*/ 316986 w 8976413"/>
              <a:gd name="connsiteY8" fmla="*/ 0 h 19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6413" h="1901876">
                <a:moveTo>
                  <a:pt x="316986" y="0"/>
                </a:moveTo>
                <a:lnTo>
                  <a:pt x="8976413" y="0"/>
                </a:lnTo>
                <a:lnTo>
                  <a:pt x="8976413" y="0"/>
                </a:lnTo>
                <a:lnTo>
                  <a:pt x="8976413" y="1584890"/>
                </a:lnTo>
                <a:cubicBezTo>
                  <a:pt x="8976413" y="1759957"/>
                  <a:pt x="8834494" y="1901876"/>
                  <a:pt x="8659427" y="1901876"/>
                </a:cubicBezTo>
                <a:lnTo>
                  <a:pt x="0" y="1901876"/>
                </a:lnTo>
                <a:lnTo>
                  <a:pt x="0" y="1901876"/>
                </a:lnTo>
                <a:lnTo>
                  <a:pt x="0" y="316986"/>
                </a:lnTo>
                <a:cubicBezTo>
                  <a:pt x="0" y="141919"/>
                  <a:pt x="141919" y="0"/>
                  <a:pt x="316986" y="0"/>
                </a:cubicBez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322" tIns="115702" rIns="123322" bIns="115702" numCol="1" spcCol="1270" anchor="ctr" anchorCtr="0">
            <a:noAutofit/>
          </a:bodyPr>
          <a:lstStyle/>
          <a:p>
            <a:pPr>
              <a:tabLst>
                <a:tab pos="712788" algn="l"/>
              </a:tabLst>
            </a:pPr>
            <a:r>
              <a:rPr lang="en-NZ" sz="1600" dirty="0">
                <a:solidFill>
                  <a:schemeClr val="tx1"/>
                </a:solidFill>
                <a:latin typeface="Arial" panose="020B0604020202020204" pitchFamily="34" charset="0"/>
                <a:cs typeface="Arial" panose="020B0604020202020204" pitchFamily="34" charset="0"/>
              </a:rPr>
              <a:t>10.4	Each Shipper warrants that for any Congested Delivery Point its NQs will 	represent its best estimate of its End-users’ requirements and that it will not 	inflate those NQs with the intention of securing a greater share of the Available 	Operational Capacity.</a:t>
            </a:r>
            <a:endParaRPr lang="en-NZ" sz="10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D25F032-C92F-416F-B253-49AE96DF7FE0}"/>
              </a:ext>
            </a:extLst>
          </p:cNvPr>
          <p:cNvSpPr txBox="1"/>
          <p:nvPr/>
        </p:nvSpPr>
        <p:spPr>
          <a:xfrm>
            <a:off x="450850" y="1467406"/>
            <a:ext cx="9828001" cy="338554"/>
          </a:xfrm>
          <a:prstGeom prst="rect">
            <a:avLst/>
          </a:prstGeom>
          <a:noFill/>
        </p:spPr>
        <p:txBody>
          <a:bodyPr wrap="square" rtlCol="0">
            <a:spAutoFit/>
          </a:bodyPr>
          <a:lstStyle/>
          <a:p>
            <a:r>
              <a:rPr lang="en-NZ" sz="1600" dirty="0">
                <a:latin typeface="Arial" panose="020B0604020202020204" pitchFamily="34" charset="0"/>
                <a:cs typeface="Arial" panose="020B0604020202020204" pitchFamily="34" charset="0"/>
              </a:rPr>
              <a:t>The GTAC sets out the following for nominations at congested delivery points:</a:t>
            </a:r>
          </a:p>
        </p:txBody>
      </p:sp>
      <p:sp>
        <p:nvSpPr>
          <p:cNvPr id="7" name="TextBox 6">
            <a:extLst>
              <a:ext uri="{FF2B5EF4-FFF2-40B4-BE49-F238E27FC236}">
                <a16:creationId xmlns:a16="http://schemas.microsoft.com/office/drawing/2014/main" id="{C50FACD9-6C72-4394-869C-9A5E67F9C8F6}"/>
              </a:ext>
            </a:extLst>
          </p:cNvPr>
          <p:cNvSpPr txBox="1"/>
          <p:nvPr/>
        </p:nvSpPr>
        <p:spPr>
          <a:xfrm>
            <a:off x="450849" y="4371019"/>
            <a:ext cx="9828001" cy="2308324"/>
          </a:xfrm>
          <a:prstGeom prst="rect">
            <a:avLst/>
          </a:prstGeom>
          <a:solidFill>
            <a:schemeClr val="accent1"/>
          </a:solidFill>
        </p:spPr>
        <p:txBody>
          <a:bodyPr wrap="square" rtlCol="0">
            <a:spAutoFit/>
          </a:bodyPr>
          <a:lstStyle/>
          <a:p>
            <a:r>
              <a:rPr lang="en-NZ" sz="16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All parties using the transmission system have a duty to act as a Reasonable and Prudent Operator</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As the auction of PRs reflects the value each party puts on capacity at a point, it is unlikely that shippers will be incentivised overbuy PRs which limits their ability to overinflate NQs</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The underrun charges also incentivise accurate nominations and therefore disincentivises </a:t>
            </a:r>
            <a:r>
              <a:rPr lang="en-NZ" sz="1600" dirty="0" err="1">
                <a:latin typeface="Arial" panose="020B0604020202020204" pitchFamily="34" charset="0"/>
                <a:cs typeface="Arial" panose="020B0604020202020204" pitchFamily="34" charset="0"/>
              </a:rPr>
              <a:t>overnomination</a:t>
            </a:r>
            <a:endParaRPr lang="en-NZ"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First Gas considers that part of its duties as an RPO is to enforce the GTAC</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First Gas considers that the provisions of the GTAC adequately address this aspect</a:t>
            </a:r>
          </a:p>
          <a:p>
            <a:pPr marL="342900" indent="-342900">
              <a:buFont typeface="Arial" panose="020B0604020202020204" pitchFamily="34" charset="0"/>
              <a:buChar char="•"/>
            </a:pPr>
            <a:endParaRPr lang="en-NZ" sz="16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09823ED-CA35-4B78-89DE-73BBCE1AAA68}"/>
              </a:ext>
            </a:extLst>
          </p:cNvPr>
          <p:cNvSpPr/>
          <p:nvPr/>
        </p:nvSpPr>
        <p:spPr>
          <a:xfrm>
            <a:off x="3792310" y="2145836"/>
            <a:ext cx="2260748" cy="369332"/>
          </a:xfrm>
          <a:prstGeom prst="rect">
            <a:avLst/>
          </a:prstGeom>
        </p:spPr>
        <p:txBody>
          <a:bodyPr wrap="none">
            <a:spAutoFit/>
          </a:bodyPr>
          <a:lstStyle/>
          <a:p>
            <a:pPr lvl="0" algn="ctr" defTabSz="800100">
              <a:lnSpc>
                <a:spcPct val="90000"/>
              </a:lnSpc>
              <a:spcBef>
                <a:spcPct val="0"/>
              </a:spcBef>
              <a:spcAft>
                <a:spcPct val="35000"/>
              </a:spcAft>
            </a:pPr>
            <a:r>
              <a:rPr lang="en-NZ" sz="2000" b="1" dirty="0">
                <a:solidFill>
                  <a:schemeClr val="bg1"/>
                </a:solidFill>
                <a:latin typeface="Arial" panose="020B0604020202020204" pitchFamily="34" charset="0"/>
                <a:cs typeface="Arial" panose="020B0604020202020204" pitchFamily="34" charset="0"/>
              </a:rPr>
              <a:t>GTAC provisions</a:t>
            </a:r>
          </a:p>
        </p:txBody>
      </p:sp>
    </p:spTree>
    <p:extLst>
      <p:ext uri="{BB962C8B-B14F-4D97-AF65-F5344CB8AC3E}">
        <p14:creationId xmlns:p14="http://schemas.microsoft.com/office/powerpoint/2010/main" val="411340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2F2-A397-41F5-865C-820C8E373F7A}"/>
              </a:ext>
            </a:extLst>
          </p:cNvPr>
          <p:cNvSpPr>
            <a:spLocks noGrp="1"/>
          </p:cNvSpPr>
          <p:nvPr>
            <p:ph type="title"/>
          </p:nvPr>
        </p:nvSpPr>
        <p:spPr/>
        <p:txBody>
          <a:bodyPr/>
          <a:lstStyle/>
          <a:p>
            <a:r>
              <a:rPr lang="en-NZ" dirty="0"/>
              <a:t>PRs and Supplementary Agreements</a:t>
            </a:r>
          </a:p>
        </p:txBody>
      </p:sp>
      <p:sp>
        <p:nvSpPr>
          <p:cNvPr id="8" name="Freeform: Shape 7">
            <a:extLst>
              <a:ext uri="{FF2B5EF4-FFF2-40B4-BE49-F238E27FC236}">
                <a16:creationId xmlns:a16="http://schemas.microsoft.com/office/drawing/2014/main" id="{06A978AE-E709-47E5-B21F-1FC6C923EB88}"/>
              </a:ext>
            </a:extLst>
          </p:cNvPr>
          <p:cNvSpPr/>
          <p:nvPr/>
        </p:nvSpPr>
        <p:spPr>
          <a:xfrm>
            <a:off x="461086" y="1805960"/>
            <a:ext cx="9818615" cy="3102669"/>
          </a:xfrm>
          <a:custGeom>
            <a:avLst/>
            <a:gdLst>
              <a:gd name="connsiteX0" fmla="*/ 0 w 9818615"/>
              <a:gd name="connsiteY0" fmla="*/ 488043 h 2928199"/>
              <a:gd name="connsiteX1" fmla="*/ 488043 w 9818615"/>
              <a:gd name="connsiteY1" fmla="*/ 0 h 2928199"/>
              <a:gd name="connsiteX2" fmla="*/ 9330572 w 9818615"/>
              <a:gd name="connsiteY2" fmla="*/ 0 h 2928199"/>
              <a:gd name="connsiteX3" fmla="*/ 9818615 w 9818615"/>
              <a:gd name="connsiteY3" fmla="*/ 488043 h 2928199"/>
              <a:gd name="connsiteX4" fmla="*/ 9818615 w 9818615"/>
              <a:gd name="connsiteY4" fmla="*/ 2440156 h 2928199"/>
              <a:gd name="connsiteX5" fmla="*/ 9330572 w 9818615"/>
              <a:gd name="connsiteY5" fmla="*/ 2928199 h 2928199"/>
              <a:gd name="connsiteX6" fmla="*/ 488043 w 9818615"/>
              <a:gd name="connsiteY6" fmla="*/ 2928199 h 2928199"/>
              <a:gd name="connsiteX7" fmla="*/ 0 w 9818615"/>
              <a:gd name="connsiteY7" fmla="*/ 2440156 h 2928199"/>
              <a:gd name="connsiteX8" fmla="*/ 0 w 9818615"/>
              <a:gd name="connsiteY8" fmla="*/ 488043 h 29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8615" h="2928199">
                <a:moveTo>
                  <a:pt x="0" y="488043"/>
                </a:moveTo>
                <a:cubicBezTo>
                  <a:pt x="0" y="218504"/>
                  <a:pt x="218504" y="0"/>
                  <a:pt x="488043" y="0"/>
                </a:cubicBezTo>
                <a:lnTo>
                  <a:pt x="9330572" y="0"/>
                </a:lnTo>
                <a:cubicBezTo>
                  <a:pt x="9600111" y="0"/>
                  <a:pt x="9818615" y="218504"/>
                  <a:pt x="9818615" y="488043"/>
                </a:cubicBezTo>
                <a:lnTo>
                  <a:pt x="9818615" y="2440156"/>
                </a:lnTo>
                <a:cubicBezTo>
                  <a:pt x="9818615" y="2709695"/>
                  <a:pt x="9600111" y="2928199"/>
                  <a:pt x="9330572" y="2928199"/>
                </a:cubicBezTo>
                <a:lnTo>
                  <a:pt x="488043" y="2928199"/>
                </a:lnTo>
                <a:cubicBezTo>
                  <a:pt x="218504" y="2928199"/>
                  <a:pt x="0" y="2709695"/>
                  <a:pt x="0" y="2440156"/>
                </a:cubicBezTo>
                <a:lnTo>
                  <a:pt x="0" y="488043"/>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0" rIns="68580" bIns="1944000" numCol="1" spcCol="1270" anchor="ctr" anchorCtr="0">
            <a:noAutofit/>
          </a:bodyPr>
          <a:lstStyle/>
          <a:p>
            <a:pPr marL="0" lvl="0" indent="0" algn="ctr" defTabSz="800100">
              <a:lnSpc>
                <a:spcPct val="90000"/>
              </a:lnSpc>
              <a:spcBef>
                <a:spcPct val="0"/>
              </a:spcBef>
              <a:spcAft>
                <a:spcPct val="35000"/>
              </a:spcAft>
              <a:buNone/>
            </a:pPr>
            <a:endParaRPr lang="en-NZ" sz="1800" b="1" kern="1200" dirty="0">
              <a:solidFill>
                <a:schemeClr val="bg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D2567B7E-4AEC-4045-8652-1883649C8EF3}"/>
              </a:ext>
            </a:extLst>
          </p:cNvPr>
          <p:cNvSpPr/>
          <p:nvPr/>
        </p:nvSpPr>
        <p:spPr>
          <a:xfrm>
            <a:off x="889219" y="2373055"/>
            <a:ext cx="8976413" cy="2343680"/>
          </a:xfrm>
          <a:custGeom>
            <a:avLst/>
            <a:gdLst>
              <a:gd name="connsiteX0" fmla="*/ 316986 w 8976413"/>
              <a:gd name="connsiteY0" fmla="*/ 0 h 1901876"/>
              <a:gd name="connsiteX1" fmla="*/ 8976413 w 8976413"/>
              <a:gd name="connsiteY1" fmla="*/ 0 h 1901876"/>
              <a:gd name="connsiteX2" fmla="*/ 8976413 w 8976413"/>
              <a:gd name="connsiteY2" fmla="*/ 0 h 1901876"/>
              <a:gd name="connsiteX3" fmla="*/ 8976413 w 8976413"/>
              <a:gd name="connsiteY3" fmla="*/ 1584890 h 1901876"/>
              <a:gd name="connsiteX4" fmla="*/ 8659427 w 8976413"/>
              <a:gd name="connsiteY4" fmla="*/ 1901876 h 1901876"/>
              <a:gd name="connsiteX5" fmla="*/ 0 w 8976413"/>
              <a:gd name="connsiteY5" fmla="*/ 1901876 h 1901876"/>
              <a:gd name="connsiteX6" fmla="*/ 0 w 8976413"/>
              <a:gd name="connsiteY6" fmla="*/ 1901876 h 1901876"/>
              <a:gd name="connsiteX7" fmla="*/ 0 w 8976413"/>
              <a:gd name="connsiteY7" fmla="*/ 316986 h 1901876"/>
              <a:gd name="connsiteX8" fmla="*/ 316986 w 8976413"/>
              <a:gd name="connsiteY8" fmla="*/ 0 h 19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6413" h="1901876">
                <a:moveTo>
                  <a:pt x="316986" y="0"/>
                </a:moveTo>
                <a:lnTo>
                  <a:pt x="8976413" y="0"/>
                </a:lnTo>
                <a:lnTo>
                  <a:pt x="8976413" y="0"/>
                </a:lnTo>
                <a:lnTo>
                  <a:pt x="8976413" y="1584890"/>
                </a:lnTo>
                <a:cubicBezTo>
                  <a:pt x="8976413" y="1759957"/>
                  <a:pt x="8834494" y="1901876"/>
                  <a:pt x="8659427" y="1901876"/>
                </a:cubicBezTo>
                <a:lnTo>
                  <a:pt x="0" y="1901876"/>
                </a:lnTo>
                <a:lnTo>
                  <a:pt x="0" y="1901876"/>
                </a:lnTo>
                <a:lnTo>
                  <a:pt x="0" y="316986"/>
                </a:lnTo>
                <a:cubicBezTo>
                  <a:pt x="0" y="141919"/>
                  <a:pt x="141919" y="0"/>
                  <a:pt x="316986" y="0"/>
                </a:cubicBez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322" tIns="115702" rIns="123322" bIns="115702" numCol="1" spcCol="1270" anchor="ctr" anchorCtr="0">
            <a:noAutofit/>
          </a:bodyPr>
          <a:lstStyle/>
          <a:p>
            <a:pPr defTabSz="180975"/>
            <a:r>
              <a:rPr lang="en-NZ" sz="1100" dirty="0">
                <a:solidFill>
                  <a:schemeClr val="tx1"/>
                </a:solidFill>
                <a:latin typeface="Arial" panose="020B0604020202020204" pitchFamily="34" charset="0"/>
                <a:cs typeface="Arial" panose="020B0604020202020204" pitchFamily="34" charset="0"/>
              </a:rPr>
              <a:t>7.1	Any Shipper may at any time request First Gas to enter into a Supplementary Agreement. First Gas will promptly evaluate that request 			against any of the following criteria:</a:t>
            </a:r>
          </a:p>
          <a:p>
            <a:pPr marL="0" lvl="1" defTabSz="180975"/>
            <a:r>
              <a:rPr lang="en-NZ" sz="1100" dirty="0">
                <a:solidFill>
                  <a:schemeClr val="tx1"/>
                </a:solidFill>
                <a:latin typeface="Arial" panose="020B0604020202020204" pitchFamily="34" charset="0"/>
                <a:cs typeface="Arial" panose="020B0604020202020204" pitchFamily="34" charset="0"/>
              </a:rPr>
              <a:t>		(a)		the amount of transmission capacity requested, including whether providing it would affect Available Operational Capacity to the 					extent of impeding or forestalling opportunities more beneficial to First Gas and other users of the Transmission System; </a:t>
            </a:r>
          </a:p>
          <a:p>
            <a:pPr marL="0" lvl="1" defTabSz="180975"/>
            <a:r>
              <a:rPr lang="en-NZ" sz="1100" dirty="0">
                <a:solidFill>
                  <a:schemeClr val="tx1"/>
                </a:solidFill>
                <a:latin typeface="Arial" panose="020B0604020202020204" pitchFamily="34" charset="0"/>
                <a:cs typeface="Arial" panose="020B0604020202020204" pitchFamily="34" charset="0"/>
              </a:rPr>
              <a:t>		(b)		whether the Shipper (or End-user) can demonstrate that it has a practical opportunity to bypass the Transmission System or use 					an alternative fuel that is cheaper than Gas;</a:t>
            </a:r>
          </a:p>
          <a:p>
            <a:pPr marL="0" lvl="1" defTabSz="180975"/>
            <a:r>
              <a:rPr lang="en-NZ" sz="1100" dirty="0">
                <a:solidFill>
                  <a:schemeClr val="tx1"/>
                </a:solidFill>
                <a:latin typeface="Arial" panose="020B0604020202020204" pitchFamily="34" charset="0"/>
                <a:cs typeface="Arial" panose="020B0604020202020204" pitchFamily="34" charset="0"/>
              </a:rPr>
              <a:t>		(c)		whether the Shipper (or End-user) can demonstrate that paying First Gas’ standard transmission fees would be uneconomic; and</a:t>
            </a:r>
          </a:p>
          <a:p>
            <a:pPr marL="0" lvl="1" defTabSz="180975"/>
            <a:r>
              <a:rPr lang="en-NZ" sz="1100" dirty="0">
                <a:solidFill>
                  <a:schemeClr val="tx1"/>
                </a:solidFill>
                <a:latin typeface="Arial" panose="020B0604020202020204" pitchFamily="34" charset="0"/>
                <a:cs typeface="Arial" panose="020B0604020202020204" pitchFamily="34" charset="0"/>
              </a:rPr>
              <a:t>		(d)		whether the Shipper (or End-user) is the sole user of the relevant Delivery Point or other transmission assets and those assets 					would cease to be useful were the End-user to cease using Gas.</a:t>
            </a:r>
          </a:p>
          <a:p>
            <a:pPr defTabSz="180975"/>
            <a:r>
              <a:rPr lang="en-NZ" sz="1100" dirty="0">
                <a:solidFill>
                  <a:schemeClr val="tx1"/>
                </a:solidFill>
                <a:latin typeface="Arial" panose="020B0604020202020204" pitchFamily="34" charset="0"/>
                <a:cs typeface="Arial" panose="020B0604020202020204" pitchFamily="34" charset="0"/>
              </a:rPr>
              <a:t>7.4	A Supplementary Agreement may vary the terms and conditions of the Code in relation to some or all of the following (and only the 				following) matters:</a:t>
            </a:r>
          </a:p>
          <a:p>
            <a:pPr marL="0" lvl="1" defTabSz="180975"/>
            <a:r>
              <a:rPr lang="en-NZ" sz="1100" dirty="0">
                <a:solidFill>
                  <a:schemeClr val="tx1"/>
                </a:solidFill>
                <a:latin typeface="Arial" panose="020B0604020202020204" pitchFamily="34" charset="0"/>
                <a:cs typeface="Arial" panose="020B0604020202020204" pitchFamily="34" charset="0"/>
              </a:rPr>
              <a:t>		(g)		setting the priority of Supplementary Capacity in relation to DNC with Priority Rights</a:t>
            </a:r>
          </a:p>
        </p:txBody>
      </p:sp>
      <p:sp>
        <p:nvSpPr>
          <p:cNvPr id="5" name="TextBox 4">
            <a:extLst>
              <a:ext uri="{FF2B5EF4-FFF2-40B4-BE49-F238E27FC236}">
                <a16:creationId xmlns:a16="http://schemas.microsoft.com/office/drawing/2014/main" id="{AD25F032-C92F-416F-B253-49AE96DF7FE0}"/>
              </a:ext>
            </a:extLst>
          </p:cNvPr>
          <p:cNvSpPr txBox="1"/>
          <p:nvPr/>
        </p:nvSpPr>
        <p:spPr>
          <a:xfrm>
            <a:off x="450850" y="1467406"/>
            <a:ext cx="9828001" cy="338554"/>
          </a:xfrm>
          <a:prstGeom prst="rect">
            <a:avLst/>
          </a:prstGeom>
          <a:noFill/>
        </p:spPr>
        <p:txBody>
          <a:bodyPr wrap="square" rtlCol="0">
            <a:spAutoFit/>
          </a:bodyPr>
          <a:lstStyle/>
          <a:p>
            <a:r>
              <a:rPr lang="en-NZ" sz="1600" dirty="0">
                <a:latin typeface="Arial" panose="020B0604020202020204" pitchFamily="34" charset="0"/>
                <a:cs typeface="Arial" panose="020B0604020202020204" pitchFamily="34" charset="0"/>
              </a:rPr>
              <a:t>The GTAC sets out the following requirements for SAs in relation to PRs</a:t>
            </a:r>
          </a:p>
        </p:txBody>
      </p:sp>
      <p:sp>
        <p:nvSpPr>
          <p:cNvPr id="6" name="TextBox 5">
            <a:extLst>
              <a:ext uri="{FF2B5EF4-FFF2-40B4-BE49-F238E27FC236}">
                <a16:creationId xmlns:a16="http://schemas.microsoft.com/office/drawing/2014/main" id="{FCCD2E13-96CD-4AC7-84E6-D7BA4CC66E2E}"/>
              </a:ext>
            </a:extLst>
          </p:cNvPr>
          <p:cNvSpPr txBox="1"/>
          <p:nvPr/>
        </p:nvSpPr>
        <p:spPr>
          <a:xfrm>
            <a:off x="450850" y="4973475"/>
            <a:ext cx="9828001" cy="646331"/>
          </a:xfrm>
          <a:prstGeom prst="rect">
            <a:avLst/>
          </a:prstGeom>
          <a:solidFill>
            <a:schemeClr val="accent1"/>
          </a:solidFill>
        </p:spPr>
        <p:txBody>
          <a:bodyPr wrap="square" rtlCol="0">
            <a:spAutoFit/>
          </a:bodyPr>
          <a:lstStyle/>
          <a:p>
            <a:r>
              <a:rPr lang="en-NZ" sz="1200" b="1" dirty="0">
                <a:latin typeface="Arial" panose="020B0604020202020204" pitchFamily="34" charset="0"/>
                <a:cs typeface="Arial" panose="020B0604020202020204" pitchFamily="34" charset="0"/>
              </a:rPr>
              <a:t>Key questions:</a:t>
            </a:r>
          </a:p>
          <a:p>
            <a:pPr marL="342900" indent="-342900">
              <a:buFont typeface="Arial" panose="020B0604020202020204" pitchFamily="34" charset="0"/>
              <a:buChar char="•"/>
            </a:pPr>
            <a:r>
              <a:rPr lang="en-NZ" sz="1200" dirty="0">
                <a:latin typeface="Arial" panose="020B0604020202020204" pitchFamily="34" charset="0"/>
                <a:cs typeface="Arial" panose="020B0604020202020204" pitchFamily="34" charset="0"/>
              </a:rPr>
              <a:t>Should congestion be a consideration in First Gas’ discretion on Supplementary Agreements?</a:t>
            </a:r>
          </a:p>
          <a:p>
            <a:pPr marL="342900" indent="-342900">
              <a:buFont typeface="Arial" panose="020B0604020202020204" pitchFamily="34" charset="0"/>
              <a:buChar char="•"/>
            </a:pPr>
            <a:r>
              <a:rPr lang="en-NZ" sz="1200" dirty="0">
                <a:latin typeface="Arial" panose="020B0604020202020204" pitchFamily="34" charset="0"/>
                <a:cs typeface="Arial" panose="020B0604020202020204" pitchFamily="34" charset="0"/>
              </a:rPr>
              <a:t>How should priority for available capacity be allocated between SAs and other contractual products? (e.g. DNC)</a:t>
            </a:r>
          </a:p>
        </p:txBody>
      </p:sp>
      <p:sp>
        <p:nvSpPr>
          <p:cNvPr id="7" name="TextBox 6">
            <a:extLst>
              <a:ext uri="{FF2B5EF4-FFF2-40B4-BE49-F238E27FC236}">
                <a16:creationId xmlns:a16="http://schemas.microsoft.com/office/drawing/2014/main" id="{C50FACD9-6C72-4394-869C-9A5E67F9C8F6}"/>
              </a:ext>
            </a:extLst>
          </p:cNvPr>
          <p:cNvSpPr txBox="1"/>
          <p:nvPr/>
        </p:nvSpPr>
        <p:spPr>
          <a:xfrm>
            <a:off x="461086" y="5821921"/>
            <a:ext cx="9828001" cy="1015663"/>
          </a:xfrm>
          <a:prstGeom prst="rect">
            <a:avLst/>
          </a:prstGeom>
          <a:solidFill>
            <a:schemeClr val="accent1"/>
          </a:solidFill>
        </p:spPr>
        <p:txBody>
          <a:bodyPr wrap="square" rtlCol="0">
            <a:spAutoFit/>
          </a:bodyPr>
          <a:lstStyle/>
          <a:p>
            <a:r>
              <a:rPr lang="en-NZ" sz="12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200" dirty="0">
                <a:latin typeface="Arial" panose="020B0604020202020204" pitchFamily="34" charset="0"/>
                <a:cs typeface="Arial" panose="020B0604020202020204" pitchFamily="34" charset="0"/>
              </a:rPr>
              <a:t>We feel that consideration of congestion is sufficiently covered by part of s.7.1(a)</a:t>
            </a:r>
          </a:p>
          <a:p>
            <a:pPr marL="342900" indent="-342900">
              <a:buFont typeface="Arial" panose="020B0604020202020204" pitchFamily="34" charset="0"/>
              <a:buChar char="•"/>
            </a:pPr>
            <a:r>
              <a:rPr lang="en-NZ" sz="1200" dirty="0">
                <a:latin typeface="Arial" panose="020B0604020202020204" pitchFamily="34" charset="0"/>
                <a:cs typeface="Arial" panose="020B0604020202020204" pitchFamily="34" charset="0"/>
              </a:rPr>
              <a:t>SAs are only used to bring users on to the system who would not otherwise be using gas and therefore serve to reduce tariffs for other users</a:t>
            </a:r>
          </a:p>
          <a:p>
            <a:pPr marL="342900" indent="-342900">
              <a:buFont typeface="Arial" panose="020B0604020202020204" pitchFamily="34" charset="0"/>
              <a:buChar char="•"/>
            </a:pPr>
            <a:r>
              <a:rPr lang="en-NZ" sz="1200" dirty="0">
                <a:latin typeface="Arial" panose="020B0604020202020204" pitchFamily="34" charset="0"/>
                <a:cs typeface="Arial" panose="020B0604020202020204" pitchFamily="34" charset="0"/>
              </a:rPr>
              <a:t>We understand the need for certainty over PRs and therefore need to clarify the relationship between PRs and supplementary capacity</a:t>
            </a:r>
          </a:p>
        </p:txBody>
      </p:sp>
      <p:sp>
        <p:nvSpPr>
          <p:cNvPr id="10" name="Rectangle 9">
            <a:extLst>
              <a:ext uri="{FF2B5EF4-FFF2-40B4-BE49-F238E27FC236}">
                <a16:creationId xmlns:a16="http://schemas.microsoft.com/office/drawing/2014/main" id="{009823ED-CA35-4B78-89DE-73BBCE1AAA68}"/>
              </a:ext>
            </a:extLst>
          </p:cNvPr>
          <p:cNvSpPr/>
          <p:nvPr/>
        </p:nvSpPr>
        <p:spPr>
          <a:xfrm>
            <a:off x="3792310" y="1865192"/>
            <a:ext cx="2260748" cy="369332"/>
          </a:xfrm>
          <a:prstGeom prst="rect">
            <a:avLst/>
          </a:prstGeom>
        </p:spPr>
        <p:txBody>
          <a:bodyPr wrap="none">
            <a:spAutoFit/>
          </a:bodyPr>
          <a:lstStyle/>
          <a:p>
            <a:pPr lvl="0" algn="ctr" defTabSz="800100">
              <a:lnSpc>
                <a:spcPct val="90000"/>
              </a:lnSpc>
              <a:spcBef>
                <a:spcPct val="0"/>
              </a:spcBef>
              <a:spcAft>
                <a:spcPct val="35000"/>
              </a:spcAft>
            </a:pPr>
            <a:r>
              <a:rPr lang="en-NZ" sz="2000" b="1" dirty="0">
                <a:solidFill>
                  <a:schemeClr val="bg1"/>
                </a:solidFill>
                <a:latin typeface="Arial" panose="020B0604020202020204" pitchFamily="34" charset="0"/>
                <a:cs typeface="Arial" panose="020B0604020202020204" pitchFamily="34" charset="0"/>
              </a:rPr>
              <a:t>GTAC provisions</a:t>
            </a:r>
          </a:p>
        </p:txBody>
      </p:sp>
    </p:spTree>
    <p:extLst>
      <p:ext uri="{BB962C8B-B14F-4D97-AF65-F5344CB8AC3E}">
        <p14:creationId xmlns:p14="http://schemas.microsoft.com/office/powerpoint/2010/main" val="66951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1390-4357-4D6F-A5AA-33B8F8BFA27E}"/>
              </a:ext>
            </a:extLst>
          </p:cNvPr>
          <p:cNvSpPr>
            <a:spLocks noGrp="1"/>
          </p:cNvSpPr>
          <p:nvPr>
            <p:ph type="title"/>
          </p:nvPr>
        </p:nvSpPr>
        <p:spPr/>
        <p:txBody>
          <a:bodyPr/>
          <a:lstStyle/>
          <a:p>
            <a:r>
              <a:rPr lang="en-NZ" dirty="0"/>
              <a:t>3.3 Wash-up Principle and Approach</a:t>
            </a:r>
          </a:p>
        </p:txBody>
      </p:sp>
      <p:sp>
        <p:nvSpPr>
          <p:cNvPr id="4" name="TextBox 3">
            <a:extLst>
              <a:ext uri="{FF2B5EF4-FFF2-40B4-BE49-F238E27FC236}">
                <a16:creationId xmlns:a16="http://schemas.microsoft.com/office/drawing/2014/main" id="{D4DBB497-A4B4-45B4-8918-D600F4094DFD}"/>
              </a:ext>
            </a:extLst>
          </p:cNvPr>
          <p:cNvSpPr txBox="1"/>
          <p:nvPr/>
        </p:nvSpPr>
        <p:spPr>
          <a:xfrm>
            <a:off x="6775879" y="1850910"/>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GTAC Reference</a:t>
            </a:r>
          </a:p>
        </p:txBody>
      </p:sp>
      <p:sp>
        <p:nvSpPr>
          <p:cNvPr id="6" name="TextBox 5">
            <a:extLst>
              <a:ext uri="{FF2B5EF4-FFF2-40B4-BE49-F238E27FC236}">
                <a16:creationId xmlns:a16="http://schemas.microsoft.com/office/drawing/2014/main" id="{08ED2563-B09C-43AD-958D-F88A5622394C}"/>
              </a:ext>
            </a:extLst>
          </p:cNvPr>
          <p:cNvSpPr txBox="1"/>
          <p:nvPr/>
        </p:nvSpPr>
        <p:spPr>
          <a:xfrm>
            <a:off x="6775879" y="2266407"/>
            <a:ext cx="3312665" cy="950599"/>
          </a:xfrm>
          <a:prstGeom prst="rect">
            <a:avLst/>
          </a:prstGeom>
          <a:noFill/>
          <a:ln w="28575">
            <a:solidFill>
              <a:srgbClr val="0C77BD"/>
            </a:solidFill>
          </a:ln>
        </p:spPr>
        <p:txBody>
          <a:bodyPr wrap="square" rtlCol="0">
            <a:noAutofit/>
          </a:bodyPr>
          <a:lstStyle/>
          <a:p>
            <a:endParaRPr lang="en-NZ"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C74355-9DDA-48DC-BCD4-9749072A409F}"/>
              </a:ext>
            </a:extLst>
          </p:cNvPr>
          <p:cNvSpPr txBox="1"/>
          <p:nvPr/>
        </p:nvSpPr>
        <p:spPr>
          <a:xfrm>
            <a:off x="440167" y="1843468"/>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Discussion Objective</a:t>
            </a:r>
          </a:p>
        </p:txBody>
      </p:sp>
      <p:sp>
        <p:nvSpPr>
          <p:cNvPr id="8" name="TextBox 7">
            <a:extLst>
              <a:ext uri="{FF2B5EF4-FFF2-40B4-BE49-F238E27FC236}">
                <a16:creationId xmlns:a16="http://schemas.microsoft.com/office/drawing/2014/main" id="{11915B49-DC9C-40BD-A950-AB1E80E59DCC}"/>
              </a:ext>
            </a:extLst>
          </p:cNvPr>
          <p:cNvSpPr txBox="1"/>
          <p:nvPr/>
        </p:nvSpPr>
        <p:spPr>
          <a:xfrm>
            <a:off x="440167" y="2258966"/>
            <a:ext cx="5975970" cy="961672"/>
          </a:xfrm>
          <a:prstGeom prst="rect">
            <a:avLst/>
          </a:prstGeom>
          <a:noFill/>
          <a:ln w="28575">
            <a:solidFill>
              <a:srgbClr val="0C77BD"/>
            </a:solidFill>
          </a:ln>
        </p:spPr>
        <p:txBody>
          <a:bodyPr wrap="square" rtlCol="0">
            <a:noAutofit/>
          </a:bodyPr>
          <a:lstStyle/>
          <a:p>
            <a:r>
              <a:rPr lang="en-NZ" dirty="0">
                <a:latin typeface="Arial" panose="020B0604020202020204" pitchFamily="34" charset="0"/>
                <a:cs typeface="Arial" panose="020B0604020202020204" pitchFamily="34" charset="0"/>
              </a:rPr>
              <a:t>Present washup principles for consultation with shippers</a:t>
            </a:r>
            <a:endParaRPr lang="en-NZ"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D1290F6-6B87-40C0-B899-C2EF85A0909D}"/>
              </a:ext>
            </a:extLst>
          </p:cNvPr>
          <p:cNvSpPr txBox="1"/>
          <p:nvPr/>
        </p:nvSpPr>
        <p:spPr>
          <a:xfrm>
            <a:off x="440167" y="3793113"/>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FAP Findings</a:t>
            </a:r>
          </a:p>
        </p:txBody>
      </p:sp>
      <p:sp>
        <p:nvSpPr>
          <p:cNvPr id="10" name="TextBox 9">
            <a:extLst>
              <a:ext uri="{FF2B5EF4-FFF2-40B4-BE49-F238E27FC236}">
                <a16:creationId xmlns:a16="http://schemas.microsoft.com/office/drawing/2014/main" id="{90A475F2-8A0E-42EB-B771-E15D361CD548}"/>
              </a:ext>
            </a:extLst>
          </p:cNvPr>
          <p:cNvSpPr txBox="1"/>
          <p:nvPr/>
        </p:nvSpPr>
        <p:spPr>
          <a:xfrm>
            <a:off x="440167" y="4208611"/>
            <a:ext cx="5975970" cy="1901196"/>
          </a:xfrm>
          <a:prstGeom prst="rect">
            <a:avLst/>
          </a:prstGeom>
          <a:noFill/>
          <a:ln w="28575">
            <a:solidFill>
              <a:srgbClr val="0C77BD"/>
            </a:solidFill>
          </a:ln>
        </p:spPr>
        <p:txBody>
          <a:bodyPr wrap="square" rtlCol="0">
            <a:noAutofit/>
          </a:bodyPr>
          <a:lstStyle/>
          <a:p>
            <a:pPr marL="342900" lvl="0" indent="-342900">
              <a:buFont typeface="Arial" panose="020B0604020202020204" pitchFamily="34" charset="0"/>
              <a:buChar char="•"/>
            </a:pPr>
            <a:r>
              <a:rPr lang="en-NZ" dirty="0">
                <a:latin typeface="Arial" panose="020B0604020202020204" pitchFamily="34" charset="0"/>
                <a:cs typeface="Arial" panose="020B0604020202020204" pitchFamily="34" charset="0"/>
              </a:rPr>
              <a:t>Wash-up agreement should be simple to prepare (68) </a:t>
            </a:r>
          </a:p>
          <a:p>
            <a:pPr marL="342900" indent="-342900">
              <a:buFont typeface="Arial" panose="020B0604020202020204" pitchFamily="34" charset="0"/>
              <a:buChar char="•"/>
            </a:pPr>
            <a:r>
              <a:rPr lang="en-NZ" dirty="0">
                <a:latin typeface="Arial" panose="020B0604020202020204" pitchFamily="34" charset="0"/>
                <a:cs typeface="Arial" panose="020B0604020202020204" pitchFamily="34" charset="0"/>
              </a:rPr>
              <a:t>Not concerned that a wash-up agreement is still to be negotiated (126)</a:t>
            </a:r>
            <a:endParaRPr lang="en-NZ"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778FFF8-4002-41B8-95D7-016A6C7A95AC}"/>
              </a:ext>
            </a:extLst>
          </p:cNvPr>
          <p:cNvSpPr txBox="1"/>
          <p:nvPr/>
        </p:nvSpPr>
        <p:spPr>
          <a:xfrm>
            <a:off x="6780009" y="3793113"/>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Supporting Material</a:t>
            </a:r>
          </a:p>
        </p:txBody>
      </p:sp>
      <p:sp>
        <p:nvSpPr>
          <p:cNvPr id="14" name="TextBox 13">
            <a:extLst>
              <a:ext uri="{FF2B5EF4-FFF2-40B4-BE49-F238E27FC236}">
                <a16:creationId xmlns:a16="http://schemas.microsoft.com/office/drawing/2014/main" id="{4357F096-F773-4E4F-853C-4280791D138D}"/>
              </a:ext>
            </a:extLst>
          </p:cNvPr>
          <p:cNvSpPr txBox="1"/>
          <p:nvPr/>
        </p:nvSpPr>
        <p:spPr>
          <a:xfrm>
            <a:off x="6786563" y="4208611"/>
            <a:ext cx="3301982" cy="1901196"/>
          </a:xfrm>
          <a:prstGeom prst="rect">
            <a:avLst/>
          </a:prstGeom>
          <a:noFill/>
          <a:ln w="28575">
            <a:solidFill>
              <a:srgbClr val="0C77BD"/>
            </a:solidFill>
          </a:ln>
        </p:spPr>
        <p:txBody>
          <a:bodyPr wrap="square" rtlCol="0">
            <a:noAutofit/>
          </a:bodyPr>
          <a:lstStyle/>
          <a:p>
            <a:r>
              <a:rPr lang="en-NZ" dirty="0">
                <a:latin typeface="Arial" panose="020B0604020202020204" pitchFamily="34" charset="0"/>
                <a:cs typeface="Arial" panose="020B0604020202020204" pitchFamily="34" charset="0"/>
              </a:rPr>
              <a:t>Washup Principles</a:t>
            </a:r>
          </a:p>
          <a:p>
            <a:pPr marL="342900" lvl="0" indent="-342900">
              <a:buFont typeface="Arial" panose="020B0604020202020204" pitchFamily="34" charset="0"/>
              <a:buChar char="•"/>
            </a:pPr>
            <a:r>
              <a:rPr lang="en-NZ" dirty="0">
                <a:latin typeface="Arial" panose="020B0604020202020204" pitchFamily="34" charset="0"/>
                <a:cs typeface="Arial" panose="020B0604020202020204" pitchFamily="34" charset="0"/>
              </a:rPr>
              <a:t>Current arrangements</a:t>
            </a:r>
          </a:p>
          <a:p>
            <a:pPr marL="342900" indent="-342900">
              <a:buFont typeface="Arial" panose="020B0604020202020204" pitchFamily="34" charset="0"/>
              <a:buChar char="•"/>
            </a:pPr>
            <a:r>
              <a:rPr lang="en-NZ" dirty="0">
                <a:latin typeface="Arial" panose="020B0604020202020204" pitchFamily="34" charset="0"/>
                <a:cs typeface="Arial" panose="020B0604020202020204" pitchFamily="34" charset="0"/>
              </a:rPr>
              <a:t>Proposed arrangements</a:t>
            </a:r>
            <a:endParaRPr lang="en-N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83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FDDF-586D-4DA4-9BC8-7FD76D36C763}"/>
              </a:ext>
            </a:extLst>
          </p:cNvPr>
          <p:cNvSpPr>
            <a:spLocks noGrp="1"/>
          </p:cNvSpPr>
          <p:nvPr>
            <p:ph type="title"/>
          </p:nvPr>
        </p:nvSpPr>
        <p:spPr/>
        <p:txBody>
          <a:bodyPr/>
          <a:lstStyle/>
          <a:p>
            <a:r>
              <a:rPr lang="en-NZ" dirty="0"/>
              <a:t>Current Arrangements - overview and data</a:t>
            </a:r>
          </a:p>
        </p:txBody>
      </p:sp>
      <p:sp>
        <p:nvSpPr>
          <p:cNvPr id="3" name="Content Placeholder 2">
            <a:extLst>
              <a:ext uri="{FF2B5EF4-FFF2-40B4-BE49-F238E27FC236}">
                <a16:creationId xmlns:a16="http://schemas.microsoft.com/office/drawing/2014/main" id="{1049FB9A-B15D-476D-AB86-7881FADCCFD3}"/>
              </a:ext>
            </a:extLst>
          </p:cNvPr>
          <p:cNvSpPr>
            <a:spLocks noGrp="1"/>
          </p:cNvSpPr>
          <p:nvPr>
            <p:ph idx="1"/>
          </p:nvPr>
        </p:nvSpPr>
        <p:spPr>
          <a:xfrm>
            <a:off x="432000" y="1865688"/>
            <a:ext cx="4892036" cy="5011287"/>
          </a:xfrm>
          <a:ln w="28575">
            <a:solidFill>
              <a:srgbClr val="0C77BD"/>
            </a:solidFill>
          </a:ln>
        </p:spPr>
        <p:txBody>
          <a:bodyPr lIns="90000"/>
          <a:lstStyle/>
          <a:p>
            <a:pPr marL="285750" indent="-285750"/>
            <a:r>
              <a:rPr lang="en-NZ" sz="1400" dirty="0"/>
              <a:t>Both codes allow for wash-ups to be applied to invoices based on new (more accurate) data.  </a:t>
            </a:r>
          </a:p>
          <a:p>
            <a:pPr marL="285750" indent="-285750"/>
            <a:r>
              <a:rPr lang="en-NZ" sz="1400" dirty="0"/>
              <a:t>No time limit on wash-ups under the MPOC.  Under the VTC changes to invoicing are limited to 18 months following the month of the invoice</a:t>
            </a:r>
          </a:p>
          <a:p>
            <a:pPr marL="285750" indent="-285750"/>
            <a:r>
              <a:rPr lang="en-NZ" sz="1400" dirty="0"/>
              <a:t>Under the VTC invoices may be reopened after the time limit due to wash-ups under the MPOC or Special Allocations from the Downstream Reconciliation Rules (DRRs) at the discretion of First Gas.</a:t>
            </a:r>
          </a:p>
        </p:txBody>
      </p:sp>
      <p:sp>
        <p:nvSpPr>
          <p:cNvPr id="4" name="Content Placeholder 2">
            <a:extLst>
              <a:ext uri="{FF2B5EF4-FFF2-40B4-BE49-F238E27FC236}">
                <a16:creationId xmlns:a16="http://schemas.microsoft.com/office/drawing/2014/main" id="{023B2396-8BDE-4838-B718-89148E15D601}"/>
              </a:ext>
            </a:extLst>
          </p:cNvPr>
          <p:cNvSpPr txBox="1">
            <a:spLocks/>
          </p:cNvSpPr>
          <p:nvPr/>
        </p:nvSpPr>
        <p:spPr>
          <a:xfrm>
            <a:off x="5490716" y="1865688"/>
            <a:ext cx="4914700" cy="5011287"/>
          </a:xfrm>
          <a:prstGeom prst="rect">
            <a:avLst/>
          </a:prstGeom>
          <a:ln w="28575">
            <a:solidFill>
              <a:srgbClr val="0C77BD"/>
            </a:solidFill>
          </a:ln>
        </p:spPr>
        <p:txBody>
          <a:bodyPr lIns="9000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285750" indent="-285750"/>
            <a:r>
              <a:rPr lang="en-NZ" sz="1400" dirty="0"/>
              <a:t>Under the MPOC, the data is sourced from welded parties</a:t>
            </a:r>
          </a:p>
          <a:p>
            <a:pPr marL="285750" indent="-285750"/>
            <a:r>
              <a:rPr lang="en-NZ" sz="1400" dirty="0"/>
              <a:t>VTC relies on external data and allocations, and corrections are therefore reliant on the schedule for provision of that data.  These include:</a:t>
            </a:r>
          </a:p>
          <a:p>
            <a:pPr lvl="1"/>
            <a:r>
              <a:rPr lang="en-NZ" sz="1400" dirty="0"/>
              <a:t>Gas Transfer Agreements (GTAs) for receipt quantities</a:t>
            </a:r>
          </a:p>
          <a:p>
            <a:pPr lvl="1"/>
            <a:r>
              <a:rPr lang="en-NZ" sz="1400" dirty="0"/>
              <a:t>MBB D+1 Pilot Agreement calculations</a:t>
            </a:r>
          </a:p>
          <a:p>
            <a:pPr lvl="1"/>
            <a:r>
              <a:rPr lang="en-NZ" sz="1400" dirty="0"/>
              <a:t>DRRs data</a:t>
            </a:r>
          </a:p>
          <a:p>
            <a:pPr lvl="1"/>
            <a:r>
              <a:rPr lang="en-NZ" sz="1400" dirty="0"/>
              <a:t>Methodologies in the VTC itself</a:t>
            </a:r>
          </a:p>
          <a:p>
            <a:pPr lvl="1"/>
            <a:r>
              <a:rPr lang="en-NZ" sz="1400" dirty="0"/>
              <a:t>OATIS data for metering</a:t>
            </a:r>
          </a:p>
          <a:p>
            <a:pPr lvl="1"/>
            <a:r>
              <a:rPr lang="en-NZ" sz="1400" dirty="0"/>
              <a:t>Maui system </a:t>
            </a:r>
            <a:r>
              <a:rPr lang="en-NZ" sz="1400" dirty="0" err="1"/>
              <a:t>cashout</a:t>
            </a:r>
            <a:r>
              <a:rPr lang="en-NZ" sz="1400" dirty="0"/>
              <a:t> data</a:t>
            </a:r>
          </a:p>
          <a:p>
            <a:pPr marL="285750" indent="-285750"/>
            <a:r>
              <a:rPr lang="en-NZ" sz="1400" dirty="0"/>
              <a:t>Under the DRRs and the MBB D+1 Pilot Agreement, the following timing applies for provision of allocation information (and potential for wash-up adjustments):</a:t>
            </a:r>
          </a:p>
          <a:p>
            <a:pPr lvl="1"/>
            <a:r>
              <a:rPr lang="en-NZ" sz="1400" dirty="0"/>
              <a:t>D+1 Allocation – business day following flow</a:t>
            </a:r>
          </a:p>
          <a:p>
            <a:pPr lvl="1"/>
            <a:r>
              <a:rPr lang="en-NZ" sz="1400" dirty="0"/>
              <a:t>Interim Allocation – published 4 months after flow</a:t>
            </a:r>
          </a:p>
          <a:p>
            <a:pPr lvl="1"/>
            <a:r>
              <a:rPr lang="en-NZ" sz="1400" dirty="0"/>
              <a:t>Final Allocation – published 13 months after flow</a:t>
            </a:r>
          </a:p>
        </p:txBody>
      </p:sp>
      <p:sp>
        <p:nvSpPr>
          <p:cNvPr id="5" name="Rectangle 4">
            <a:extLst>
              <a:ext uri="{FF2B5EF4-FFF2-40B4-BE49-F238E27FC236}">
                <a16:creationId xmlns:a16="http://schemas.microsoft.com/office/drawing/2014/main" id="{E2A32305-4A3E-45B2-8D70-4D4871E06868}"/>
              </a:ext>
            </a:extLst>
          </p:cNvPr>
          <p:cNvSpPr/>
          <p:nvPr/>
        </p:nvSpPr>
        <p:spPr>
          <a:xfrm>
            <a:off x="428186" y="1496356"/>
            <a:ext cx="4895850" cy="369332"/>
          </a:xfrm>
          <a:prstGeom prst="rect">
            <a:avLst/>
          </a:prstGeom>
          <a:solidFill>
            <a:srgbClr val="0C77BD"/>
          </a:solidFill>
          <a:ln w="28575">
            <a:solidFill>
              <a:srgbClr val="0C77BD"/>
            </a:solidFill>
          </a:ln>
        </p:spPr>
        <p:txBody>
          <a:bodyPr wrap="square">
            <a:spAutoFit/>
          </a:bodyPr>
          <a:lstStyle/>
          <a:p>
            <a:pPr indent="0" algn="ctr">
              <a:buNone/>
            </a:pPr>
            <a:r>
              <a:rPr lang="en-NZ" sz="1800" b="1" dirty="0">
                <a:solidFill>
                  <a:srgbClr val="FFFFFF"/>
                </a:solidFill>
                <a:latin typeface="Arial" panose="020B0604020202020204" pitchFamily="34" charset="0"/>
                <a:cs typeface="Arial" panose="020B0604020202020204" pitchFamily="34" charset="0"/>
              </a:rPr>
              <a:t>Allowance for wash-ups to apply</a:t>
            </a:r>
          </a:p>
        </p:txBody>
      </p:sp>
      <p:sp>
        <p:nvSpPr>
          <p:cNvPr id="6" name="Rectangle 5">
            <a:extLst>
              <a:ext uri="{FF2B5EF4-FFF2-40B4-BE49-F238E27FC236}">
                <a16:creationId xmlns:a16="http://schemas.microsoft.com/office/drawing/2014/main" id="{BCA03928-E5B6-40B6-B757-7C4B6895D0C1}"/>
              </a:ext>
            </a:extLst>
          </p:cNvPr>
          <p:cNvSpPr/>
          <p:nvPr/>
        </p:nvSpPr>
        <p:spPr>
          <a:xfrm>
            <a:off x="5490716" y="1467406"/>
            <a:ext cx="4914700" cy="369332"/>
          </a:xfrm>
          <a:prstGeom prst="rect">
            <a:avLst/>
          </a:prstGeom>
          <a:solidFill>
            <a:srgbClr val="0C77BD"/>
          </a:solidFill>
          <a:ln w="28575">
            <a:solidFill>
              <a:srgbClr val="0C77BD"/>
            </a:solidFill>
          </a:ln>
        </p:spPr>
        <p:txBody>
          <a:bodyPr wrap="square">
            <a:spAutoFit/>
          </a:bodyPr>
          <a:lstStyle/>
          <a:p>
            <a:pPr indent="0" algn="ctr">
              <a:buNone/>
            </a:pPr>
            <a:r>
              <a:rPr lang="en-NZ" sz="1800" b="1" dirty="0">
                <a:solidFill>
                  <a:srgbClr val="FFFFFF"/>
                </a:solidFill>
                <a:latin typeface="Arial" panose="020B0604020202020204" pitchFamily="34" charset="0"/>
                <a:cs typeface="Arial" panose="020B0604020202020204" pitchFamily="34" charset="0"/>
              </a:rPr>
              <a:t>Wash-up data sources</a:t>
            </a:r>
          </a:p>
        </p:txBody>
      </p:sp>
    </p:spTree>
    <p:extLst>
      <p:ext uri="{BB962C8B-B14F-4D97-AF65-F5344CB8AC3E}">
        <p14:creationId xmlns:p14="http://schemas.microsoft.com/office/powerpoint/2010/main" val="44740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FDDF-586D-4DA4-9BC8-7FD76D36C763}"/>
              </a:ext>
            </a:extLst>
          </p:cNvPr>
          <p:cNvSpPr>
            <a:spLocks noGrp="1"/>
          </p:cNvSpPr>
          <p:nvPr>
            <p:ph type="title"/>
          </p:nvPr>
        </p:nvSpPr>
        <p:spPr/>
        <p:txBody>
          <a:bodyPr/>
          <a:lstStyle/>
          <a:p>
            <a:r>
              <a:rPr lang="en-NZ" dirty="0"/>
              <a:t>Current Arrangements - calculations</a:t>
            </a:r>
          </a:p>
        </p:txBody>
      </p:sp>
      <p:sp>
        <p:nvSpPr>
          <p:cNvPr id="3" name="Content Placeholder 2">
            <a:extLst>
              <a:ext uri="{FF2B5EF4-FFF2-40B4-BE49-F238E27FC236}">
                <a16:creationId xmlns:a16="http://schemas.microsoft.com/office/drawing/2014/main" id="{1049FB9A-B15D-476D-AB86-7881FADCCFD3}"/>
              </a:ext>
            </a:extLst>
          </p:cNvPr>
          <p:cNvSpPr>
            <a:spLocks noGrp="1"/>
          </p:cNvSpPr>
          <p:nvPr>
            <p:ph idx="1"/>
          </p:nvPr>
        </p:nvSpPr>
        <p:spPr>
          <a:xfrm>
            <a:off x="432000" y="1865689"/>
            <a:ext cx="9973416" cy="596044"/>
          </a:xfrm>
          <a:ln w="28575">
            <a:solidFill>
              <a:srgbClr val="0C77BD"/>
            </a:solidFill>
          </a:ln>
        </p:spPr>
        <p:txBody>
          <a:bodyPr lIns="90000"/>
          <a:lstStyle/>
          <a:p>
            <a:r>
              <a:rPr lang="en-NZ" sz="1200" dirty="0"/>
              <a:t>Both codes use:</a:t>
            </a:r>
          </a:p>
          <a:p>
            <a:r>
              <a:rPr lang="en-NZ" sz="1200" dirty="0"/>
              <a:t>Calculated amount using new data less Previously calculated amount = Wash-up amount</a:t>
            </a:r>
          </a:p>
        </p:txBody>
      </p:sp>
      <p:sp>
        <p:nvSpPr>
          <p:cNvPr id="4" name="Content Placeholder 2">
            <a:extLst>
              <a:ext uri="{FF2B5EF4-FFF2-40B4-BE49-F238E27FC236}">
                <a16:creationId xmlns:a16="http://schemas.microsoft.com/office/drawing/2014/main" id="{023B2396-8BDE-4838-B718-89148E15D601}"/>
              </a:ext>
            </a:extLst>
          </p:cNvPr>
          <p:cNvSpPr txBox="1">
            <a:spLocks/>
          </p:cNvSpPr>
          <p:nvPr/>
        </p:nvSpPr>
        <p:spPr>
          <a:xfrm>
            <a:off x="450850" y="3026786"/>
            <a:ext cx="9954566" cy="3994206"/>
          </a:xfrm>
          <a:prstGeom prst="rect">
            <a:avLst/>
          </a:prstGeom>
          <a:ln w="28575">
            <a:solidFill>
              <a:srgbClr val="0C77BD"/>
            </a:solidFill>
          </a:ln>
        </p:spPr>
        <p:txBody>
          <a:bodyPr lIns="9000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285750" indent="-285750"/>
            <a:r>
              <a:rPr lang="en-NZ" sz="1200" dirty="0"/>
              <a:t>MPOC has no formula prescribed for calculating these wash-ups in the MPOC and the application to operational imbalance would be discussed with the affected parties as to how they are applied.</a:t>
            </a:r>
          </a:p>
          <a:p>
            <a:pPr marL="285750" indent="-285750"/>
            <a:r>
              <a:rPr lang="en-NZ" sz="1200" dirty="0"/>
              <a:t>VTC balancing is linked to the Maui system and separated into BPP Pools which are based on the TP Welded Point connections to the Maui pipeline (</a:t>
            </a:r>
            <a:r>
              <a:rPr lang="en-NZ" sz="1200" dirty="0" err="1"/>
              <a:t>Frankley</a:t>
            </a:r>
            <a:r>
              <a:rPr lang="en-NZ" sz="1200" dirty="0"/>
              <a:t> Road, </a:t>
            </a:r>
            <a:r>
              <a:rPr lang="en-NZ" sz="1200" dirty="0" err="1"/>
              <a:t>Pirongia</a:t>
            </a:r>
            <a:r>
              <a:rPr lang="en-NZ" sz="1200" dirty="0"/>
              <a:t>, </a:t>
            </a:r>
            <a:r>
              <a:rPr lang="en-NZ" sz="1200" dirty="0" err="1"/>
              <a:t>Pokuru</a:t>
            </a:r>
            <a:r>
              <a:rPr lang="en-NZ" sz="1200" dirty="0"/>
              <a:t> and </a:t>
            </a:r>
            <a:r>
              <a:rPr lang="en-NZ" sz="1200" dirty="0" err="1"/>
              <a:t>Rotowaro</a:t>
            </a:r>
            <a:r>
              <a:rPr lang="en-NZ" sz="1200" dirty="0"/>
              <a:t>). </a:t>
            </a:r>
          </a:p>
          <a:p>
            <a:pPr lvl="1"/>
            <a:r>
              <a:rPr lang="en-NZ" sz="1200" dirty="0"/>
              <a:t>Each BPP Pool is washed-up when Interim or Final Allocation is produced or there are any other changes to the relevant data.  </a:t>
            </a:r>
          </a:p>
          <a:p>
            <a:pPr lvl="1"/>
            <a:r>
              <a:rPr lang="en-NZ" sz="1200" dirty="0"/>
              <a:t>No wash-ups between D+1 Allocations and the Initial Allocations.  </a:t>
            </a:r>
          </a:p>
          <a:p>
            <a:pPr marL="285750" indent="-285750"/>
            <a:r>
              <a:rPr lang="en-NZ" sz="1200" dirty="0"/>
              <a:t>Wash-ups are applied through an adjustment to gas quantities and charged amounts.</a:t>
            </a:r>
          </a:p>
          <a:p>
            <a:pPr marL="285750" indent="-285750"/>
            <a:r>
              <a:rPr lang="en-NZ" sz="1200" dirty="0"/>
              <a:t>VTC wash-ups are aligned with the DRRs allocations:</a:t>
            </a:r>
          </a:p>
          <a:p>
            <a:pPr lvl="1"/>
            <a:r>
              <a:rPr lang="en-NZ" sz="1200" dirty="0"/>
              <a:t>Interim Allocation activated wash-up – Any data changes since the Initial/D+1 balancing calculation</a:t>
            </a:r>
          </a:p>
          <a:p>
            <a:pPr lvl="1"/>
            <a:r>
              <a:rPr lang="en-NZ" sz="1200" dirty="0"/>
              <a:t>Final Allocation activated wash-up – Any data changes since the Interim Allocation wash-up</a:t>
            </a:r>
          </a:p>
          <a:p>
            <a:pPr marL="285750" indent="-285750"/>
            <a:r>
              <a:rPr lang="en-NZ" sz="1200" dirty="0"/>
              <a:t>VTC balancing quantity wash-up calculation is defined by the MBB D+1 Pilot Agreement in Schedule 3</a:t>
            </a:r>
          </a:p>
          <a:p>
            <a:pPr marL="285750" indent="-285750"/>
            <a:r>
              <a:rPr lang="en-NZ" sz="1200" dirty="0"/>
              <a:t>Based on the closing position running mismatch for each day compared to the previous allocation’s closing position running mismatch for the day.  Adjustments applied evenly over the next month</a:t>
            </a:r>
          </a:p>
          <a:p>
            <a:pPr marL="285750" indent="-285750"/>
            <a:r>
              <a:rPr lang="en-NZ" sz="1200" dirty="0"/>
              <a:t>Cash-out cost to be adjusted is based on the volume difference and price difference for the original and revised cash-outs. This is included in the next month’s balancing invoice.</a:t>
            </a:r>
          </a:p>
          <a:p>
            <a:pPr marL="285750" indent="-285750"/>
            <a:endParaRPr lang="en-NZ" sz="1200" dirty="0"/>
          </a:p>
          <a:p>
            <a:pPr lvl="1"/>
            <a:endParaRPr lang="en-NZ" sz="1100" dirty="0"/>
          </a:p>
        </p:txBody>
      </p:sp>
      <p:sp>
        <p:nvSpPr>
          <p:cNvPr id="5" name="Rectangle 4">
            <a:extLst>
              <a:ext uri="{FF2B5EF4-FFF2-40B4-BE49-F238E27FC236}">
                <a16:creationId xmlns:a16="http://schemas.microsoft.com/office/drawing/2014/main" id="{E2A32305-4A3E-45B2-8D70-4D4871E06868}"/>
              </a:ext>
            </a:extLst>
          </p:cNvPr>
          <p:cNvSpPr/>
          <p:nvPr/>
        </p:nvSpPr>
        <p:spPr>
          <a:xfrm>
            <a:off x="428186" y="1496356"/>
            <a:ext cx="9981192" cy="369332"/>
          </a:xfrm>
          <a:prstGeom prst="rect">
            <a:avLst/>
          </a:prstGeom>
          <a:solidFill>
            <a:srgbClr val="0C77BD"/>
          </a:solidFill>
          <a:ln w="28575">
            <a:solidFill>
              <a:srgbClr val="0C77BD"/>
            </a:solidFill>
          </a:ln>
        </p:spPr>
        <p:txBody>
          <a:bodyPr wrap="square">
            <a:spAutoFit/>
          </a:bodyPr>
          <a:lstStyle/>
          <a:p>
            <a:pPr indent="0" algn="ctr">
              <a:buNone/>
            </a:pPr>
            <a:r>
              <a:rPr lang="en-NZ" sz="1800" b="1" dirty="0">
                <a:solidFill>
                  <a:srgbClr val="FFFFFF"/>
                </a:solidFill>
                <a:latin typeface="Arial" panose="020B0604020202020204" pitchFamily="34" charset="0"/>
                <a:cs typeface="Arial" panose="020B0604020202020204" pitchFamily="34" charset="0"/>
              </a:rPr>
              <a:t>Transmission Invoice</a:t>
            </a:r>
          </a:p>
        </p:txBody>
      </p:sp>
      <p:sp>
        <p:nvSpPr>
          <p:cNvPr id="6" name="Rectangle 5">
            <a:extLst>
              <a:ext uri="{FF2B5EF4-FFF2-40B4-BE49-F238E27FC236}">
                <a16:creationId xmlns:a16="http://schemas.microsoft.com/office/drawing/2014/main" id="{BCA03928-E5B6-40B6-B757-7C4B6895D0C1}"/>
              </a:ext>
            </a:extLst>
          </p:cNvPr>
          <p:cNvSpPr/>
          <p:nvPr/>
        </p:nvSpPr>
        <p:spPr>
          <a:xfrm>
            <a:off x="450850" y="2628503"/>
            <a:ext cx="9954566" cy="369332"/>
          </a:xfrm>
          <a:prstGeom prst="rect">
            <a:avLst/>
          </a:prstGeom>
          <a:solidFill>
            <a:srgbClr val="0C77BD"/>
          </a:solidFill>
          <a:ln w="28575">
            <a:solidFill>
              <a:srgbClr val="0C77BD"/>
            </a:solidFill>
          </a:ln>
        </p:spPr>
        <p:txBody>
          <a:bodyPr wrap="square">
            <a:spAutoFit/>
          </a:bodyPr>
          <a:lstStyle/>
          <a:p>
            <a:pPr indent="0" algn="ctr">
              <a:buNone/>
            </a:pPr>
            <a:r>
              <a:rPr lang="en-NZ" sz="1800" b="1" dirty="0">
                <a:solidFill>
                  <a:srgbClr val="FFFFFF"/>
                </a:solidFill>
                <a:latin typeface="Arial" panose="020B0604020202020204" pitchFamily="34" charset="0"/>
                <a:cs typeface="Arial" panose="020B0604020202020204" pitchFamily="34" charset="0"/>
              </a:rPr>
              <a:t>Balancing Invoice</a:t>
            </a:r>
          </a:p>
        </p:txBody>
      </p:sp>
    </p:spTree>
    <p:extLst>
      <p:ext uri="{BB962C8B-B14F-4D97-AF65-F5344CB8AC3E}">
        <p14:creationId xmlns:p14="http://schemas.microsoft.com/office/powerpoint/2010/main" val="159987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2B84-5AD6-4432-B76A-BA23275AD1C0}"/>
              </a:ext>
            </a:extLst>
          </p:cNvPr>
          <p:cNvSpPr>
            <a:spLocks noGrp="1"/>
          </p:cNvSpPr>
          <p:nvPr>
            <p:ph type="title"/>
          </p:nvPr>
        </p:nvSpPr>
        <p:spPr/>
        <p:txBody>
          <a:bodyPr/>
          <a:lstStyle/>
          <a:p>
            <a:r>
              <a:rPr lang="en-NZ" dirty="0"/>
              <a:t>GTAC Arrangements</a:t>
            </a:r>
          </a:p>
        </p:txBody>
      </p:sp>
      <p:sp>
        <p:nvSpPr>
          <p:cNvPr id="3" name="Content Placeholder 2">
            <a:extLst>
              <a:ext uri="{FF2B5EF4-FFF2-40B4-BE49-F238E27FC236}">
                <a16:creationId xmlns:a16="http://schemas.microsoft.com/office/drawing/2014/main" id="{ACB3AE43-FD5F-4FCD-AAA1-04FAAC2AE948}"/>
              </a:ext>
            </a:extLst>
          </p:cNvPr>
          <p:cNvSpPr>
            <a:spLocks noGrp="1"/>
          </p:cNvSpPr>
          <p:nvPr>
            <p:ph idx="1"/>
          </p:nvPr>
        </p:nvSpPr>
        <p:spPr/>
        <p:txBody>
          <a:bodyPr/>
          <a:lstStyle/>
          <a:p>
            <a:pPr marL="285750" indent="-285750"/>
            <a:r>
              <a:rPr lang="en-NZ" dirty="0"/>
              <a:t>The GTAC provides for wash-up adjustments to receipt or delivery quantities due to:</a:t>
            </a:r>
          </a:p>
          <a:p>
            <a:pPr marL="696402" lvl="1" indent="-285750"/>
            <a:r>
              <a:rPr lang="en-NZ" dirty="0"/>
              <a:t>Allocations by the Allocation Agent through an operational balancing arrangement (OBA), an allocation agreement (AA) or the DRRs</a:t>
            </a:r>
          </a:p>
          <a:p>
            <a:pPr marL="696402" lvl="1" indent="-285750"/>
            <a:r>
              <a:rPr lang="en-NZ" dirty="0"/>
              <a:t>Corrections applied due to inaccurate metering</a:t>
            </a:r>
          </a:p>
          <a:p>
            <a:pPr marL="285750" indent="-285750"/>
            <a:r>
              <a:rPr lang="en-NZ" dirty="0"/>
              <a:t>These wash-ups affect the following items in the GTAC:</a:t>
            </a:r>
          </a:p>
          <a:p>
            <a:pPr marL="696402" lvl="1" indent="-285750"/>
            <a:r>
              <a:rPr lang="en-NZ" dirty="0"/>
              <a:t>Running Mismatch balances and Excess Running Mismatch Charges</a:t>
            </a:r>
          </a:p>
          <a:p>
            <a:pPr marL="696402" lvl="1" indent="-285750"/>
            <a:r>
              <a:rPr lang="en-NZ" dirty="0"/>
              <a:t>Allocation of Balancing Gas Charges</a:t>
            </a:r>
          </a:p>
          <a:p>
            <a:pPr marL="696402" lvl="1" indent="-285750"/>
            <a:r>
              <a:rPr lang="en-NZ" dirty="0"/>
              <a:t>Transmission Charges.</a:t>
            </a:r>
          </a:p>
          <a:p>
            <a:pPr marL="285750" indent="-285750"/>
            <a:r>
              <a:rPr lang="en-NZ" dirty="0"/>
              <a:t>Applied as debits/credits with the next invoice.  </a:t>
            </a:r>
          </a:p>
          <a:p>
            <a:pPr marL="285750" indent="-285750"/>
            <a:r>
              <a:rPr lang="en-NZ" dirty="0"/>
              <a:t>Applied up to 26 months after an invoice has been issued.</a:t>
            </a:r>
          </a:p>
          <a:p>
            <a:pPr marL="285750" indent="-285750"/>
            <a:r>
              <a:rPr lang="en-NZ" dirty="0"/>
              <a:t>Calculation method to be contained in the Wash-up Agreement to be agreed between First Gas and all system users.</a:t>
            </a:r>
          </a:p>
          <a:p>
            <a:pPr indent="0">
              <a:buNone/>
            </a:pPr>
            <a:endParaRPr lang="en-NZ" dirty="0"/>
          </a:p>
          <a:p>
            <a:endParaRPr lang="en-NZ" dirty="0"/>
          </a:p>
        </p:txBody>
      </p:sp>
    </p:spTree>
    <p:extLst>
      <p:ext uri="{BB962C8B-B14F-4D97-AF65-F5344CB8AC3E}">
        <p14:creationId xmlns:p14="http://schemas.microsoft.com/office/powerpoint/2010/main" val="35710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C0E6-8D5A-42C6-BD4F-B7ADA9FA8CFB}"/>
              </a:ext>
            </a:extLst>
          </p:cNvPr>
          <p:cNvSpPr>
            <a:spLocks noGrp="1"/>
          </p:cNvSpPr>
          <p:nvPr>
            <p:ph type="title"/>
          </p:nvPr>
        </p:nvSpPr>
        <p:spPr/>
        <p:txBody>
          <a:bodyPr/>
          <a:lstStyle/>
          <a:p>
            <a:r>
              <a:rPr lang="en-NZ" dirty="0"/>
              <a:t>Agenda</a:t>
            </a:r>
          </a:p>
        </p:txBody>
      </p:sp>
      <p:graphicFrame>
        <p:nvGraphicFramePr>
          <p:cNvPr id="6" name="Table 5">
            <a:extLst>
              <a:ext uri="{FF2B5EF4-FFF2-40B4-BE49-F238E27FC236}">
                <a16:creationId xmlns:a16="http://schemas.microsoft.com/office/drawing/2014/main" id="{0B6335C0-F574-470E-8581-219FF17985B9}"/>
              </a:ext>
            </a:extLst>
          </p:cNvPr>
          <p:cNvGraphicFramePr>
            <a:graphicFrameLocks noGrp="1"/>
          </p:cNvGraphicFramePr>
          <p:nvPr>
            <p:extLst>
              <p:ext uri="{D42A27DB-BD31-4B8C-83A1-F6EECF244321}">
                <p14:modId xmlns:p14="http://schemas.microsoft.com/office/powerpoint/2010/main" val="271562671"/>
              </p:ext>
            </p:extLst>
          </p:nvPr>
        </p:nvGraphicFramePr>
        <p:xfrm>
          <a:off x="450850" y="2340471"/>
          <a:ext cx="8928298" cy="2937817"/>
        </p:xfrm>
        <a:graphic>
          <a:graphicData uri="http://schemas.openxmlformats.org/drawingml/2006/table">
            <a:tbl>
              <a:tblPr firstRow="1" firstCol="1" bandRow="1">
                <a:tableStyleId>{3B4B98B0-60AC-42C2-AFA5-B58CD77FA1E5}</a:tableStyleId>
              </a:tblPr>
              <a:tblGrid>
                <a:gridCol w="935410">
                  <a:extLst>
                    <a:ext uri="{9D8B030D-6E8A-4147-A177-3AD203B41FA5}">
                      <a16:colId xmlns:a16="http://schemas.microsoft.com/office/drawing/2014/main" val="4201366826"/>
                    </a:ext>
                  </a:extLst>
                </a:gridCol>
                <a:gridCol w="5391477">
                  <a:extLst>
                    <a:ext uri="{9D8B030D-6E8A-4147-A177-3AD203B41FA5}">
                      <a16:colId xmlns:a16="http://schemas.microsoft.com/office/drawing/2014/main" val="3269562188"/>
                    </a:ext>
                  </a:extLst>
                </a:gridCol>
                <a:gridCol w="2601411">
                  <a:extLst>
                    <a:ext uri="{9D8B030D-6E8A-4147-A177-3AD203B41FA5}">
                      <a16:colId xmlns:a16="http://schemas.microsoft.com/office/drawing/2014/main" val="3190575204"/>
                    </a:ext>
                  </a:extLst>
                </a:gridCol>
              </a:tblGrid>
              <a:tr h="489655">
                <a:tc gridSpan="2">
                  <a:txBody>
                    <a:bodyPr/>
                    <a:lstStyle/>
                    <a:p>
                      <a:pPr>
                        <a:lnSpc>
                          <a:spcPct val="107000"/>
                        </a:lnSpc>
                        <a:spcAft>
                          <a:spcPts val="0"/>
                        </a:spcAft>
                        <a:tabLst>
                          <a:tab pos="900430" algn="l"/>
                          <a:tab pos="8821420" algn="r"/>
                        </a:tabLst>
                      </a:pPr>
                      <a:r>
                        <a:rPr lang="en-NZ" sz="1800" dirty="0">
                          <a:solidFill>
                            <a:schemeClr val="bg1"/>
                          </a:solidFill>
                          <a:effectLst/>
                          <a:latin typeface="Arial" panose="020B0604020202020204" pitchFamily="34" charset="0"/>
                          <a:cs typeface="Arial" panose="020B0604020202020204" pitchFamily="34" charset="0"/>
                        </a:rPr>
                        <a:t> Agenda Items</a:t>
                      </a:r>
                      <a:endParaRPr lang="en-NZ"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hMerge="1">
                  <a:txBody>
                    <a:bodyPr/>
                    <a:lstStyle/>
                    <a:p>
                      <a:endParaRPr lang="en-NZ"/>
                    </a:p>
                  </a:txBody>
                  <a:tcPr/>
                </a:tc>
                <a:tc>
                  <a:txBody>
                    <a:bodyPr/>
                    <a:lstStyle/>
                    <a:p>
                      <a:pPr algn="ctr">
                        <a:lnSpc>
                          <a:spcPct val="107000"/>
                        </a:lnSpc>
                        <a:spcAft>
                          <a:spcPts val="0"/>
                        </a:spcAft>
                        <a:tabLst>
                          <a:tab pos="900430" algn="l"/>
                          <a:tab pos="8821420" algn="r"/>
                        </a:tabLst>
                      </a:pPr>
                      <a:r>
                        <a:rPr lang="en-NZ" sz="1800" dirty="0">
                          <a:solidFill>
                            <a:schemeClr val="bg1"/>
                          </a:solidFill>
                          <a:effectLst/>
                          <a:latin typeface="Arial" panose="020B0604020202020204" pitchFamily="34" charset="0"/>
                          <a:cs typeface="Arial" panose="020B0604020202020204" pitchFamily="34" charset="0"/>
                        </a:rPr>
                        <a:t>Indicative Timing</a:t>
                      </a:r>
                      <a:endParaRPr lang="en-NZ"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3777586879"/>
                  </a:ext>
                </a:extLst>
              </a:tr>
              <a:tr h="489654">
                <a:tc>
                  <a:txBody>
                    <a:bodyPr/>
                    <a:lstStyle/>
                    <a:p>
                      <a:pPr>
                        <a:lnSpc>
                          <a:spcPct val="107000"/>
                        </a:lnSpc>
                        <a:spcAft>
                          <a:spcPts val="0"/>
                        </a:spcAft>
                        <a:tabLst>
                          <a:tab pos="900430" algn="l"/>
                          <a:tab pos="8821420" algn="r"/>
                        </a:tabLst>
                      </a:pP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lvl="0" indent="0" algn="l" defTabSz="1043056" rtl="0" eaLnBrk="1" fontAlgn="auto" latinLnBrk="0" hangingPunct="1">
                        <a:lnSpc>
                          <a:spcPct val="107000"/>
                        </a:lnSpc>
                        <a:spcBef>
                          <a:spcPts val="0"/>
                        </a:spcBef>
                        <a:spcAft>
                          <a:spcPts val="0"/>
                        </a:spcAft>
                        <a:buClrTx/>
                        <a:buSzTx/>
                        <a:buFontTx/>
                        <a:buNone/>
                        <a:tabLst>
                          <a:tab pos="900430" algn="l"/>
                          <a:tab pos="8821420" algn="r"/>
                        </a:tabLst>
                        <a:defRPr/>
                      </a:pPr>
                      <a:r>
                        <a:rPr lang="en-NZ" sz="1800" b="1" i="1" dirty="0">
                          <a:effectLst/>
                          <a:latin typeface="Arial" panose="020B0604020202020204" pitchFamily="34" charset="0"/>
                          <a:ea typeface="Calibri" panose="020F0502020204030204" pitchFamily="34" charset="0"/>
                          <a:cs typeface="Arial" panose="020B0604020202020204" pitchFamily="34" charset="0"/>
                        </a:rPr>
                        <a:t>Workstream 3 – Nominations and Governance</a:t>
                      </a: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lnSpc>
                          <a:spcPct val="107000"/>
                        </a:lnSpc>
                        <a:spcAft>
                          <a:spcPts val="0"/>
                        </a:spcAft>
                        <a:tabLst>
                          <a:tab pos="900430" algn="l"/>
                          <a:tab pos="8821420" algn="r"/>
                        </a:tabLst>
                      </a:pP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09309613"/>
                  </a:ext>
                </a:extLst>
              </a:tr>
              <a:tr h="489654">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cs typeface="Arial" panose="020B0604020202020204" pitchFamily="34" charset="0"/>
                        </a:rPr>
                        <a:t>3.1</a:t>
                      </a:r>
                      <a:endParaRPr lang="en-NZ"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F5FBFF"/>
                    </a:solidFill>
                  </a:tcPr>
                </a:tc>
                <a:tc>
                  <a:txBody>
                    <a:bodyPr/>
                    <a:lstStyle/>
                    <a:p>
                      <a:pP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Nominations</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F5FBFF"/>
                    </a:solid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9-11am</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F5FBFF"/>
                    </a:solidFill>
                  </a:tcPr>
                </a:tc>
                <a:extLst>
                  <a:ext uri="{0D108BD9-81ED-4DB2-BD59-A6C34878D82A}">
                    <a16:rowId xmlns:a16="http://schemas.microsoft.com/office/drawing/2014/main" val="1229833612"/>
                  </a:ext>
                </a:extLst>
              </a:tr>
              <a:tr h="489600">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ea typeface="Calibri" panose="020F0502020204030204" pitchFamily="34" charset="0"/>
                          <a:cs typeface="Arial" panose="020B0604020202020204" pitchFamily="34" charset="0"/>
                        </a:rPr>
                        <a:t>3.2</a:t>
                      </a:r>
                    </a:p>
                  </a:txBody>
                  <a:tcPr marL="68580" marR="68580" marT="0" marB="0" anchor="ctr">
                    <a:noFill/>
                  </a:tcPr>
                </a:tc>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ea typeface="Calibri" panose="020F0502020204030204" pitchFamily="34" charset="0"/>
                          <a:cs typeface="Arial" panose="020B0604020202020204" pitchFamily="34" charset="0"/>
                        </a:rPr>
                        <a:t>PRs</a:t>
                      </a:r>
                    </a:p>
                  </a:txBody>
                  <a:tcPr marL="68580" marR="68580" marT="0" marB="0" anchor="ctr">
                    <a:no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ea typeface="Calibri" panose="020F0502020204030204" pitchFamily="34" charset="0"/>
                          <a:cs typeface="Arial" panose="020B0604020202020204" pitchFamily="34" charset="0"/>
                        </a:rPr>
                        <a:t>11am-12pm</a:t>
                      </a:r>
                    </a:p>
                  </a:txBody>
                  <a:tcPr marL="68580" marR="68580" marT="0" marB="0" anchor="ctr">
                    <a:noFill/>
                  </a:tcPr>
                </a:tc>
                <a:extLst>
                  <a:ext uri="{0D108BD9-81ED-4DB2-BD59-A6C34878D82A}">
                    <a16:rowId xmlns:a16="http://schemas.microsoft.com/office/drawing/2014/main" val="3972765820"/>
                  </a:ext>
                </a:extLst>
              </a:tr>
              <a:tr h="489600">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cs typeface="Arial" panose="020B0604020202020204" pitchFamily="34" charset="0"/>
                        </a:rPr>
                        <a:t> </a:t>
                      </a:r>
                      <a:endParaRPr lang="en-NZ"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5FBFF"/>
                    </a:solidFill>
                  </a:tcPr>
                </a:tc>
                <a:tc>
                  <a:txBody>
                    <a:bodyPr/>
                    <a:lstStyle/>
                    <a:p>
                      <a:pPr>
                        <a:lnSpc>
                          <a:spcPct val="107000"/>
                        </a:lnSpc>
                        <a:spcAft>
                          <a:spcPts val="0"/>
                        </a:spcAft>
                        <a:tabLst>
                          <a:tab pos="900430" algn="l"/>
                          <a:tab pos="8821420" algn="r"/>
                        </a:tabLst>
                      </a:pPr>
                      <a:r>
                        <a:rPr lang="en-NZ" sz="1800" b="1" dirty="0">
                          <a:effectLst/>
                          <a:latin typeface="Arial" panose="020B0604020202020204" pitchFamily="34" charset="0"/>
                          <a:cs typeface="Arial" panose="020B0604020202020204" pitchFamily="34" charset="0"/>
                        </a:rPr>
                        <a:t>Lunch</a:t>
                      </a:r>
                      <a:endParaRPr lang="en-NZ"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5FBFF"/>
                    </a:solid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 </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5FBFF"/>
                    </a:solidFill>
                  </a:tcPr>
                </a:tc>
                <a:extLst>
                  <a:ext uri="{0D108BD9-81ED-4DB2-BD59-A6C34878D82A}">
                    <a16:rowId xmlns:a16="http://schemas.microsoft.com/office/drawing/2014/main" val="4248723943"/>
                  </a:ext>
                </a:extLst>
              </a:tr>
              <a:tr h="489654">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ea typeface="Calibri" panose="020F0502020204030204" pitchFamily="34" charset="0"/>
                          <a:cs typeface="Arial" panose="020B0604020202020204" pitchFamily="34" charset="0"/>
                        </a:rPr>
                        <a:t>3.3</a:t>
                      </a:r>
                    </a:p>
                  </a:txBody>
                  <a:tcPr marL="68580" marR="68580" marT="0" marB="0" anchor="ctr">
                    <a:lnB w="12700" cap="flat" cmpd="sng" algn="ctr">
                      <a:solidFill>
                        <a:srgbClr val="0C77BD"/>
                      </a:solidFill>
                      <a:prstDash val="solid"/>
                      <a:round/>
                      <a:headEnd type="none" w="med" len="med"/>
                      <a:tailEnd type="none" w="med" len="med"/>
                    </a:lnB>
                    <a:solidFill>
                      <a:srgbClr val="F5FBFF">
                        <a:alpha val="20000"/>
                      </a:srgbClr>
                    </a:solidFill>
                  </a:tcPr>
                </a:tc>
                <a:tc>
                  <a:txBody>
                    <a:bodyPr/>
                    <a:lstStyle/>
                    <a:p>
                      <a:pP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Wash-up Principles and Approach</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0C77BD"/>
                      </a:solidFill>
                      <a:prstDash val="solid"/>
                      <a:round/>
                      <a:headEnd type="none" w="med" len="med"/>
                      <a:tailEnd type="none" w="med" len="med"/>
                    </a:lnB>
                    <a:solidFill>
                      <a:srgbClr val="F5FBFF">
                        <a:alpha val="20000"/>
                      </a:srgbClr>
                    </a:solid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1-3pm</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0C77BD"/>
                      </a:solidFill>
                      <a:prstDash val="solid"/>
                      <a:round/>
                      <a:headEnd type="none" w="med" len="med"/>
                      <a:tailEnd type="none" w="med" len="med"/>
                    </a:lnB>
                    <a:solidFill>
                      <a:srgbClr val="F5FBFF">
                        <a:alpha val="20000"/>
                      </a:srgbClr>
                    </a:solidFill>
                  </a:tcPr>
                </a:tc>
                <a:extLst>
                  <a:ext uri="{0D108BD9-81ED-4DB2-BD59-A6C34878D82A}">
                    <a16:rowId xmlns:a16="http://schemas.microsoft.com/office/drawing/2014/main" val="1280299788"/>
                  </a:ext>
                </a:extLst>
              </a:tr>
            </a:tbl>
          </a:graphicData>
        </a:graphic>
      </p:graphicFrame>
    </p:spTree>
    <p:extLst>
      <p:ext uri="{BB962C8B-B14F-4D97-AF65-F5344CB8AC3E}">
        <p14:creationId xmlns:p14="http://schemas.microsoft.com/office/powerpoint/2010/main" val="274163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3CA9-3F32-4823-A570-CF3B6735FF8B}"/>
              </a:ext>
            </a:extLst>
          </p:cNvPr>
          <p:cNvSpPr>
            <a:spLocks noGrp="1"/>
          </p:cNvSpPr>
          <p:nvPr>
            <p:ph type="title"/>
          </p:nvPr>
        </p:nvSpPr>
        <p:spPr/>
        <p:txBody>
          <a:bodyPr/>
          <a:lstStyle/>
          <a:p>
            <a:r>
              <a:rPr lang="en-NZ" dirty="0"/>
              <a:t>Proposed Wash-up Agreement principles</a:t>
            </a:r>
            <a:br>
              <a:rPr lang="en-NZ" dirty="0"/>
            </a:br>
            <a:endParaRPr lang="en-NZ" dirty="0"/>
          </a:p>
        </p:txBody>
      </p:sp>
      <p:sp>
        <p:nvSpPr>
          <p:cNvPr id="3" name="Content Placeholder 2">
            <a:extLst>
              <a:ext uri="{FF2B5EF4-FFF2-40B4-BE49-F238E27FC236}">
                <a16:creationId xmlns:a16="http://schemas.microsoft.com/office/drawing/2014/main" id="{48AB74A8-8243-4F69-A0FD-4E451A4FD4D6}"/>
              </a:ext>
            </a:extLst>
          </p:cNvPr>
          <p:cNvSpPr>
            <a:spLocks noGrp="1"/>
          </p:cNvSpPr>
          <p:nvPr>
            <p:ph idx="1"/>
          </p:nvPr>
        </p:nvSpPr>
        <p:spPr>
          <a:xfrm>
            <a:off x="443243" y="1490871"/>
            <a:ext cx="9828000" cy="792519"/>
          </a:xfrm>
        </p:spPr>
        <p:txBody>
          <a:bodyPr/>
          <a:lstStyle/>
          <a:p>
            <a:pPr marL="285750" indent="-285750"/>
            <a:r>
              <a:rPr lang="en-NZ" sz="1400" dirty="0"/>
              <a:t>Based on existing methodologies documented in the MBB D+1 Pilot Agreement schedule 3</a:t>
            </a:r>
          </a:p>
          <a:p>
            <a:pPr marL="285750" indent="-285750"/>
            <a:r>
              <a:rPr lang="en-NZ" sz="1400" dirty="0"/>
              <a:t>Correction of gas quantity and value in each wash-up.</a:t>
            </a:r>
          </a:p>
          <a:p>
            <a:pPr marL="285750" indent="-285750"/>
            <a:r>
              <a:rPr lang="en-NZ" sz="1400" dirty="0"/>
              <a:t>Any resulting changes to previously calculated charges will be applied as debits/credits with the next invoice</a:t>
            </a:r>
          </a:p>
          <a:p>
            <a:pPr indent="0">
              <a:buNone/>
            </a:pPr>
            <a:endParaRPr lang="en-NZ" sz="1400" dirty="0"/>
          </a:p>
        </p:txBody>
      </p:sp>
      <p:sp>
        <p:nvSpPr>
          <p:cNvPr id="4" name="Content Placeholder 2">
            <a:extLst>
              <a:ext uri="{FF2B5EF4-FFF2-40B4-BE49-F238E27FC236}">
                <a16:creationId xmlns:a16="http://schemas.microsoft.com/office/drawing/2014/main" id="{01231310-2366-4E37-A591-AB669E259449}"/>
              </a:ext>
            </a:extLst>
          </p:cNvPr>
          <p:cNvSpPr txBox="1">
            <a:spLocks/>
          </p:cNvSpPr>
          <p:nvPr/>
        </p:nvSpPr>
        <p:spPr>
          <a:xfrm>
            <a:off x="454664" y="2853820"/>
            <a:ext cx="9973416" cy="596044"/>
          </a:xfrm>
          <a:prstGeom prst="rect">
            <a:avLst/>
          </a:prstGeom>
          <a:ln w="28575">
            <a:solidFill>
              <a:srgbClr val="0C77BD"/>
            </a:solidFill>
          </a:ln>
        </p:spPr>
        <p:txBody>
          <a:bodyPr lIns="9000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285750" indent="-285750"/>
            <a:r>
              <a:rPr lang="en-NZ" sz="1200" dirty="0"/>
              <a:t>Amounts will be determined for changes in quantity data that are received after the Initial Allocation during a month</a:t>
            </a:r>
          </a:p>
          <a:p>
            <a:pPr marL="285750" indent="-285750"/>
            <a:r>
              <a:rPr lang="en-NZ" sz="1200" dirty="0"/>
              <a:t>Changes to Transmission Charges will be calculated as a result of the change in quantities</a:t>
            </a:r>
          </a:p>
        </p:txBody>
      </p:sp>
      <p:sp>
        <p:nvSpPr>
          <p:cNvPr id="5" name="Content Placeholder 2">
            <a:extLst>
              <a:ext uri="{FF2B5EF4-FFF2-40B4-BE49-F238E27FC236}">
                <a16:creationId xmlns:a16="http://schemas.microsoft.com/office/drawing/2014/main" id="{5C802470-7C3D-4C7F-B6D1-46E336A5C34F}"/>
              </a:ext>
            </a:extLst>
          </p:cNvPr>
          <p:cNvSpPr txBox="1">
            <a:spLocks/>
          </p:cNvSpPr>
          <p:nvPr/>
        </p:nvSpPr>
        <p:spPr>
          <a:xfrm>
            <a:off x="473514" y="4014917"/>
            <a:ext cx="9954566" cy="3006074"/>
          </a:xfrm>
          <a:prstGeom prst="rect">
            <a:avLst/>
          </a:prstGeom>
          <a:ln w="28575">
            <a:solidFill>
              <a:srgbClr val="0C77BD"/>
            </a:solidFill>
          </a:ln>
        </p:spPr>
        <p:txBody>
          <a:bodyPr lIns="9000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285750" indent="-285750"/>
            <a:r>
              <a:rPr lang="en-NZ" sz="1200" dirty="0"/>
              <a:t>Amounts will be determined for changes in quantity data that are received during a month</a:t>
            </a:r>
          </a:p>
          <a:p>
            <a:pPr marL="285750" indent="-285750"/>
            <a:r>
              <a:rPr lang="en-NZ" sz="1200" dirty="0"/>
              <a:t>Excess Running Mismatch (ERM) Charges:</a:t>
            </a:r>
          </a:p>
          <a:p>
            <a:pPr lvl="1"/>
            <a:r>
              <a:rPr lang="en-NZ" sz="1200" dirty="0"/>
              <a:t>Changes to Running Mismatch (RM) will be calculated as a result of the change in quantities and applied as quantities</a:t>
            </a:r>
          </a:p>
          <a:p>
            <a:pPr lvl="1"/>
            <a:r>
              <a:rPr lang="en-NZ" sz="1200" dirty="0"/>
              <a:t>Changes to Excess ERM will be calculated</a:t>
            </a:r>
          </a:p>
          <a:p>
            <a:pPr lvl="1"/>
            <a:r>
              <a:rPr lang="en-NZ" sz="1200" dirty="0"/>
              <a:t>Changes to ERM Charges will be calculated based on the prevailing ERM fee on that day when ERM was incurred</a:t>
            </a:r>
          </a:p>
          <a:p>
            <a:pPr marL="285750" indent="-285750"/>
            <a:r>
              <a:rPr lang="en-NZ" sz="1200" dirty="0"/>
              <a:t>Balancing Gas Costs and Credits</a:t>
            </a:r>
          </a:p>
          <a:p>
            <a:pPr lvl="1"/>
            <a:r>
              <a:rPr lang="en-NZ" sz="1200" dirty="0"/>
              <a:t>RM will be re-calculated as a result of the change in quantities and applied as quantities</a:t>
            </a:r>
          </a:p>
          <a:p>
            <a:pPr lvl="1"/>
            <a:r>
              <a:rPr lang="en-NZ" sz="1200" dirty="0"/>
              <a:t>Allocation of balancing gas will be re-calculated based on the changed RM amounts.  Adjustments to RM positions in the following month will be made as a result.</a:t>
            </a:r>
          </a:p>
          <a:p>
            <a:pPr lvl="1"/>
            <a:r>
              <a:rPr lang="en-NZ" sz="1200" dirty="0"/>
              <a:t>Allocation of balancing gas costs will be re-calculated based on the changed RM amounts.  Costs will be based on the balancing gas purchase price for the day.</a:t>
            </a:r>
            <a:r>
              <a:rPr lang="en-NZ" sz="1200" b="1" dirty="0"/>
              <a:t> </a:t>
            </a:r>
            <a:endParaRPr lang="en-NZ" sz="1200" dirty="0"/>
          </a:p>
        </p:txBody>
      </p:sp>
      <p:sp>
        <p:nvSpPr>
          <p:cNvPr id="6" name="Rectangle 5">
            <a:extLst>
              <a:ext uri="{FF2B5EF4-FFF2-40B4-BE49-F238E27FC236}">
                <a16:creationId xmlns:a16="http://schemas.microsoft.com/office/drawing/2014/main" id="{23AF99A6-C519-4FFC-A02E-5AD2944D02F1}"/>
              </a:ext>
            </a:extLst>
          </p:cNvPr>
          <p:cNvSpPr/>
          <p:nvPr/>
        </p:nvSpPr>
        <p:spPr>
          <a:xfrm>
            <a:off x="450850" y="2484487"/>
            <a:ext cx="9981192" cy="369332"/>
          </a:xfrm>
          <a:prstGeom prst="rect">
            <a:avLst/>
          </a:prstGeom>
          <a:solidFill>
            <a:srgbClr val="0C77BD"/>
          </a:solidFill>
          <a:ln w="28575">
            <a:solidFill>
              <a:srgbClr val="0C77BD"/>
            </a:solidFill>
          </a:ln>
        </p:spPr>
        <p:txBody>
          <a:bodyPr wrap="square">
            <a:spAutoFit/>
          </a:bodyPr>
          <a:lstStyle/>
          <a:p>
            <a:pPr indent="0" algn="ctr">
              <a:buNone/>
            </a:pPr>
            <a:r>
              <a:rPr lang="en-NZ" sz="1800" b="1" dirty="0">
                <a:solidFill>
                  <a:srgbClr val="FFFFFF"/>
                </a:solidFill>
                <a:latin typeface="Arial" panose="020B0604020202020204" pitchFamily="34" charset="0"/>
                <a:cs typeface="Arial" panose="020B0604020202020204" pitchFamily="34" charset="0"/>
              </a:rPr>
              <a:t>Transmission Invoice</a:t>
            </a:r>
          </a:p>
        </p:txBody>
      </p:sp>
      <p:sp>
        <p:nvSpPr>
          <p:cNvPr id="7" name="Rectangle 6">
            <a:extLst>
              <a:ext uri="{FF2B5EF4-FFF2-40B4-BE49-F238E27FC236}">
                <a16:creationId xmlns:a16="http://schemas.microsoft.com/office/drawing/2014/main" id="{D712F951-9C7A-4249-9190-A1AF3D15C8C2}"/>
              </a:ext>
            </a:extLst>
          </p:cNvPr>
          <p:cNvSpPr/>
          <p:nvPr/>
        </p:nvSpPr>
        <p:spPr>
          <a:xfrm>
            <a:off x="473514" y="3616634"/>
            <a:ext cx="9954566" cy="369332"/>
          </a:xfrm>
          <a:prstGeom prst="rect">
            <a:avLst/>
          </a:prstGeom>
          <a:solidFill>
            <a:srgbClr val="0C77BD"/>
          </a:solidFill>
          <a:ln w="28575">
            <a:solidFill>
              <a:srgbClr val="0C77BD"/>
            </a:solidFill>
          </a:ln>
        </p:spPr>
        <p:txBody>
          <a:bodyPr wrap="square">
            <a:spAutoFit/>
          </a:bodyPr>
          <a:lstStyle/>
          <a:p>
            <a:pPr indent="0" algn="ctr">
              <a:buNone/>
            </a:pPr>
            <a:r>
              <a:rPr lang="en-NZ" sz="1800" b="1" dirty="0">
                <a:solidFill>
                  <a:srgbClr val="FFFFFF"/>
                </a:solidFill>
                <a:latin typeface="Arial" panose="020B0604020202020204" pitchFamily="34" charset="0"/>
                <a:cs typeface="Arial" panose="020B0604020202020204" pitchFamily="34" charset="0"/>
              </a:rPr>
              <a:t>Balancing Invoice</a:t>
            </a:r>
          </a:p>
        </p:txBody>
      </p:sp>
    </p:spTree>
    <p:extLst>
      <p:ext uri="{BB962C8B-B14F-4D97-AF65-F5344CB8AC3E}">
        <p14:creationId xmlns:p14="http://schemas.microsoft.com/office/powerpoint/2010/main" val="268783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2F2-A397-41F5-865C-820C8E373F7A}"/>
              </a:ext>
            </a:extLst>
          </p:cNvPr>
          <p:cNvSpPr>
            <a:spLocks noGrp="1"/>
          </p:cNvSpPr>
          <p:nvPr>
            <p:ph type="title"/>
          </p:nvPr>
        </p:nvSpPr>
        <p:spPr/>
        <p:txBody>
          <a:bodyPr/>
          <a:lstStyle/>
          <a:p>
            <a:r>
              <a:rPr lang="en-NZ" dirty="0"/>
              <a:t>Other arrangements</a:t>
            </a:r>
          </a:p>
        </p:txBody>
      </p:sp>
      <p:sp>
        <p:nvSpPr>
          <p:cNvPr id="6" name="Freeform: Shape 5">
            <a:extLst>
              <a:ext uri="{FF2B5EF4-FFF2-40B4-BE49-F238E27FC236}">
                <a16:creationId xmlns:a16="http://schemas.microsoft.com/office/drawing/2014/main" id="{92E20F6D-6688-4FF8-9AD6-1992AA3E1948}"/>
              </a:ext>
            </a:extLst>
          </p:cNvPr>
          <p:cNvSpPr/>
          <p:nvPr/>
        </p:nvSpPr>
        <p:spPr>
          <a:xfrm>
            <a:off x="461206" y="1980431"/>
            <a:ext cx="4731747" cy="3096344"/>
          </a:xfrm>
          <a:custGeom>
            <a:avLst/>
            <a:gdLst>
              <a:gd name="connsiteX0" fmla="*/ 0 w 4731747"/>
              <a:gd name="connsiteY0" fmla="*/ 516068 h 3096344"/>
              <a:gd name="connsiteX1" fmla="*/ 516068 w 4731747"/>
              <a:gd name="connsiteY1" fmla="*/ 0 h 3096344"/>
              <a:gd name="connsiteX2" fmla="*/ 4215679 w 4731747"/>
              <a:gd name="connsiteY2" fmla="*/ 0 h 3096344"/>
              <a:gd name="connsiteX3" fmla="*/ 4731747 w 4731747"/>
              <a:gd name="connsiteY3" fmla="*/ 516068 h 3096344"/>
              <a:gd name="connsiteX4" fmla="*/ 4731747 w 4731747"/>
              <a:gd name="connsiteY4" fmla="*/ 2580276 h 3096344"/>
              <a:gd name="connsiteX5" fmla="*/ 4215679 w 4731747"/>
              <a:gd name="connsiteY5" fmla="*/ 3096344 h 3096344"/>
              <a:gd name="connsiteX6" fmla="*/ 516068 w 4731747"/>
              <a:gd name="connsiteY6" fmla="*/ 3096344 h 3096344"/>
              <a:gd name="connsiteX7" fmla="*/ 0 w 4731747"/>
              <a:gd name="connsiteY7" fmla="*/ 2580276 h 3096344"/>
              <a:gd name="connsiteX8" fmla="*/ 0 w 4731747"/>
              <a:gd name="connsiteY8" fmla="*/ 516068 h 309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1747" h="3096344">
                <a:moveTo>
                  <a:pt x="0" y="516068"/>
                </a:moveTo>
                <a:cubicBezTo>
                  <a:pt x="0" y="231052"/>
                  <a:pt x="231052" y="0"/>
                  <a:pt x="516068" y="0"/>
                </a:cubicBezTo>
                <a:lnTo>
                  <a:pt x="4215679" y="0"/>
                </a:lnTo>
                <a:cubicBezTo>
                  <a:pt x="4500695" y="0"/>
                  <a:pt x="4731747" y="231052"/>
                  <a:pt x="4731747" y="516068"/>
                </a:cubicBezTo>
                <a:lnTo>
                  <a:pt x="4731747" y="2580276"/>
                </a:lnTo>
                <a:cubicBezTo>
                  <a:pt x="4731747" y="2865292"/>
                  <a:pt x="4500695" y="3096344"/>
                  <a:pt x="4215679" y="3096344"/>
                </a:cubicBezTo>
                <a:lnTo>
                  <a:pt x="516068" y="3096344"/>
                </a:lnTo>
                <a:cubicBezTo>
                  <a:pt x="231052" y="3096344"/>
                  <a:pt x="0" y="2865292"/>
                  <a:pt x="0" y="2580276"/>
                </a:cubicBezTo>
                <a:lnTo>
                  <a:pt x="0" y="516068"/>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2236021" numCol="1" spcCol="1270" anchor="ctr" anchorCtr="0">
            <a:noAutofit/>
          </a:bodyPr>
          <a:lstStyle/>
          <a:p>
            <a:pPr marL="0" lvl="0" indent="0" algn="ctr" defTabSz="800100">
              <a:lnSpc>
                <a:spcPct val="90000"/>
              </a:lnSpc>
              <a:spcBef>
                <a:spcPct val="0"/>
              </a:spcBef>
              <a:spcAft>
                <a:spcPct val="35000"/>
              </a:spcAft>
              <a:buNone/>
            </a:pPr>
            <a:r>
              <a:rPr lang="en-NZ" sz="1800" b="1" i="0" kern="1200" dirty="0">
                <a:solidFill>
                  <a:srgbClr val="FFFFFF"/>
                </a:solidFill>
                <a:latin typeface="Arial" panose="020B0604020202020204" pitchFamily="34" charset="0"/>
                <a:cs typeface="Arial" panose="020B0604020202020204" pitchFamily="34" charset="0"/>
              </a:rPr>
              <a:t>Opening GTAC Running Mismatch Positions</a:t>
            </a:r>
          </a:p>
        </p:txBody>
      </p:sp>
      <p:sp>
        <p:nvSpPr>
          <p:cNvPr id="8" name="Freeform: Shape 7">
            <a:extLst>
              <a:ext uri="{FF2B5EF4-FFF2-40B4-BE49-F238E27FC236}">
                <a16:creationId xmlns:a16="http://schemas.microsoft.com/office/drawing/2014/main" id="{14FD6251-B73B-4724-AE91-7AAB62A92388}"/>
              </a:ext>
            </a:extLst>
          </p:cNvPr>
          <p:cNvSpPr/>
          <p:nvPr/>
        </p:nvSpPr>
        <p:spPr>
          <a:xfrm>
            <a:off x="934381" y="2772519"/>
            <a:ext cx="3785397" cy="1071312"/>
          </a:xfrm>
          <a:custGeom>
            <a:avLst/>
            <a:gdLst>
              <a:gd name="connsiteX0" fmla="*/ 155601 w 3785397"/>
              <a:gd name="connsiteY0" fmla="*/ 0 h 933590"/>
              <a:gd name="connsiteX1" fmla="*/ 3785397 w 3785397"/>
              <a:gd name="connsiteY1" fmla="*/ 0 h 933590"/>
              <a:gd name="connsiteX2" fmla="*/ 3785397 w 3785397"/>
              <a:gd name="connsiteY2" fmla="*/ 0 h 933590"/>
              <a:gd name="connsiteX3" fmla="*/ 3785397 w 3785397"/>
              <a:gd name="connsiteY3" fmla="*/ 777989 h 933590"/>
              <a:gd name="connsiteX4" fmla="*/ 3629796 w 3785397"/>
              <a:gd name="connsiteY4" fmla="*/ 933590 h 933590"/>
              <a:gd name="connsiteX5" fmla="*/ 0 w 3785397"/>
              <a:gd name="connsiteY5" fmla="*/ 933590 h 933590"/>
              <a:gd name="connsiteX6" fmla="*/ 0 w 3785397"/>
              <a:gd name="connsiteY6" fmla="*/ 933590 h 933590"/>
              <a:gd name="connsiteX7" fmla="*/ 0 w 3785397"/>
              <a:gd name="connsiteY7" fmla="*/ 155601 h 933590"/>
              <a:gd name="connsiteX8" fmla="*/ 155601 w 3785397"/>
              <a:gd name="connsiteY8" fmla="*/ 0 h 93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97" h="933590">
                <a:moveTo>
                  <a:pt x="155601" y="0"/>
                </a:moveTo>
                <a:lnTo>
                  <a:pt x="3785397" y="0"/>
                </a:lnTo>
                <a:lnTo>
                  <a:pt x="3785397" y="0"/>
                </a:lnTo>
                <a:lnTo>
                  <a:pt x="3785397" y="777989"/>
                </a:lnTo>
                <a:cubicBezTo>
                  <a:pt x="3785397" y="863925"/>
                  <a:pt x="3715732" y="933590"/>
                  <a:pt x="3629796" y="933590"/>
                </a:cubicBezTo>
                <a:lnTo>
                  <a:pt x="0" y="933590"/>
                </a:lnTo>
                <a:lnTo>
                  <a:pt x="0" y="933590"/>
                </a:lnTo>
                <a:lnTo>
                  <a:pt x="0" y="155601"/>
                </a:lnTo>
                <a:cubicBezTo>
                  <a:pt x="0" y="69665"/>
                  <a:pt x="69665" y="0"/>
                  <a:pt x="155601" y="0"/>
                </a:cubicBez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974" tIns="64624" rIns="70974" bIns="64624" numCol="1" spcCol="1270" anchor="ctr" anchorCtr="0">
            <a:noAutofit/>
          </a:bodyPr>
          <a:lstStyle/>
          <a:p>
            <a:pPr marL="0" lvl="0" indent="0" algn="l" defTabSz="444500">
              <a:lnSpc>
                <a:spcPct val="90000"/>
              </a:lnSpc>
              <a:spcBef>
                <a:spcPct val="0"/>
              </a:spcBef>
              <a:spcAft>
                <a:spcPct val="35000"/>
              </a:spcAft>
              <a:buFont typeface="Symbol" panose="05050102010706020507" pitchFamily="18" charset="2"/>
              <a:buNone/>
            </a:pPr>
            <a:r>
              <a:rPr lang="en-NZ" sz="1000" kern="1200" dirty="0">
                <a:solidFill>
                  <a:schemeClr val="tx1"/>
                </a:solidFill>
                <a:latin typeface="Arial" panose="020B0604020202020204" pitchFamily="34" charset="0"/>
                <a:cs typeface="Arial" panose="020B0604020202020204" pitchFamily="34" charset="0"/>
              </a:rPr>
              <a:t>MPOC - First Gas must settle ROI using the Average Market Price. Scope for wash-ups to be applied following termination.</a:t>
            </a:r>
          </a:p>
        </p:txBody>
      </p:sp>
      <p:sp>
        <p:nvSpPr>
          <p:cNvPr id="9" name="Freeform: Shape 8">
            <a:extLst>
              <a:ext uri="{FF2B5EF4-FFF2-40B4-BE49-F238E27FC236}">
                <a16:creationId xmlns:a16="http://schemas.microsoft.com/office/drawing/2014/main" id="{1D44CF70-0CE9-47AD-A816-B9053F9C38B0}"/>
              </a:ext>
            </a:extLst>
          </p:cNvPr>
          <p:cNvSpPr/>
          <p:nvPr/>
        </p:nvSpPr>
        <p:spPr>
          <a:xfrm>
            <a:off x="934381" y="3987460"/>
            <a:ext cx="3785397" cy="933590"/>
          </a:xfrm>
          <a:custGeom>
            <a:avLst/>
            <a:gdLst>
              <a:gd name="connsiteX0" fmla="*/ 155601 w 3785397"/>
              <a:gd name="connsiteY0" fmla="*/ 0 h 933590"/>
              <a:gd name="connsiteX1" fmla="*/ 3785397 w 3785397"/>
              <a:gd name="connsiteY1" fmla="*/ 0 h 933590"/>
              <a:gd name="connsiteX2" fmla="*/ 3785397 w 3785397"/>
              <a:gd name="connsiteY2" fmla="*/ 0 h 933590"/>
              <a:gd name="connsiteX3" fmla="*/ 3785397 w 3785397"/>
              <a:gd name="connsiteY3" fmla="*/ 777989 h 933590"/>
              <a:gd name="connsiteX4" fmla="*/ 3629796 w 3785397"/>
              <a:gd name="connsiteY4" fmla="*/ 933590 h 933590"/>
              <a:gd name="connsiteX5" fmla="*/ 0 w 3785397"/>
              <a:gd name="connsiteY5" fmla="*/ 933590 h 933590"/>
              <a:gd name="connsiteX6" fmla="*/ 0 w 3785397"/>
              <a:gd name="connsiteY6" fmla="*/ 933590 h 933590"/>
              <a:gd name="connsiteX7" fmla="*/ 0 w 3785397"/>
              <a:gd name="connsiteY7" fmla="*/ 155601 h 933590"/>
              <a:gd name="connsiteX8" fmla="*/ 155601 w 3785397"/>
              <a:gd name="connsiteY8" fmla="*/ 0 h 93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97" h="933590">
                <a:moveTo>
                  <a:pt x="155601" y="0"/>
                </a:moveTo>
                <a:lnTo>
                  <a:pt x="3785397" y="0"/>
                </a:lnTo>
                <a:lnTo>
                  <a:pt x="3785397" y="0"/>
                </a:lnTo>
                <a:lnTo>
                  <a:pt x="3785397" y="777989"/>
                </a:lnTo>
                <a:cubicBezTo>
                  <a:pt x="3785397" y="863925"/>
                  <a:pt x="3715732" y="933590"/>
                  <a:pt x="3629796" y="933590"/>
                </a:cubicBezTo>
                <a:lnTo>
                  <a:pt x="0" y="933590"/>
                </a:lnTo>
                <a:lnTo>
                  <a:pt x="0" y="933590"/>
                </a:lnTo>
                <a:lnTo>
                  <a:pt x="0" y="155601"/>
                </a:lnTo>
                <a:cubicBezTo>
                  <a:pt x="0" y="69665"/>
                  <a:pt x="69665" y="0"/>
                  <a:pt x="155601" y="0"/>
                </a:cubicBez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974" tIns="64624" rIns="70974" bIns="64624" numCol="1" spcCol="1270" anchor="ctr" anchorCtr="0">
            <a:noAutofit/>
          </a:bodyPr>
          <a:lstStyle/>
          <a:p>
            <a:pPr marL="0" lvl="0" indent="0" algn="l" defTabSz="444500">
              <a:lnSpc>
                <a:spcPct val="90000"/>
              </a:lnSpc>
              <a:spcBef>
                <a:spcPct val="0"/>
              </a:spcBef>
              <a:spcAft>
                <a:spcPct val="35000"/>
              </a:spcAft>
              <a:buFont typeface="Symbol" panose="05050102010706020507" pitchFamily="18" charset="2"/>
              <a:buNone/>
            </a:pPr>
            <a:r>
              <a:rPr lang="en-NZ" sz="1000" kern="1200" dirty="0">
                <a:solidFill>
                  <a:schemeClr val="tx1"/>
                </a:solidFill>
                <a:latin typeface="Arial" panose="020B0604020202020204" pitchFamily="34" charset="0"/>
                <a:cs typeface="Arial" panose="020B0604020202020204" pitchFamily="34" charset="0"/>
              </a:rPr>
              <a:t>VTC - First Gas must settle Running Mismatch by purchasing/selling that quantity or by making that quantity available to the Shipper. Wash-ups continue for 5 years after termination.</a:t>
            </a:r>
          </a:p>
        </p:txBody>
      </p:sp>
      <p:sp>
        <p:nvSpPr>
          <p:cNvPr id="10" name="Freeform: Shape 9">
            <a:extLst>
              <a:ext uri="{FF2B5EF4-FFF2-40B4-BE49-F238E27FC236}">
                <a16:creationId xmlns:a16="http://schemas.microsoft.com/office/drawing/2014/main" id="{F80E706E-C433-44FD-807C-A55057F5153F}"/>
              </a:ext>
            </a:extLst>
          </p:cNvPr>
          <p:cNvSpPr/>
          <p:nvPr/>
        </p:nvSpPr>
        <p:spPr>
          <a:xfrm>
            <a:off x="5547835" y="1980431"/>
            <a:ext cx="4731747" cy="3096344"/>
          </a:xfrm>
          <a:custGeom>
            <a:avLst/>
            <a:gdLst>
              <a:gd name="connsiteX0" fmla="*/ 0 w 4731747"/>
              <a:gd name="connsiteY0" fmla="*/ 309634 h 3096344"/>
              <a:gd name="connsiteX1" fmla="*/ 309634 w 4731747"/>
              <a:gd name="connsiteY1" fmla="*/ 0 h 3096344"/>
              <a:gd name="connsiteX2" fmla="*/ 4422113 w 4731747"/>
              <a:gd name="connsiteY2" fmla="*/ 0 h 3096344"/>
              <a:gd name="connsiteX3" fmla="*/ 4731747 w 4731747"/>
              <a:gd name="connsiteY3" fmla="*/ 309634 h 3096344"/>
              <a:gd name="connsiteX4" fmla="*/ 4731747 w 4731747"/>
              <a:gd name="connsiteY4" fmla="*/ 2786710 h 3096344"/>
              <a:gd name="connsiteX5" fmla="*/ 4422113 w 4731747"/>
              <a:gd name="connsiteY5" fmla="*/ 3096344 h 3096344"/>
              <a:gd name="connsiteX6" fmla="*/ 309634 w 4731747"/>
              <a:gd name="connsiteY6" fmla="*/ 3096344 h 3096344"/>
              <a:gd name="connsiteX7" fmla="*/ 0 w 4731747"/>
              <a:gd name="connsiteY7" fmla="*/ 2786710 h 3096344"/>
              <a:gd name="connsiteX8" fmla="*/ 0 w 4731747"/>
              <a:gd name="connsiteY8" fmla="*/ 309634 h 309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1747" h="3096344">
                <a:moveTo>
                  <a:pt x="0" y="309634"/>
                </a:moveTo>
                <a:cubicBezTo>
                  <a:pt x="0" y="138628"/>
                  <a:pt x="138628" y="0"/>
                  <a:pt x="309634" y="0"/>
                </a:cubicBezTo>
                <a:lnTo>
                  <a:pt x="4422113" y="0"/>
                </a:lnTo>
                <a:cubicBezTo>
                  <a:pt x="4593119" y="0"/>
                  <a:pt x="4731747" y="138628"/>
                  <a:pt x="4731747" y="309634"/>
                </a:cubicBezTo>
                <a:lnTo>
                  <a:pt x="4731747" y="2786710"/>
                </a:lnTo>
                <a:cubicBezTo>
                  <a:pt x="4731747" y="2957716"/>
                  <a:pt x="4593119" y="3096344"/>
                  <a:pt x="4422113" y="3096344"/>
                </a:cubicBezTo>
                <a:lnTo>
                  <a:pt x="309634" y="3096344"/>
                </a:lnTo>
                <a:cubicBezTo>
                  <a:pt x="138628" y="3096344"/>
                  <a:pt x="0" y="2957716"/>
                  <a:pt x="0" y="2786710"/>
                </a:cubicBezTo>
                <a:lnTo>
                  <a:pt x="0" y="309634"/>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2236021" numCol="1" spcCol="1270" anchor="ctr" anchorCtr="0">
            <a:noAutofit/>
          </a:bodyPr>
          <a:lstStyle/>
          <a:p>
            <a:pPr marL="0" lvl="0" indent="0" algn="ctr" defTabSz="800100">
              <a:lnSpc>
                <a:spcPct val="90000"/>
              </a:lnSpc>
              <a:spcBef>
                <a:spcPct val="0"/>
              </a:spcBef>
              <a:spcAft>
                <a:spcPct val="35000"/>
              </a:spcAft>
              <a:buNone/>
            </a:pPr>
            <a:r>
              <a:rPr lang="en-NZ" sz="1800" b="1" i="0" kern="1200" dirty="0">
                <a:solidFill>
                  <a:srgbClr val="FFFFFF"/>
                </a:solidFill>
                <a:latin typeface="Arial" panose="020B0604020202020204" pitchFamily="34" charset="0"/>
                <a:cs typeface="Arial" panose="020B0604020202020204" pitchFamily="34" charset="0"/>
              </a:rPr>
              <a:t>Status of D+1 Allocations</a:t>
            </a:r>
          </a:p>
        </p:txBody>
      </p:sp>
      <p:sp>
        <p:nvSpPr>
          <p:cNvPr id="11" name="Freeform: Shape 10">
            <a:extLst>
              <a:ext uri="{FF2B5EF4-FFF2-40B4-BE49-F238E27FC236}">
                <a16:creationId xmlns:a16="http://schemas.microsoft.com/office/drawing/2014/main" id="{82030C10-39E6-41AA-887A-CEAAC9E43069}"/>
              </a:ext>
            </a:extLst>
          </p:cNvPr>
          <p:cNvSpPr/>
          <p:nvPr/>
        </p:nvSpPr>
        <p:spPr>
          <a:xfrm>
            <a:off x="6021009" y="2772519"/>
            <a:ext cx="3785397" cy="1071312"/>
          </a:xfrm>
          <a:custGeom>
            <a:avLst/>
            <a:gdLst>
              <a:gd name="connsiteX0" fmla="*/ 155601 w 3785397"/>
              <a:gd name="connsiteY0" fmla="*/ 0 h 933590"/>
              <a:gd name="connsiteX1" fmla="*/ 3785397 w 3785397"/>
              <a:gd name="connsiteY1" fmla="*/ 0 h 933590"/>
              <a:gd name="connsiteX2" fmla="*/ 3785397 w 3785397"/>
              <a:gd name="connsiteY2" fmla="*/ 0 h 933590"/>
              <a:gd name="connsiteX3" fmla="*/ 3785397 w 3785397"/>
              <a:gd name="connsiteY3" fmla="*/ 777989 h 933590"/>
              <a:gd name="connsiteX4" fmla="*/ 3629796 w 3785397"/>
              <a:gd name="connsiteY4" fmla="*/ 933590 h 933590"/>
              <a:gd name="connsiteX5" fmla="*/ 0 w 3785397"/>
              <a:gd name="connsiteY5" fmla="*/ 933590 h 933590"/>
              <a:gd name="connsiteX6" fmla="*/ 0 w 3785397"/>
              <a:gd name="connsiteY6" fmla="*/ 933590 h 933590"/>
              <a:gd name="connsiteX7" fmla="*/ 0 w 3785397"/>
              <a:gd name="connsiteY7" fmla="*/ 155601 h 933590"/>
              <a:gd name="connsiteX8" fmla="*/ 155601 w 3785397"/>
              <a:gd name="connsiteY8" fmla="*/ 0 h 93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97" h="933590">
                <a:moveTo>
                  <a:pt x="155601" y="0"/>
                </a:moveTo>
                <a:lnTo>
                  <a:pt x="3785397" y="0"/>
                </a:lnTo>
                <a:lnTo>
                  <a:pt x="3785397" y="0"/>
                </a:lnTo>
                <a:lnTo>
                  <a:pt x="3785397" y="777989"/>
                </a:lnTo>
                <a:cubicBezTo>
                  <a:pt x="3785397" y="863925"/>
                  <a:pt x="3715732" y="933590"/>
                  <a:pt x="3629796" y="933590"/>
                </a:cubicBezTo>
                <a:lnTo>
                  <a:pt x="0" y="933590"/>
                </a:lnTo>
                <a:lnTo>
                  <a:pt x="0" y="933590"/>
                </a:lnTo>
                <a:lnTo>
                  <a:pt x="0" y="155601"/>
                </a:lnTo>
                <a:cubicBezTo>
                  <a:pt x="0" y="69665"/>
                  <a:pt x="69665" y="0"/>
                  <a:pt x="155601" y="0"/>
                </a:cubicBez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974" tIns="64624" rIns="70974" bIns="64624" numCol="1" spcCol="1270" anchor="t" anchorCtr="0">
            <a:noAutofit/>
          </a:bodyPr>
          <a:lstStyle/>
          <a:p>
            <a:pPr marL="0" lvl="0" indent="0" algn="l" defTabSz="444500">
              <a:lnSpc>
                <a:spcPct val="90000"/>
              </a:lnSpc>
              <a:spcBef>
                <a:spcPct val="0"/>
              </a:spcBef>
              <a:spcAft>
                <a:spcPct val="35000"/>
              </a:spcAft>
              <a:buNone/>
            </a:pPr>
            <a:r>
              <a:rPr lang="en-NZ" sz="1000" kern="1200" dirty="0">
                <a:solidFill>
                  <a:schemeClr val="tx1"/>
                </a:solidFill>
                <a:latin typeface="Arial" panose="020B0604020202020204" pitchFamily="34" charset="0"/>
                <a:cs typeface="Arial" panose="020B0604020202020204" pitchFamily="34" charset="0"/>
              </a:rPr>
              <a:t>The GTAC requires D+1 allocations and MBB Pilot Agreement (or a suitable replacement methodology) to function</a:t>
            </a:r>
          </a:p>
          <a:p>
            <a:pPr marL="180975" lvl="1" indent="-147638" algn="l" defTabSz="355600">
              <a:lnSpc>
                <a:spcPct val="90000"/>
              </a:lnSpc>
              <a:spcBef>
                <a:spcPct val="0"/>
              </a:spcBef>
              <a:spcAft>
                <a:spcPct val="15000"/>
              </a:spcAft>
              <a:buFont typeface="Arial" panose="020B0604020202020204" pitchFamily="34" charset="0"/>
              <a:buChar char="•"/>
            </a:pPr>
            <a:r>
              <a:rPr lang="en-NZ" sz="1000" kern="1200" dirty="0">
                <a:solidFill>
                  <a:schemeClr val="tx1"/>
                </a:solidFill>
                <a:latin typeface="Arial" panose="020B0604020202020204" pitchFamily="34" charset="0"/>
                <a:cs typeface="Arial" panose="020B0604020202020204" pitchFamily="34" charset="0"/>
              </a:rPr>
              <a:t>Interim and Final Allocation wash-ups are made under the MBB D+1 Pilot Agreement</a:t>
            </a:r>
          </a:p>
          <a:p>
            <a:pPr marL="180975" lvl="1" indent="-147638" algn="l" defTabSz="3556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D+1 allocations are currently made official via Special Allocations GIC at the end of each month</a:t>
            </a:r>
          </a:p>
        </p:txBody>
      </p:sp>
      <p:sp>
        <p:nvSpPr>
          <p:cNvPr id="12" name="Freeform: Shape 11">
            <a:extLst>
              <a:ext uri="{FF2B5EF4-FFF2-40B4-BE49-F238E27FC236}">
                <a16:creationId xmlns:a16="http://schemas.microsoft.com/office/drawing/2014/main" id="{0F65A556-8D07-4909-8BB7-D789197383F8}"/>
              </a:ext>
            </a:extLst>
          </p:cNvPr>
          <p:cNvSpPr/>
          <p:nvPr/>
        </p:nvSpPr>
        <p:spPr>
          <a:xfrm>
            <a:off x="6021009" y="3987460"/>
            <a:ext cx="3785397" cy="933590"/>
          </a:xfrm>
          <a:custGeom>
            <a:avLst/>
            <a:gdLst>
              <a:gd name="connsiteX0" fmla="*/ 155601 w 3785397"/>
              <a:gd name="connsiteY0" fmla="*/ 0 h 933590"/>
              <a:gd name="connsiteX1" fmla="*/ 3785397 w 3785397"/>
              <a:gd name="connsiteY1" fmla="*/ 0 h 933590"/>
              <a:gd name="connsiteX2" fmla="*/ 3785397 w 3785397"/>
              <a:gd name="connsiteY2" fmla="*/ 0 h 933590"/>
              <a:gd name="connsiteX3" fmla="*/ 3785397 w 3785397"/>
              <a:gd name="connsiteY3" fmla="*/ 777989 h 933590"/>
              <a:gd name="connsiteX4" fmla="*/ 3629796 w 3785397"/>
              <a:gd name="connsiteY4" fmla="*/ 933590 h 933590"/>
              <a:gd name="connsiteX5" fmla="*/ 0 w 3785397"/>
              <a:gd name="connsiteY5" fmla="*/ 933590 h 933590"/>
              <a:gd name="connsiteX6" fmla="*/ 0 w 3785397"/>
              <a:gd name="connsiteY6" fmla="*/ 933590 h 933590"/>
              <a:gd name="connsiteX7" fmla="*/ 0 w 3785397"/>
              <a:gd name="connsiteY7" fmla="*/ 155601 h 933590"/>
              <a:gd name="connsiteX8" fmla="*/ 155601 w 3785397"/>
              <a:gd name="connsiteY8" fmla="*/ 0 h 93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97" h="933590">
                <a:moveTo>
                  <a:pt x="155601" y="0"/>
                </a:moveTo>
                <a:lnTo>
                  <a:pt x="3785397" y="0"/>
                </a:lnTo>
                <a:lnTo>
                  <a:pt x="3785397" y="0"/>
                </a:lnTo>
                <a:lnTo>
                  <a:pt x="3785397" y="777989"/>
                </a:lnTo>
                <a:cubicBezTo>
                  <a:pt x="3785397" y="863925"/>
                  <a:pt x="3715732" y="933590"/>
                  <a:pt x="3629796" y="933590"/>
                </a:cubicBezTo>
                <a:lnTo>
                  <a:pt x="0" y="933590"/>
                </a:lnTo>
                <a:lnTo>
                  <a:pt x="0" y="933590"/>
                </a:lnTo>
                <a:lnTo>
                  <a:pt x="0" y="155601"/>
                </a:lnTo>
                <a:cubicBezTo>
                  <a:pt x="0" y="69665"/>
                  <a:pt x="69665" y="0"/>
                  <a:pt x="155601" y="0"/>
                </a:cubicBez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974" tIns="64624" rIns="70974" bIns="64624" numCol="1" spcCol="1270" anchor="t" anchorCtr="0">
            <a:noAutofit/>
          </a:bodyPr>
          <a:lstStyle/>
          <a:p>
            <a:pPr marL="0" lvl="0" indent="0" algn="l" defTabSz="444500">
              <a:lnSpc>
                <a:spcPct val="90000"/>
              </a:lnSpc>
              <a:spcBef>
                <a:spcPct val="0"/>
              </a:spcBef>
              <a:spcAft>
                <a:spcPct val="35000"/>
              </a:spcAft>
              <a:buNone/>
            </a:pPr>
            <a:r>
              <a:rPr lang="en-NZ" sz="1000" kern="1200" dirty="0">
                <a:solidFill>
                  <a:schemeClr val="tx1"/>
                </a:solidFill>
                <a:latin typeface="Arial" panose="020B0604020202020204" pitchFamily="34" charset="0"/>
                <a:cs typeface="Arial" panose="020B0604020202020204" pitchFamily="34" charset="0"/>
              </a:rPr>
              <a:t>Agreements</a:t>
            </a:r>
          </a:p>
          <a:p>
            <a:pPr marL="180975" lvl="1" indent="-180975" algn="l" defTabSz="3556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D+1 Data Agreement between First Gas and the GIC can survive VTC</a:t>
            </a:r>
          </a:p>
          <a:p>
            <a:pPr marL="180975" lvl="1" indent="-180975" algn="l" defTabSz="3556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MBB D+1 Pilot Agreement needs to be replaced</a:t>
            </a:r>
          </a:p>
        </p:txBody>
      </p:sp>
      <p:sp>
        <p:nvSpPr>
          <p:cNvPr id="5" name="TextBox 4">
            <a:extLst>
              <a:ext uri="{FF2B5EF4-FFF2-40B4-BE49-F238E27FC236}">
                <a16:creationId xmlns:a16="http://schemas.microsoft.com/office/drawing/2014/main" id="{AD25F032-C92F-416F-B253-49AE96DF7FE0}"/>
              </a:ext>
            </a:extLst>
          </p:cNvPr>
          <p:cNvSpPr txBox="1"/>
          <p:nvPr/>
        </p:nvSpPr>
        <p:spPr>
          <a:xfrm>
            <a:off x="450850" y="1467406"/>
            <a:ext cx="9828001" cy="369332"/>
          </a:xfrm>
          <a:prstGeom prst="rect">
            <a:avLst/>
          </a:prstGeom>
          <a:noFill/>
        </p:spPr>
        <p:txBody>
          <a:bodyPr wrap="square" rtlCol="0">
            <a:spAutoFit/>
          </a:bodyPr>
          <a:lstStyle/>
          <a:p>
            <a:r>
              <a:rPr lang="en-NZ" sz="1800" dirty="0">
                <a:latin typeface="Arial" panose="020B0604020202020204" pitchFamily="34" charset="0"/>
                <a:cs typeface="Arial" panose="020B0604020202020204" pitchFamily="34" charset="0"/>
              </a:rPr>
              <a:t>Other transitional arrangements that will need to be considered with wash ups:</a:t>
            </a:r>
          </a:p>
        </p:txBody>
      </p:sp>
      <p:sp>
        <p:nvSpPr>
          <p:cNvPr id="7" name="TextBox 6">
            <a:extLst>
              <a:ext uri="{FF2B5EF4-FFF2-40B4-BE49-F238E27FC236}">
                <a16:creationId xmlns:a16="http://schemas.microsoft.com/office/drawing/2014/main" id="{C50FACD9-6C72-4394-869C-9A5E67F9C8F6}"/>
              </a:ext>
            </a:extLst>
          </p:cNvPr>
          <p:cNvSpPr txBox="1"/>
          <p:nvPr/>
        </p:nvSpPr>
        <p:spPr>
          <a:xfrm>
            <a:off x="428123" y="5157715"/>
            <a:ext cx="9828001" cy="1815882"/>
          </a:xfrm>
          <a:prstGeom prst="rect">
            <a:avLst/>
          </a:prstGeom>
          <a:solidFill>
            <a:schemeClr val="accent1"/>
          </a:solidFill>
        </p:spPr>
        <p:txBody>
          <a:bodyPr wrap="square" rtlCol="0">
            <a:spAutoFit/>
          </a:bodyPr>
          <a:lstStyle/>
          <a:p>
            <a:r>
              <a:rPr lang="en-NZ" sz="16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The opening GTAC running mismatch positions are a transitional arrangement that will be treated in the September workshops</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The D+1 Data Agreement can be amended to ensure the D+1 allocations continue</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A replacement is needed for Schedule 3 of the MBB D+1 Pilot Agreement to form the Wash-up Agreement under the GTAC</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The form and content of this Agreement should be industry driven</a:t>
            </a:r>
          </a:p>
        </p:txBody>
      </p:sp>
    </p:spTree>
    <p:extLst>
      <p:ext uri="{BB962C8B-B14F-4D97-AF65-F5344CB8AC3E}">
        <p14:creationId xmlns:p14="http://schemas.microsoft.com/office/powerpoint/2010/main" val="969080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2F2-A397-41F5-865C-820C8E373F7A}"/>
              </a:ext>
            </a:extLst>
          </p:cNvPr>
          <p:cNvSpPr>
            <a:spLocks noGrp="1"/>
          </p:cNvSpPr>
          <p:nvPr>
            <p:ph type="title"/>
          </p:nvPr>
        </p:nvSpPr>
        <p:spPr/>
        <p:txBody>
          <a:bodyPr/>
          <a:lstStyle/>
          <a:p>
            <a:r>
              <a:rPr lang="en-NZ" dirty="0"/>
              <a:t>D+1 Agreements</a:t>
            </a:r>
          </a:p>
        </p:txBody>
      </p:sp>
      <p:sp>
        <p:nvSpPr>
          <p:cNvPr id="8" name="Freeform: Shape 7">
            <a:extLst>
              <a:ext uri="{FF2B5EF4-FFF2-40B4-BE49-F238E27FC236}">
                <a16:creationId xmlns:a16="http://schemas.microsoft.com/office/drawing/2014/main" id="{9C30D463-734C-46A7-B37B-6C64093CF3AF}"/>
              </a:ext>
            </a:extLst>
          </p:cNvPr>
          <p:cNvSpPr/>
          <p:nvPr/>
        </p:nvSpPr>
        <p:spPr>
          <a:xfrm>
            <a:off x="457487" y="1836738"/>
            <a:ext cx="3119305" cy="2927063"/>
          </a:xfrm>
          <a:custGeom>
            <a:avLst/>
            <a:gdLst>
              <a:gd name="connsiteX0" fmla="*/ 0 w 3119305"/>
              <a:gd name="connsiteY0" fmla="*/ 487854 h 2927063"/>
              <a:gd name="connsiteX1" fmla="*/ 487854 w 3119305"/>
              <a:gd name="connsiteY1" fmla="*/ 0 h 2927063"/>
              <a:gd name="connsiteX2" fmla="*/ 2631451 w 3119305"/>
              <a:gd name="connsiteY2" fmla="*/ 0 h 2927063"/>
              <a:gd name="connsiteX3" fmla="*/ 3119305 w 3119305"/>
              <a:gd name="connsiteY3" fmla="*/ 487854 h 2927063"/>
              <a:gd name="connsiteX4" fmla="*/ 3119305 w 3119305"/>
              <a:gd name="connsiteY4" fmla="*/ 2439209 h 2927063"/>
              <a:gd name="connsiteX5" fmla="*/ 2631451 w 3119305"/>
              <a:gd name="connsiteY5" fmla="*/ 2927063 h 2927063"/>
              <a:gd name="connsiteX6" fmla="*/ 487854 w 3119305"/>
              <a:gd name="connsiteY6" fmla="*/ 2927063 h 2927063"/>
              <a:gd name="connsiteX7" fmla="*/ 0 w 3119305"/>
              <a:gd name="connsiteY7" fmla="*/ 2439209 h 2927063"/>
              <a:gd name="connsiteX8" fmla="*/ 0 w 3119305"/>
              <a:gd name="connsiteY8" fmla="*/ 487854 h 29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9305" h="2927063">
                <a:moveTo>
                  <a:pt x="0" y="487854"/>
                </a:moveTo>
                <a:cubicBezTo>
                  <a:pt x="0" y="218420"/>
                  <a:pt x="218420" y="0"/>
                  <a:pt x="487854" y="0"/>
                </a:cubicBezTo>
                <a:lnTo>
                  <a:pt x="2631451" y="0"/>
                </a:lnTo>
                <a:cubicBezTo>
                  <a:pt x="2900885" y="0"/>
                  <a:pt x="3119305" y="218420"/>
                  <a:pt x="3119305" y="487854"/>
                </a:cubicBezTo>
                <a:lnTo>
                  <a:pt x="3119305" y="2439209"/>
                </a:lnTo>
                <a:cubicBezTo>
                  <a:pt x="3119305" y="2708643"/>
                  <a:pt x="2900885" y="2927063"/>
                  <a:pt x="2631451" y="2927063"/>
                </a:cubicBezTo>
                <a:lnTo>
                  <a:pt x="487854" y="2927063"/>
                </a:lnTo>
                <a:cubicBezTo>
                  <a:pt x="218420" y="2927063"/>
                  <a:pt x="0" y="2708643"/>
                  <a:pt x="0" y="2439209"/>
                </a:cubicBezTo>
                <a:lnTo>
                  <a:pt x="0" y="487854"/>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109905" numCol="1" spcCol="1270" anchor="ctr" anchorCtr="0">
            <a:noAutofit/>
          </a:bodyPr>
          <a:lstStyle/>
          <a:p>
            <a:pPr marL="0" lvl="0" indent="0" algn="ctr" defTabSz="711200">
              <a:lnSpc>
                <a:spcPct val="90000"/>
              </a:lnSpc>
              <a:spcBef>
                <a:spcPct val="0"/>
              </a:spcBef>
              <a:spcAft>
                <a:spcPct val="35000"/>
              </a:spcAft>
              <a:buNone/>
            </a:pPr>
            <a:r>
              <a:rPr lang="en-NZ" sz="1600" b="1" kern="1200" dirty="0">
                <a:solidFill>
                  <a:schemeClr val="bg1"/>
                </a:solidFill>
                <a:latin typeface="Arial" panose="020B0604020202020204" pitchFamily="34" charset="0"/>
                <a:cs typeface="Arial" panose="020B0604020202020204" pitchFamily="34" charset="0"/>
              </a:rPr>
              <a:t>MBB D+1 Pilot Agreement</a:t>
            </a:r>
          </a:p>
        </p:txBody>
      </p:sp>
      <p:sp>
        <p:nvSpPr>
          <p:cNvPr id="9" name="Freeform: Shape 8">
            <a:extLst>
              <a:ext uri="{FF2B5EF4-FFF2-40B4-BE49-F238E27FC236}">
                <a16:creationId xmlns:a16="http://schemas.microsoft.com/office/drawing/2014/main" id="{69AC7EE2-DA90-4C19-B520-96B270B7BB28}"/>
              </a:ext>
            </a:extLst>
          </p:cNvPr>
          <p:cNvSpPr/>
          <p:nvPr/>
        </p:nvSpPr>
        <p:spPr>
          <a:xfrm>
            <a:off x="769418" y="2715714"/>
            <a:ext cx="2495444" cy="882549"/>
          </a:xfrm>
          <a:custGeom>
            <a:avLst/>
            <a:gdLst>
              <a:gd name="connsiteX0" fmla="*/ 147094 w 2495444"/>
              <a:gd name="connsiteY0" fmla="*/ 0 h 882549"/>
              <a:gd name="connsiteX1" fmla="*/ 2495444 w 2495444"/>
              <a:gd name="connsiteY1" fmla="*/ 0 h 882549"/>
              <a:gd name="connsiteX2" fmla="*/ 2495444 w 2495444"/>
              <a:gd name="connsiteY2" fmla="*/ 0 h 882549"/>
              <a:gd name="connsiteX3" fmla="*/ 2495444 w 2495444"/>
              <a:gd name="connsiteY3" fmla="*/ 735455 h 882549"/>
              <a:gd name="connsiteX4" fmla="*/ 2348350 w 2495444"/>
              <a:gd name="connsiteY4" fmla="*/ 882549 h 882549"/>
              <a:gd name="connsiteX5" fmla="*/ 0 w 2495444"/>
              <a:gd name="connsiteY5" fmla="*/ 882549 h 882549"/>
              <a:gd name="connsiteX6" fmla="*/ 0 w 2495444"/>
              <a:gd name="connsiteY6" fmla="*/ 882549 h 882549"/>
              <a:gd name="connsiteX7" fmla="*/ 0 w 2495444"/>
              <a:gd name="connsiteY7" fmla="*/ 147094 h 882549"/>
              <a:gd name="connsiteX8" fmla="*/ 147094 w 2495444"/>
              <a:gd name="connsiteY8" fmla="*/ 0 h 8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444" h="882549">
                <a:moveTo>
                  <a:pt x="147094" y="0"/>
                </a:moveTo>
                <a:lnTo>
                  <a:pt x="2495444" y="0"/>
                </a:lnTo>
                <a:lnTo>
                  <a:pt x="2495444" y="0"/>
                </a:lnTo>
                <a:lnTo>
                  <a:pt x="2495444" y="735455"/>
                </a:lnTo>
                <a:cubicBezTo>
                  <a:pt x="2495444" y="816693"/>
                  <a:pt x="2429588" y="882549"/>
                  <a:pt x="2348350" y="882549"/>
                </a:cubicBezTo>
                <a:lnTo>
                  <a:pt x="0" y="882549"/>
                </a:lnTo>
                <a:lnTo>
                  <a:pt x="0" y="882549"/>
                </a:lnTo>
                <a:lnTo>
                  <a:pt x="0" y="147094"/>
                </a:lnTo>
                <a:cubicBezTo>
                  <a:pt x="0" y="65856"/>
                  <a:pt x="65856" y="0"/>
                  <a:pt x="147094" y="0"/>
                </a:cubicBezTo>
                <a:close/>
              </a:path>
            </a:pathLst>
          </a:custGeom>
          <a:solidFill>
            <a:srgbClr val="FFFFF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3562" tIns="65942" rIns="73562" bIns="65942" numCol="1" spcCol="1270" anchor="ctr" anchorCtr="0">
            <a:noAutofit/>
          </a:bodyPr>
          <a:lstStyle/>
          <a:p>
            <a:pPr marL="0" lvl="0" indent="0" algn="ctr" defTabSz="533400">
              <a:lnSpc>
                <a:spcPct val="90000"/>
              </a:lnSpc>
              <a:spcBef>
                <a:spcPct val="0"/>
              </a:spcBef>
              <a:spcAft>
                <a:spcPct val="35000"/>
              </a:spcAft>
              <a:buNone/>
            </a:pPr>
            <a:r>
              <a:rPr lang="en-NZ" sz="1200" b="0" kern="1200" dirty="0">
                <a:solidFill>
                  <a:schemeClr val="tx1"/>
                </a:solidFill>
                <a:latin typeface="Arial" panose="020B0604020202020204" pitchFamily="34" charset="0"/>
                <a:cs typeface="Arial" panose="020B0604020202020204" pitchFamily="34" charset="0"/>
              </a:rPr>
              <a:t>D+1 data used to calculate Shipper VTC balancing positions and allocate cash-out amounts and quantities.</a:t>
            </a:r>
          </a:p>
        </p:txBody>
      </p:sp>
      <p:sp>
        <p:nvSpPr>
          <p:cNvPr id="10" name="Freeform: Shape 9">
            <a:extLst>
              <a:ext uri="{FF2B5EF4-FFF2-40B4-BE49-F238E27FC236}">
                <a16:creationId xmlns:a16="http://schemas.microsoft.com/office/drawing/2014/main" id="{7F68F67C-59F3-46CA-A662-5C4E6883D443}"/>
              </a:ext>
            </a:extLst>
          </p:cNvPr>
          <p:cNvSpPr/>
          <p:nvPr/>
        </p:nvSpPr>
        <p:spPr>
          <a:xfrm>
            <a:off x="769418" y="3734040"/>
            <a:ext cx="2495444" cy="882549"/>
          </a:xfrm>
          <a:custGeom>
            <a:avLst/>
            <a:gdLst>
              <a:gd name="connsiteX0" fmla="*/ 147094 w 2495444"/>
              <a:gd name="connsiteY0" fmla="*/ 0 h 882549"/>
              <a:gd name="connsiteX1" fmla="*/ 2495444 w 2495444"/>
              <a:gd name="connsiteY1" fmla="*/ 0 h 882549"/>
              <a:gd name="connsiteX2" fmla="*/ 2495444 w 2495444"/>
              <a:gd name="connsiteY2" fmla="*/ 0 h 882549"/>
              <a:gd name="connsiteX3" fmla="*/ 2495444 w 2495444"/>
              <a:gd name="connsiteY3" fmla="*/ 735455 h 882549"/>
              <a:gd name="connsiteX4" fmla="*/ 2348350 w 2495444"/>
              <a:gd name="connsiteY4" fmla="*/ 882549 h 882549"/>
              <a:gd name="connsiteX5" fmla="*/ 0 w 2495444"/>
              <a:gd name="connsiteY5" fmla="*/ 882549 h 882549"/>
              <a:gd name="connsiteX6" fmla="*/ 0 w 2495444"/>
              <a:gd name="connsiteY6" fmla="*/ 882549 h 882549"/>
              <a:gd name="connsiteX7" fmla="*/ 0 w 2495444"/>
              <a:gd name="connsiteY7" fmla="*/ 147094 h 882549"/>
              <a:gd name="connsiteX8" fmla="*/ 147094 w 2495444"/>
              <a:gd name="connsiteY8" fmla="*/ 0 h 8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444" h="882549">
                <a:moveTo>
                  <a:pt x="147094" y="0"/>
                </a:moveTo>
                <a:lnTo>
                  <a:pt x="2495444" y="0"/>
                </a:lnTo>
                <a:lnTo>
                  <a:pt x="2495444" y="0"/>
                </a:lnTo>
                <a:lnTo>
                  <a:pt x="2495444" y="735455"/>
                </a:lnTo>
                <a:cubicBezTo>
                  <a:pt x="2495444" y="816693"/>
                  <a:pt x="2429588" y="882549"/>
                  <a:pt x="2348350" y="882549"/>
                </a:cubicBezTo>
                <a:lnTo>
                  <a:pt x="0" y="882549"/>
                </a:lnTo>
                <a:lnTo>
                  <a:pt x="0" y="882549"/>
                </a:lnTo>
                <a:lnTo>
                  <a:pt x="0" y="147094"/>
                </a:lnTo>
                <a:cubicBezTo>
                  <a:pt x="0" y="65856"/>
                  <a:pt x="65856" y="0"/>
                  <a:pt x="147094" y="0"/>
                </a:cubicBezTo>
                <a:close/>
              </a:path>
            </a:pathLst>
          </a:custGeom>
          <a:solidFill>
            <a:srgbClr val="FFFFF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3562" tIns="65942" rIns="73562" bIns="65942" numCol="1" spcCol="1270" anchor="ctr" anchorCtr="0">
            <a:noAutofit/>
          </a:bodyPr>
          <a:lstStyle/>
          <a:p>
            <a:pPr marL="0" lvl="0" indent="0" algn="ctr" defTabSz="533400">
              <a:lnSpc>
                <a:spcPct val="90000"/>
              </a:lnSpc>
              <a:spcBef>
                <a:spcPct val="0"/>
              </a:spcBef>
              <a:spcAft>
                <a:spcPct val="35000"/>
              </a:spcAft>
              <a:buNone/>
            </a:pPr>
            <a:r>
              <a:rPr lang="en-NZ" sz="1200" b="0" kern="1200" dirty="0">
                <a:solidFill>
                  <a:schemeClr val="tx1"/>
                </a:solidFill>
                <a:latin typeface="Arial" panose="020B0604020202020204" pitchFamily="34" charset="0"/>
                <a:cs typeface="Arial" panose="020B0604020202020204" pitchFamily="34" charset="0"/>
              </a:rPr>
              <a:t>DRRs Interim and Final Allocations used to calculate wash-ups of balancing positions and allocated cash-out amounts and quantities.</a:t>
            </a:r>
          </a:p>
        </p:txBody>
      </p:sp>
      <p:sp>
        <p:nvSpPr>
          <p:cNvPr id="11" name="Freeform: Shape 10">
            <a:extLst>
              <a:ext uri="{FF2B5EF4-FFF2-40B4-BE49-F238E27FC236}">
                <a16:creationId xmlns:a16="http://schemas.microsoft.com/office/drawing/2014/main" id="{F67E2B18-4C9D-4311-810E-39AA37EE29AD}"/>
              </a:ext>
            </a:extLst>
          </p:cNvPr>
          <p:cNvSpPr/>
          <p:nvPr/>
        </p:nvSpPr>
        <p:spPr>
          <a:xfrm>
            <a:off x="3810741" y="1836738"/>
            <a:ext cx="3119305" cy="2927063"/>
          </a:xfrm>
          <a:custGeom>
            <a:avLst/>
            <a:gdLst>
              <a:gd name="connsiteX0" fmla="*/ 0 w 3119305"/>
              <a:gd name="connsiteY0" fmla="*/ 292706 h 2927063"/>
              <a:gd name="connsiteX1" fmla="*/ 292706 w 3119305"/>
              <a:gd name="connsiteY1" fmla="*/ 0 h 2927063"/>
              <a:gd name="connsiteX2" fmla="*/ 2826599 w 3119305"/>
              <a:gd name="connsiteY2" fmla="*/ 0 h 2927063"/>
              <a:gd name="connsiteX3" fmla="*/ 3119305 w 3119305"/>
              <a:gd name="connsiteY3" fmla="*/ 292706 h 2927063"/>
              <a:gd name="connsiteX4" fmla="*/ 3119305 w 3119305"/>
              <a:gd name="connsiteY4" fmla="*/ 2634357 h 2927063"/>
              <a:gd name="connsiteX5" fmla="*/ 2826599 w 3119305"/>
              <a:gd name="connsiteY5" fmla="*/ 2927063 h 2927063"/>
              <a:gd name="connsiteX6" fmla="*/ 292706 w 3119305"/>
              <a:gd name="connsiteY6" fmla="*/ 2927063 h 2927063"/>
              <a:gd name="connsiteX7" fmla="*/ 0 w 3119305"/>
              <a:gd name="connsiteY7" fmla="*/ 2634357 h 2927063"/>
              <a:gd name="connsiteX8" fmla="*/ 0 w 3119305"/>
              <a:gd name="connsiteY8" fmla="*/ 292706 h 29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9305" h="2927063">
                <a:moveTo>
                  <a:pt x="0" y="292706"/>
                </a:moveTo>
                <a:cubicBezTo>
                  <a:pt x="0" y="131049"/>
                  <a:pt x="131049" y="0"/>
                  <a:pt x="292706" y="0"/>
                </a:cubicBezTo>
                <a:lnTo>
                  <a:pt x="2826599" y="0"/>
                </a:lnTo>
                <a:cubicBezTo>
                  <a:pt x="2988256" y="0"/>
                  <a:pt x="3119305" y="131049"/>
                  <a:pt x="3119305" y="292706"/>
                </a:cubicBezTo>
                <a:lnTo>
                  <a:pt x="3119305" y="2634357"/>
                </a:lnTo>
                <a:cubicBezTo>
                  <a:pt x="3119305" y="2796014"/>
                  <a:pt x="2988256" y="2927063"/>
                  <a:pt x="2826599" y="2927063"/>
                </a:cubicBezTo>
                <a:lnTo>
                  <a:pt x="292706" y="2927063"/>
                </a:lnTo>
                <a:cubicBezTo>
                  <a:pt x="131049" y="2927063"/>
                  <a:pt x="0" y="2796014"/>
                  <a:pt x="0" y="2634357"/>
                </a:cubicBezTo>
                <a:lnTo>
                  <a:pt x="0" y="292706"/>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109905" numCol="1" spcCol="1270" anchor="ctr" anchorCtr="0">
            <a:noAutofit/>
          </a:bodyPr>
          <a:lstStyle/>
          <a:p>
            <a:pPr marL="0" lvl="0" indent="0" algn="ctr" defTabSz="711200">
              <a:lnSpc>
                <a:spcPct val="90000"/>
              </a:lnSpc>
              <a:spcBef>
                <a:spcPct val="0"/>
              </a:spcBef>
              <a:spcAft>
                <a:spcPct val="35000"/>
              </a:spcAft>
              <a:buNone/>
            </a:pPr>
            <a:r>
              <a:rPr lang="en-NZ" sz="1600" b="1" kern="1200" dirty="0">
                <a:solidFill>
                  <a:schemeClr val="bg1"/>
                </a:solidFill>
                <a:latin typeface="Arial" panose="020B0604020202020204" pitchFamily="34" charset="0"/>
                <a:cs typeface="Arial" panose="020B0604020202020204" pitchFamily="34" charset="0"/>
              </a:rPr>
              <a:t>D+1 Data Agreement</a:t>
            </a:r>
          </a:p>
        </p:txBody>
      </p:sp>
      <p:sp>
        <p:nvSpPr>
          <p:cNvPr id="12" name="Freeform: Shape 11">
            <a:extLst>
              <a:ext uri="{FF2B5EF4-FFF2-40B4-BE49-F238E27FC236}">
                <a16:creationId xmlns:a16="http://schemas.microsoft.com/office/drawing/2014/main" id="{386668AE-5137-4605-9D7E-76487DDD0EEA}"/>
              </a:ext>
            </a:extLst>
          </p:cNvPr>
          <p:cNvSpPr/>
          <p:nvPr/>
        </p:nvSpPr>
        <p:spPr>
          <a:xfrm>
            <a:off x="4122672" y="2715130"/>
            <a:ext cx="2495444" cy="776526"/>
          </a:xfrm>
          <a:custGeom>
            <a:avLst/>
            <a:gdLst>
              <a:gd name="connsiteX0" fmla="*/ 129424 w 2495444"/>
              <a:gd name="connsiteY0" fmla="*/ 0 h 776526"/>
              <a:gd name="connsiteX1" fmla="*/ 2495444 w 2495444"/>
              <a:gd name="connsiteY1" fmla="*/ 0 h 776526"/>
              <a:gd name="connsiteX2" fmla="*/ 2495444 w 2495444"/>
              <a:gd name="connsiteY2" fmla="*/ 0 h 776526"/>
              <a:gd name="connsiteX3" fmla="*/ 2495444 w 2495444"/>
              <a:gd name="connsiteY3" fmla="*/ 647102 h 776526"/>
              <a:gd name="connsiteX4" fmla="*/ 2366020 w 2495444"/>
              <a:gd name="connsiteY4" fmla="*/ 776526 h 776526"/>
              <a:gd name="connsiteX5" fmla="*/ 0 w 2495444"/>
              <a:gd name="connsiteY5" fmla="*/ 776526 h 776526"/>
              <a:gd name="connsiteX6" fmla="*/ 0 w 2495444"/>
              <a:gd name="connsiteY6" fmla="*/ 776526 h 776526"/>
              <a:gd name="connsiteX7" fmla="*/ 0 w 2495444"/>
              <a:gd name="connsiteY7" fmla="*/ 129424 h 776526"/>
              <a:gd name="connsiteX8" fmla="*/ 129424 w 2495444"/>
              <a:gd name="connsiteY8" fmla="*/ 0 h 77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444" h="776526">
                <a:moveTo>
                  <a:pt x="129424" y="0"/>
                </a:moveTo>
                <a:lnTo>
                  <a:pt x="2495444" y="0"/>
                </a:lnTo>
                <a:lnTo>
                  <a:pt x="2495444" y="0"/>
                </a:lnTo>
                <a:lnTo>
                  <a:pt x="2495444" y="647102"/>
                </a:lnTo>
                <a:cubicBezTo>
                  <a:pt x="2495444" y="718581"/>
                  <a:pt x="2437499" y="776526"/>
                  <a:pt x="2366020" y="776526"/>
                </a:cubicBezTo>
                <a:lnTo>
                  <a:pt x="0" y="776526"/>
                </a:lnTo>
                <a:lnTo>
                  <a:pt x="0" y="776526"/>
                </a:lnTo>
                <a:lnTo>
                  <a:pt x="0" y="129424"/>
                </a:lnTo>
                <a:cubicBezTo>
                  <a:pt x="0" y="57945"/>
                  <a:pt x="57945" y="0"/>
                  <a:pt x="129424" y="0"/>
                </a:cubicBezTo>
                <a:close/>
              </a:path>
            </a:pathLst>
          </a:custGeom>
          <a:solidFill>
            <a:srgbClr val="FFFFF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387" tIns="60767" rIns="68387" bIns="60767" numCol="1" spcCol="1270" anchor="ctr" anchorCtr="0">
            <a:noAutofit/>
          </a:bodyPr>
          <a:lstStyle/>
          <a:p>
            <a:pPr marL="0" lvl="0" indent="0" algn="ctr" defTabSz="533400">
              <a:lnSpc>
                <a:spcPct val="90000"/>
              </a:lnSpc>
              <a:spcBef>
                <a:spcPct val="0"/>
              </a:spcBef>
              <a:spcAft>
                <a:spcPct val="35000"/>
              </a:spcAft>
              <a:buNone/>
            </a:pPr>
            <a:r>
              <a:rPr lang="en-NZ" sz="1200" b="0" kern="1200" dirty="0">
                <a:solidFill>
                  <a:schemeClr val="tx1"/>
                </a:solidFill>
                <a:latin typeface="Arial" panose="020B0604020202020204" pitchFamily="34" charset="0"/>
                <a:cs typeface="Arial" panose="020B0604020202020204" pitchFamily="34" charset="0"/>
              </a:rPr>
              <a:t>GIC produces D+1 allocations</a:t>
            </a:r>
          </a:p>
        </p:txBody>
      </p:sp>
      <p:sp>
        <p:nvSpPr>
          <p:cNvPr id="13" name="Freeform: Shape 12">
            <a:extLst>
              <a:ext uri="{FF2B5EF4-FFF2-40B4-BE49-F238E27FC236}">
                <a16:creationId xmlns:a16="http://schemas.microsoft.com/office/drawing/2014/main" id="{DC81F403-4F13-4F40-8376-1D1FBE27E68B}"/>
              </a:ext>
            </a:extLst>
          </p:cNvPr>
          <p:cNvSpPr/>
          <p:nvPr/>
        </p:nvSpPr>
        <p:spPr>
          <a:xfrm>
            <a:off x="4122672" y="3641725"/>
            <a:ext cx="2495444" cy="975449"/>
          </a:xfrm>
          <a:custGeom>
            <a:avLst/>
            <a:gdLst>
              <a:gd name="connsiteX0" fmla="*/ 162578 w 2495444"/>
              <a:gd name="connsiteY0" fmla="*/ 0 h 975449"/>
              <a:gd name="connsiteX1" fmla="*/ 2495444 w 2495444"/>
              <a:gd name="connsiteY1" fmla="*/ 0 h 975449"/>
              <a:gd name="connsiteX2" fmla="*/ 2495444 w 2495444"/>
              <a:gd name="connsiteY2" fmla="*/ 0 h 975449"/>
              <a:gd name="connsiteX3" fmla="*/ 2495444 w 2495444"/>
              <a:gd name="connsiteY3" fmla="*/ 812871 h 975449"/>
              <a:gd name="connsiteX4" fmla="*/ 2332866 w 2495444"/>
              <a:gd name="connsiteY4" fmla="*/ 975449 h 975449"/>
              <a:gd name="connsiteX5" fmla="*/ 0 w 2495444"/>
              <a:gd name="connsiteY5" fmla="*/ 975449 h 975449"/>
              <a:gd name="connsiteX6" fmla="*/ 0 w 2495444"/>
              <a:gd name="connsiteY6" fmla="*/ 975449 h 975449"/>
              <a:gd name="connsiteX7" fmla="*/ 0 w 2495444"/>
              <a:gd name="connsiteY7" fmla="*/ 162578 h 975449"/>
              <a:gd name="connsiteX8" fmla="*/ 162578 w 2495444"/>
              <a:gd name="connsiteY8" fmla="*/ 0 h 97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444" h="975449">
                <a:moveTo>
                  <a:pt x="162578" y="0"/>
                </a:moveTo>
                <a:lnTo>
                  <a:pt x="2495444" y="0"/>
                </a:lnTo>
                <a:lnTo>
                  <a:pt x="2495444" y="0"/>
                </a:lnTo>
                <a:lnTo>
                  <a:pt x="2495444" y="812871"/>
                </a:lnTo>
                <a:cubicBezTo>
                  <a:pt x="2495444" y="902660"/>
                  <a:pt x="2422655" y="975449"/>
                  <a:pt x="2332866" y="975449"/>
                </a:cubicBezTo>
                <a:lnTo>
                  <a:pt x="0" y="975449"/>
                </a:lnTo>
                <a:lnTo>
                  <a:pt x="0" y="975449"/>
                </a:lnTo>
                <a:lnTo>
                  <a:pt x="0" y="162578"/>
                </a:lnTo>
                <a:cubicBezTo>
                  <a:pt x="0" y="72789"/>
                  <a:pt x="72789" y="0"/>
                  <a:pt x="162578" y="0"/>
                </a:cubicBezTo>
                <a:close/>
              </a:path>
            </a:pathLst>
          </a:custGeom>
          <a:solidFill>
            <a:srgbClr val="FFFFF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097" tIns="70477" rIns="78097" bIns="70477" numCol="1" spcCol="1270" anchor="ctr" anchorCtr="0">
            <a:noAutofit/>
          </a:bodyPr>
          <a:lstStyle/>
          <a:p>
            <a:pPr marL="0" lvl="0" indent="0" algn="ctr" defTabSz="533400">
              <a:lnSpc>
                <a:spcPct val="90000"/>
              </a:lnSpc>
              <a:spcBef>
                <a:spcPct val="0"/>
              </a:spcBef>
              <a:spcAft>
                <a:spcPct val="35000"/>
              </a:spcAft>
              <a:buNone/>
            </a:pPr>
            <a:r>
              <a:rPr lang="en-NZ" sz="1200" b="0" kern="1200" dirty="0">
                <a:solidFill>
                  <a:schemeClr val="tx1"/>
                </a:solidFill>
                <a:latin typeface="Arial" panose="020B0604020202020204" pitchFamily="34" charset="0"/>
                <a:cs typeface="Arial" panose="020B0604020202020204" pitchFamily="34" charset="0"/>
              </a:rPr>
              <a:t>First Gas agrees to use that dataD+1 Data Agreement</a:t>
            </a:r>
          </a:p>
        </p:txBody>
      </p:sp>
      <p:sp>
        <p:nvSpPr>
          <p:cNvPr id="14" name="Freeform: Shape 13">
            <a:extLst>
              <a:ext uri="{FF2B5EF4-FFF2-40B4-BE49-F238E27FC236}">
                <a16:creationId xmlns:a16="http://schemas.microsoft.com/office/drawing/2014/main" id="{A2660F7C-48A1-47A5-8CCB-9587F0FF9838}"/>
              </a:ext>
            </a:extLst>
          </p:cNvPr>
          <p:cNvSpPr/>
          <p:nvPr/>
        </p:nvSpPr>
        <p:spPr>
          <a:xfrm>
            <a:off x="7163995" y="1836738"/>
            <a:ext cx="3119305" cy="2927063"/>
          </a:xfrm>
          <a:custGeom>
            <a:avLst/>
            <a:gdLst>
              <a:gd name="connsiteX0" fmla="*/ 0 w 3119305"/>
              <a:gd name="connsiteY0" fmla="*/ 292706 h 2927063"/>
              <a:gd name="connsiteX1" fmla="*/ 292706 w 3119305"/>
              <a:gd name="connsiteY1" fmla="*/ 0 h 2927063"/>
              <a:gd name="connsiteX2" fmla="*/ 2826599 w 3119305"/>
              <a:gd name="connsiteY2" fmla="*/ 0 h 2927063"/>
              <a:gd name="connsiteX3" fmla="*/ 3119305 w 3119305"/>
              <a:gd name="connsiteY3" fmla="*/ 292706 h 2927063"/>
              <a:gd name="connsiteX4" fmla="*/ 3119305 w 3119305"/>
              <a:gd name="connsiteY4" fmla="*/ 2634357 h 2927063"/>
              <a:gd name="connsiteX5" fmla="*/ 2826599 w 3119305"/>
              <a:gd name="connsiteY5" fmla="*/ 2927063 h 2927063"/>
              <a:gd name="connsiteX6" fmla="*/ 292706 w 3119305"/>
              <a:gd name="connsiteY6" fmla="*/ 2927063 h 2927063"/>
              <a:gd name="connsiteX7" fmla="*/ 0 w 3119305"/>
              <a:gd name="connsiteY7" fmla="*/ 2634357 h 2927063"/>
              <a:gd name="connsiteX8" fmla="*/ 0 w 3119305"/>
              <a:gd name="connsiteY8" fmla="*/ 292706 h 29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9305" h="2927063">
                <a:moveTo>
                  <a:pt x="0" y="292706"/>
                </a:moveTo>
                <a:cubicBezTo>
                  <a:pt x="0" y="131049"/>
                  <a:pt x="131049" y="0"/>
                  <a:pt x="292706" y="0"/>
                </a:cubicBezTo>
                <a:lnTo>
                  <a:pt x="2826599" y="0"/>
                </a:lnTo>
                <a:cubicBezTo>
                  <a:pt x="2988256" y="0"/>
                  <a:pt x="3119305" y="131049"/>
                  <a:pt x="3119305" y="292706"/>
                </a:cubicBezTo>
                <a:lnTo>
                  <a:pt x="3119305" y="2634357"/>
                </a:lnTo>
                <a:cubicBezTo>
                  <a:pt x="3119305" y="2796014"/>
                  <a:pt x="2988256" y="2927063"/>
                  <a:pt x="2826599" y="2927063"/>
                </a:cubicBezTo>
                <a:lnTo>
                  <a:pt x="292706" y="2927063"/>
                </a:lnTo>
                <a:cubicBezTo>
                  <a:pt x="131049" y="2927063"/>
                  <a:pt x="0" y="2796014"/>
                  <a:pt x="0" y="2634357"/>
                </a:cubicBezTo>
                <a:lnTo>
                  <a:pt x="0" y="292706"/>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109905" numCol="1" spcCol="1270" anchor="ctr" anchorCtr="0">
            <a:noAutofit/>
          </a:bodyPr>
          <a:lstStyle/>
          <a:p>
            <a:pPr marL="0" lvl="0" indent="0" algn="ctr" defTabSz="711200">
              <a:lnSpc>
                <a:spcPct val="90000"/>
              </a:lnSpc>
              <a:spcBef>
                <a:spcPct val="0"/>
              </a:spcBef>
              <a:spcAft>
                <a:spcPct val="35000"/>
              </a:spcAft>
              <a:buNone/>
            </a:pPr>
            <a:r>
              <a:rPr lang="en-NZ" sz="1600" b="1" kern="1200" dirty="0">
                <a:solidFill>
                  <a:schemeClr val="bg1"/>
                </a:solidFill>
                <a:latin typeface="Arial" panose="020B0604020202020204" pitchFamily="34" charset="0"/>
                <a:cs typeface="Arial" panose="020B0604020202020204" pitchFamily="34" charset="0"/>
              </a:rPr>
              <a:t>Downstream Reconciliation Rules</a:t>
            </a:r>
          </a:p>
        </p:txBody>
      </p:sp>
      <p:sp>
        <p:nvSpPr>
          <p:cNvPr id="15" name="Freeform: Shape 14">
            <a:extLst>
              <a:ext uri="{FF2B5EF4-FFF2-40B4-BE49-F238E27FC236}">
                <a16:creationId xmlns:a16="http://schemas.microsoft.com/office/drawing/2014/main" id="{7E3F1AA2-D064-428F-AD70-9DD2E524D101}"/>
              </a:ext>
            </a:extLst>
          </p:cNvPr>
          <p:cNvSpPr/>
          <p:nvPr/>
        </p:nvSpPr>
        <p:spPr>
          <a:xfrm>
            <a:off x="7475925" y="2714856"/>
            <a:ext cx="2495444" cy="1902590"/>
          </a:xfrm>
          <a:custGeom>
            <a:avLst/>
            <a:gdLst>
              <a:gd name="connsiteX0" fmla="*/ 317105 w 2495444"/>
              <a:gd name="connsiteY0" fmla="*/ 0 h 1902590"/>
              <a:gd name="connsiteX1" fmla="*/ 2495444 w 2495444"/>
              <a:gd name="connsiteY1" fmla="*/ 0 h 1902590"/>
              <a:gd name="connsiteX2" fmla="*/ 2495444 w 2495444"/>
              <a:gd name="connsiteY2" fmla="*/ 0 h 1902590"/>
              <a:gd name="connsiteX3" fmla="*/ 2495444 w 2495444"/>
              <a:gd name="connsiteY3" fmla="*/ 1585485 h 1902590"/>
              <a:gd name="connsiteX4" fmla="*/ 2178339 w 2495444"/>
              <a:gd name="connsiteY4" fmla="*/ 1902590 h 1902590"/>
              <a:gd name="connsiteX5" fmla="*/ 0 w 2495444"/>
              <a:gd name="connsiteY5" fmla="*/ 1902590 h 1902590"/>
              <a:gd name="connsiteX6" fmla="*/ 0 w 2495444"/>
              <a:gd name="connsiteY6" fmla="*/ 1902590 h 1902590"/>
              <a:gd name="connsiteX7" fmla="*/ 0 w 2495444"/>
              <a:gd name="connsiteY7" fmla="*/ 317105 h 1902590"/>
              <a:gd name="connsiteX8" fmla="*/ 317105 w 2495444"/>
              <a:gd name="connsiteY8" fmla="*/ 0 h 190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444" h="1902590">
                <a:moveTo>
                  <a:pt x="317105" y="0"/>
                </a:moveTo>
                <a:lnTo>
                  <a:pt x="2495444" y="0"/>
                </a:lnTo>
                <a:lnTo>
                  <a:pt x="2495444" y="0"/>
                </a:lnTo>
                <a:lnTo>
                  <a:pt x="2495444" y="1585485"/>
                </a:lnTo>
                <a:cubicBezTo>
                  <a:pt x="2495444" y="1760617"/>
                  <a:pt x="2353471" y="1902590"/>
                  <a:pt x="2178339" y="1902590"/>
                </a:cubicBezTo>
                <a:lnTo>
                  <a:pt x="0" y="1902590"/>
                </a:lnTo>
                <a:lnTo>
                  <a:pt x="0" y="1902590"/>
                </a:lnTo>
                <a:lnTo>
                  <a:pt x="0" y="317105"/>
                </a:lnTo>
                <a:cubicBezTo>
                  <a:pt x="0" y="141973"/>
                  <a:pt x="141973" y="0"/>
                  <a:pt x="317105" y="0"/>
                </a:cubicBezTo>
                <a:close/>
              </a:path>
            </a:pathLst>
          </a:custGeom>
          <a:solidFill>
            <a:srgbClr val="FFFFF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357" tIns="115737" rIns="123357" bIns="115737" numCol="1" spcCol="1270" anchor="ctr" anchorCtr="0">
            <a:noAutofit/>
          </a:bodyPr>
          <a:lstStyle/>
          <a:p>
            <a:pPr marL="0" lvl="0" indent="0" algn="ctr" defTabSz="533400">
              <a:lnSpc>
                <a:spcPct val="90000"/>
              </a:lnSpc>
              <a:spcBef>
                <a:spcPct val="0"/>
              </a:spcBef>
              <a:spcAft>
                <a:spcPct val="35000"/>
              </a:spcAft>
              <a:buNone/>
            </a:pPr>
            <a:r>
              <a:rPr lang="en-NZ" sz="1200" b="0" kern="1200" dirty="0">
                <a:solidFill>
                  <a:schemeClr val="tx1"/>
                </a:solidFill>
                <a:latin typeface="Arial" panose="020B0604020202020204" pitchFamily="34" charset="0"/>
                <a:cs typeface="Arial" panose="020B0604020202020204" pitchFamily="34" charset="0"/>
              </a:rPr>
              <a:t>Regulations for determining Initial, Interim, Final and Special Allocations</a:t>
            </a:r>
          </a:p>
        </p:txBody>
      </p:sp>
      <p:sp>
        <p:nvSpPr>
          <p:cNvPr id="5" name="TextBox 4">
            <a:extLst>
              <a:ext uri="{FF2B5EF4-FFF2-40B4-BE49-F238E27FC236}">
                <a16:creationId xmlns:a16="http://schemas.microsoft.com/office/drawing/2014/main" id="{AD25F032-C92F-416F-B253-49AE96DF7FE0}"/>
              </a:ext>
            </a:extLst>
          </p:cNvPr>
          <p:cNvSpPr txBox="1"/>
          <p:nvPr/>
        </p:nvSpPr>
        <p:spPr>
          <a:xfrm>
            <a:off x="450850" y="1467406"/>
            <a:ext cx="9828001" cy="307777"/>
          </a:xfrm>
          <a:prstGeom prst="rect">
            <a:avLst/>
          </a:prstGeom>
          <a:noFill/>
        </p:spPr>
        <p:txBody>
          <a:bodyPr wrap="square" rtlCol="0">
            <a:spAutoFit/>
          </a:bodyPr>
          <a:lstStyle/>
          <a:p>
            <a:r>
              <a:rPr lang="en-NZ" sz="1400" dirty="0">
                <a:latin typeface="Arial" panose="020B0604020202020204" pitchFamily="34" charset="0"/>
                <a:cs typeface="Arial" panose="020B0604020202020204" pitchFamily="34" charset="0"/>
              </a:rPr>
              <a:t>The GTAC Relies on the D+1 Agreements to Function</a:t>
            </a:r>
          </a:p>
        </p:txBody>
      </p:sp>
      <p:sp>
        <p:nvSpPr>
          <p:cNvPr id="6" name="TextBox 5">
            <a:extLst>
              <a:ext uri="{FF2B5EF4-FFF2-40B4-BE49-F238E27FC236}">
                <a16:creationId xmlns:a16="http://schemas.microsoft.com/office/drawing/2014/main" id="{FCCD2E13-96CD-4AC7-84E6-D7BA4CC66E2E}"/>
              </a:ext>
            </a:extLst>
          </p:cNvPr>
          <p:cNvSpPr txBox="1"/>
          <p:nvPr/>
        </p:nvSpPr>
        <p:spPr>
          <a:xfrm>
            <a:off x="450850" y="4932759"/>
            <a:ext cx="9828001" cy="954107"/>
          </a:xfrm>
          <a:prstGeom prst="rect">
            <a:avLst/>
          </a:prstGeom>
          <a:solidFill>
            <a:schemeClr val="accent1"/>
          </a:solidFill>
        </p:spPr>
        <p:txBody>
          <a:bodyPr wrap="square" rtlCol="0">
            <a:spAutoFit/>
          </a:bodyPr>
          <a:lstStyle/>
          <a:p>
            <a:r>
              <a:rPr lang="en-NZ" sz="1400" b="1" dirty="0">
                <a:latin typeface="Arial" panose="020B0604020202020204" pitchFamily="34" charset="0"/>
                <a:cs typeface="Arial" panose="020B0604020202020204" pitchFamily="34" charset="0"/>
              </a:rPr>
              <a:t>Key questions:</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Are the changes to the MBB D+1 Pilot Agreement, D+1 Data Agreement and Downstream Reconciliation Rules administrative?</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If not, why not?</a:t>
            </a:r>
          </a:p>
        </p:txBody>
      </p:sp>
      <p:sp>
        <p:nvSpPr>
          <p:cNvPr id="7" name="TextBox 6">
            <a:extLst>
              <a:ext uri="{FF2B5EF4-FFF2-40B4-BE49-F238E27FC236}">
                <a16:creationId xmlns:a16="http://schemas.microsoft.com/office/drawing/2014/main" id="{C50FACD9-6C72-4394-869C-9A5E67F9C8F6}"/>
              </a:ext>
            </a:extLst>
          </p:cNvPr>
          <p:cNvSpPr txBox="1"/>
          <p:nvPr/>
        </p:nvSpPr>
        <p:spPr>
          <a:xfrm>
            <a:off x="444709" y="5994876"/>
            <a:ext cx="9828001" cy="954107"/>
          </a:xfrm>
          <a:prstGeom prst="rect">
            <a:avLst/>
          </a:prstGeom>
          <a:solidFill>
            <a:schemeClr val="accent1"/>
          </a:solidFill>
        </p:spPr>
        <p:txBody>
          <a:bodyPr wrap="square" rtlCol="0">
            <a:spAutoFit/>
          </a:bodyPr>
          <a:lstStyle/>
          <a:p>
            <a:r>
              <a:rPr lang="en-NZ" sz="14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These agreements are beneficial to stakeholders</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The changes required to these agreements are administrative</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It is the role of the GIC to drive the changes to these agreement</a:t>
            </a:r>
          </a:p>
        </p:txBody>
      </p:sp>
      <p:sp>
        <p:nvSpPr>
          <p:cNvPr id="16" name="Rectangle: Rounded Corners 15">
            <a:extLst>
              <a:ext uri="{FF2B5EF4-FFF2-40B4-BE49-F238E27FC236}">
                <a16:creationId xmlns:a16="http://schemas.microsoft.com/office/drawing/2014/main" id="{8A19FE1C-84F5-4D28-B524-46DE37BC1069}"/>
              </a:ext>
            </a:extLst>
          </p:cNvPr>
          <p:cNvSpPr/>
          <p:nvPr/>
        </p:nvSpPr>
        <p:spPr>
          <a:xfrm>
            <a:off x="3690517" y="1755567"/>
            <a:ext cx="6696744" cy="3089404"/>
          </a:xfrm>
          <a:prstGeom prst="round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2678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1390-4357-4D6F-A5AA-33B8F8BFA27E}"/>
              </a:ext>
            </a:extLst>
          </p:cNvPr>
          <p:cNvSpPr>
            <a:spLocks noGrp="1"/>
          </p:cNvSpPr>
          <p:nvPr>
            <p:ph type="title"/>
          </p:nvPr>
        </p:nvSpPr>
        <p:spPr/>
        <p:txBody>
          <a:bodyPr/>
          <a:lstStyle/>
          <a:p>
            <a:r>
              <a:rPr lang="en-NZ" dirty="0"/>
              <a:t>3.1 Nominations</a:t>
            </a:r>
          </a:p>
        </p:txBody>
      </p:sp>
      <p:sp>
        <p:nvSpPr>
          <p:cNvPr id="4" name="TextBox 3">
            <a:extLst>
              <a:ext uri="{FF2B5EF4-FFF2-40B4-BE49-F238E27FC236}">
                <a16:creationId xmlns:a16="http://schemas.microsoft.com/office/drawing/2014/main" id="{D4DBB497-A4B4-45B4-8918-D600F4094DFD}"/>
              </a:ext>
            </a:extLst>
          </p:cNvPr>
          <p:cNvSpPr txBox="1"/>
          <p:nvPr/>
        </p:nvSpPr>
        <p:spPr>
          <a:xfrm>
            <a:off x="6775879" y="1850910"/>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GTAC Reference</a:t>
            </a:r>
          </a:p>
        </p:txBody>
      </p:sp>
      <p:sp>
        <p:nvSpPr>
          <p:cNvPr id="6" name="TextBox 5">
            <a:extLst>
              <a:ext uri="{FF2B5EF4-FFF2-40B4-BE49-F238E27FC236}">
                <a16:creationId xmlns:a16="http://schemas.microsoft.com/office/drawing/2014/main" id="{08ED2563-B09C-43AD-958D-F88A5622394C}"/>
              </a:ext>
            </a:extLst>
          </p:cNvPr>
          <p:cNvSpPr txBox="1"/>
          <p:nvPr/>
        </p:nvSpPr>
        <p:spPr>
          <a:xfrm>
            <a:off x="6775879" y="2266407"/>
            <a:ext cx="3312665" cy="950599"/>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s. 4</a:t>
            </a:r>
          </a:p>
        </p:txBody>
      </p:sp>
      <p:sp>
        <p:nvSpPr>
          <p:cNvPr id="7" name="TextBox 6">
            <a:extLst>
              <a:ext uri="{FF2B5EF4-FFF2-40B4-BE49-F238E27FC236}">
                <a16:creationId xmlns:a16="http://schemas.microsoft.com/office/drawing/2014/main" id="{A8C74355-9DDA-48DC-BCD4-9749072A409F}"/>
              </a:ext>
            </a:extLst>
          </p:cNvPr>
          <p:cNvSpPr txBox="1"/>
          <p:nvPr/>
        </p:nvSpPr>
        <p:spPr>
          <a:xfrm>
            <a:off x="440167" y="1843468"/>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Discussion Objective</a:t>
            </a:r>
          </a:p>
        </p:txBody>
      </p:sp>
      <p:sp>
        <p:nvSpPr>
          <p:cNvPr id="8" name="TextBox 7">
            <a:extLst>
              <a:ext uri="{FF2B5EF4-FFF2-40B4-BE49-F238E27FC236}">
                <a16:creationId xmlns:a16="http://schemas.microsoft.com/office/drawing/2014/main" id="{11915B49-DC9C-40BD-A950-AB1E80E59DCC}"/>
              </a:ext>
            </a:extLst>
          </p:cNvPr>
          <p:cNvSpPr txBox="1"/>
          <p:nvPr/>
        </p:nvSpPr>
        <p:spPr>
          <a:xfrm>
            <a:off x="440167" y="2258966"/>
            <a:ext cx="5975970" cy="961672"/>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Ensure that nominations processes are appropriate for all customer classes to use the system and manage risk</a:t>
            </a:r>
          </a:p>
        </p:txBody>
      </p:sp>
      <p:sp>
        <p:nvSpPr>
          <p:cNvPr id="9" name="TextBox 8">
            <a:extLst>
              <a:ext uri="{FF2B5EF4-FFF2-40B4-BE49-F238E27FC236}">
                <a16:creationId xmlns:a16="http://schemas.microsoft.com/office/drawing/2014/main" id="{7D1290F6-6B87-40C0-B899-C2EF85A0909D}"/>
              </a:ext>
            </a:extLst>
          </p:cNvPr>
          <p:cNvSpPr txBox="1"/>
          <p:nvPr/>
        </p:nvSpPr>
        <p:spPr>
          <a:xfrm>
            <a:off x="440167" y="3793113"/>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FAP Findings</a:t>
            </a:r>
          </a:p>
        </p:txBody>
      </p:sp>
      <p:sp>
        <p:nvSpPr>
          <p:cNvPr id="10" name="TextBox 9">
            <a:extLst>
              <a:ext uri="{FF2B5EF4-FFF2-40B4-BE49-F238E27FC236}">
                <a16:creationId xmlns:a16="http://schemas.microsoft.com/office/drawing/2014/main" id="{90A475F2-8A0E-42EB-B771-E15D361CD548}"/>
              </a:ext>
            </a:extLst>
          </p:cNvPr>
          <p:cNvSpPr txBox="1"/>
          <p:nvPr/>
        </p:nvSpPr>
        <p:spPr>
          <a:xfrm>
            <a:off x="440167" y="4208611"/>
            <a:ext cx="5975970" cy="2308324"/>
          </a:xfrm>
          <a:prstGeom prst="rect">
            <a:avLst/>
          </a:prstGeom>
          <a:noFill/>
          <a:ln w="28575">
            <a:solidFill>
              <a:srgbClr val="0C77BD"/>
            </a:solidFill>
          </a:ln>
        </p:spPr>
        <p:txBody>
          <a:bodyPr wrap="square" rtlCol="0">
            <a:noAutofit/>
          </a:bodyPr>
          <a:lstStyle/>
          <a:p>
            <a:pPr marL="285750" lvl="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Burden largely on shared delivery points.  UK system operator makes nominations on behalf of mass market load (46)</a:t>
            </a:r>
          </a:p>
          <a:p>
            <a:pPr marL="285750" lvl="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IPs approval of nominations</a:t>
            </a:r>
          </a:p>
          <a:p>
            <a:pPr marL="28575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Nominations cycles and ability to manage exposure to overrun/underrun charges</a:t>
            </a:r>
          </a:p>
        </p:txBody>
      </p:sp>
      <p:sp>
        <p:nvSpPr>
          <p:cNvPr id="13" name="TextBox 12">
            <a:extLst>
              <a:ext uri="{FF2B5EF4-FFF2-40B4-BE49-F238E27FC236}">
                <a16:creationId xmlns:a16="http://schemas.microsoft.com/office/drawing/2014/main" id="{8778FFF8-4002-41B8-95D7-016A6C7A95AC}"/>
              </a:ext>
            </a:extLst>
          </p:cNvPr>
          <p:cNvSpPr txBox="1"/>
          <p:nvPr/>
        </p:nvSpPr>
        <p:spPr>
          <a:xfrm>
            <a:off x="6780009" y="3793113"/>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Supporting Material</a:t>
            </a:r>
          </a:p>
        </p:txBody>
      </p:sp>
      <p:sp>
        <p:nvSpPr>
          <p:cNvPr id="14" name="TextBox 13">
            <a:extLst>
              <a:ext uri="{FF2B5EF4-FFF2-40B4-BE49-F238E27FC236}">
                <a16:creationId xmlns:a16="http://schemas.microsoft.com/office/drawing/2014/main" id="{4357F096-F773-4E4F-853C-4280791D138D}"/>
              </a:ext>
            </a:extLst>
          </p:cNvPr>
          <p:cNvSpPr txBox="1"/>
          <p:nvPr/>
        </p:nvSpPr>
        <p:spPr>
          <a:xfrm>
            <a:off x="6786563" y="4208611"/>
            <a:ext cx="3301982" cy="2308324"/>
          </a:xfrm>
          <a:prstGeom prst="rect">
            <a:avLst/>
          </a:prstGeom>
          <a:noFill/>
          <a:ln w="28575">
            <a:solidFill>
              <a:srgbClr val="0C77BD"/>
            </a:solidFill>
          </a:ln>
        </p:spPr>
        <p:txBody>
          <a:bodyPr wrap="square" rtlCol="0">
            <a:noAutofit/>
          </a:bodyPr>
          <a:lstStyle/>
          <a:p>
            <a:pPr lvl="0"/>
            <a:r>
              <a:rPr lang="en-NZ" sz="1800" dirty="0">
                <a:latin typeface="Arial" panose="020B0604020202020204" pitchFamily="34" charset="0"/>
                <a:cs typeface="Arial" panose="020B0604020202020204" pitchFamily="34" charset="0"/>
              </a:rPr>
              <a:t>Description of UK mass market nomination system </a:t>
            </a:r>
          </a:p>
          <a:p>
            <a:r>
              <a:rPr lang="en-NZ" sz="1800" dirty="0">
                <a:latin typeface="Arial" panose="020B0604020202020204" pitchFamily="34" charset="0"/>
                <a:cs typeface="Arial" panose="020B0604020202020204" pitchFamily="34" charset="0"/>
              </a:rPr>
              <a:t>Suggestions for design of mass market nomination system for GTAC</a:t>
            </a:r>
          </a:p>
        </p:txBody>
      </p:sp>
    </p:spTree>
    <p:extLst>
      <p:ext uri="{BB962C8B-B14F-4D97-AF65-F5344CB8AC3E}">
        <p14:creationId xmlns:p14="http://schemas.microsoft.com/office/powerpoint/2010/main" val="14512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2F2-A397-41F5-865C-820C8E373F7A}"/>
              </a:ext>
            </a:extLst>
          </p:cNvPr>
          <p:cNvSpPr>
            <a:spLocks noGrp="1"/>
          </p:cNvSpPr>
          <p:nvPr>
            <p:ph type="title"/>
          </p:nvPr>
        </p:nvSpPr>
        <p:spPr/>
        <p:txBody>
          <a:bodyPr/>
          <a:lstStyle/>
          <a:p>
            <a:r>
              <a:rPr lang="en-NZ" dirty="0"/>
              <a:t>Interconnected Party Approval of Nomination</a:t>
            </a:r>
          </a:p>
        </p:txBody>
      </p:sp>
      <p:sp>
        <p:nvSpPr>
          <p:cNvPr id="8" name="Freeform: Shape 7">
            <a:extLst>
              <a:ext uri="{FF2B5EF4-FFF2-40B4-BE49-F238E27FC236}">
                <a16:creationId xmlns:a16="http://schemas.microsoft.com/office/drawing/2014/main" id="{06A978AE-E709-47E5-B21F-1FC6C923EB88}"/>
              </a:ext>
            </a:extLst>
          </p:cNvPr>
          <p:cNvSpPr/>
          <p:nvPr/>
        </p:nvSpPr>
        <p:spPr>
          <a:xfrm>
            <a:off x="461086" y="1805960"/>
            <a:ext cx="9818615" cy="3102669"/>
          </a:xfrm>
          <a:custGeom>
            <a:avLst/>
            <a:gdLst>
              <a:gd name="connsiteX0" fmla="*/ 0 w 9818615"/>
              <a:gd name="connsiteY0" fmla="*/ 488043 h 2928199"/>
              <a:gd name="connsiteX1" fmla="*/ 488043 w 9818615"/>
              <a:gd name="connsiteY1" fmla="*/ 0 h 2928199"/>
              <a:gd name="connsiteX2" fmla="*/ 9330572 w 9818615"/>
              <a:gd name="connsiteY2" fmla="*/ 0 h 2928199"/>
              <a:gd name="connsiteX3" fmla="*/ 9818615 w 9818615"/>
              <a:gd name="connsiteY3" fmla="*/ 488043 h 2928199"/>
              <a:gd name="connsiteX4" fmla="*/ 9818615 w 9818615"/>
              <a:gd name="connsiteY4" fmla="*/ 2440156 h 2928199"/>
              <a:gd name="connsiteX5" fmla="*/ 9330572 w 9818615"/>
              <a:gd name="connsiteY5" fmla="*/ 2928199 h 2928199"/>
              <a:gd name="connsiteX6" fmla="*/ 488043 w 9818615"/>
              <a:gd name="connsiteY6" fmla="*/ 2928199 h 2928199"/>
              <a:gd name="connsiteX7" fmla="*/ 0 w 9818615"/>
              <a:gd name="connsiteY7" fmla="*/ 2440156 h 2928199"/>
              <a:gd name="connsiteX8" fmla="*/ 0 w 9818615"/>
              <a:gd name="connsiteY8" fmla="*/ 488043 h 29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8615" h="2928199">
                <a:moveTo>
                  <a:pt x="0" y="488043"/>
                </a:moveTo>
                <a:cubicBezTo>
                  <a:pt x="0" y="218504"/>
                  <a:pt x="218504" y="0"/>
                  <a:pt x="488043" y="0"/>
                </a:cubicBezTo>
                <a:lnTo>
                  <a:pt x="9330572" y="0"/>
                </a:lnTo>
                <a:cubicBezTo>
                  <a:pt x="9600111" y="0"/>
                  <a:pt x="9818615" y="218504"/>
                  <a:pt x="9818615" y="488043"/>
                </a:cubicBezTo>
                <a:lnTo>
                  <a:pt x="9818615" y="2440156"/>
                </a:lnTo>
                <a:cubicBezTo>
                  <a:pt x="9818615" y="2709695"/>
                  <a:pt x="9600111" y="2928199"/>
                  <a:pt x="9330572" y="2928199"/>
                </a:cubicBezTo>
                <a:lnTo>
                  <a:pt x="488043" y="2928199"/>
                </a:lnTo>
                <a:cubicBezTo>
                  <a:pt x="218504" y="2928199"/>
                  <a:pt x="0" y="2709695"/>
                  <a:pt x="0" y="2440156"/>
                </a:cubicBezTo>
                <a:lnTo>
                  <a:pt x="0" y="488043"/>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0" rIns="68580" bIns="1944000" numCol="1" spcCol="1270" anchor="ctr" anchorCtr="0">
            <a:noAutofit/>
          </a:bodyPr>
          <a:lstStyle/>
          <a:p>
            <a:pPr marL="0" lvl="0" indent="0" algn="ctr" defTabSz="800100">
              <a:lnSpc>
                <a:spcPct val="90000"/>
              </a:lnSpc>
              <a:spcBef>
                <a:spcPct val="0"/>
              </a:spcBef>
              <a:spcAft>
                <a:spcPct val="35000"/>
              </a:spcAft>
              <a:buNone/>
            </a:pPr>
            <a:endParaRPr lang="en-NZ" sz="1800" b="1" kern="1200" dirty="0">
              <a:solidFill>
                <a:schemeClr val="bg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D2567B7E-4AEC-4045-8652-1883649C8EF3}"/>
              </a:ext>
            </a:extLst>
          </p:cNvPr>
          <p:cNvSpPr/>
          <p:nvPr/>
        </p:nvSpPr>
        <p:spPr>
          <a:xfrm>
            <a:off x="889219" y="2373055"/>
            <a:ext cx="8976413" cy="2343680"/>
          </a:xfrm>
          <a:custGeom>
            <a:avLst/>
            <a:gdLst>
              <a:gd name="connsiteX0" fmla="*/ 316986 w 8976413"/>
              <a:gd name="connsiteY0" fmla="*/ 0 h 1901876"/>
              <a:gd name="connsiteX1" fmla="*/ 8976413 w 8976413"/>
              <a:gd name="connsiteY1" fmla="*/ 0 h 1901876"/>
              <a:gd name="connsiteX2" fmla="*/ 8976413 w 8976413"/>
              <a:gd name="connsiteY2" fmla="*/ 0 h 1901876"/>
              <a:gd name="connsiteX3" fmla="*/ 8976413 w 8976413"/>
              <a:gd name="connsiteY3" fmla="*/ 1584890 h 1901876"/>
              <a:gd name="connsiteX4" fmla="*/ 8659427 w 8976413"/>
              <a:gd name="connsiteY4" fmla="*/ 1901876 h 1901876"/>
              <a:gd name="connsiteX5" fmla="*/ 0 w 8976413"/>
              <a:gd name="connsiteY5" fmla="*/ 1901876 h 1901876"/>
              <a:gd name="connsiteX6" fmla="*/ 0 w 8976413"/>
              <a:gd name="connsiteY6" fmla="*/ 1901876 h 1901876"/>
              <a:gd name="connsiteX7" fmla="*/ 0 w 8976413"/>
              <a:gd name="connsiteY7" fmla="*/ 316986 h 1901876"/>
              <a:gd name="connsiteX8" fmla="*/ 316986 w 8976413"/>
              <a:gd name="connsiteY8" fmla="*/ 0 h 19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6413" h="1901876">
                <a:moveTo>
                  <a:pt x="316986" y="0"/>
                </a:moveTo>
                <a:lnTo>
                  <a:pt x="8976413" y="0"/>
                </a:lnTo>
                <a:lnTo>
                  <a:pt x="8976413" y="0"/>
                </a:lnTo>
                <a:lnTo>
                  <a:pt x="8976413" y="1584890"/>
                </a:lnTo>
                <a:cubicBezTo>
                  <a:pt x="8976413" y="1759957"/>
                  <a:pt x="8834494" y="1901876"/>
                  <a:pt x="8659427" y="1901876"/>
                </a:cubicBezTo>
                <a:lnTo>
                  <a:pt x="0" y="1901876"/>
                </a:lnTo>
                <a:lnTo>
                  <a:pt x="0" y="1901876"/>
                </a:lnTo>
                <a:lnTo>
                  <a:pt x="0" y="316986"/>
                </a:lnTo>
                <a:cubicBezTo>
                  <a:pt x="0" y="141919"/>
                  <a:pt x="141919" y="0"/>
                  <a:pt x="316986" y="0"/>
                </a:cubicBez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322" tIns="115702" rIns="123322" bIns="115702" numCol="1" spcCol="1270" anchor="ctr" anchorCtr="0">
            <a:noAutofit/>
          </a:bodyPr>
          <a:lstStyle/>
          <a:p>
            <a:pPr marL="0" lvl="1" defTabSz="533400"/>
            <a:r>
              <a:rPr lang="en-NZ" sz="1200" dirty="0">
                <a:solidFill>
                  <a:schemeClr val="tx1"/>
                </a:solidFill>
                <a:latin typeface="Arial" panose="020B0604020202020204" pitchFamily="34" charset="0"/>
                <a:cs typeface="Arial" panose="020B0604020202020204" pitchFamily="34" charset="0"/>
              </a:rPr>
              <a:t>4.1	Where an OBA (or other arrangement requiring Shipper nominations) applies at a Receipt Point:</a:t>
            </a:r>
          </a:p>
          <a:p>
            <a:pPr marL="864428" lvl="1" indent="-342900">
              <a:buAutoNum type="alphaLcParenBoth"/>
            </a:pPr>
            <a:r>
              <a:rPr lang="en-NZ" sz="1200" dirty="0">
                <a:solidFill>
                  <a:schemeClr val="tx1"/>
                </a:solidFill>
                <a:latin typeface="Arial" panose="020B0604020202020204" pitchFamily="34" charset="0"/>
                <a:cs typeface="Arial" panose="020B0604020202020204" pitchFamily="34" charset="0"/>
              </a:rPr>
              <a:t>each Shipper using that Receipt Point shall notify its NQs in accordance with </a:t>
            </a:r>
            <a:r>
              <a:rPr lang="en-NZ" sz="1200" i="1" dirty="0">
                <a:solidFill>
                  <a:schemeClr val="tx1"/>
                </a:solidFill>
                <a:latin typeface="Arial" panose="020B0604020202020204" pitchFamily="34" charset="0"/>
                <a:cs typeface="Arial" panose="020B0604020202020204" pitchFamily="34" charset="0"/>
              </a:rPr>
              <a:t>sections 4.8,</a:t>
            </a:r>
            <a:r>
              <a:rPr lang="en-NZ" sz="1200" dirty="0">
                <a:solidFill>
                  <a:schemeClr val="tx1"/>
                </a:solidFill>
                <a:latin typeface="Arial" panose="020B0604020202020204" pitchFamily="34" charset="0"/>
                <a:cs typeface="Arial" panose="020B0604020202020204" pitchFamily="34" charset="0"/>
              </a:rPr>
              <a:t> </a:t>
            </a:r>
            <a:r>
              <a:rPr lang="en-NZ" sz="1200" i="1" dirty="0">
                <a:solidFill>
                  <a:schemeClr val="tx1"/>
                </a:solidFill>
                <a:latin typeface="Arial" panose="020B0604020202020204" pitchFamily="34" charset="0"/>
                <a:cs typeface="Arial" panose="020B0604020202020204" pitchFamily="34" charset="0"/>
              </a:rPr>
              <a:t>4.9</a:t>
            </a:r>
            <a:r>
              <a:rPr lang="en-NZ" sz="1200" dirty="0">
                <a:solidFill>
                  <a:schemeClr val="tx1"/>
                </a:solidFill>
                <a:latin typeface="Arial" panose="020B0604020202020204" pitchFamily="34" charset="0"/>
                <a:cs typeface="Arial" panose="020B0604020202020204" pitchFamily="34" charset="0"/>
              </a:rPr>
              <a:t> 	and </a:t>
            </a:r>
            <a:r>
              <a:rPr lang="en-NZ" sz="1200" i="1" dirty="0">
                <a:solidFill>
                  <a:schemeClr val="tx1"/>
                </a:solidFill>
                <a:latin typeface="Arial" panose="020B0604020202020204" pitchFamily="34" charset="0"/>
                <a:cs typeface="Arial" panose="020B0604020202020204" pitchFamily="34" charset="0"/>
              </a:rPr>
              <a:t>4.10</a:t>
            </a:r>
            <a:r>
              <a:rPr lang="en-NZ" sz="1200" dirty="0">
                <a:solidFill>
                  <a:schemeClr val="tx1"/>
                </a:solidFill>
                <a:latin typeface="Arial" panose="020B0604020202020204" pitchFamily="34" charset="0"/>
                <a:cs typeface="Arial" panose="020B0604020202020204" pitchFamily="34" charset="0"/>
              </a:rPr>
              <a:t>; and</a:t>
            </a:r>
          </a:p>
          <a:p>
            <a:pPr marL="864428" lvl="1" indent="-342900">
              <a:buAutoNum type="alphaLcParenBoth"/>
            </a:pPr>
            <a:r>
              <a:rPr lang="en-NZ" sz="1200" dirty="0">
                <a:solidFill>
                  <a:schemeClr val="tx1"/>
                </a:solidFill>
                <a:latin typeface="Arial" panose="020B0604020202020204" pitchFamily="34" charset="0"/>
                <a:cs typeface="Arial" panose="020B0604020202020204" pitchFamily="34" charset="0"/>
              </a:rPr>
              <a:t>the Interconnected Party will be required (under its ICA) to approve or curtail those NQs in accordance with </a:t>
            </a:r>
            <a:r>
              <a:rPr lang="en-NZ" sz="1200" i="1" dirty="0">
                <a:solidFill>
                  <a:schemeClr val="tx1"/>
                </a:solidFill>
                <a:latin typeface="Arial" panose="020B0604020202020204" pitchFamily="34" charset="0"/>
                <a:cs typeface="Arial" panose="020B0604020202020204" pitchFamily="34" charset="0"/>
              </a:rPr>
              <a:t>section 4.12</a:t>
            </a:r>
            <a:r>
              <a:rPr lang="en-NZ" sz="1200" dirty="0">
                <a:solidFill>
                  <a:schemeClr val="tx1"/>
                </a:solidFill>
                <a:latin typeface="Arial" panose="020B0604020202020204" pitchFamily="34" charset="0"/>
                <a:cs typeface="Arial" panose="020B0604020202020204" pitchFamily="34" charset="0"/>
              </a:rPr>
              <a:t>. </a:t>
            </a:r>
          </a:p>
          <a:p>
            <a:pPr defTabSz="533400"/>
            <a:r>
              <a:rPr lang="en-NZ" sz="1200" dirty="0">
                <a:solidFill>
                  <a:schemeClr val="tx1"/>
                </a:solidFill>
                <a:latin typeface="Arial" panose="020B0604020202020204" pitchFamily="34" charset="0"/>
                <a:cs typeface="Arial" panose="020B0604020202020204" pitchFamily="34" charset="0"/>
              </a:rPr>
              <a:t>4.5	Where the Interconnected Party at an Individual Delivery Point specifies that an OBA will apply, its ICA will require that 	Interconnected Party to approve or curtail Shippers’ NQs in accordance with </a:t>
            </a:r>
            <a:r>
              <a:rPr lang="en-NZ" sz="1200" i="1" dirty="0">
                <a:solidFill>
                  <a:schemeClr val="tx1"/>
                </a:solidFill>
                <a:latin typeface="Arial" panose="020B0604020202020204" pitchFamily="34" charset="0"/>
                <a:cs typeface="Arial" panose="020B0604020202020204" pitchFamily="34" charset="0"/>
              </a:rPr>
              <a:t>section 4.12</a:t>
            </a:r>
            <a:r>
              <a:rPr lang="en-NZ" sz="1200" dirty="0">
                <a:solidFill>
                  <a:schemeClr val="tx1"/>
                </a:solidFill>
                <a:latin typeface="Arial" panose="020B0604020202020204" pitchFamily="34" charset="0"/>
                <a:cs typeface="Arial" panose="020B0604020202020204" pitchFamily="34" charset="0"/>
              </a:rPr>
              <a:t>. </a:t>
            </a:r>
          </a:p>
          <a:p>
            <a:pPr defTabSz="450850">
              <a:tabLst>
                <a:tab pos="533400" algn="l"/>
              </a:tabLst>
            </a:pPr>
            <a:r>
              <a:rPr lang="en-NZ" sz="1200" dirty="0">
                <a:solidFill>
                  <a:schemeClr val="tx1"/>
                </a:solidFill>
                <a:latin typeface="Arial" panose="020B0604020202020204" pitchFamily="34" charset="0"/>
                <a:cs typeface="Arial" panose="020B0604020202020204" pitchFamily="34" charset="0"/>
              </a:rPr>
              <a:t>4.12	Pursuant to </a:t>
            </a:r>
            <a:r>
              <a:rPr lang="en-NZ" sz="1200" i="1" dirty="0">
                <a:solidFill>
                  <a:schemeClr val="tx1"/>
                </a:solidFill>
                <a:latin typeface="Arial" panose="020B0604020202020204" pitchFamily="34" charset="0"/>
                <a:cs typeface="Arial" panose="020B0604020202020204" pitchFamily="34" charset="0"/>
              </a:rPr>
              <a:t>sections 4.1(b)</a:t>
            </a:r>
            <a:r>
              <a:rPr lang="en-NZ" sz="1200" dirty="0">
                <a:solidFill>
                  <a:schemeClr val="tx1"/>
                </a:solidFill>
                <a:latin typeface="Arial" panose="020B0604020202020204" pitchFamily="34" charset="0"/>
                <a:cs typeface="Arial" panose="020B0604020202020204" pitchFamily="34" charset="0"/>
              </a:rPr>
              <a:t> and </a:t>
            </a:r>
            <a:r>
              <a:rPr lang="en-NZ" sz="1200" i="1" dirty="0">
                <a:solidFill>
                  <a:schemeClr val="tx1"/>
                </a:solidFill>
                <a:latin typeface="Arial" panose="020B0604020202020204" pitchFamily="34" charset="0"/>
                <a:cs typeface="Arial" panose="020B0604020202020204" pitchFamily="34" charset="0"/>
              </a:rPr>
              <a:t>4.5</a:t>
            </a:r>
            <a:r>
              <a:rPr lang="en-NZ" sz="1200" dirty="0">
                <a:solidFill>
                  <a:schemeClr val="tx1"/>
                </a:solidFill>
                <a:latin typeface="Arial" panose="020B0604020202020204" pitchFamily="34" charset="0"/>
                <a:cs typeface="Arial" panose="020B0604020202020204" pitchFamily="34" charset="0"/>
              </a:rPr>
              <a:t> and subject to </a:t>
            </a:r>
            <a:r>
              <a:rPr lang="en-NZ" sz="1200" i="1" dirty="0">
                <a:solidFill>
                  <a:schemeClr val="tx1"/>
                </a:solidFill>
                <a:latin typeface="Arial" panose="020B0604020202020204" pitchFamily="34" charset="0"/>
                <a:cs typeface="Arial" panose="020B0604020202020204" pitchFamily="34" charset="0"/>
              </a:rPr>
              <a:t>section 4.16(a)</a:t>
            </a:r>
            <a:r>
              <a:rPr lang="en-NZ" sz="1200" dirty="0">
                <a:solidFill>
                  <a:schemeClr val="tx1"/>
                </a:solidFill>
                <a:latin typeface="Arial" panose="020B0604020202020204" pitchFamily="34" charset="0"/>
                <a:cs typeface="Arial" panose="020B0604020202020204" pitchFamily="34" charset="0"/>
              </a:rPr>
              <a:t>, the Interconnected Party: </a:t>
            </a:r>
          </a:p>
          <a:p>
            <a:pPr defTabSz="450850">
              <a:tabLst>
                <a:tab pos="533400" algn="l"/>
              </a:tabLst>
            </a:pPr>
            <a:r>
              <a:rPr lang="en-NZ" sz="1200" dirty="0">
                <a:solidFill>
                  <a:schemeClr val="tx1"/>
                </a:solidFill>
                <a:latin typeface="Arial" panose="020B0604020202020204" pitchFamily="34" charset="0"/>
                <a:cs typeface="Arial" panose="020B0604020202020204" pitchFamily="34" charset="0"/>
              </a:rPr>
              <a:t>	(a)	must either approve or curtail Shippers’ NQs on OATIS not later than 30 minutes after the Provisional, Changed 			Provisional or Intra-Day Nominations Deadline (as the case by be); and	</a:t>
            </a:r>
          </a:p>
          <a:p>
            <a:pPr defTabSz="450850">
              <a:tabLst>
                <a:tab pos="533400" algn="l"/>
              </a:tabLst>
            </a:pPr>
            <a:r>
              <a:rPr lang="en-NZ" sz="1200" dirty="0">
                <a:solidFill>
                  <a:schemeClr val="tx1"/>
                </a:solidFill>
                <a:latin typeface="Arial" panose="020B0604020202020204" pitchFamily="34" charset="0"/>
                <a:cs typeface="Arial" panose="020B0604020202020204" pitchFamily="34" charset="0"/>
              </a:rPr>
              <a:t>	(b)	if it fails to do so, will be deemed to have approved each applicable NQ. </a:t>
            </a:r>
          </a:p>
          <a:p>
            <a:pPr lvl="1"/>
            <a:r>
              <a:rPr lang="en-NZ" sz="1200" dirty="0">
                <a:solidFill>
                  <a:schemeClr val="tx1"/>
                </a:solidFill>
                <a:latin typeface="Arial" panose="020B0604020202020204" pitchFamily="34" charset="0"/>
                <a:cs typeface="Arial" panose="020B0604020202020204" pitchFamily="34" charset="0"/>
              </a:rPr>
              <a:t>For the purposes of this </a:t>
            </a:r>
            <a:r>
              <a:rPr lang="en-NZ" sz="1200" i="1" dirty="0">
                <a:solidFill>
                  <a:schemeClr val="tx1"/>
                </a:solidFill>
                <a:latin typeface="Arial" panose="020B0604020202020204" pitchFamily="34" charset="0"/>
                <a:cs typeface="Arial" panose="020B0604020202020204" pitchFamily="34" charset="0"/>
              </a:rPr>
              <a:t>section 4.12</a:t>
            </a:r>
            <a:r>
              <a:rPr lang="en-NZ" sz="1200" dirty="0">
                <a:solidFill>
                  <a:schemeClr val="tx1"/>
                </a:solidFill>
                <a:latin typeface="Arial" panose="020B0604020202020204" pitchFamily="34" charset="0"/>
                <a:cs typeface="Arial" panose="020B0604020202020204" pitchFamily="34" charset="0"/>
              </a:rPr>
              <a:t>, First Gas will ensure the Interconnected Party has the required access to OATIS.</a:t>
            </a:r>
          </a:p>
        </p:txBody>
      </p:sp>
      <p:sp>
        <p:nvSpPr>
          <p:cNvPr id="5" name="TextBox 4">
            <a:extLst>
              <a:ext uri="{FF2B5EF4-FFF2-40B4-BE49-F238E27FC236}">
                <a16:creationId xmlns:a16="http://schemas.microsoft.com/office/drawing/2014/main" id="{AD25F032-C92F-416F-B253-49AE96DF7FE0}"/>
              </a:ext>
            </a:extLst>
          </p:cNvPr>
          <p:cNvSpPr txBox="1"/>
          <p:nvPr/>
        </p:nvSpPr>
        <p:spPr>
          <a:xfrm>
            <a:off x="450850" y="1467406"/>
            <a:ext cx="9828001" cy="338554"/>
          </a:xfrm>
          <a:prstGeom prst="rect">
            <a:avLst/>
          </a:prstGeom>
          <a:noFill/>
        </p:spPr>
        <p:txBody>
          <a:bodyPr wrap="square" rtlCol="0">
            <a:spAutoFit/>
          </a:bodyPr>
          <a:lstStyle/>
          <a:p>
            <a:r>
              <a:rPr lang="en-NZ" sz="1600" dirty="0">
                <a:latin typeface="Arial" panose="020B0604020202020204" pitchFamily="34" charset="0"/>
                <a:cs typeface="Arial" panose="020B0604020202020204" pitchFamily="34" charset="0"/>
              </a:rPr>
              <a:t>The GTAC sets out the following for interconnected party approval of nominations:</a:t>
            </a:r>
          </a:p>
        </p:txBody>
      </p:sp>
      <p:sp>
        <p:nvSpPr>
          <p:cNvPr id="6" name="TextBox 5">
            <a:extLst>
              <a:ext uri="{FF2B5EF4-FFF2-40B4-BE49-F238E27FC236}">
                <a16:creationId xmlns:a16="http://schemas.microsoft.com/office/drawing/2014/main" id="{FCCD2E13-96CD-4AC7-84E6-D7BA4CC66E2E}"/>
              </a:ext>
            </a:extLst>
          </p:cNvPr>
          <p:cNvSpPr txBox="1"/>
          <p:nvPr/>
        </p:nvSpPr>
        <p:spPr>
          <a:xfrm>
            <a:off x="463426" y="5148783"/>
            <a:ext cx="9828001" cy="830997"/>
          </a:xfrm>
          <a:prstGeom prst="rect">
            <a:avLst/>
          </a:prstGeom>
          <a:solidFill>
            <a:schemeClr val="accent1"/>
          </a:solidFill>
        </p:spPr>
        <p:txBody>
          <a:bodyPr wrap="square" rtlCol="0">
            <a:spAutoFit/>
          </a:bodyPr>
          <a:lstStyle/>
          <a:p>
            <a:r>
              <a:rPr lang="en-NZ" sz="1600" b="1" dirty="0">
                <a:latin typeface="Arial" panose="020B0604020202020204" pitchFamily="34" charset="0"/>
                <a:cs typeface="Arial" panose="020B0604020202020204" pitchFamily="34" charset="0"/>
              </a:rPr>
              <a:t>Key questions:</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Should nominations be required at all receipt points?</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Should other interconnected parties have the ability to approve nominations?</a:t>
            </a:r>
          </a:p>
        </p:txBody>
      </p:sp>
      <p:sp>
        <p:nvSpPr>
          <p:cNvPr id="7" name="TextBox 6">
            <a:extLst>
              <a:ext uri="{FF2B5EF4-FFF2-40B4-BE49-F238E27FC236}">
                <a16:creationId xmlns:a16="http://schemas.microsoft.com/office/drawing/2014/main" id="{C50FACD9-6C72-4394-869C-9A5E67F9C8F6}"/>
              </a:ext>
            </a:extLst>
          </p:cNvPr>
          <p:cNvSpPr txBox="1"/>
          <p:nvPr/>
        </p:nvSpPr>
        <p:spPr>
          <a:xfrm>
            <a:off x="463427" y="6093857"/>
            <a:ext cx="9828001" cy="830997"/>
          </a:xfrm>
          <a:prstGeom prst="rect">
            <a:avLst/>
          </a:prstGeom>
          <a:solidFill>
            <a:schemeClr val="accent1"/>
          </a:solidFill>
        </p:spPr>
        <p:txBody>
          <a:bodyPr wrap="square" rtlCol="0">
            <a:spAutoFit/>
          </a:bodyPr>
          <a:lstStyle/>
          <a:p>
            <a:r>
              <a:rPr lang="en-NZ" sz="16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Interconnected parties with OBAs take risk on the balancing at that point and therefore should have an ability to approve nominations</a:t>
            </a:r>
          </a:p>
        </p:txBody>
      </p:sp>
      <p:sp>
        <p:nvSpPr>
          <p:cNvPr id="10" name="Rectangle 9">
            <a:extLst>
              <a:ext uri="{FF2B5EF4-FFF2-40B4-BE49-F238E27FC236}">
                <a16:creationId xmlns:a16="http://schemas.microsoft.com/office/drawing/2014/main" id="{009823ED-CA35-4B78-89DE-73BBCE1AAA68}"/>
              </a:ext>
            </a:extLst>
          </p:cNvPr>
          <p:cNvSpPr/>
          <p:nvPr/>
        </p:nvSpPr>
        <p:spPr>
          <a:xfrm>
            <a:off x="3792310" y="1865192"/>
            <a:ext cx="2260748" cy="369332"/>
          </a:xfrm>
          <a:prstGeom prst="rect">
            <a:avLst/>
          </a:prstGeom>
        </p:spPr>
        <p:txBody>
          <a:bodyPr wrap="none">
            <a:spAutoFit/>
          </a:bodyPr>
          <a:lstStyle/>
          <a:p>
            <a:pPr lvl="0" algn="ctr" defTabSz="800100">
              <a:lnSpc>
                <a:spcPct val="90000"/>
              </a:lnSpc>
              <a:spcBef>
                <a:spcPct val="0"/>
              </a:spcBef>
              <a:spcAft>
                <a:spcPct val="35000"/>
              </a:spcAft>
            </a:pPr>
            <a:r>
              <a:rPr lang="en-NZ" sz="2000" b="1" dirty="0">
                <a:solidFill>
                  <a:schemeClr val="bg1"/>
                </a:solidFill>
                <a:latin typeface="Arial" panose="020B0604020202020204" pitchFamily="34" charset="0"/>
                <a:cs typeface="Arial" panose="020B0604020202020204" pitchFamily="34" charset="0"/>
              </a:rPr>
              <a:t>GTAC provisions</a:t>
            </a:r>
          </a:p>
        </p:txBody>
      </p:sp>
    </p:spTree>
    <p:extLst>
      <p:ext uri="{BB962C8B-B14F-4D97-AF65-F5344CB8AC3E}">
        <p14:creationId xmlns:p14="http://schemas.microsoft.com/office/powerpoint/2010/main" val="333955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2F2-A397-41F5-865C-820C8E373F7A}"/>
              </a:ext>
            </a:extLst>
          </p:cNvPr>
          <p:cNvSpPr>
            <a:spLocks noGrp="1"/>
          </p:cNvSpPr>
          <p:nvPr>
            <p:ph type="title"/>
          </p:nvPr>
        </p:nvSpPr>
        <p:spPr/>
        <p:txBody>
          <a:bodyPr/>
          <a:lstStyle/>
          <a:p>
            <a:r>
              <a:rPr lang="en-NZ" dirty="0"/>
              <a:t>Nominations and ID cycles</a:t>
            </a:r>
          </a:p>
        </p:txBody>
      </p:sp>
      <p:sp>
        <p:nvSpPr>
          <p:cNvPr id="8" name="Freeform: Shape 7">
            <a:extLst>
              <a:ext uri="{FF2B5EF4-FFF2-40B4-BE49-F238E27FC236}">
                <a16:creationId xmlns:a16="http://schemas.microsoft.com/office/drawing/2014/main" id="{06A978AE-E709-47E5-B21F-1FC6C923EB88}"/>
              </a:ext>
            </a:extLst>
          </p:cNvPr>
          <p:cNvSpPr/>
          <p:nvPr/>
        </p:nvSpPr>
        <p:spPr>
          <a:xfrm>
            <a:off x="461086" y="1805960"/>
            <a:ext cx="9818615" cy="3630855"/>
          </a:xfrm>
          <a:custGeom>
            <a:avLst/>
            <a:gdLst>
              <a:gd name="connsiteX0" fmla="*/ 0 w 9818615"/>
              <a:gd name="connsiteY0" fmla="*/ 488043 h 2928199"/>
              <a:gd name="connsiteX1" fmla="*/ 488043 w 9818615"/>
              <a:gd name="connsiteY1" fmla="*/ 0 h 2928199"/>
              <a:gd name="connsiteX2" fmla="*/ 9330572 w 9818615"/>
              <a:gd name="connsiteY2" fmla="*/ 0 h 2928199"/>
              <a:gd name="connsiteX3" fmla="*/ 9818615 w 9818615"/>
              <a:gd name="connsiteY3" fmla="*/ 488043 h 2928199"/>
              <a:gd name="connsiteX4" fmla="*/ 9818615 w 9818615"/>
              <a:gd name="connsiteY4" fmla="*/ 2440156 h 2928199"/>
              <a:gd name="connsiteX5" fmla="*/ 9330572 w 9818615"/>
              <a:gd name="connsiteY5" fmla="*/ 2928199 h 2928199"/>
              <a:gd name="connsiteX6" fmla="*/ 488043 w 9818615"/>
              <a:gd name="connsiteY6" fmla="*/ 2928199 h 2928199"/>
              <a:gd name="connsiteX7" fmla="*/ 0 w 9818615"/>
              <a:gd name="connsiteY7" fmla="*/ 2440156 h 2928199"/>
              <a:gd name="connsiteX8" fmla="*/ 0 w 9818615"/>
              <a:gd name="connsiteY8" fmla="*/ 488043 h 29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8615" h="2928199">
                <a:moveTo>
                  <a:pt x="0" y="488043"/>
                </a:moveTo>
                <a:cubicBezTo>
                  <a:pt x="0" y="218504"/>
                  <a:pt x="218504" y="0"/>
                  <a:pt x="488043" y="0"/>
                </a:cubicBezTo>
                <a:lnTo>
                  <a:pt x="9330572" y="0"/>
                </a:lnTo>
                <a:cubicBezTo>
                  <a:pt x="9600111" y="0"/>
                  <a:pt x="9818615" y="218504"/>
                  <a:pt x="9818615" y="488043"/>
                </a:cubicBezTo>
                <a:lnTo>
                  <a:pt x="9818615" y="2440156"/>
                </a:lnTo>
                <a:cubicBezTo>
                  <a:pt x="9818615" y="2709695"/>
                  <a:pt x="9600111" y="2928199"/>
                  <a:pt x="9330572" y="2928199"/>
                </a:cubicBezTo>
                <a:lnTo>
                  <a:pt x="488043" y="2928199"/>
                </a:lnTo>
                <a:cubicBezTo>
                  <a:pt x="218504" y="2928199"/>
                  <a:pt x="0" y="2709695"/>
                  <a:pt x="0" y="2440156"/>
                </a:cubicBezTo>
                <a:lnTo>
                  <a:pt x="0" y="488043"/>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0" rIns="68580" bIns="1944000" numCol="1" spcCol="1270" anchor="ctr" anchorCtr="0">
            <a:noAutofit/>
          </a:bodyPr>
          <a:lstStyle/>
          <a:p>
            <a:pPr marL="0" lvl="0" indent="0" algn="ctr" defTabSz="800100">
              <a:lnSpc>
                <a:spcPct val="90000"/>
              </a:lnSpc>
              <a:spcBef>
                <a:spcPct val="0"/>
              </a:spcBef>
              <a:spcAft>
                <a:spcPct val="35000"/>
              </a:spcAft>
              <a:buNone/>
            </a:pPr>
            <a:endParaRPr lang="en-NZ" sz="1800" b="1" kern="1200" dirty="0">
              <a:solidFill>
                <a:schemeClr val="bg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D2567B7E-4AEC-4045-8652-1883649C8EF3}"/>
              </a:ext>
            </a:extLst>
          </p:cNvPr>
          <p:cNvSpPr/>
          <p:nvPr/>
        </p:nvSpPr>
        <p:spPr>
          <a:xfrm>
            <a:off x="889219" y="2234524"/>
            <a:ext cx="8976413" cy="2986267"/>
          </a:xfrm>
          <a:custGeom>
            <a:avLst/>
            <a:gdLst>
              <a:gd name="connsiteX0" fmla="*/ 316986 w 8976413"/>
              <a:gd name="connsiteY0" fmla="*/ 0 h 1901876"/>
              <a:gd name="connsiteX1" fmla="*/ 8976413 w 8976413"/>
              <a:gd name="connsiteY1" fmla="*/ 0 h 1901876"/>
              <a:gd name="connsiteX2" fmla="*/ 8976413 w 8976413"/>
              <a:gd name="connsiteY2" fmla="*/ 0 h 1901876"/>
              <a:gd name="connsiteX3" fmla="*/ 8976413 w 8976413"/>
              <a:gd name="connsiteY3" fmla="*/ 1584890 h 1901876"/>
              <a:gd name="connsiteX4" fmla="*/ 8659427 w 8976413"/>
              <a:gd name="connsiteY4" fmla="*/ 1901876 h 1901876"/>
              <a:gd name="connsiteX5" fmla="*/ 0 w 8976413"/>
              <a:gd name="connsiteY5" fmla="*/ 1901876 h 1901876"/>
              <a:gd name="connsiteX6" fmla="*/ 0 w 8976413"/>
              <a:gd name="connsiteY6" fmla="*/ 1901876 h 1901876"/>
              <a:gd name="connsiteX7" fmla="*/ 0 w 8976413"/>
              <a:gd name="connsiteY7" fmla="*/ 316986 h 1901876"/>
              <a:gd name="connsiteX8" fmla="*/ 316986 w 8976413"/>
              <a:gd name="connsiteY8" fmla="*/ 0 h 19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6413" h="1901876">
                <a:moveTo>
                  <a:pt x="316986" y="0"/>
                </a:moveTo>
                <a:lnTo>
                  <a:pt x="8976413" y="0"/>
                </a:lnTo>
                <a:lnTo>
                  <a:pt x="8976413" y="0"/>
                </a:lnTo>
                <a:lnTo>
                  <a:pt x="8976413" y="1584890"/>
                </a:lnTo>
                <a:cubicBezTo>
                  <a:pt x="8976413" y="1759957"/>
                  <a:pt x="8834494" y="1901876"/>
                  <a:pt x="8659427" y="1901876"/>
                </a:cubicBezTo>
                <a:lnTo>
                  <a:pt x="0" y="1901876"/>
                </a:lnTo>
                <a:lnTo>
                  <a:pt x="0" y="1901876"/>
                </a:lnTo>
                <a:lnTo>
                  <a:pt x="0" y="316986"/>
                </a:lnTo>
                <a:cubicBezTo>
                  <a:pt x="0" y="141919"/>
                  <a:pt x="141919" y="0"/>
                  <a:pt x="316986" y="0"/>
                </a:cubicBezTo>
                <a:close/>
              </a:path>
            </a:pathLst>
          </a:custGeom>
          <a:solidFill>
            <a:srgbClr val="FFFF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322" tIns="115702" rIns="123322" bIns="115702" numCol="1" spcCol="1270" anchor="ctr" anchorCtr="0">
            <a:noAutofit/>
          </a:bodyPr>
          <a:lstStyle/>
          <a:p>
            <a:pPr marL="533400" indent="-533400"/>
            <a:r>
              <a:rPr lang="en-NZ" sz="1600" dirty="0">
                <a:solidFill>
                  <a:schemeClr val="tx1"/>
                </a:solidFill>
                <a:latin typeface="Arial" panose="020B0604020202020204" pitchFamily="34" charset="0"/>
                <a:cs typeface="Arial" panose="020B0604020202020204" pitchFamily="34" charset="0"/>
              </a:rPr>
              <a:t>4.1 4 	Intra-Day Cycles provided for.  </a:t>
            </a:r>
          </a:p>
          <a:p>
            <a:pPr marL="533400" indent="-533400"/>
            <a:r>
              <a:rPr lang="en-NZ" sz="1600" dirty="0">
                <a:solidFill>
                  <a:schemeClr val="tx1"/>
                </a:solidFill>
                <a:latin typeface="Arial" panose="020B0604020202020204" pitchFamily="34" charset="0"/>
                <a:cs typeface="Arial" panose="020B0604020202020204" pitchFamily="34" charset="0"/>
              </a:rPr>
              <a:t>	First Gas to consult on any changes giving at least 60 Business Days’ notice of changes.  </a:t>
            </a:r>
          </a:p>
          <a:p>
            <a:pPr defTabSz="533400"/>
            <a:r>
              <a:rPr lang="en-NZ" sz="1600" dirty="0">
                <a:solidFill>
                  <a:schemeClr val="tx1"/>
                </a:solidFill>
                <a:latin typeface="Arial" panose="020B0604020202020204" pitchFamily="34" charset="0"/>
                <a:cs typeface="Arial" panose="020B0604020202020204" pitchFamily="34" charset="0"/>
              </a:rPr>
              <a:t>4.18	Shippers/OBA parties can request an extra cycle due to:</a:t>
            </a:r>
          </a:p>
          <a:p>
            <a:pPr marL="692978" lvl="1" indent="-171450" defTabSz="533400">
              <a:buFont typeface="Arial" panose="020B0604020202020204" pitchFamily="34" charset="0"/>
              <a:buChar char="•"/>
            </a:pPr>
            <a:r>
              <a:rPr lang="en-NZ" sz="1600" dirty="0">
                <a:solidFill>
                  <a:schemeClr val="tx1"/>
                </a:solidFill>
                <a:latin typeface="Arial" panose="020B0604020202020204" pitchFamily="34" charset="0"/>
                <a:cs typeface="Arial" panose="020B0604020202020204" pitchFamily="34" charset="0"/>
              </a:rPr>
              <a:t>Unplanned production outage</a:t>
            </a:r>
          </a:p>
          <a:p>
            <a:pPr marL="692978" lvl="1" indent="-171450" defTabSz="533400">
              <a:buFont typeface="Arial" panose="020B0604020202020204" pitchFamily="34" charset="0"/>
              <a:buChar char="•"/>
            </a:pPr>
            <a:r>
              <a:rPr lang="en-NZ" sz="1600" dirty="0">
                <a:solidFill>
                  <a:schemeClr val="tx1"/>
                </a:solidFill>
                <a:latin typeface="Arial" panose="020B0604020202020204" pitchFamily="34" charset="0"/>
                <a:cs typeface="Arial" panose="020B0604020202020204" pitchFamily="34" charset="0"/>
              </a:rPr>
              <a:t>Unplanned issue with a user where there is a material increase in the need for gas</a:t>
            </a:r>
          </a:p>
          <a:p>
            <a:pPr lvl="1" defTabSz="533400"/>
            <a:r>
              <a:rPr lang="en-NZ" sz="1600" dirty="0">
                <a:solidFill>
                  <a:schemeClr val="tx1"/>
                </a:solidFill>
                <a:latin typeface="Arial" panose="020B0604020202020204" pitchFamily="34" charset="0"/>
                <a:cs typeface="Arial" panose="020B0604020202020204" pitchFamily="34" charset="0"/>
              </a:rPr>
              <a:t>First Gas may initiate an extra cycle for technical reasons where operational capacity has been temporarily impacted</a:t>
            </a:r>
          </a:p>
          <a:p>
            <a:pPr defTabSz="450850">
              <a:tabLst>
                <a:tab pos="533400" algn="l"/>
              </a:tabLst>
            </a:pPr>
            <a:r>
              <a:rPr lang="en-NZ" sz="1600" dirty="0">
                <a:solidFill>
                  <a:schemeClr val="tx1"/>
                </a:solidFill>
                <a:latin typeface="Arial" panose="020B0604020202020204" pitchFamily="34" charset="0"/>
                <a:cs typeface="Arial" panose="020B0604020202020204" pitchFamily="34" charset="0"/>
              </a:rPr>
              <a:t>4.19	Party requesting an Extra ID cycle gives reasons, which are published by First Gas.</a:t>
            </a:r>
          </a:p>
          <a:p>
            <a:pPr defTabSz="450850">
              <a:tabLst>
                <a:tab pos="533400" algn="l"/>
              </a:tabLst>
            </a:pPr>
            <a:r>
              <a:rPr lang="en-NZ" sz="1600" dirty="0">
                <a:solidFill>
                  <a:schemeClr val="tx1"/>
                </a:solidFill>
                <a:latin typeface="Arial" panose="020B0604020202020204" pitchFamily="34" charset="0"/>
                <a:cs typeface="Arial" panose="020B0604020202020204" pitchFamily="34" charset="0"/>
              </a:rPr>
              <a:t>	The Extra ID cycle will be notified one hour prior to the cycle.</a:t>
            </a:r>
          </a:p>
          <a:p>
            <a:pPr defTabSz="450850">
              <a:tabLst>
                <a:tab pos="533400" algn="l"/>
              </a:tabLst>
            </a:pPr>
            <a:r>
              <a:rPr lang="en-NZ" sz="1600" dirty="0">
                <a:solidFill>
                  <a:schemeClr val="tx1"/>
                </a:solidFill>
                <a:latin typeface="Arial" panose="020B0604020202020204" pitchFamily="34" charset="0"/>
                <a:cs typeface="Arial" panose="020B0604020202020204" pitchFamily="34" charset="0"/>
              </a:rPr>
              <a:t>4.20	Extra ID cycle is available to all points in the system.</a:t>
            </a:r>
          </a:p>
          <a:p>
            <a:pPr defTabSz="450850">
              <a:tabLst>
                <a:tab pos="533400" algn="l"/>
              </a:tabLst>
            </a:pPr>
            <a:r>
              <a:rPr lang="en-NZ" sz="1600" dirty="0">
                <a:solidFill>
                  <a:schemeClr val="tx1"/>
                </a:solidFill>
                <a:latin typeface="Arial" panose="020B0604020202020204" pitchFamily="34" charset="0"/>
                <a:cs typeface="Arial" panose="020B0604020202020204" pitchFamily="34" charset="0"/>
              </a:rPr>
              <a:t>4.21	The party requesting the cycle gives a report on the event within 2 business days.</a:t>
            </a:r>
          </a:p>
        </p:txBody>
      </p:sp>
      <p:sp>
        <p:nvSpPr>
          <p:cNvPr id="5" name="TextBox 4">
            <a:extLst>
              <a:ext uri="{FF2B5EF4-FFF2-40B4-BE49-F238E27FC236}">
                <a16:creationId xmlns:a16="http://schemas.microsoft.com/office/drawing/2014/main" id="{AD25F032-C92F-416F-B253-49AE96DF7FE0}"/>
              </a:ext>
            </a:extLst>
          </p:cNvPr>
          <p:cNvSpPr txBox="1"/>
          <p:nvPr/>
        </p:nvSpPr>
        <p:spPr>
          <a:xfrm>
            <a:off x="450850" y="1467406"/>
            <a:ext cx="9828001" cy="338554"/>
          </a:xfrm>
          <a:prstGeom prst="rect">
            <a:avLst/>
          </a:prstGeom>
          <a:noFill/>
        </p:spPr>
        <p:txBody>
          <a:bodyPr wrap="square" rtlCol="0">
            <a:spAutoFit/>
          </a:bodyPr>
          <a:lstStyle/>
          <a:p>
            <a:r>
              <a:rPr lang="en-NZ" sz="1600" dirty="0">
                <a:latin typeface="Arial" panose="020B0604020202020204" pitchFamily="34" charset="0"/>
                <a:cs typeface="Arial" panose="020B0604020202020204" pitchFamily="34" charset="0"/>
              </a:rPr>
              <a:t>The GTAC sets out the following for interconnected party approval of nominations:</a:t>
            </a:r>
          </a:p>
        </p:txBody>
      </p:sp>
      <p:sp>
        <p:nvSpPr>
          <p:cNvPr id="7" name="TextBox 6">
            <a:extLst>
              <a:ext uri="{FF2B5EF4-FFF2-40B4-BE49-F238E27FC236}">
                <a16:creationId xmlns:a16="http://schemas.microsoft.com/office/drawing/2014/main" id="{C50FACD9-6C72-4394-869C-9A5E67F9C8F6}"/>
              </a:ext>
            </a:extLst>
          </p:cNvPr>
          <p:cNvSpPr txBox="1"/>
          <p:nvPr/>
        </p:nvSpPr>
        <p:spPr>
          <a:xfrm>
            <a:off x="450849" y="5611125"/>
            <a:ext cx="9828001" cy="1077218"/>
          </a:xfrm>
          <a:prstGeom prst="rect">
            <a:avLst/>
          </a:prstGeom>
          <a:solidFill>
            <a:schemeClr val="accent1"/>
          </a:solidFill>
        </p:spPr>
        <p:txBody>
          <a:bodyPr wrap="square" rtlCol="0">
            <a:spAutoFit/>
          </a:bodyPr>
          <a:lstStyle/>
          <a:p>
            <a:r>
              <a:rPr lang="en-NZ" sz="16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Number of ID cycles is well established</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Difficult to staff further ID cycles and may not be practicable for all stakeholders</a:t>
            </a:r>
          </a:p>
          <a:p>
            <a:pPr marL="342900" indent="-342900">
              <a:buFont typeface="Arial" panose="020B0604020202020204" pitchFamily="34" charset="0"/>
              <a:buChar char="•"/>
            </a:pPr>
            <a:r>
              <a:rPr lang="en-NZ" sz="1600" dirty="0">
                <a:latin typeface="Arial" panose="020B0604020202020204" pitchFamily="34" charset="0"/>
                <a:cs typeface="Arial" panose="020B0604020202020204" pitchFamily="34" charset="0"/>
              </a:rPr>
              <a:t>Extra ID cycle provisions allow for unforeseen events to be catered for</a:t>
            </a:r>
          </a:p>
        </p:txBody>
      </p:sp>
      <p:sp>
        <p:nvSpPr>
          <p:cNvPr id="10" name="Rectangle 9">
            <a:extLst>
              <a:ext uri="{FF2B5EF4-FFF2-40B4-BE49-F238E27FC236}">
                <a16:creationId xmlns:a16="http://schemas.microsoft.com/office/drawing/2014/main" id="{009823ED-CA35-4B78-89DE-73BBCE1AAA68}"/>
              </a:ext>
            </a:extLst>
          </p:cNvPr>
          <p:cNvSpPr/>
          <p:nvPr/>
        </p:nvSpPr>
        <p:spPr>
          <a:xfrm>
            <a:off x="3792310" y="1865192"/>
            <a:ext cx="2260748" cy="369332"/>
          </a:xfrm>
          <a:prstGeom prst="rect">
            <a:avLst/>
          </a:prstGeom>
        </p:spPr>
        <p:txBody>
          <a:bodyPr wrap="none">
            <a:spAutoFit/>
          </a:bodyPr>
          <a:lstStyle/>
          <a:p>
            <a:pPr lvl="0" algn="ctr" defTabSz="800100">
              <a:lnSpc>
                <a:spcPct val="90000"/>
              </a:lnSpc>
              <a:spcBef>
                <a:spcPct val="0"/>
              </a:spcBef>
              <a:spcAft>
                <a:spcPct val="35000"/>
              </a:spcAft>
            </a:pPr>
            <a:r>
              <a:rPr lang="en-NZ" sz="2000" b="1" dirty="0">
                <a:solidFill>
                  <a:schemeClr val="bg1"/>
                </a:solidFill>
                <a:latin typeface="Arial" panose="020B0604020202020204" pitchFamily="34" charset="0"/>
                <a:cs typeface="Arial" panose="020B0604020202020204" pitchFamily="34" charset="0"/>
              </a:rPr>
              <a:t>GTAC provisions</a:t>
            </a:r>
          </a:p>
        </p:txBody>
      </p:sp>
    </p:spTree>
    <p:extLst>
      <p:ext uri="{BB962C8B-B14F-4D97-AF65-F5344CB8AC3E}">
        <p14:creationId xmlns:p14="http://schemas.microsoft.com/office/powerpoint/2010/main" val="248991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1589-C70E-4EFB-BF0A-51BE479040FB}"/>
              </a:ext>
            </a:extLst>
          </p:cNvPr>
          <p:cNvSpPr>
            <a:spLocks noGrp="1"/>
          </p:cNvSpPr>
          <p:nvPr>
            <p:ph type="title"/>
          </p:nvPr>
        </p:nvSpPr>
        <p:spPr/>
        <p:txBody>
          <a:bodyPr/>
          <a:lstStyle/>
          <a:p>
            <a:r>
              <a:rPr lang="en-NZ" dirty="0"/>
              <a:t>Key features of UK NDM scheme</a:t>
            </a:r>
          </a:p>
        </p:txBody>
      </p:sp>
      <p:sp>
        <p:nvSpPr>
          <p:cNvPr id="7" name="Freeform: Shape 6">
            <a:extLst>
              <a:ext uri="{FF2B5EF4-FFF2-40B4-BE49-F238E27FC236}">
                <a16:creationId xmlns:a16="http://schemas.microsoft.com/office/drawing/2014/main" id="{1C8B1597-84F2-43F3-BA4C-BE8041C16C56}"/>
              </a:ext>
            </a:extLst>
          </p:cNvPr>
          <p:cNvSpPr/>
          <p:nvPr/>
        </p:nvSpPr>
        <p:spPr>
          <a:xfrm>
            <a:off x="474549" y="1692399"/>
            <a:ext cx="2154947" cy="472075"/>
          </a:xfrm>
          <a:custGeom>
            <a:avLst/>
            <a:gdLst>
              <a:gd name="connsiteX0" fmla="*/ 0 w 1762581"/>
              <a:gd name="connsiteY0" fmla="*/ 0 h 685317"/>
              <a:gd name="connsiteX1" fmla="*/ 1762581 w 1762581"/>
              <a:gd name="connsiteY1" fmla="*/ 0 h 685317"/>
              <a:gd name="connsiteX2" fmla="*/ 1762581 w 1762581"/>
              <a:gd name="connsiteY2" fmla="*/ 685317 h 685317"/>
              <a:gd name="connsiteX3" fmla="*/ 0 w 1762581"/>
              <a:gd name="connsiteY3" fmla="*/ 685317 h 685317"/>
              <a:gd name="connsiteX4" fmla="*/ 0 w 1762581"/>
              <a:gd name="connsiteY4" fmla="*/ 0 h 68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685317">
                <a:moveTo>
                  <a:pt x="0" y="0"/>
                </a:moveTo>
                <a:lnTo>
                  <a:pt x="1762581" y="0"/>
                </a:lnTo>
                <a:lnTo>
                  <a:pt x="1762581" y="685317"/>
                </a:lnTo>
                <a:lnTo>
                  <a:pt x="0" y="685317"/>
                </a:lnTo>
                <a:lnTo>
                  <a:pt x="0" y="0"/>
                </a:lnTo>
                <a:close/>
              </a:path>
            </a:pathLst>
          </a:custGeom>
          <a:solidFill>
            <a:srgbClr val="0C77BD"/>
          </a:solidFill>
          <a:ln>
            <a:solidFill>
              <a:srgbClr val="0C77B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NZ" sz="1600" b="1" kern="1200" dirty="0">
                <a:latin typeface="Arial" panose="020B0604020202020204" pitchFamily="34" charset="0"/>
                <a:ea typeface="Calibri" panose="020F0502020204030204" pitchFamily="34" charset="0"/>
                <a:cs typeface="Times New Roman" panose="02020603050405020304" pitchFamily="18" charset="0"/>
              </a:rPr>
              <a:t>Scope</a:t>
            </a:r>
            <a:endParaRPr lang="en-NZ" sz="1600" b="1" kern="1200" dirty="0"/>
          </a:p>
        </p:txBody>
      </p:sp>
      <p:sp>
        <p:nvSpPr>
          <p:cNvPr id="8" name="Freeform: Shape 7">
            <a:extLst>
              <a:ext uri="{FF2B5EF4-FFF2-40B4-BE49-F238E27FC236}">
                <a16:creationId xmlns:a16="http://schemas.microsoft.com/office/drawing/2014/main" id="{CE821126-4F9C-4609-8FF7-C101CA5EF127}"/>
              </a:ext>
            </a:extLst>
          </p:cNvPr>
          <p:cNvSpPr/>
          <p:nvPr/>
        </p:nvSpPr>
        <p:spPr>
          <a:xfrm>
            <a:off x="474549" y="2177123"/>
            <a:ext cx="2154947" cy="1959646"/>
          </a:xfrm>
          <a:custGeom>
            <a:avLst/>
            <a:gdLst>
              <a:gd name="connsiteX0" fmla="*/ 0 w 1762581"/>
              <a:gd name="connsiteY0" fmla="*/ 0 h 3094987"/>
              <a:gd name="connsiteX1" fmla="*/ 1762581 w 1762581"/>
              <a:gd name="connsiteY1" fmla="*/ 0 h 3094987"/>
              <a:gd name="connsiteX2" fmla="*/ 1762581 w 1762581"/>
              <a:gd name="connsiteY2" fmla="*/ 3094987 h 3094987"/>
              <a:gd name="connsiteX3" fmla="*/ 0 w 1762581"/>
              <a:gd name="connsiteY3" fmla="*/ 3094987 h 3094987"/>
              <a:gd name="connsiteX4" fmla="*/ 0 w 1762581"/>
              <a:gd name="connsiteY4" fmla="*/ 0 h 309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3094987">
                <a:moveTo>
                  <a:pt x="0" y="0"/>
                </a:moveTo>
                <a:lnTo>
                  <a:pt x="1762581" y="0"/>
                </a:lnTo>
                <a:lnTo>
                  <a:pt x="1762581" y="3094987"/>
                </a:lnTo>
                <a:lnTo>
                  <a:pt x="0" y="3094987"/>
                </a:lnTo>
                <a:lnTo>
                  <a:pt x="0" y="0"/>
                </a:lnTo>
                <a:close/>
              </a:path>
            </a:pathLst>
          </a:custGeom>
          <a:ln>
            <a:solidFill>
              <a:srgbClr val="0C77B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Supply points that serve NDM sites -residential, commercial or light industrial</a:t>
            </a:r>
          </a:p>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Daily meter reading required for consumption &gt; 210 TJ/year.</a:t>
            </a:r>
          </a:p>
        </p:txBody>
      </p:sp>
      <p:sp>
        <p:nvSpPr>
          <p:cNvPr id="9" name="Freeform: Shape 8">
            <a:extLst>
              <a:ext uri="{FF2B5EF4-FFF2-40B4-BE49-F238E27FC236}">
                <a16:creationId xmlns:a16="http://schemas.microsoft.com/office/drawing/2014/main" id="{7746D50D-3AE4-4D56-9260-DFB5D1F9467B}"/>
              </a:ext>
            </a:extLst>
          </p:cNvPr>
          <p:cNvSpPr/>
          <p:nvPr/>
        </p:nvSpPr>
        <p:spPr>
          <a:xfrm>
            <a:off x="2889838" y="1692399"/>
            <a:ext cx="2154947" cy="472075"/>
          </a:xfrm>
          <a:custGeom>
            <a:avLst/>
            <a:gdLst>
              <a:gd name="connsiteX0" fmla="*/ 0 w 1762581"/>
              <a:gd name="connsiteY0" fmla="*/ 0 h 685317"/>
              <a:gd name="connsiteX1" fmla="*/ 1762581 w 1762581"/>
              <a:gd name="connsiteY1" fmla="*/ 0 h 685317"/>
              <a:gd name="connsiteX2" fmla="*/ 1762581 w 1762581"/>
              <a:gd name="connsiteY2" fmla="*/ 685317 h 685317"/>
              <a:gd name="connsiteX3" fmla="*/ 0 w 1762581"/>
              <a:gd name="connsiteY3" fmla="*/ 685317 h 685317"/>
              <a:gd name="connsiteX4" fmla="*/ 0 w 1762581"/>
              <a:gd name="connsiteY4" fmla="*/ 0 h 68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685317">
                <a:moveTo>
                  <a:pt x="0" y="0"/>
                </a:moveTo>
                <a:lnTo>
                  <a:pt x="1762581" y="0"/>
                </a:lnTo>
                <a:lnTo>
                  <a:pt x="1762581" y="685317"/>
                </a:lnTo>
                <a:lnTo>
                  <a:pt x="0" y="685317"/>
                </a:lnTo>
                <a:lnTo>
                  <a:pt x="0" y="0"/>
                </a:lnTo>
                <a:close/>
              </a:path>
            </a:pathLst>
          </a:custGeom>
          <a:solidFill>
            <a:srgbClr val="0C77BD"/>
          </a:solidFill>
          <a:ln>
            <a:solidFill>
              <a:srgbClr val="0C77B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NZ" sz="1600" b="1" kern="1200" dirty="0">
                <a:latin typeface="Arial" panose="020B0604020202020204" pitchFamily="34" charset="0"/>
                <a:ea typeface="Calibri" panose="020F0502020204030204" pitchFamily="34" charset="0"/>
                <a:cs typeface="Times New Roman" panose="02020603050405020304" pitchFamily="18" charset="0"/>
              </a:rPr>
              <a:t>Nomination</a:t>
            </a:r>
            <a:endParaRPr lang="en-NZ" sz="1600" b="1" kern="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9D3BBC6B-FAC1-4A05-A5D2-2190D2CB303B}"/>
              </a:ext>
            </a:extLst>
          </p:cNvPr>
          <p:cNvSpPr/>
          <p:nvPr/>
        </p:nvSpPr>
        <p:spPr>
          <a:xfrm>
            <a:off x="2889838" y="2177123"/>
            <a:ext cx="2154947" cy="1959646"/>
          </a:xfrm>
          <a:custGeom>
            <a:avLst/>
            <a:gdLst>
              <a:gd name="connsiteX0" fmla="*/ 0 w 1762581"/>
              <a:gd name="connsiteY0" fmla="*/ 0 h 3094987"/>
              <a:gd name="connsiteX1" fmla="*/ 1762581 w 1762581"/>
              <a:gd name="connsiteY1" fmla="*/ 0 h 3094987"/>
              <a:gd name="connsiteX2" fmla="*/ 1762581 w 1762581"/>
              <a:gd name="connsiteY2" fmla="*/ 3094987 h 3094987"/>
              <a:gd name="connsiteX3" fmla="*/ 0 w 1762581"/>
              <a:gd name="connsiteY3" fmla="*/ 3094987 h 3094987"/>
              <a:gd name="connsiteX4" fmla="*/ 0 w 1762581"/>
              <a:gd name="connsiteY4" fmla="*/ 0 h 309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3094987">
                <a:moveTo>
                  <a:pt x="0" y="0"/>
                </a:moveTo>
                <a:lnTo>
                  <a:pt x="1762581" y="0"/>
                </a:lnTo>
                <a:lnTo>
                  <a:pt x="1762581" y="3094987"/>
                </a:lnTo>
                <a:lnTo>
                  <a:pt x="0" y="3094987"/>
                </a:lnTo>
                <a:lnTo>
                  <a:pt x="0" y="0"/>
                </a:lnTo>
                <a:close/>
              </a:path>
            </a:pathLst>
          </a:custGeom>
          <a:ln>
            <a:solidFill>
              <a:srgbClr val="0C77B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TO issues an hour prior to the nomination cut-off</a:t>
            </a:r>
          </a:p>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No nomination is made by the shipper</a:t>
            </a:r>
          </a:p>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Shippers cannot overwrite the nomination</a:t>
            </a:r>
          </a:p>
        </p:txBody>
      </p:sp>
      <p:sp>
        <p:nvSpPr>
          <p:cNvPr id="11" name="Freeform: Shape 10">
            <a:extLst>
              <a:ext uri="{FF2B5EF4-FFF2-40B4-BE49-F238E27FC236}">
                <a16:creationId xmlns:a16="http://schemas.microsoft.com/office/drawing/2014/main" id="{5FBF8946-37E2-4BF3-921B-706A1CE33F7F}"/>
              </a:ext>
            </a:extLst>
          </p:cNvPr>
          <p:cNvSpPr/>
          <p:nvPr/>
        </p:nvSpPr>
        <p:spPr>
          <a:xfrm>
            <a:off x="5365800" y="1692399"/>
            <a:ext cx="4680520" cy="472075"/>
          </a:xfrm>
          <a:custGeom>
            <a:avLst/>
            <a:gdLst>
              <a:gd name="connsiteX0" fmla="*/ 0 w 1762581"/>
              <a:gd name="connsiteY0" fmla="*/ 0 h 685317"/>
              <a:gd name="connsiteX1" fmla="*/ 1762581 w 1762581"/>
              <a:gd name="connsiteY1" fmla="*/ 0 h 685317"/>
              <a:gd name="connsiteX2" fmla="*/ 1762581 w 1762581"/>
              <a:gd name="connsiteY2" fmla="*/ 685317 h 685317"/>
              <a:gd name="connsiteX3" fmla="*/ 0 w 1762581"/>
              <a:gd name="connsiteY3" fmla="*/ 685317 h 685317"/>
              <a:gd name="connsiteX4" fmla="*/ 0 w 1762581"/>
              <a:gd name="connsiteY4" fmla="*/ 0 h 68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685317">
                <a:moveTo>
                  <a:pt x="0" y="0"/>
                </a:moveTo>
                <a:lnTo>
                  <a:pt x="1762581" y="0"/>
                </a:lnTo>
                <a:lnTo>
                  <a:pt x="1762581" y="685317"/>
                </a:lnTo>
                <a:lnTo>
                  <a:pt x="0" y="685317"/>
                </a:lnTo>
                <a:lnTo>
                  <a:pt x="0" y="0"/>
                </a:lnTo>
                <a:close/>
              </a:path>
            </a:pathLst>
          </a:custGeom>
          <a:solidFill>
            <a:srgbClr val="0C77BD"/>
          </a:solidFill>
          <a:ln>
            <a:solidFill>
              <a:srgbClr val="0C77B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NZ" sz="1600" b="1" kern="1200" dirty="0">
                <a:latin typeface="Arial" panose="020B0604020202020204" pitchFamily="34" charset="0"/>
                <a:ea typeface="Calibri" panose="020F0502020204030204" pitchFamily="34" charset="0"/>
                <a:cs typeface="Times New Roman" panose="02020603050405020304" pitchFamily="18" charset="0"/>
              </a:rPr>
              <a:t>Technical Basis</a:t>
            </a:r>
            <a:endParaRPr lang="en-NZ" sz="1600" b="1" kern="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B26EF953-9FE1-425A-966E-E6EE3C75B2F8}"/>
              </a:ext>
            </a:extLst>
          </p:cNvPr>
          <p:cNvSpPr/>
          <p:nvPr/>
        </p:nvSpPr>
        <p:spPr>
          <a:xfrm>
            <a:off x="5365800" y="2177123"/>
            <a:ext cx="4680520" cy="1959646"/>
          </a:xfrm>
          <a:custGeom>
            <a:avLst/>
            <a:gdLst>
              <a:gd name="connsiteX0" fmla="*/ 0 w 1762581"/>
              <a:gd name="connsiteY0" fmla="*/ 0 h 3094987"/>
              <a:gd name="connsiteX1" fmla="*/ 1762581 w 1762581"/>
              <a:gd name="connsiteY1" fmla="*/ 0 h 3094987"/>
              <a:gd name="connsiteX2" fmla="*/ 1762581 w 1762581"/>
              <a:gd name="connsiteY2" fmla="*/ 3094987 h 3094987"/>
              <a:gd name="connsiteX3" fmla="*/ 0 w 1762581"/>
              <a:gd name="connsiteY3" fmla="*/ 3094987 h 3094987"/>
              <a:gd name="connsiteX4" fmla="*/ 0 w 1762581"/>
              <a:gd name="connsiteY4" fmla="*/ 0 h 309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3094987">
                <a:moveTo>
                  <a:pt x="0" y="0"/>
                </a:moveTo>
                <a:lnTo>
                  <a:pt x="1762581" y="0"/>
                </a:lnTo>
                <a:lnTo>
                  <a:pt x="1762581" y="3094987"/>
                </a:lnTo>
                <a:lnTo>
                  <a:pt x="0" y="3094987"/>
                </a:lnTo>
                <a:lnTo>
                  <a:pt x="0" y="0"/>
                </a:lnTo>
                <a:close/>
              </a:path>
            </a:pathLst>
          </a:custGeom>
          <a:ln>
            <a:solidFill>
              <a:srgbClr val="0C77B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Built from sophisticated modelling</a:t>
            </a:r>
          </a:p>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Type of users served by the point, usage profiles of different types of users, normalised weather patterns, and user responsiveness to weather</a:t>
            </a:r>
          </a:p>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Model developed by </a:t>
            </a:r>
            <a:r>
              <a:rPr lang="en-NZ" sz="1400" kern="1200" dirty="0" err="1">
                <a:latin typeface="Arial" panose="020B0604020202020204" pitchFamily="34" charset="0"/>
                <a:ea typeface="Calibri" panose="020F0502020204030204" pitchFamily="34" charset="0"/>
                <a:cs typeface="Arial" panose="020B0604020202020204" pitchFamily="34" charset="0"/>
              </a:rPr>
              <a:t>XOserve</a:t>
            </a:r>
            <a:r>
              <a:rPr lang="en-NZ" sz="1400" kern="1200" dirty="0">
                <a:latin typeface="Arial" panose="020B0604020202020204" pitchFamily="34" charset="0"/>
                <a:ea typeface="Calibri" panose="020F0502020204030204" pitchFamily="34" charset="0"/>
                <a:cs typeface="Arial" panose="020B0604020202020204" pitchFamily="34" charset="0"/>
              </a:rPr>
              <a:t> as a service to the National Grid (TO)</a:t>
            </a:r>
          </a:p>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TO combines this with highly granular weather forecast data to create the NDM estimations</a:t>
            </a:r>
          </a:p>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Generally accurate to within 1-2% of actual flows</a:t>
            </a:r>
          </a:p>
        </p:txBody>
      </p:sp>
      <p:sp>
        <p:nvSpPr>
          <p:cNvPr id="13" name="Freeform: Shape 12">
            <a:extLst>
              <a:ext uri="{FF2B5EF4-FFF2-40B4-BE49-F238E27FC236}">
                <a16:creationId xmlns:a16="http://schemas.microsoft.com/office/drawing/2014/main" id="{92AC2595-9EBF-4701-A58B-31FB9630F9D9}"/>
              </a:ext>
            </a:extLst>
          </p:cNvPr>
          <p:cNvSpPr/>
          <p:nvPr/>
        </p:nvSpPr>
        <p:spPr>
          <a:xfrm>
            <a:off x="479361" y="4388678"/>
            <a:ext cx="4154636" cy="472075"/>
          </a:xfrm>
          <a:custGeom>
            <a:avLst/>
            <a:gdLst>
              <a:gd name="connsiteX0" fmla="*/ 0 w 1762581"/>
              <a:gd name="connsiteY0" fmla="*/ 0 h 685317"/>
              <a:gd name="connsiteX1" fmla="*/ 1762581 w 1762581"/>
              <a:gd name="connsiteY1" fmla="*/ 0 h 685317"/>
              <a:gd name="connsiteX2" fmla="*/ 1762581 w 1762581"/>
              <a:gd name="connsiteY2" fmla="*/ 685317 h 685317"/>
              <a:gd name="connsiteX3" fmla="*/ 0 w 1762581"/>
              <a:gd name="connsiteY3" fmla="*/ 685317 h 685317"/>
              <a:gd name="connsiteX4" fmla="*/ 0 w 1762581"/>
              <a:gd name="connsiteY4" fmla="*/ 0 h 68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685317">
                <a:moveTo>
                  <a:pt x="0" y="0"/>
                </a:moveTo>
                <a:lnTo>
                  <a:pt x="1762581" y="0"/>
                </a:lnTo>
                <a:lnTo>
                  <a:pt x="1762581" y="685317"/>
                </a:lnTo>
                <a:lnTo>
                  <a:pt x="0" y="685317"/>
                </a:lnTo>
                <a:lnTo>
                  <a:pt x="0" y="0"/>
                </a:lnTo>
                <a:close/>
              </a:path>
            </a:pathLst>
          </a:custGeom>
          <a:solidFill>
            <a:srgbClr val="0C77BD"/>
          </a:solidFill>
          <a:ln>
            <a:solidFill>
              <a:srgbClr val="0C77B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NZ" sz="1600" b="1" kern="1200" dirty="0">
                <a:latin typeface="Arial" panose="020B0604020202020204" pitchFamily="34" charset="0"/>
                <a:ea typeface="Calibri" panose="020F0502020204030204" pitchFamily="34" charset="0"/>
                <a:cs typeface="Times New Roman" panose="02020603050405020304" pitchFamily="18" charset="0"/>
              </a:rPr>
              <a:t>Administration</a:t>
            </a:r>
            <a:endParaRPr lang="en-NZ" sz="1600" b="1" kern="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Freeform: Shape 13">
            <a:extLst>
              <a:ext uri="{FF2B5EF4-FFF2-40B4-BE49-F238E27FC236}">
                <a16:creationId xmlns:a16="http://schemas.microsoft.com/office/drawing/2014/main" id="{C97EE319-B20B-4B05-92F0-B1B08005FFDD}"/>
              </a:ext>
            </a:extLst>
          </p:cNvPr>
          <p:cNvSpPr/>
          <p:nvPr/>
        </p:nvSpPr>
        <p:spPr>
          <a:xfrm>
            <a:off x="479361" y="4860753"/>
            <a:ext cx="4154636" cy="1944216"/>
          </a:xfrm>
          <a:custGeom>
            <a:avLst/>
            <a:gdLst>
              <a:gd name="connsiteX0" fmla="*/ 0 w 1762581"/>
              <a:gd name="connsiteY0" fmla="*/ 0 h 3094987"/>
              <a:gd name="connsiteX1" fmla="*/ 1762581 w 1762581"/>
              <a:gd name="connsiteY1" fmla="*/ 0 h 3094987"/>
              <a:gd name="connsiteX2" fmla="*/ 1762581 w 1762581"/>
              <a:gd name="connsiteY2" fmla="*/ 3094987 h 3094987"/>
              <a:gd name="connsiteX3" fmla="*/ 0 w 1762581"/>
              <a:gd name="connsiteY3" fmla="*/ 3094987 h 3094987"/>
              <a:gd name="connsiteX4" fmla="*/ 0 w 1762581"/>
              <a:gd name="connsiteY4" fmla="*/ 0 h 309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3094987">
                <a:moveTo>
                  <a:pt x="0" y="0"/>
                </a:moveTo>
                <a:lnTo>
                  <a:pt x="1762581" y="0"/>
                </a:lnTo>
                <a:lnTo>
                  <a:pt x="1762581" y="3094987"/>
                </a:lnTo>
                <a:lnTo>
                  <a:pt x="0" y="3094987"/>
                </a:lnTo>
                <a:lnTo>
                  <a:pt x="0" y="0"/>
                </a:lnTo>
                <a:close/>
              </a:path>
            </a:pathLst>
          </a:custGeom>
          <a:ln>
            <a:solidFill>
              <a:srgbClr val="0C77B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TO makes the nominations on behalf of the shipper</a:t>
            </a:r>
          </a:p>
          <a:p>
            <a:pPr marL="177800" lvl="1" indent="-177800" algn="l" defTabSz="488950">
              <a:lnSpc>
                <a:spcPct val="90000"/>
              </a:lnSpc>
              <a:spcBef>
                <a:spcPct val="0"/>
              </a:spcBef>
              <a:spcAft>
                <a:spcPct val="15000"/>
              </a:spcAft>
              <a:buChar char="•"/>
            </a:pPr>
            <a:r>
              <a:rPr lang="en-NZ" sz="1400" kern="1200" dirty="0" err="1">
                <a:latin typeface="Arial" panose="020B0604020202020204" pitchFamily="34" charset="0"/>
                <a:ea typeface="Calibri" panose="020F0502020204030204" pitchFamily="34" charset="0"/>
                <a:cs typeface="Arial" panose="020B0604020202020204" pitchFamily="34" charset="0"/>
              </a:rPr>
              <a:t>XOserve</a:t>
            </a:r>
            <a:r>
              <a:rPr lang="en-NZ" sz="1400" kern="1200" dirty="0">
                <a:latin typeface="Arial" panose="020B0604020202020204" pitchFamily="34" charset="0"/>
                <a:ea typeface="Calibri" panose="020F0502020204030204" pitchFamily="34" charset="0"/>
                <a:cs typeface="Arial" panose="020B0604020202020204" pitchFamily="34" charset="0"/>
              </a:rPr>
              <a:t> is responsible for data analysis and technical development of the demand estimation process</a:t>
            </a:r>
          </a:p>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Demand estimation methodology is overseen by the Demand Estimation Subcommittee of shippers convened by the Joint Office of Gas Transporters (which oversees the UNC).</a:t>
            </a:r>
          </a:p>
        </p:txBody>
      </p:sp>
      <p:sp>
        <p:nvSpPr>
          <p:cNvPr id="15" name="Freeform: Shape 14">
            <a:extLst>
              <a:ext uri="{FF2B5EF4-FFF2-40B4-BE49-F238E27FC236}">
                <a16:creationId xmlns:a16="http://schemas.microsoft.com/office/drawing/2014/main" id="{7A522A8B-E220-488B-885C-4F9C96ECD615}"/>
              </a:ext>
            </a:extLst>
          </p:cNvPr>
          <p:cNvSpPr/>
          <p:nvPr/>
        </p:nvSpPr>
        <p:spPr>
          <a:xfrm>
            <a:off x="4914651" y="4391456"/>
            <a:ext cx="2627809" cy="472075"/>
          </a:xfrm>
          <a:custGeom>
            <a:avLst/>
            <a:gdLst>
              <a:gd name="connsiteX0" fmla="*/ 0 w 1762581"/>
              <a:gd name="connsiteY0" fmla="*/ 0 h 685317"/>
              <a:gd name="connsiteX1" fmla="*/ 1762581 w 1762581"/>
              <a:gd name="connsiteY1" fmla="*/ 0 h 685317"/>
              <a:gd name="connsiteX2" fmla="*/ 1762581 w 1762581"/>
              <a:gd name="connsiteY2" fmla="*/ 685317 h 685317"/>
              <a:gd name="connsiteX3" fmla="*/ 0 w 1762581"/>
              <a:gd name="connsiteY3" fmla="*/ 685317 h 685317"/>
              <a:gd name="connsiteX4" fmla="*/ 0 w 1762581"/>
              <a:gd name="connsiteY4" fmla="*/ 0 h 68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685317">
                <a:moveTo>
                  <a:pt x="0" y="0"/>
                </a:moveTo>
                <a:lnTo>
                  <a:pt x="1762581" y="0"/>
                </a:lnTo>
                <a:lnTo>
                  <a:pt x="1762581" y="685317"/>
                </a:lnTo>
                <a:lnTo>
                  <a:pt x="0" y="685317"/>
                </a:lnTo>
                <a:lnTo>
                  <a:pt x="0" y="0"/>
                </a:lnTo>
                <a:close/>
              </a:path>
            </a:pathLst>
          </a:custGeom>
          <a:solidFill>
            <a:srgbClr val="0C77BD"/>
          </a:solidFill>
          <a:ln>
            <a:solidFill>
              <a:srgbClr val="0C77B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NZ" sz="1600" b="1" kern="1200" dirty="0">
                <a:latin typeface="Arial" panose="020B0604020202020204" pitchFamily="34" charset="0"/>
                <a:ea typeface="Calibri" panose="020F0502020204030204" pitchFamily="34" charset="0"/>
                <a:cs typeface="Times New Roman" panose="02020603050405020304" pitchFamily="18" charset="0"/>
              </a:rPr>
              <a:t>Contractual Obligations</a:t>
            </a:r>
            <a:endParaRPr lang="en-NZ" sz="1600" b="1" kern="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Freeform: Shape 15">
            <a:extLst>
              <a:ext uri="{FF2B5EF4-FFF2-40B4-BE49-F238E27FC236}">
                <a16:creationId xmlns:a16="http://schemas.microsoft.com/office/drawing/2014/main" id="{89DD80F7-C413-4FAC-B4B2-A5CB878CA4F8}"/>
              </a:ext>
            </a:extLst>
          </p:cNvPr>
          <p:cNvSpPr/>
          <p:nvPr/>
        </p:nvSpPr>
        <p:spPr>
          <a:xfrm>
            <a:off x="4914651" y="4863531"/>
            <a:ext cx="2627809" cy="1944216"/>
          </a:xfrm>
          <a:custGeom>
            <a:avLst/>
            <a:gdLst>
              <a:gd name="connsiteX0" fmla="*/ 0 w 1762581"/>
              <a:gd name="connsiteY0" fmla="*/ 0 h 3094987"/>
              <a:gd name="connsiteX1" fmla="*/ 1762581 w 1762581"/>
              <a:gd name="connsiteY1" fmla="*/ 0 h 3094987"/>
              <a:gd name="connsiteX2" fmla="*/ 1762581 w 1762581"/>
              <a:gd name="connsiteY2" fmla="*/ 3094987 h 3094987"/>
              <a:gd name="connsiteX3" fmla="*/ 0 w 1762581"/>
              <a:gd name="connsiteY3" fmla="*/ 3094987 h 3094987"/>
              <a:gd name="connsiteX4" fmla="*/ 0 w 1762581"/>
              <a:gd name="connsiteY4" fmla="*/ 0 h 309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3094987">
                <a:moveTo>
                  <a:pt x="0" y="0"/>
                </a:moveTo>
                <a:lnTo>
                  <a:pt x="1762581" y="0"/>
                </a:lnTo>
                <a:lnTo>
                  <a:pt x="1762581" y="3094987"/>
                </a:lnTo>
                <a:lnTo>
                  <a:pt x="0" y="3094987"/>
                </a:lnTo>
                <a:lnTo>
                  <a:pt x="0" y="0"/>
                </a:lnTo>
                <a:close/>
              </a:path>
            </a:pathLst>
          </a:custGeom>
          <a:ln>
            <a:solidFill>
              <a:srgbClr val="0C77B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Shippers with NDM nominations are not subject to scheduling charges</a:t>
            </a:r>
          </a:p>
          <a:p>
            <a:pPr marL="177800" lvl="1" indent="-177800" algn="l" defTabSz="488950">
              <a:lnSpc>
                <a:spcPct val="90000"/>
              </a:lnSpc>
              <a:spcBef>
                <a:spcPct val="0"/>
              </a:spcBef>
              <a:spcAft>
                <a:spcPct val="15000"/>
              </a:spcAft>
              <a:buChar char="•"/>
            </a:pPr>
            <a:r>
              <a:rPr lang="en-NZ" sz="1400" kern="1200" dirty="0">
                <a:latin typeface="Arial" panose="020B0604020202020204" pitchFamily="34" charset="0"/>
                <a:ea typeface="Calibri" panose="020F0502020204030204" pitchFamily="34" charset="0"/>
                <a:cs typeface="Arial" panose="020B0604020202020204" pitchFamily="34" charset="0"/>
              </a:rPr>
              <a:t>Still pay capacity, commodity and balancing charges.</a:t>
            </a:r>
          </a:p>
        </p:txBody>
      </p:sp>
      <p:sp>
        <p:nvSpPr>
          <p:cNvPr id="19" name="Freeform: Shape 18">
            <a:extLst>
              <a:ext uri="{FF2B5EF4-FFF2-40B4-BE49-F238E27FC236}">
                <a16:creationId xmlns:a16="http://schemas.microsoft.com/office/drawing/2014/main" id="{090F07D1-BA2F-47FD-B29B-0EE6EB2B5369}"/>
              </a:ext>
            </a:extLst>
          </p:cNvPr>
          <p:cNvSpPr/>
          <p:nvPr/>
        </p:nvSpPr>
        <p:spPr>
          <a:xfrm>
            <a:off x="7823114" y="4388676"/>
            <a:ext cx="2208422" cy="472075"/>
          </a:xfrm>
          <a:custGeom>
            <a:avLst/>
            <a:gdLst>
              <a:gd name="connsiteX0" fmla="*/ 0 w 1762581"/>
              <a:gd name="connsiteY0" fmla="*/ 0 h 685317"/>
              <a:gd name="connsiteX1" fmla="*/ 1762581 w 1762581"/>
              <a:gd name="connsiteY1" fmla="*/ 0 h 685317"/>
              <a:gd name="connsiteX2" fmla="*/ 1762581 w 1762581"/>
              <a:gd name="connsiteY2" fmla="*/ 685317 h 685317"/>
              <a:gd name="connsiteX3" fmla="*/ 0 w 1762581"/>
              <a:gd name="connsiteY3" fmla="*/ 685317 h 685317"/>
              <a:gd name="connsiteX4" fmla="*/ 0 w 1762581"/>
              <a:gd name="connsiteY4" fmla="*/ 0 h 68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685317">
                <a:moveTo>
                  <a:pt x="0" y="0"/>
                </a:moveTo>
                <a:lnTo>
                  <a:pt x="1762581" y="0"/>
                </a:lnTo>
                <a:lnTo>
                  <a:pt x="1762581" y="685317"/>
                </a:lnTo>
                <a:lnTo>
                  <a:pt x="0" y="685317"/>
                </a:lnTo>
                <a:lnTo>
                  <a:pt x="0" y="0"/>
                </a:lnTo>
                <a:close/>
              </a:path>
            </a:pathLst>
          </a:custGeom>
          <a:solidFill>
            <a:srgbClr val="0C77BD"/>
          </a:solidFill>
          <a:ln>
            <a:solidFill>
              <a:srgbClr val="0C77B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NZ" sz="1600" b="1" kern="1200" dirty="0">
                <a:latin typeface="Arial" panose="020B0604020202020204" pitchFamily="34" charset="0"/>
                <a:ea typeface="Calibri" panose="020F0502020204030204" pitchFamily="34" charset="0"/>
                <a:cs typeface="Times New Roman" panose="02020603050405020304" pitchFamily="18" charset="0"/>
              </a:rPr>
              <a:t>Cost allocation</a:t>
            </a:r>
            <a:endParaRPr lang="en-NZ" sz="1600" b="1" kern="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Freeform: Shape 19">
            <a:extLst>
              <a:ext uri="{FF2B5EF4-FFF2-40B4-BE49-F238E27FC236}">
                <a16:creationId xmlns:a16="http://schemas.microsoft.com/office/drawing/2014/main" id="{1F22325A-0657-4602-A0E0-B50BDFA12B61}"/>
              </a:ext>
            </a:extLst>
          </p:cNvPr>
          <p:cNvSpPr/>
          <p:nvPr/>
        </p:nvSpPr>
        <p:spPr>
          <a:xfrm>
            <a:off x="7823114" y="4860751"/>
            <a:ext cx="2208422" cy="1944216"/>
          </a:xfrm>
          <a:custGeom>
            <a:avLst/>
            <a:gdLst>
              <a:gd name="connsiteX0" fmla="*/ 0 w 1762581"/>
              <a:gd name="connsiteY0" fmla="*/ 0 h 3094987"/>
              <a:gd name="connsiteX1" fmla="*/ 1762581 w 1762581"/>
              <a:gd name="connsiteY1" fmla="*/ 0 h 3094987"/>
              <a:gd name="connsiteX2" fmla="*/ 1762581 w 1762581"/>
              <a:gd name="connsiteY2" fmla="*/ 3094987 h 3094987"/>
              <a:gd name="connsiteX3" fmla="*/ 0 w 1762581"/>
              <a:gd name="connsiteY3" fmla="*/ 3094987 h 3094987"/>
              <a:gd name="connsiteX4" fmla="*/ 0 w 1762581"/>
              <a:gd name="connsiteY4" fmla="*/ 0 h 309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3094987">
                <a:moveTo>
                  <a:pt x="0" y="0"/>
                </a:moveTo>
                <a:lnTo>
                  <a:pt x="1762581" y="0"/>
                </a:lnTo>
                <a:lnTo>
                  <a:pt x="1762581" y="3094987"/>
                </a:lnTo>
                <a:lnTo>
                  <a:pt x="0" y="3094987"/>
                </a:lnTo>
                <a:lnTo>
                  <a:pt x="0" y="0"/>
                </a:lnTo>
                <a:close/>
              </a:path>
            </a:pathLst>
          </a:custGeom>
          <a:ln>
            <a:solidFill>
              <a:srgbClr val="0C77B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7800" lvl="2" indent="-177800" algn="l" defTabSz="488950">
              <a:lnSpc>
                <a:spcPct val="90000"/>
              </a:lnSpc>
              <a:spcBef>
                <a:spcPct val="0"/>
              </a:spcBef>
              <a:spcAft>
                <a:spcPct val="15000"/>
              </a:spcAft>
              <a:buChar char="•"/>
            </a:pPr>
            <a:r>
              <a:rPr lang="en-NZ" sz="1400" kern="1200" dirty="0">
                <a:latin typeface="Arial" panose="020B0604020202020204" pitchFamily="34" charset="0"/>
                <a:cs typeface="Arial" panose="020B0604020202020204" pitchFamily="34" charset="0"/>
              </a:rPr>
              <a:t>Funded 50% by shippers and 50% by distribution companies</a:t>
            </a:r>
          </a:p>
          <a:p>
            <a:pPr marL="177800" lvl="2" indent="-177800" algn="l" defTabSz="488950">
              <a:lnSpc>
                <a:spcPct val="90000"/>
              </a:lnSpc>
              <a:spcBef>
                <a:spcPct val="0"/>
              </a:spcBef>
              <a:spcAft>
                <a:spcPct val="15000"/>
              </a:spcAft>
              <a:buChar char="•"/>
            </a:pPr>
            <a:r>
              <a:rPr lang="en-NZ" sz="1400" kern="1200" dirty="0">
                <a:latin typeface="Arial" panose="020B0604020202020204" pitchFamily="34" charset="0"/>
                <a:cs typeface="Arial" panose="020B0604020202020204" pitchFamily="34" charset="0"/>
              </a:rPr>
              <a:t>Cost for 2018/19 year is £1.3 million ($2.6 million NZD). </a:t>
            </a:r>
          </a:p>
        </p:txBody>
      </p:sp>
    </p:spTree>
    <p:extLst>
      <p:ext uri="{BB962C8B-B14F-4D97-AF65-F5344CB8AC3E}">
        <p14:creationId xmlns:p14="http://schemas.microsoft.com/office/powerpoint/2010/main" val="108462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A235-4608-409E-A87E-1495F39CFB7C}"/>
              </a:ext>
            </a:extLst>
          </p:cNvPr>
          <p:cNvSpPr>
            <a:spLocks noGrp="1"/>
          </p:cNvSpPr>
          <p:nvPr>
            <p:ph type="title"/>
          </p:nvPr>
        </p:nvSpPr>
        <p:spPr/>
        <p:txBody>
          <a:bodyPr/>
          <a:lstStyle/>
          <a:p>
            <a:r>
              <a:rPr lang="en-NZ" dirty="0"/>
              <a:t>NZ vs UK Markets</a:t>
            </a:r>
          </a:p>
        </p:txBody>
      </p:sp>
      <p:graphicFrame>
        <p:nvGraphicFramePr>
          <p:cNvPr id="4" name="Content Placeholder 3">
            <a:extLst>
              <a:ext uri="{FF2B5EF4-FFF2-40B4-BE49-F238E27FC236}">
                <a16:creationId xmlns:a16="http://schemas.microsoft.com/office/drawing/2014/main" id="{E155FBB8-E995-4E04-A1A1-18FB22A299B2}"/>
              </a:ext>
            </a:extLst>
          </p:cNvPr>
          <p:cNvGraphicFramePr>
            <a:graphicFrameLocks noGrp="1"/>
          </p:cNvGraphicFramePr>
          <p:nvPr>
            <p:ph idx="1"/>
            <p:extLst>
              <p:ext uri="{D42A27DB-BD31-4B8C-83A1-F6EECF244321}">
                <p14:modId xmlns:p14="http://schemas.microsoft.com/office/powerpoint/2010/main" val="1627821936"/>
              </p:ext>
            </p:extLst>
          </p:nvPr>
        </p:nvGraphicFramePr>
        <p:xfrm>
          <a:off x="470198" y="2268463"/>
          <a:ext cx="4345927" cy="3799841"/>
        </p:xfrm>
        <a:graphic>
          <a:graphicData uri="http://schemas.openxmlformats.org/drawingml/2006/table">
            <a:tbl>
              <a:tblPr firstRow="1" firstCol="1" bandRow="1">
                <a:tableStyleId>{D27102A9-8310-4765-A935-A1911B00CA55}</a:tableStyleId>
              </a:tblPr>
              <a:tblGrid>
                <a:gridCol w="1420118">
                  <a:extLst>
                    <a:ext uri="{9D8B030D-6E8A-4147-A177-3AD203B41FA5}">
                      <a16:colId xmlns:a16="http://schemas.microsoft.com/office/drawing/2014/main" val="2847975472"/>
                    </a:ext>
                  </a:extLst>
                </a:gridCol>
                <a:gridCol w="1408184">
                  <a:extLst>
                    <a:ext uri="{9D8B030D-6E8A-4147-A177-3AD203B41FA5}">
                      <a16:colId xmlns:a16="http://schemas.microsoft.com/office/drawing/2014/main" val="2098640478"/>
                    </a:ext>
                  </a:extLst>
                </a:gridCol>
                <a:gridCol w="1517625">
                  <a:extLst>
                    <a:ext uri="{9D8B030D-6E8A-4147-A177-3AD203B41FA5}">
                      <a16:colId xmlns:a16="http://schemas.microsoft.com/office/drawing/2014/main" val="2063738655"/>
                    </a:ext>
                  </a:extLst>
                </a:gridCol>
              </a:tblGrid>
              <a:tr h="0">
                <a:tc>
                  <a:txBody>
                    <a:bodyPr/>
                    <a:lstStyle/>
                    <a:p>
                      <a:pPr algn="just">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 </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NZ</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UK</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1074793739"/>
                  </a:ext>
                </a:extLst>
              </a:tr>
              <a:tr h="0">
                <a:tc>
                  <a:txBody>
                    <a:bodyPr/>
                    <a:lstStyle/>
                    <a:p>
                      <a:pPr algn="l">
                        <a:lnSpc>
                          <a:spcPct val="107000"/>
                        </a:lnSpc>
                        <a:spcBef>
                          <a:spcPts val="600"/>
                        </a:spcBef>
                        <a:spcAft>
                          <a:spcPts val="600"/>
                        </a:spcAft>
                      </a:pPr>
                      <a:r>
                        <a:rPr lang="en-NZ" sz="1400" b="0" dirty="0">
                          <a:effectLst/>
                          <a:latin typeface="Arial" panose="020B0604020202020204" pitchFamily="34" charset="0"/>
                          <a:cs typeface="Arial" panose="020B0604020202020204" pitchFamily="34" charset="0"/>
                        </a:rPr>
                        <a:t>Length</a:t>
                      </a:r>
                      <a:endParaRPr lang="en-NZ" sz="1400" b="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gn="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2,505 km</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gn="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7,660 km </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extLst>
                  <a:ext uri="{0D108BD9-81ED-4DB2-BD59-A6C34878D82A}">
                    <a16:rowId xmlns:a16="http://schemas.microsoft.com/office/drawing/2014/main" val="1595930168"/>
                  </a:ext>
                </a:extLst>
              </a:tr>
              <a:tr h="0">
                <a:tc>
                  <a:txBody>
                    <a:bodyPr/>
                    <a:lstStyle/>
                    <a:p>
                      <a:pPr algn="l">
                        <a:lnSpc>
                          <a:spcPct val="107000"/>
                        </a:lnSpc>
                        <a:spcBef>
                          <a:spcPts val="600"/>
                        </a:spcBef>
                        <a:spcAft>
                          <a:spcPts val="600"/>
                        </a:spcAft>
                      </a:pPr>
                      <a:r>
                        <a:rPr lang="en-NZ" sz="1400" b="0" dirty="0">
                          <a:effectLst/>
                          <a:latin typeface="Arial" panose="020B0604020202020204" pitchFamily="34" charset="0"/>
                          <a:cs typeface="Arial" panose="020B0604020202020204" pitchFamily="34" charset="0"/>
                        </a:rPr>
                        <a:t>Distribution companies</a:t>
                      </a:r>
                      <a:endParaRPr lang="en-NZ" sz="1400" b="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tc>
                  <a:txBody>
                    <a:bodyPr/>
                    <a:lstStyle/>
                    <a:p>
                      <a:pP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4</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tc>
                  <a:txBody>
                    <a:bodyPr/>
                    <a:lstStyle/>
                    <a:p>
                      <a:pP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8 + Independents</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2723503011"/>
                  </a:ext>
                </a:extLst>
              </a:tr>
              <a:tr h="0">
                <a:tc>
                  <a:txBody>
                    <a:bodyPr/>
                    <a:lstStyle/>
                    <a:p>
                      <a:pPr algn="l">
                        <a:lnSpc>
                          <a:spcPct val="107000"/>
                        </a:lnSpc>
                        <a:spcBef>
                          <a:spcPts val="600"/>
                        </a:spcBef>
                        <a:spcAft>
                          <a:spcPts val="600"/>
                        </a:spcAft>
                      </a:pPr>
                      <a:r>
                        <a:rPr lang="en-NZ" sz="1400" b="0" dirty="0">
                          <a:effectLst/>
                          <a:latin typeface="Arial" panose="020B0604020202020204" pitchFamily="34" charset="0"/>
                          <a:cs typeface="Arial" panose="020B0604020202020204" pitchFamily="34" charset="0"/>
                        </a:rPr>
                        <a:t>Capacity booking model</a:t>
                      </a:r>
                      <a:endParaRPr lang="en-NZ" sz="1400" b="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solidFill>
                      <a:srgbClr val="CCECFF">
                        <a:alpha val="20000"/>
                      </a:srgbClr>
                    </a:solidFill>
                  </a:tcPr>
                </a:tc>
                <a:tc>
                  <a:txBody>
                    <a:bodyPr/>
                    <a:lstStyle/>
                    <a:p>
                      <a:pP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Daily capacity booking (under GTAC)</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solidFill>
                      <a:srgbClr val="CCECFF">
                        <a:alpha val="20000"/>
                      </a:srgbClr>
                    </a:solidFill>
                  </a:tcPr>
                </a:tc>
                <a:tc>
                  <a:txBody>
                    <a:bodyPr/>
                    <a:lstStyle/>
                    <a:p>
                      <a:pP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Regular auctions of entry and exit capacity</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solidFill>
                      <a:srgbClr val="CCECFF">
                        <a:alpha val="20000"/>
                      </a:srgbClr>
                    </a:solidFill>
                  </a:tcPr>
                </a:tc>
                <a:extLst>
                  <a:ext uri="{0D108BD9-81ED-4DB2-BD59-A6C34878D82A}">
                    <a16:rowId xmlns:a16="http://schemas.microsoft.com/office/drawing/2014/main" val="4069833620"/>
                  </a:ext>
                </a:extLst>
              </a:tr>
              <a:tr h="0">
                <a:tc>
                  <a:txBody>
                    <a:bodyPr/>
                    <a:lstStyle/>
                    <a:p>
                      <a:pPr algn="l">
                        <a:lnSpc>
                          <a:spcPct val="107000"/>
                        </a:lnSpc>
                        <a:spcBef>
                          <a:spcPts val="600"/>
                        </a:spcBef>
                        <a:spcAft>
                          <a:spcPts val="600"/>
                        </a:spcAft>
                      </a:pPr>
                      <a:r>
                        <a:rPr lang="en-NZ" sz="1400" b="0" dirty="0">
                          <a:effectLst/>
                          <a:latin typeface="Arial" panose="020B0604020202020204" pitchFamily="34" charset="0"/>
                          <a:cs typeface="Arial" panose="020B0604020202020204" pitchFamily="34" charset="0"/>
                        </a:rPr>
                        <a:t>Daily scheduling model</a:t>
                      </a:r>
                      <a:endParaRPr lang="en-NZ" sz="1400" b="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B w="12700" cap="flat" cmpd="sng" algn="ctr">
                      <a:solidFill>
                        <a:srgbClr val="0C77BD"/>
                      </a:solidFill>
                      <a:prstDash val="solid"/>
                      <a:round/>
                      <a:headEnd type="none" w="med" len="med"/>
                      <a:tailEnd type="none" w="med" len="med"/>
                    </a:lnB>
                  </a:tcPr>
                </a:tc>
                <a:tc>
                  <a:txBody>
                    <a:bodyPr/>
                    <a:lstStyle/>
                    <a:p>
                      <a:pP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Combined with capacity booking</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B w="12700" cap="flat" cmpd="sng" algn="ctr">
                      <a:solidFill>
                        <a:srgbClr val="0C77BD"/>
                      </a:solidFill>
                      <a:prstDash val="solid"/>
                      <a:round/>
                      <a:headEnd type="none" w="med" len="med"/>
                      <a:tailEnd type="none" w="med" len="med"/>
                    </a:lnB>
                  </a:tcPr>
                </a:tc>
                <a:tc>
                  <a:txBody>
                    <a:bodyPr/>
                    <a:lstStyle/>
                    <a:p>
                      <a:pP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Daily nominations for delivery of gas</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B w="12700" cap="flat" cmpd="sng" algn="ctr">
                      <a:solidFill>
                        <a:srgbClr val="0C77BD"/>
                      </a:solidFill>
                      <a:prstDash val="solid"/>
                      <a:round/>
                      <a:headEnd type="none" w="med" len="med"/>
                      <a:tailEnd type="none" w="med" len="med"/>
                    </a:lnB>
                  </a:tcPr>
                </a:tc>
                <a:extLst>
                  <a:ext uri="{0D108BD9-81ED-4DB2-BD59-A6C34878D82A}">
                    <a16:rowId xmlns:a16="http://schemas.microsoft.com/office/drawing/2014/main" val="668377015"/>
                  </a:ext>
                </a:extLst>
              </a:tr>
            </a:tbl>
          </a:graphicData>
        </a:graphic>
      </p:graphicFrame>
      <p:graphicFrame>
        <p:nvGraphicFramePr>
          <p:cNvPr id="5" name="Table 4">
            <a:extLst>
              <a:ext uri="{FF2B5EF4-FFF2-40B4-BE49-F238E27FC236}">
                <a16:creationId xmlns:a16="http://schemas.microsoft.com/office/drawing/2014/main" id="{1F6F0B3F-574B-40AD-BD5F-202B3CCCAEF2}"/>
              </a:ext>
            </a:extLst>
          </p:cNvPr>
          <p:cNvGraphicFramePr>
            <a:graphicFrameLocks noGrp="1"/>
          </p:cNvGraphicFramePr>
          <p:nvPr>
            <p:extLst>
              <p:ext uri="{D42A27DB-BD31-4B8C-83A1-F6EECF244321}">
                <p14:modId xmlns:p14="http://schemas.microsoft.com/office/powerpoint/2010/main" val="673396183"/>
              </p:ext>
            </p:extLst>
          </p:nvPr>
        </p:nvGraphicFramePr>
        <p:xfrm>
          <a:off x="5346000" y="2268463"/>
          <a:ext cx="4914000" cy="3868293"/>
        </p:xfrm>
        <a:graphic>
          <a:graphicData uri="http://schemas.openxmlformats.org/drawingml/2006/table">
            <a:tbl>
              <a:tblPr firstRow="1" firstCol="1" bandRow="1">
                <a:tableStyleId>{D27102A9-8310-4765-A935-A1911B00CA55}</a:tableStyleId>
              </a:tblPr>
              <a:tblGrid>
                <a:gridCol w="2014717">
                  <a:extLst>
                    <a:ext uri="{9D8B030D-6E8A-4147-A177-3AD203B41FA5}">
                      <a16:colId xmlns:a16="http://schemas.microsoft.com/office/drawing/2014/main" val="906213041"/>
                    </a:ext>
                  </a:extLst>
                </a:gridCol>
                <a:gridCol w="1287623">
                  <a:extLst>
                    <a:ext uri="{9D8B030D-6E8A-4147-A177-3AD203B41FA5}">
                      <a16:colId xmlns:a16="http://schemas.microsoft.com/office/drawing/2014/main" val="760741257"/>
                    </a:ext>
                  </a:extLst>
                </a:gridCol>
                <a:gridCol w="1611660">
                  <a:extLst>
                    <a:ext uri="{9D8B030D-6E8A-4147-A177-3AD203B41FA5}">
                      <a16:colId xmlns:a16="http://schemas.microsoft.com/office/drawing/2014/main" val="3858224402"/>
                    </a:ext>
                  </a:extLst>
                </a:gridCol>
              </a:tblGrid>
              <a:tr h="0">
                <a:tc>
                  <a:txBody>
                    <a:bodyPr/>
                    <a:lstStyle/>
                    <a:p>
                      <a:pPr algn="ctr">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 </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NZ (%)</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Bef>
                          <a:spcPts val="600"/>
                        </a:spcBef>
                        <a:spcAft>
                          <a:spcPts val="600"/>
                        </a:spcAft>
                      </a:pPr>
                      <a:r>
                        <a:rPr lang="en-NZ" sz="1400" dirty="0">
                          <a:solidFill>
                            <a:srgbClr val="FFFFFF"/>
                          </a:solidFill>
                          <a:effectLst/>
                          <a:latin typeface="Arial" panose="020B0604020202020204" pitchFamily="34" charset="0"/>
                          <a:cs typeface="Arial" panose="020B0604020202020204" pitchFamily="34" charset="0"/>
                        </a:rPr>
                        <a:t>UK (%)</a:t>
                      </a:r>
                      <a:endParaRPr lang="en-NZ" sz="14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2365815083"/>
                  </a:ext>
                </a:extLst>
              </a:tr>
              <a:tr h="0">
                <a:tc>
                  <a:txBody>
                    <a:bodyPr/>
                    <a:lstStyle/>
                    <a:p>
                      <a:pPr algn="just">
                        <a:lnSpc>
                          <a:spcPct val="107000"/>
                        </a:lnSpc>
                        <a:spcBef>
                          <a:spcPts val="600"/>
                        </a:spcBef>
                        <a:spcAft>
                          <a:spcPts val="600"/>
                        </a:spcAft>
                      </a:pPr>
                      <a:r>
                        <a:rPr lang="en-NZ" sz="1400" b="0" dirty="0">
                          <a:effectLst/>
                          <a:latin typeface="Arial" panose="020B0604020202020204" pitchFamily="34" charset="0"/>
                          <a:cs typeface="Arial" panose="020B0604020202020204" pitchFamily="34" charset="0"/>
                        </a:rPr>
                        <a:t>Electricity generation</a:t>
                      </a:r>
                      <a:endParaRPr lang="en-NZ" sz="1400" b="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gn="ct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26.5</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gn="ct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30</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T w="12700" cap="flat" cmpd="sng" algn="ctr">
                      <a:solidFill>
                        <a:srgbClr val="0C77BD"/>
                      </a:solidFill>
                      <a:prstDash val="solid"/>
                      <a:round/>
                      <a:headEnd type="none" w="med" len="med"/>
                      <a:tailEnd type="none" w="med" len="med"/>
                    </a:lnT>
                    <a:solidFill>
                      <a:srgbClr val="CCECFF">
                        <a:alpha val="20000"/>
                      </a:srgbClr>
                    </a:solidFill>
                  </a:tcPr>
                </a:tc>
                <a:extLst>
                  <a:ext uri="{0D108BD9-81ED-4DB2-BD59-A6C34878D82A}">
                    <a16:rowId xmlns:a16="http://schemas.microsoft.com/office/drawing/2014/main" val="3392976780"/>
                  </a:ext>
                </a:extLst>
              </a:tr>
              <a:tr h="0">
                <a:tc>
                  <a:txBody>
                    <a:bodyPr/>
                    <a:lstStyle/>
                    <a:p>
                      <a:pPr algn="just">
                        <a:lnSpc>
                          <a:spcPct val="107000"/>
                        </a:lnSpc>
                        <a:spcBef>
                          <a:spcPts val="600"/>
                        </a:spcBef>
                        <a:spcAft>
                          <a:spcPts val="600"/>
                        </a:spcAft>
                      </a:pPr>
                      <a:r>
                        <a:rPr lang="en-NZ" sz="1400" b="0" dirty="0">
                          <a:effectLst/>
                          <a:latin typeface="Arial" panose="020B0604020202020204" pitchFamily="34" charset="0"/>
                          <a:cs typeface="Arial" panose="020B0604020202020204" pitchFamily="34" charset="0"/>
                        </a:rPr>
                        <a:t>Industrial (Total)</a:t>
                      </a:r>
                    </a:p>
                    <a:p>
                      <a:pPr marL="457200" algn="just">
                        <a:lnSpc>
                          <a:spcPct val="107000"/>
                        </a:lnSpc>
                        <a:spcBef>
                          <a:spcPts val="600"/>
                        </a:spcBef>
                        <a:spcAft>
                          <a:spcPts val="600"/>
                        </a:spcAft>
                      </a:pPr>
                      <a:r>
                        <a:rPr lang="en-NZ" sz="1200" b="0" i="1" dirty="0">
                          <a:effectLst/>
                          <a:latin typeface="Arial" panose="020B0604020202020204" pitchFamily="34" charset="0"/>
                          <a:cs typeface="Arial" panose="020B0604020202020204" pitchFamily="34" charset="0"/>
                        </a:rPr>
                        <a:t>Petrochemical feedstock</a:t>
                      </a:r>
                    </a:p>
                    <a:p>
                      <a:pPr marL="457200" algn="just">
                        <a:lnSpc>
                          <a:spcPct val="107000"/>
                        </a:lnSpc>
                        <a:spcBef>
                          <a:spcPts val="600"/>
                        </a:spcBef>
                        <a:spcAft>
                          <a:spcPts val="600"/>
                        </a:spcAft>
                      </a:pPr>
                      <a:r>
                        <a:rPr lang="en-NZ" sz="1200" b="0" i="1" dirty="0">
                          <a:effectLst/>
                          <a:latin typeface="Arial" panose="020B0604020202020204" pitchFamily="34" charset="0"/>
                          <a:cs typeface="Arial" panose="020B0604020202020204" pitchFamily="34" charset="0"/>
                        </a:rPr>
                        <a:t>Petrochemical process</a:t>
                      </a:r>
                    </a:p>
                    <a:p>
                      <a:pPr marL="457200" algn="just">
                        <a:lnSpc>
                          <a:spcPct val="107000"/>
                        </a:lnSpc>
                        <a:spcBef>
                          <a:spcPts val="600"/>
                        </a:spcBef>
                        <a:spcAft>
                          <a:spcPts val="600"/>
                        </a:spcAft>
                      </a:pPr>
                      <a:r>
                        <a:rPr lang="en-NZ" sz="1200" b="0" i="1" dirty="0">
                          <a:effectLst/>
                          <a:latin typeface="Arial" panose="020B0604020202020204" pitchFamily="34" charset="0"/>
                          <a:cs typeface="Arial" panose="020B0604020202020204" pitchFamily="34" charset="0"/>
                        </a:rPr>
                        <a:t>Industrial</a:t>
                      </a:r>
                      <a:endParaRPr lang="en-NZ" sz="1400" b="0" i="1"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tc>
                  <a:txBody>
                    <a:bodyPr/>
                    <a:lstStyle/>
                    <a:p>
                      <a:pPr algn="ct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65.8</a:t>
                      </a:r>
                    </a:p>
                    <a:p>
                      <a:pPr algn="ctr">
                        <a:lnSpc>
                          <a:spcPct val="107000"/>
                        </a:lnSpc>
                        <a:spcBef>
                          <a:spcPts val="600"/>
                        </a:spcBef>
                        <a:spcAft>
                          <a:spcPts val="600"/>
                        </a:spcAft>
                      </a:pPr>
                      <a:r>
                        <a:rPr lang="en-NZ" sz="1200" i="1" dirty="0">
                          <a:effectLst/>
                          <a:latin typeface="Arial" panose="020B0604020202020204" pitchFamily="34" charset="0"/>
                          <a:cs typeface="Arial" panose="020B0604020202020204" pitchFamily="34" charset="0"/>
                        </a:rPr>
                        <a:t>20.5</a:t>
                      </a:r>
                    </a:p>
                    <a:p>
                      <a:pPr algn="ctr">
                        <a:lnSpc>
                          <a:spcPct val="107000"/>
                        </a:lnSpc>
                        <a:spcBef>
                          <a:spcPts val="600"/>
                        </a:spcBef>
                        <a:spcAft>
                          <a:spcPts val="600"/>
                        </a:spcAft>
                      </a:pPr>
                      <a:r>
                        <a:rPr lang="en-NZ" sz="1200" i="1" dirty="0">
                          <a:effectLst/>
                          <a:latin typeface="Arial" panose="020B0604020202020204" pitchFamily="34" charset="0"/>
                          <a:cs typeface="Arial" panose="020B0604020202020204" pitchFamily="34" charset="0"/>
                        </a:rPr>
                        <a:t>30.5</a:t>
                      </a:r>
                    </a:p>
                    <a:p>
                      <a:pPr algn="ctr">
                        <a:lnSpc>
                          <a:spcPct val="107000"/>
                        </a:lnSpc>
                        <a:spcBef>
                          <a:spcPts val="600"/>
                        </a:spcBef>
                        <a:spcAft>
                          <a:spcPts val="600"/>
                        </a:spcAft>
                      </a:pPr>
                      <a:endParaRPr lang="en-NZ" sz="1200" i="1" dirty="0">
                        <a:effectLst/>
                        <a:latin typeface="Arial" panose="020B0604020202020204" pitchFamily="34" charset="0"/>
                        <a:cs typeface="Arial" panose="020B0604020202020204" pitchFamily="34" charset="0"/>
                      </a:endParaRPr>
                    </a:p>
                    <a:p>
                      <a:pPr algn="ctr">
                        <a:lnSpc>
                          <a:spcPct val="107000"/>
                        </a:lnSpc>
                        <a:spcBef>
                          <a:spcPts val="600"/>
                        </a:spcBef>
                        <a:spcAft>
                          <a:spcPts val="600"/>
                        </a:spcAft>
                      </a:pPr>
                      <a:r>
                        <a:rPr lang="en-NZ" sz="1200" i="1" dirty="0">
                          <a:effectLst/>
                          <a:latin typeface="Arial" panose="020B0604020202020204" pitchFamily="34" charset="0"/>
                          <a:cs typeface="Arial" panose="020B0604020202020204" pitchFamily="34" charset="0"/>
                        </a:rPr>
                        <a:t>14.8</a:t>
                      </a:r>
                      <a:endParaRPr lang="en-NZ" sz="1400" i="1"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tc>
                  <a:txBody>
                    <a:bodyPr/>
                    <a:lstStyle/>
                    <a:p>
                      <a:pPr algn="ct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23</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3943326915"/>
                  </a:ext>
                </a:extLst>
              </a:tr>
              <a:tr h="0">
                <a:tc>
                  <a:txBody>
                    <a:bodyPr/>
                    <a:lstStyle/>
                    <a:p>
                      <a:pPr algn="just">
                        <a:lnSpc>
                          <a:spcPct val="107000"/>
                        </a:lnSpc>
                        <a:spcBef>
                          <a:spcPts val="600"/>
                        </a:spcBef>
                        <a:spcAft>
                          <a:spcPts val="600"/>
                        </a:spcAft>
                      </a:pPr>
                      <a:r>
                        <a:rPr lang="en-NZ" sz="1400" b="0" dirty="0">
                          <a:effectLst/>
                          <a:latin typeface="Arial" panose="020B0604020202020204" pitchFamily="34" charset="0"/>
                          <a:cs typeface="Arial" panose="020B0604020202020204" pitchFamily="34" charset="0"/>
                        </a:rPr>
                        <a:t>Commercial</a:t>
                      </a:r>
                      <a:endParaRPr lang="en-NZ" sz="1400" b="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solidFill>
                      <a:srgbClr val="CCECFF">
                        <a:alpha val="20000"/>
                      </a:srgbClr>
                    </a:solidFill>
                  </a:tcPr>
                </a:tc>
                <a:tc>
                  <a:txBody>
                    <a:bodyPr/>
                    <a:lstStyle/>
                    <a:p>
                      <a:pPr algn="ct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4.2</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solidFill>
                      <a:srgbClr val="CCECFF">
                        <a:alpha val="20000"/>
                      </a:srgbClr>
                    </a:solidFill>
                  </a:tcPr>
                </a:tc>
                <a:tc>
                  <a:txBody>
                    <a:bodyPr/>
                    <a:lstStyle/>
                    <a:p>
                      <a:pPr algn="ctr">
                        <a:lnSpc>
                          <a:spcPct val="107000"/>
                        </a:lnSpc>
                        <a:spcBef>
                          <a:spcPts val="600"/>
                        </a:spcBef>
                        <a:spcAft>
                          <a:spcPts val="600"/>
                        </a:spcAft>
                      </a:pPr>
                      <a:r>
                        <a:rPr lang="en-NZ" sz="1400" dirty="0">
                          <a:effectLst/>
                          <a:latin typeface="Arial" panose="020B0604020202020204" pitchFamily="34" charset="0"/>
                          <a:cs typeface="Arial" panose="020B0604020202020204" pitchFamily="34" charset="0"/>
                        </a:rPr>
                        <a:t>6</a:t>
                      </a:r>
                      <a:endParaRPr lang="en-NZ" sz="140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solidFill>
                      <a:srgbClr val="CCECFF">
                        <a:alpha val="20000"/>
                      </a:srgbClr>
                    </a:solidFill>
                  </a:tcPr>
                </a:tc>
                <a:extLst>
                  <a:ext uri="{0D108BD9-81ED-4DB2-BD59-A6C34878D82A}">
                    <a16:rowId xmlns:a16="http://schemas.microsoft.com/office/drawing/2014/main" val="937679371"/>
                  </a:ext>
                </a:extLst>
              </a:tr>
              <a:tr h="0">
                <a:tc>
                  <a:txBody>
                    <a:bodyPr/>
                    <a:lstStyle/>
                    <a:p>
                      <a:pPr algn="just">
                        <a:lnSpc>
                          <a:spcPct val="107000"/>
                        </a:lnSpc>
                        <a:spcBef>
                          <a:spcPts val="600"/>
                        </a:spcBef>
                        <a:spcAft>
                          <a:spcPts val="600"/>
                        </a:spcAft>
                      </a:pPr>
                      <a:r>
                        <a:rPr lang="en-NZ" sz="1400" b="0" dirty="0">
                          <a:effectLst/>
                          <a:latin typeface="Arial" panose="020B0604020202020204" pitchFamily="34" charset="0"/>
                          <a:cs typeface="Arial" panose="020B0604020202020204" pitchFamily="34" charset="0"/>
                        </a:rPr>
                        <a:t>Residential</a:t>
                      </a:r>
                      <a:endParaRPr lang="en-NZ" sz="1400" b="0"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B w="12700" cap="flat" cmpd="sng" algn="ctr">
                      <a:solidFill>
                        <a:srgbClr val="0C77BD"/>
                      </a:solidFill>
                      <a:prstDash val="solid"/>
                      <a:round/>
                      <a:headEnd type="none" w="med" len="med"/>
                      <a:tailEnd type="none" w="med" len="med"/>
                    </a:lnB>
                  </a:tcPr>
                </a:tc>
                <a:tc>
                  <a:txBody>
                    <a:bodyPr/>
                    <a:lstStyle/>
                    <a:p>
                      <a:pPr algn="ctr">
                        <a:lnSpc>
                          <a:spcPct val="107000"/>
                        </a:lnSpc>
                        <a:spcBef>
                          <a:spcPts val="600"/>
                        </a:spcBef>
                        <a:spcAft>
                          <a:spcPts val="600"/>
                        </a:spcAft>
                      </a:pPr>
                      <a:r>
                        <a:rPr lang="en-NZ" sz="1400" b="1" dirty="0">
                          <a:effectLst/>
                          <a:latin typeface="Arial" panose="020B0604020202020204" pitchFamily="34" charset="0"/>
                          <a:cs typeface="Arial" panose="020B0604020202020204" pitchFamily="34" charset="0"/>
                        </a:rPr>
                        <a:t>3.5</a:t>
                      </a:r>
                      <a:endParaRPr lang="en-NZ" sz="1400" b="1"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B w="12700" cap="flat" cmpd="sng" algn="ctr">
                      <a:solidFill>
                        <a:srgbClr val="0C77BD"/>
                      </a:solidFill>
                      <a:prstDash val="solid"/>
                      <a:round/>
                      <a:headEnd type="none" w="med" len="med"/>
                      <a:tailEnd type="none" w="med" len="med"/>
                    </a:lnB>
                  </a:tcPr>
                </a:tc>
                <a:tc>
                  <a:txBody>
                    <a:bodyPr/>
                    <a:lstStyle/>
                    <a:p>
                      <a:pPr algn="ctr">
                        <a:lnSpc>
                          <a:spcPct val="107000"/>
                        </a:lnSpc>
                        <a:spcBef>
                          <a:spcPts val="600"/>
                        </a:spcBef>
                        <a:spcAft>
                          <a:spcPts val="600"/>
                        </a:spcAft>
                      </a:pPr>
                      <a:r>
                        <a:rPr lang="en-NZ" sz="1400" b="1" dirty="0">
                          <a:effectLst/>
                          <a:latin typeface="Arial" panose="020B0604020202020204" pitchFamily="34" charset="0"/>
                          <a:cs typeface="Arial" panose="020B0604020202020204" pitchFamily="34" charset="0"/>
                        </a:rPr>
                        <a:t>41</a:t>
                      </a:r>
                      <a:endParaRPr lang="en-NZ" sz="1400" b="1" dirty="0">
                        <a:effectLst/>
                        <a:latin typeface="Arial" panose="020B0604020202020204" pitchFamily="34" charset="0"/>
                        <a:ea typeface="Calibri" panose="020F0502020204030204" pitchFamily="34" charset="0"/>
                        <a:cs typeface="Arial" panose="020B0604020202020204" pitchFamily="34" charset="0"/>
                      </a:endParaRPr>
                    </a:p>
                  </a:txBody>
                  <a:tcPr marL="137160" marR="137160" marT="137160" marB="137160">
                    <a:lnB w="12700" cap="flat" cmpd="sng" algn="ctr">
                      <a:solidFill>
                        <a:srgbClr val="0C77BD"/>
                      </a:solidFill>
                      <a:prstDash val="solid"/>
                      <a:round/>
                      <a:headEnd type="none" w="med" len="med"/>
                      <a:tailEnd type="none" w="med" len="med"/>
                    </a:lnB>
                  </a:tcPr>
                </a:tc>
                <a:extLst>
                  <a:ext uri="{0D108BD9-81ED-4DB2-BD59-A6C34878D82A}">
                    <a16:rowId xmlns:a16="http://schemas.microsoft.com/office/drawing/2014/main" val="1982938186"/>
                  </a:ext>
                </a:extLst>
              </a:tr>
            </a:tbl>
          </a:graphicData>
        </a:graphic>
      </p:graphicFrame>
      <p:sp>
        <p:nvSpPr>
          <p:cNvPr id="6" name="TextBox 5">
            <a:extLst>
              <a:ext uri="{FF2B5EF4-FFF2-40B4-BE49-F238E27FC236}">
                <a16:creationId xmlns:a16="http://schemas.microsoft.com/office/drawing/2014/main" id="{897730F3-AD61-4D7D-B833-F2077DE51977}"/>
              </a:ext>
            </a:extLst>
          </p:cNvPr>
          <p:cNvSpPr txBox="1"/>
          <p:nvPr/>
        </p:nvSpPr>
        <p:spPr>
          <a:xfrm>
            <a:off x="1615892" y="1628989"/>
            <a:ext cx="2018501" cy="369332"/>
          </a:xfrm>
          <a:prstGeom prst="rect">
            <a:avLst/>
          </a:prstGeom>
          <a:noFill/>
        </p:spPr>
        <p:txBody>
          <a:bodyPr wrap="none" rtlCol="0">
            <a:spAutoFit/>
          </a:bodyPr>
          <a:lstStyle/>
          <a:p>
            <a:r>
              <a:rPr lang="en-NZ" sz="1800" b="1" dirty="0">
                <a:latin typeface="Arial" panose="020B0604020202020204" pitchFamily="34" charset="0"/>
                <a:cs typeface="Arial" panose="020B0604020202020204" pitchFamily="34" charset="0"/>
              </a:rPr>
              <a:t>Market Structure</a:t>
            </a:r>
          </a:p>
        </p:txBody>
      </p:sp>
      <p:sp>
        <p:nvSpPr>
          <p:cNvPr id="7" name="TextBox 6">
            <a:extLst>
              <a:ext uri="{FF2B5EF4-FFF2-40B4-BE49-F238E27FC236}">
                <a16:creationId xmlns:a16="http://schemas.microsoft.com/office/drawing/2014/main" id="{0A60BBF8-D3A0-485C-8200-93746B7E2FA2}"/>
              </a:ext>
            </a:extLst>
          </p:cNvPr>
          <p:cNvSpPr txBox="1"/>
          <p:nvPr/>
        </p:nvSpPr>
        <p:spPr>
          <a:xfrm>
            <a:off x="6473149" y="1652072"/>
            <a:ext cx="2659702" cy="369332"/>
          </a:xfrm>
          <a:prstGeom prst="rect">
            <a:avLst/>
          </a:prstGeom>
          <a:noFill/>
        </p:spPr>
        <p:txBody>
          <a:bodyPr wrap="none" rtlCol="0">
            <a:spAutoFit/>
          </a:bodyPr>
          <a:lstStyle/>
          <a:p>
            <a:r>
              <a:rPr lang="en-NZ" sz="1800" b="1" dirty="0">
                <a:latin typeface="Arial" panose="020B0604020202020204" pitchFamily="34" charset="0"/>
                <a:cs typeface="Arial" panose="020B0604020202020204" pitchFamily="34" charset="0"/>
              </a:rPr>
              <a:t>Market Characteristics</a:t>
            </a:r>
          </a:p>
        </p:txBody>
      </p:sp>
    </p:spTree>
    <p:extLst>
      <p:ext uri="{BB962C8B-B14F-4D97-AF65-F5344CB8AC3E}">
        <p14:creationId xmlns:p14="http://schemas.microsoft.com/office/powerpoint/2010/main" val="182835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8C26-B09E-49EC-9C06-5CFF7BAADEBB}"/>
              </a:ext>
            </a:extLst>
          </p:cNvPr>
          <p:cNvSpPr>
            <a:spLocks noGrp="1"/>
          </p:cNvSpPr>
          <p:nvPr>
            <p:ph type="title"/>
          </p:nvPr>
        </p:nvSpPr>
        <p:spPr/>
        <p:txBody>
          <a:bodyPr/>
          <a:lstStyle/>
          <a:p>
            <a:r>
              <a:rPr lang="en-NZ" dirty="0"/>
              <a:t>Scheme principles</a:t>
            </a:r>
          </a:p>
        </p:txBody>
      </p:sp>
      <p:sp>
        <p:nvSpPr>
          <p:cNvPr id="3" name="Content Placeholder 2">
            <a:extLst>
              <a:ext uri="{FF2B5EF4-FFF2-40B4-BE49-F238E27FC236}">
                <a16:creationId xmlns:a16="http://schemas.microsoft.com/office/drawing/2014/main" id="{3AA699F3-B34E-4C97-897F-5E92B53D1790}"/>
              </a:ext>
            </a:extLst>
          </p:cNvPr>
          <p:cNvSpPr>
            <a:spLocks noGrp="1"/>
          </p:cNvSpPr>
          <p:nvPr>
            <p:ph idx="1"/>
          </p:nvPr>
        </p:nvSpPr>
        <p:spPr/>
        <p:txBody>
          <a:bodyPr/>
          <a:lstStyle/>
          <a:p>
            <a:pPr lvl="0"/>
            <a:r>
              <a:rPr lang="en-NZ" sz="1800" dirty="0"/>
              <a:t>The system would need to be cost-effective to implement</a:t>
            </a:r>
          </a:p>
          <a:p>
            <a:pPr marL="204788" lvl="0" indent="-204788"/>
            <a:r>
              <a:rPr lang="en-NZ" sz="1800" dirty="0"/>
              <a:t>The system would need to achieve a reduction in effort and/or risk for Mass Market Shippers commensurate with the cost imposed</a:t>
            </a:r>
          </a:p>
          <a:p>
            <a:pPr marL="204788" lvl="0" indent="-204788"/>
            <a:r>
              <a:rPr lang="en-NZ" sz="1800" dirty="0"/>
              <a:t>There would need to be equity in terms of cost with shippers making nominations (subject to cost recovery)</a:t>
            </a:r>
          </a:p>
          <a:p>
            <a:pPr lvl="0"/>
            <a:r>
              <a:rPr lang="en-NZ" sz="1800" dirty="0"/>
              <a:t>Shippers would have the option of overwriting the nomination.</a:t>
            </a:r>
          </a:p>
          <a:p>
            <a:pPr indent="0">
              <a:buNone/>
            </a:pPr>
            <a:endParaRPr lang="en-NZ" sz="1800" dirty="0"/>
          </a:p>
        </p:txBody>
      </p:sp>
    </p:spTree>
    <p:extLst>
      <p:ext uri="{BB962C8B-B14F-4D97-AF65-F5344CB8AC3E}">
        <p14:creationId xmlns:p14="http://schemas.microsoft.com/office/powerpoint/2010/main" val="334539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094B-69CC-4309-BFAF-9961F6349E42}"/>
              </a:ext>
            </a:extLst>
          </p:cNvPr>
          <p:cNvSpPr>
            <a:spLocks noGrp="1"/>
          </p:cNvSpPr>
          <p:nvPr>
            <p:ph type="title"/>
          </p:nvPr>
        </p:nvSpPr>
        <p:spPr/>
        <p:txBody>
          <a:bodyPr/>
          <a:lstStyle/>
          <a:p>
            <a:r>
              <a:rPr lang="en-NZ" dirty="0"/>
              <a:t>Core design</a:t>
            </a:r>
          </a:p>
        </p:txBody>
      </p:sp>
      <p:sp>
        <p:nvSpPr>
          <p:cNvPr id="4" name="Freeform: Shape 3">
            <a:extLst>
              <a:ext uri="{FF2B5EF4-FFF2-40B4-BE49-F238E27FC236}">
                <a16:creationId xmlns:a16="http://schemas.microsoft.com/office/drawing/2014/main" id="{080249D6-4D1F-4A0E-B270-4EA3B6B22169}"/>
              </a:ext>
            </a:extLst>
          </p:cNvPr>
          <p:cNvSpPr/>
          <p:nvPr/>
        </p:nvSpPr>
        <p:spPr>
          <a:xfrm>
            <a:off x="474548" y="1692399"/>
            <a:ext cx="4440104" cy="472075"/>
          </a:xfrm>
          <a:custGeom>
            <a:avLst/>
            <a:gdLst>
              <a:gd name="connsiteX0" fmla="*/ 0 w 1762581"/>
              <a:gd name="connsiteY0" fmla="*/ 0 h 685317"/>
              <a:gd name="connsiteX1" fmla="*/ 1762581 w 1762581"/>
              <a:gd name="connsiteY1" fmla="*/ 0 h 685317"/>
              <a:gd name="connsiteX2" fmla="*/ 1762581 w 1762581"/>
              <a:gd name="connsiteY2" fmla="*/ 685317 h 685317"/>
              <a:gd name="connsiteX3" fmla="*/ 0 w 1762581"/>
              <a:gd name="connsiteY3" fmla="*/ 685317 h 685317"/>
              <a:gd name="connsiteX4" fmla="*/ 0 w 1762581"/>
              <a:gd name="connsiteY4" fmla="*/ 0 h 68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685317">
                <a:moveTo>
                  <a:pt x="0" y="0"/>
                </a:moveTo>
                <a:lnTo>
                  <a:pt x="1762581" y="0"/>
                </a:lnTo>
                <a:lnTo>
                  <a:pt x="1762581" y="685317"/>
                </a:lnTo>
                <a:lnTo>
                  <a:pt x="0" y="685317"/>
                </a:lnTo>
                <a:lnTo>
                  <a:pt x="0" y="0"/>
                </a:lnTo>
                <a:close/>
              </a:path>
            </a:pathLst>
          </a:custGeom>
          <a:solidFill>
            <a:srgbClr val="0C77BD"/>
          </a:solidFill>
          <a:ln>
            <a:solidFill>
              <a:srgbClr val="0C77B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en-NZ" sz="1600" b="1" kern="1200" dirty="0">
                <a:latin typeface="Arial" panose="020B0604020202020204" pitchFamily="34" charset="0"/>
                <a:ea typeface="Calibri" panose="020F0502020204030204" pitchFamily="34" charset="0"/>
                <a:cs typeface="Times New Roman" panose="02020603050405020304" pitchFamily="18" charset="0"/>
              </a:rPr>
              <a:t>Scope</a:t>
            </a:r>
            <a:endParaRPr lang="en-NZ" sz="1600" b="1" kern="1200" dirty="0"/>
          </a:p>
        </p:txBody>
      </p:sp>
      <p:sp>
        <p:nvSpPr>
          <p:cNvPr id="5" name="Freeform: Shape 4">
            <a:extLst>
              <a:ext uri="{FF2B5EF4-FFF2-40B4-BE49-F238E27FC236}">
                <a16:creationId xmlns:a16="http://schemas.microsoft.com/office/drawing/2014/main" id="{5C856635-BB76-46D9-AAE2-79129CB6F345}"/>
              </a:ext>
            </a:extLst>
          </p:cNvPr>
          <p:cNvSpPr/>
          <p:nvPr/>
        </p:nvSpPr>
        <p:spPr>
          <a:xfrm>
            <a:off x="474548" y="2177123"/>
            <a:ext cx="4440104" cy="1959646"/>
          </a:xfrm>
          <a:custGeom>
            <a:avLst/>
            <a:gdLst>
              <a:gd name="connsiteX0" fmla="*/ 0 w 1762581"/>
              <a:gd name="connsiteY0" fmla="*/ 0 h 3094987"/>
              <a:gd name="connsiteX1" fmla="*/ 1762581 w 1762581"/>
              <a:gd name="connsiteY1" fmla="*/ 0 h 3094987"/>
              <a:gd name="connsiteX2" fmla="*/ 1762581 w 1762581"/>
              <a:gd name="connsiteY2" fmla="*/ 3094987 h 3094987"/>
              <a:gd name="connsiteX3" fmla="*/ 0 w 1762581"/>
              <a:gd name="connsiteY3" fmla="*/ 3094987 h 3094987"/>
              <a:gd name="connsiteX4" fmla="*/ 0 w 1762581"/>
              <a:gd name="connsiteY4" fmla="*/ 0 h 309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3094987">
                <a:moveTo>
                  <a:pt x="0" y="0"/>
                </a:moveTo>
                <a:lnTo>
                  <a:pt x="1762581" y="0"/>
                </a:lnTo>
                <a:lnTo>
                  <a:pt x="1762581" y="3094987"/>
                </a:lnTo>
                <a:lnTo>
                  <a:pt x="0" y="3094987"/>
                </a:lnTo>
                <a:lnTo>
                  <a:pt x="0" y="0"/>
                </a:lnTo>
                <a:close/>
              </a:path>
            </a:pathLst>
          </a:custGeom>
          <a:ln>
            <a:solidFill>
              <a:srgbClr val="0C77B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Loads in allocation groups 5 and 6 under the downstream reconciliation rules for gas delivered to allocated gates</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Separate nomination for non-mass market load that they supply in each delivery zone</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Congested points would be excluded from the scheme</a:t>
            </a:r>
          </a:p>
          <a:p>
            <a:r>
              <a:rPr lang="en-NZ" sz="1600" dirty="0">
                <a:latin typeface="Arial" panose="020B0604020202020204" pitchFamily="34" charset="0"/>
                <a:cs typeface="Arial" panose="020B0604020202020204" pitchFamily="34" charset="0"/>
              </a:rPr>
              <a:t> </a:t>
            </a:r>
          </a:p>
        </p:txBody>
      </p:sp>
      <p:sp>
        <p:nvSpPr>
          <p:cNvPr id="6" name="Freeform: Shape 5">
            <a:extLst>
              <a:ext uri="{FF2B5EF4-FFF2-40B4-BE49-F238E27FC236}">
                <a16:creationId xmlns:a16="http://schemas.microsoft.com/office/drawing/2014/main" id="{0FE25C0E-7B64-4F19-942C-7A23C7F9AF68}"/>
              </a:ext>
            </a:extLst>
          </p:cNvPr>
          <p:cNvSpPr/>
          <p:nvPr/>
        </p:nvSpPr>
        <p:spPr>
          <a:xfrm>
            <a:off x="5634732" y="1638168"/>
            <a:ext cx="4440104" cy="472075"/>
          </a:xfrm>
          <a:custGeom>
            <a:avLst/>
            <a:gdLst>
              <a:gd name="connsiteX0" fmla="*/ 0 w 1762581"/>
              <a:gd name="connsiteY0" fmla="*/ 0 h 685317"/>
              <a:gd name="connsiteX1" fmla="*/ 1762581 w 1762581"/>
              <a:gd name="connsiteY1" fmla="*/ 0 h 685317"/>
              <a:gd name="connsiteX2" fmla="*/ 1762581 w 1762581"/>
              <a:gd name="connsiteY2" fmla="*/ 685317 h 685317"/>
              <a:gd name="connsiteX3" fmla="*/ 0 w 1762581"/>
              <a:gd name="connsiteY3" fmla="*/ 685317 h 685317"/>
              <a:gd name="connsiteX4" fmla="*/ 0 w 1762581"/>
              <a:gd name="connsiteY4" fmla="*/ 0 h 685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685317">
                <a:moveTo>
                  <a:pt x="0" y="0"/>
                </a:moveTo>
                <a:lnTo>
                  <a:pt x="1762581" y="0"/>
                </a:lnTo>
                <a:lnTo>
                  <a:pt x="1762581" y="685317"/>
                </a:lnTo>
                <a:lnTo>
                  <a:pt x="0" y="685317"/>
                </a:lnTo>
                <a:lnTo>
                  <a:pt x="0" y="0"/>
                </a:lnTo>
                <a:close/>
              </a:path>
            </a:pathLst>
          </a:custGeom>
          <a:solidFill>
            <a:srgbClr val="0C77BD"/>
          </a:solidFill>
          <a:ln>
            <a:solidFill>
              <a:srgbClr val="0C77B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NZ" sz="1600" b="1" kern="1200" dirty="0">
                <a:latin typeface="Arial" panose="020B0604020202020204" pitchFamily="34" charset="0"/>
                <a:ea typeface="Calibri" panose="020F0502020204030204" pitchFamily="34" charset="0"/>
                <a:cs typeface="Times New Roman" panose="02020603050405020304" pitchFamily="18" charset="0"/>
              </a:rPr>
              <a:t>Nomination</a:t>
            </a:r>
            <a:endParaRPr lang="en-NZ" sz="1600" b="1" kern="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Shape 6">
            <a:extLst>
              <a:ext uri="{FF2B5EF4-FFF2-40B4-BE49-F238E27FC236}">
                <a16:creationId xmlns:a16="http://schemas.microsoft.com/office/drawing/2014/main" id="{30DFECE5-9F86-46E5-91E7-6D6264E6D8E0}"/>
              </a:ext>
            </a:extLst>
          </p:cNvPr>
          <p:cNvSpPr/>
          <p:nvPr/>
        </p:nvSpPr>
        <p:spPr>
          <a:xfrm>
            <a:off x="5634732" y="2122892"/>
            <a:ext cx="4440104" cy="1959646"/>
          </a:xfrm>
          <a:custGeom>
            <a:avLst/>
            <a:gdLst>
              <a:gd name="connsiteX0" fmla="*/ 0 w 1762581"/>
              <a:gd name="connsiteY0" fmla="*/ 0 h 3094987"/>
              <a:gd name="connsiteX1" fmla="*/ 1762581 w 1762581"/>
              <a:gd name="connsiteY1" fmla="*/ 0 h 3094987"/>
              <a:gd name="connsiteX2" fmla="*/ 1762581 w 1762581"/>
              <a:gd name="connsiteY2" fmla="*/ 3094987 h 3094987"/>
              <a:gd name="connsiteX3" fmla="*/ 0 w 1762581"/>
              <a:gd name="connsiteY3" fmla="*/ 3094987 h 3094987"/>
              <a:gd name="connsiteX4" fmla="*/ 0 w 1762581"/>
              <a:gd name="connsiteY4" fmla="*/ 0 h 309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1" h="3094987">
                <a:moveTo>
                  <a:pt x="0" y="0"/>
                </a:moveTo>
                <a:lnTo>
                  <a:pt x="1762581" y="0"/>
                </a:lnTo>
                <a:lnTo>
                  <a:pt x="1762581" y="3094987"/>
                </a:lnTo>
                <a:lnTo>
                  <a:pt x="0" y="3094987"/>
                </a:lnTo>
                <a:lnTo>
                  <a:pt x="0" y="0"/>
                </a:lnTo>
                <a:close/>
              </a:path>
            </a:pathLst>
          </a:custGeom>
          <a:ln>
            <a:solidFill>
              <a:srgbClr val="0C77B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Made by the TSO and issued one hour prior to the ID cycle deadline to allow for review by the shipper</a:t>
            </a:r>
          </a:p>
          <a:p>
            <a:pPr marL="285750" indent="-285750">
              <a:buFont typeface="Arial" panose="020B0604020202020204" pitchFamily="34" charset="0"/>
              <a:buChar char="•"/>
            </a:pPr>
            <a:r>
              <a:rPr lang="en-NZ" sz="1600" dirty="0">
                <a:latin typeface="Arial" panose="020B0604020202020204" pitchFamily="34" charset="0"/>
                <a:cs typeface="Arial" panose="020B0604020202020204" pitchFamily="34" charset="0"/>
              </a:rPr>
              <a:t>If there was no communication from the shipper, it would be deemed approved</a:t>
            </a:r>
          </a:p>
        </p:txBody>
      </p:sp>
      <p:sp>
        <p:nvSpPr>
          <p:cNvPr id="8" name="TextBox 7">
            <a:extLst>
              <a:ext uri="{FF2B5EF4-FFF2-40B4-BE49-F238E27FC236}">
                <a16:creationId xmlns:a16="http://schemas.microsoft.com/office/drawing/2014/main" id="{A649551B-40D1-4006-B016-226E28C8AB40}"/>
              </a:ext>
            </a:extLst>
          </p:cNvPr>
          <p:cNvSpPr txBox="1"/>
          <p:nvPr/>
        </p:nvSpPr>
        <p:spPr>
          <a:xfrm>
            <a:off x="474548" y="4473459"/>
            <a:ext cx="9828001" cy="923330"/>
          </a:xfrm>
          <a:prstGeom prst="rect">
            <a:avLst/>
          </a:prstGeom>
          <a:solidFill>
            <a:schemeClr val="accent1"/>
          </a:solidFill>
        </p:spPr>
        <p:txBody>
          <a:bodyPr wrap="square" rtlCol="0">
            <a:spAutoFit/>
          </a:bodyPr>
          <a:lstStyle/>
          <a:p>
            <a:r>
              <a:rPr lang="en-NZ" sz="1800" b="1" dirty="0">
                <a:latin typeface="Arial" panose="020B0604020202020204" pitchFamily="34" charset="0"/>
                <a:cs typeface="Arial" panose="020B0604020202020204" pitchFamily="34" charset="0"/>
              </a:rPr>
              <a:t>Key questions:</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Have we got the right allocation groups?  Should there be another basis?</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Should shippers be able to overwrite the nomination? What would happen if they did?</a:t>
            </a:r>
          </a:p>
        </p:txBody>
      </p:sp>
      <p:sp>
        <p:nvSpPr>
          <p:cNvPr id="9" name="TextBox 8">
            <a:extLst>
              <a:ext uri="{FF2B5EF4-FFF2-40B4-BE49-F238E27FC236}">
                <a16:creationId xmlns:a16="http://schemas.microsoft.com/office/drawing/2014/main" id="{80EA358D-D784-4989-9B56-2BD7A3BE06F2}"/>
              </a:ext>
            </a:extLst>
          </p:cNvPr>
          <p:cNvSpPr txBox="1"/>
          <p:nvPr/>
        </p:nvSpPr>
        <p:spPr>
          <a:xfrm>
            <a:off x="474548" y="5668624"/>
            <a:ext cx="9828001" cy="1200329"/>
          </a:xfrm>
          <a:prstGeom prst="rect">
            <a:avLst/>
          </a:prstGeom>
          <a:solidFill>
            <a:schemeClr val="accent1"/>
          </a:solidFill>
        </p:spPr>
        <p:txBody>
          <a:bodyPr wrap="square" rtlCol="0">
            <a:spAutoFit/>
          </a:bodyPr>
          <a:lstStyle/>
          <a:p>
            <a:r>
              <a:rPr lang="en-NZ" sz="18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We think these are the right groups to target</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We consider it is important that shippers have optionality in the scheme but need to ensure that there is enough load to fund the scheme and there is equity</a:t>
            </a:r>
          </a:p>
        </p:txBody>
      </p:sp>
    </p:spTree>
    <p:extLst>
      <p:ext uri="{BB962C8B-B14F-4D97-AF65-F5344CB8AC3E}">
        <p14:creationId xmlns:p14="http://schemas.microsoft.com/office/powerpoint/2010/main" val="47685137"/>
      </p:ext>
    </p:extLst>
  </p:cSld>
  <p:clrMapOvr>
    <a:masterClrMapping/>
  </p:clrMapOvr>
</p:sld>
</file>

<file path=ppt/theme/theme1.xml><?xml version="1.0" encoding="utf-8"?>
<a:theme xmlns:a="http://schemas.openxmlformats.org/drawingml/2006/main" name="Powerca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nscode xmlns="37fa6396-50cd-4a0f-bf39-33aa57d75f09">GTAC</Transcode>
    <l32866b9163b42abbd1ef0f325fdc8bf xmlns="37fa6396-50cd-4a0f-bf39-33aa57d75f09">
      <Terms xmlns="http://schemas.microsoft.com/office/infopath/2007/PartnerControls">
        <TermInfo xmlns="http://schemas.microsoft.com/office/infopath/2007/PartnerControls">
          <TermName xmlns="http://schemas.microsoft.com/office/infopath/2007/PartnerControls">2018 Workshops</TermName>
          <TermId xmlns="http://schemas.microsoft.com/office/infopath/2007/PartnerControls">09c5a4c7-cb32-4421-aa96-17e71316372b</TermId>
        </TermInfo>
      </Terms>
    </l32866b9163b42abbd1ef0f325fdc8bf>
    <n74b6db419b9485e9a5e89a141f5b162 xmlns="37fa6396-50cd-4a0f-bf39-33aa57d75f09">
      <Terms xmlns="http://schemas.microsoft.com/office/infopath/2007/PartnerControls">
        <TermInfo xmlns="http://schemas.microsoft.com/office/infopath/2007/PartnerControls">
          <TermName xmlns="http://schemas.microsoft.com/office/infopath/2007/PartnerControls">GIC</TermName>
          <TermId xmlns="http://schemas.microsoft.com/office/infopath/2007/PartnerControls">82df3613-d94a-464a-be53-555a3fd6aa08</TermId>
        </TermInfo>
      </Terms>
    </n74b6db419b9485e9a5e89a141f5b162>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2DCCDF3068064C96522FED3296B98C" ma:contentTypeVersion="6" ma:contentTypeDescription="Create a new document." ma:contentTypeScope="" ma:versionID="e4ad29fb6ff39db22a61f362af5ed229">
  <xsd:schema xmlns:xsd="http://www.w3.org/2001/XMLSchema" xmlns:xs="http://www.w3.org/2001/XMLSchema" xmlns:p="http://schemas.microsoft.com/office/2006/metadata/properties" xmlns:ns2="37fa6396-50cd-4a0f-bf39-33aa57d75f09" targetNamespace="http://schemas.microsoft.com/office/2006/metadata/properties" ma:root="true" ma:fieldsID="f9beb7c6499a29144839125de63421bc" ns2:_="">
    <xsd:import namespace="37fa6396-50cd-4a0f-bf39-33aa57d75f09"/>
    <xsd:element name="properties">
      <xsd:complexType>
        <xsd:sequence>
          <xsd:element name="documentManagement">
            <xsd:complexType>
              <xsd:all>
                <xsd:element ref="ns2:n74b6db419b9485e9a5e89a141f5b162" minOccurs="0"/>
                <xsd:element ref="ns2:l32866b9163b42abbd1ef0f325fdc8bf" minOccurs="0"/>
                <xsd:element ref="ns2:Trans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a6396-50cd-4a0f-bf39-33aa57d75f09" elementFormDefault="qualified">
    <xsd:import namespace="http://schemas.microsoft.com/office/2006/documentManagement/types"/>
    <xsd:import namespace="http://schemas.microsoft.com/office/infopath/2007/PartnerControls"/>
    <xsd:element name="n74b6db419b9485e9a5e89a141f5b162" ma:index="9" nillable="true" ma:taxonomy="true" ma:internalName="n74b6db419b9485e9a5e89a141f5b162" ma:taxonomyFieldName="Counterparty" ma:displayName="Stakeholder" ma:default="" ma:fieldId="{774b6db4-19b9-485e-9a5e-89a141f5b162}" ma:sspId="db6cd49b-a60f-4053-be88-12c08fdb1071" ma:termSetId="814206a2-8bd4-4018-8e52-01396618a1da" ma:anchorId="00000000-0000-0000-0000-000000000000" ma:open="true" ma:isKeyword="false">
      <xsd:complexType>
        <xsd:sequence>
          <xsd:element ref="pc:Terms" minOccurs="0" maxOccurs="1"/>
        </xsd:sequence>
      </xsd:complexType>
    </xsd:element>
    <xsd:element name="l32866b9163b42abbd1ef0f325fdc8bf" ma:index="11" nillable="true" ma:taxonomy="true" ma:internalName="l32866b9163b42abbd1ef0f325fdc8bf" ma:taxonomyFieldName="TSubject" ma:displayName="Topic" ma:default="" ma:fieldId="{532866b9-163b-42ab-bd1e-f0f325fdc8bf}" ma:sspId="db6cd49b-a60f-4053-be88-12c08fdb1071" ma:termSetId="04ce6f0f-cf65-4caf-8910-9813d810c7ac" ma:anchorId="00000000-0000-0000-0000-000000000000" ma:open="true" ma:isKeyword="false">
      <xsd:complexType>
        <xsd:sequence>
          <xsd:element ref="pc:Terms" minOccurs="0" maxOccurs="1"/>
        </xsd:sequence>
      </xsd:complexType>
    </xsd:element>
    <xsd:element name="Transcode" ma:index="12" nillable="true" ma:displayName="Transmission code" ma:format="Dropdown" ma:internalName="Transcode">
      <xsd:simpleType>
        <xsd:restriction base="dms:Choice">
          <xsd:enumeration value="GTAC"/>
          <xsd:enumeration value="MPOC"/>
          <xsd:enumeration value="VTC"/>
          <xsd:enumeration value="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0BBABF-DBBA-4BE9-810C-D9F98B6129D5}">
  <ds:schemaRefs>
    <ds:schemaRef ds:uri="http://schemas.microsoft.com/sharepoint/v3/contenttype/forms"/>
  </ds:schemaRefs>
</ds:datastoreItem>
</file>

<file path=customXml/itemProps2.xml><?xml version="1.0" encoding="utf-8"?>
<ds:datastoreItem xmlns:ds="http://schemas.openxmlformats.org/officeDocument/2006/customXml" ds:itemID="{8C75E8A8-4449-4794-8668-00D4304363A1}">
  <ds:schemaRefs>
    <ds:schemaRef ds:uri="37fa6396-50cd-4a0f-bf39-33aa57d75f0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6BA602F-23FC-4BB4-AB3E-9E562AE90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a6396-50cd-4a0f-bf39-33aa57d75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Powercare</Template>
  <TotalTime>1752</TotalTime>
  <Words>2753</Words>
  <Application>Microsoft Office PowerPoint</Application>
  <PresentationFormat>Custom</PresentationFormat>
  <Paragraphs>347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Symbol</vt:lpstr>
      <vt:lpstr>Times New Roman</vt:lpstr>
      <vt:lpstr>Powercare</vt:lpstr>
      <vt:lpstr>GTAC Workshop Block 1</vt:lpstr>
      <vt:lpstr>Agenda</vt:lpstr>
      <vt:lpstr>3.1 Nominations</vt:lpstr>
      <vt:lpstr>Interconnected Party Approval of Nomination</vt:lpstr>
      <vt:lpstr>Nominations and ID cycles</vt:lpstr>
      <vt:lpstr>Key features of UK NDM scheme</vt:lpstr>
      <vt:lpstr>NZ vs UK Markets</vt:lpstr>
      <vt:lpstr>Scheme principles</vt:lpstr>
      <vt:lpstr>Core design</vt:lpstr>
      <vt:lpstr>Detailed design options</vt:lpstr>
      <vt:lpstr>First Gas Assessment</vt:lpstr>
      <vt:lpstr>3.2 PRs</vt:lpstr>
      <vt:lpstr>Transfer of PRs when end users change shippers</vt:lpstr>
      <vt:lpstr>Shippers giving the best estimate of capacity</vt:lpstr>
      <vt:lpstr>PRs and Supplementary Agreements</vt:lpstr>
      <vt:lpstr>3.3 Wash-up Principle and Approach</vt:lpstr>
      <vt:lpstr>Current Arrangements - overview and data</vt:lpstr>
      <vt:lpstr>Current Arrangements - calculations</vt:lpstr>
      <vt:lpstr>GTAC Arrangements</vt:lpstr>
      <vt:lpstr>Proposed Wash-up Agreement principles </vt:lpstr>
      <vt:lpstr>Other arrangements</vt:lpstr>
      <vt:lpstr>D+1 Agreements</vt:lpstr>
    </vt:vector>
  </TitlesOfParts>
  <Company>Powerco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3209212 First Gas Powerpoint Template</dc:title>
  <dc:creator>Nicole Ranson</dc:creator>
  <cp:lastModifiedBy>Angela Ogier</cp:lastModifiedBy>
  <cp:revision>95</cp:revision>
  <dcterms:created xsi:type="dcterms:W3CDTF">2016-03-15T20:45:13Z</dcterms:created>
  <dcterms:modified xsi:type="dcterms:W3CDTF">2018-07-11T09:37:59Z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0x010100DF2DCCDF3068064C96522FED3296B98C</vt:lpwstr>
  </property>
  <property fmtid="{D5CDD505-2E9C-101B-9397-08002B2CF9AE}" pid="3" name="TEMP-FileRef">
    <vt:lpwstr>3209212</vt:lpwstr>
  </property>
  <property fmtid="{D5CDD505-2E9C-101B-9397-08002B2CF9AE}" pid="4" name="QMap Process">
    <vt:lpwstr>206;#Document Management (G)|021f9af3-46e8-4283-9aec-8df4b8e5a6f0</vt:lpwstr>
  </property>
  <property fmtid="{D5CDD505-2E9C-101B-9397-08002B2CF9AE}" pid="5" name="Business Function">
    <vt:lpwstr/>
  </property>
  <property fmtid="{D5CDD505-2E9C-101B-9397-08002B2CF9AE}" pid="6" name="Document Type">
    <vt:lpwstr>79;#Presentation|c90dc8b1-4cf0-4925-90f8-df53393449e3</vt:lpwstr>
  </property>
  <property fmtid="{D5CDD505-2E9C-101B-9397-08002B2CF9AE}" pid="7" name="GetTempFileRef">
    <vt:lpwstr>https://firstgasnz.sharepoint.com/sites/ctrldocs/_layouts/15/wrkstat.aspx?List=5039fedf-adc2-4c6d-8f4c-185b5372b1ba&amp;WorkflowInstanceName=7d155be9-5f0e-4413-b32d-befd95ecd8e0, Completed</vt:lpwstr>
  </property>
  <property fmtid="{D5CDD505-2E9C-101B-9397-08002B2CF9AE}" pid="8" name="GetTempRileRef">
    <vt:lpwstr>https://firstgasnz.sharepoint.com/sites/ctrldocs/_layouts/15/wrkstat.aspx?List=5039fedf-adc2-4c6d-8f4c-185b5372b1ba&amp;WorkflowInstanceName=e772d346-cf48-4277-8af3-e7754728ea5d, Completed</vt:lpwstr>
  </property>
  <property fmtid="{D5CDD505-2E9C-101B-9397-08002B2CF9AE}" pid="9" name="ExtractTEMPFileRef">
    <vt:lpwstr>, </vt:lpwstr>
  </property>
  <property fmtid="{D5CDD505-2E9C-101B-9397-08002B2CF9AE}" pid="10" name="TEMP-FileName">
    <vt:lpwstr>3209212 First Gas PPT Template.pptx</vt:lpwstr>
  </property>
  <property fmtid="{D5CDD505-2E9C-101B-9397-08002B2CF9AE}" pid="11" name="Order">
    <vt:r8>152000</vt:r8>
  </property>
  <property fmtid="{D5CDD505-2E9C-101B-9397-08002B2CF9AE}" pid="12" name="QMapProcessPath">
    <vt:lpwstr>| Transmission Portal | Support Services (GTX) | Information Management, Training &amp; Competence(G) | Document Management (G)</vt:lpwstr>
  </property>
  <property fmtid="{D5CDD505-2E9C-101B-9397-08002B2CF9AE}" pid="13" name="ExtractFileName">
    <vt:lpwstr>https://firstgasnz.sharepoint.com/sites/ctrldocs/_layouts/15/wrkstat.aspx?List=5039fedf-adc2-4c6d-8f4c-185b5372b1ba&amp;WorkflowInstanceName=632d8d49-6e5b-4ae5-a84e-52aa68be00a4, Done</vt:lpwstr>
  </property>
  <property fmtid="{D5CDD505-2E9C-101B-9397-08002B2CF9AE}" pid="14" name="Get FileRef">
    <vt:lpwstr>, </vt:lpwstr>
  </property>
  <property fmtid="{D5CDD505-2E9C-101B-9397-08002B2CF9AE}" pid="15" name="DataUpdate">
    <vt:lpwstr>https://firstgasnz.sharepoint.com/sites/ctrldocs/_layouts/15/wrkstat.aspx?List=5039fedf-adc2-4c6d-8f4c-185b5372b1ba&amp;WorkflowInstanceName=c90c8814-e361-46db-aa0c-3b6a082ff2b0, Completed</vt:lpwstr>
  </property>
  <property fmtid="{D5CDD505-2E9C-101B-9397-08002B2CF9AE}" pid="16" name="h19b9d860fc942f4a7f831672c460f9a">
    <vt:lpwstr/>
  </property>
  <property fmtid="{D5CDD505-2E9C-101B-9397-08002B2CF9AE}" pid="17" name="TaxCatchAll">
    <vt:lpwstr>25;#GIC|82df3613-d94a-464a-be53-555a3fd6aa08;#79;#Presentation|c90dc8b1-4cf0-4925-90f8-df53393449e3;#99;#2018 Workshops|09c5a4c7-cb32-4421-aa96-17e71316372b</vt:lpwstr>
  </property>
  <property fmtid="{D5CDD505-2E9C-101B-9397-08002B2CF9AE}" pid="18" name="TSubject">
    <vt:lpwstr>99;#2018 Workshops|09c5a4c7-cb32-4421-aa96-17e71316372b</vt:lpwstr>
  </property>
  <property fmtid="{D5CDD505-2E9C-101B-9397-08002B2CF9AE}" pid="19" name="d5a2c9d2d22a4c8eab62c2528004874d">
    <vt:lpwstr>Presentation|c90dc8b1-4cf0-4925-90f8-df53393449e3</vt:lpwstr>
  </property>
  <property fmtid="{D5CDD505-2E9C-101B-9397-08002B2CF9AE}" pid="20" name="Counterparty">
    <vt:lpwstr>25;#GIC|82df3613-d94a-464a-be53-555a3fd6aa08</vt:lpwstr>
  </property>
  <property fmtid="{D5CDD505-2E9C-101B-9397-08002B2CF9AE}" pid="21" name="Bussiness Unit">
    <vt:lpwstr/>
  </property>
  <property fmtid="{D5CDD505-2E9C-101B-9397-08002B2CF9AE}" pid="22" name="k2ac1df1f0a149ebb8873bced7e8fd2f">
    <vt:lpwstr/>
  </property>
  <property fmtid="{D5CDD505-2E9C-101B-9397-08002B2CF9AE}" pid="23" name="SharedWithUsers">
    <vt:lpwstr>40;#Ben Gerritsen</vt:lpwstr>
  </property>
</Properties>
</file>