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9">
  <p:sldMasterIdLst>
    <p:sldMasterId id="2147483648" r:id="rId4"/>
  </p:sldMasterIdLst>
  <p:notesMasterIdLst>
    <p:notesMasterId r:id="rId17"/>
  </p:notesMasterIdLst>
  <p:sldIdLst>
    <p:sldId id="280" r:id="rId5"/>
    <p:sldId id="281" r:id="rId6"/>
    <p:sldId id="330" r:id="rId7"/>
    <p:sldId id="353" r:id="rId8"/>
    <p:sldId id="354" r:id="rId9"/>
    <p:sldId id="355" r:id="rId10"/>
    <p:sldId id="356" r:id="rId11"/>
    <p:sldId id="357" r:id="rId12"/>
    <p:sldId id="359" r:id="rId13"/>
    <p:sldId id="358" r:id="rId14"/>
    <p:sldId id="360" r:id="rId15"/>
    <p:sldId id="361" r:id="rId16"/>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7B1482-D81C-014A-96E6-69CDD8B81504}">
          <p14:sldIdLst>
            <p14:sldId id="280"/>
            <p14:sldId id="281"/>
            <p14:sldId id="330"/>
            <p14:sldId id="353"/>
            <p14:sldId id="354"/>
            <p14:sldId id="355"/>
            <p14:sldId id="356"/>
            <p14:sldId id="357"/>
            <p14:sldId id="359"/>
            <p14:sldId id="358"/>
            <p14:sldId id="360"/>
            <p14:sldId id="361"/>
          </p14:sldIdLst>
        </p14:section>
      </p14:sectionLst>
    </p:ext>
    <p:ext uri="{EFAFB233-063F-42B5-8137-9DF3F51BA10A}">
      <p15:sldGuideLst xmlns:p15="http://schemas.microsoft.com/office/powerpoint/2012/main">
        <p15:guide id="1" orient="horz" pos="1157" userDrawn="1">
          <p15:clr>
            <a:srgbClr val="A4A3A4"/>
          </p15:clr>
        </p15:guide>
        <p15:guide id="2" pos="3345" userDrawn="1">
          <p15:clr>
            <a:srgbClr val="A4A3A4"/>
          </p15:clr>
        </p15:guide>
        <p15:guide id="3" orient="horz" pos="2382" userDrawn="1">
          <p15:clr>
            <a:srgbClr val="A4A3A4"/>
          </p15:clr>
        </p15:guide>
        <p15:guide id="4" pos="284" userDrawn="1">
          <p15:clr>
            <a:srgbClr val="A4A3A4"/>
          </p15:clr>
        </p15:guide>
        <p15:guide id="5" pos="427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Gerritsen" initials="BG" lastIdx="1" clrIdx="0">
    <p:extLst>
      <p:ext uri="{19B8F6BF-5375-455C-9EA6-DF929625EA0E}">
        <p15:presenceInfo xmlns:p15="http://schemas.microsoft.com/office/powerpoint/2012/main" userId="S-1-5-21-3195905674-3106722395-3951844808-1712" providerId="AD"/>
      </p:ext>
    </p:extLst>
  </p:cmAuthor>
  <p:cmAuthor id="2" name="Vaughan Astwood" initials="VA" lastIdx="3" clrIdx="1">
    <p:extLst>
      <p:ext uri="{19B8F6BF-5375-455C-9EA6-DF929625EA0E}">
        <p15:presenceInfo xmlns:p15="http://schemas.microsoft.com/office/powerpoint/2012/main" userId="S-1-5-21-3195905674-3106722395-3951844808-1126" providerId="AD"/>
      </p:ext>
    </p:extLst>
  </p:cmAuthor>
  <p:cmAuthor id="3" name="Angela Ogier" initials="AO" lastIdx="4" clrIdx="2">
    <p:extLst>
      <p:ext uri="{19B8F6BF-5375-455C-9EA6-DF929625EA0E}">
        <p15:presenceInfo xmlns:p15="http://schemas.microsoft.com/office/powerpoint/2012/main" userId="S-1-5-21-3195905674-3106722395-3951844808-3951" providerId="AD"/>
      </p:ext>
    </p:extLst>
  </p:cmAuthor>
  <p:cmAuthor id="4" name="Eduardo Villatore" initials="EV" lastIdx="1" clrIdx="3">
    <p:extLst>
      <p:ext uri="{19B8F6BF-5375-455C-9EA6-DF929625EA0E}">
        <p15:presenceInfo xmlns:p15="http://schemas.microsoft.com/office/powerpoint/2012/main" userId="S-1-5-21-3195905674-3106722395-3951844808-13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BFF"/>
    <a:srgbClr val="0C77BD"/>
    <a:srgbClr val="CCECFF"/>
    <a:srgbClr val="FFD400"/>
    <a:srgbClr val="524B48"/>
    <a:srgbClr val="8035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BADF2-7A81-4988-9A81-29D1806E753C}" v="2269" dt="2018-09-17T04:24:40.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524" y="90"/>
      </p:cViewPr>
      <p:guideLst>
        <p:guide orient="horz" pos="1157"/>
        <p:guide pos="3345"/>
        <p:guide orient="horz" pos="2382"/>
        <p:guide pos="284"/>
        <p:guide pos="427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Ogier" userId="44dd9095-1d95-4837-9c14-5c23c224bd78" providerId="ADAL" clId="{4AABADF2-7A81-4988-9A81-29D1806E753C}"/>
    <pc:docChg chg="modSld">
      <pc:chgData name="Angela Ogier" userId="44dd9095-1d95-4837-9c14-5c23c224bd78" providerId="ADAL" clId="{4AABADF2-7A81-4988-9A81-29D1806E753C}" dt="2018-09-17T04:24:40.384" v="18" actId="20577"/>
      <pc:docMkLst>
        <pc:docMk/>
      </pc:docMkLst>
      <pc:sldChg chg="modSp">
        <pc:chgData name="Angela Ogier" userId="44dd9095-1d95-4837-9c14-5c23c224bd78" providerId="ADAL" clId="{4AABADF2-7A81-4988-9A81-29D1806E753C}" dt="2018-09-17T04:24:40.384" v="18" actId="20577"/>
        <pc:sldMkLst>
          <pc:docMk/>
          <pc:sldMk cId="3643326672" sldId="280"/>
        </pc:sldMkLst>
        <pc:spChg chg="mod">
          <ac:chgData name="Angela Ogier" userId="44dd9095-1d95-4837-9c14-5c23c224bd78" providerId="ADAL" clId="{4AABADF2-7A81-4988-9A81-29D1806E753C}" dt="2018-09-17T04:24:26.498" v="1" actId="20577"/>
          <ac:spMkLst>
            <pc:docMk/>
            <pc:sldMk cId="3643326672" sldId="280"/>
            <ac:spMk id="2" creationId="{61959FFD-53C6-4F26-95F5-546A31AC2C74}"/>
          </ac:spMkLst>
        </pc:spChg>
        <pc:spChg chg="mod">
          <ac:chgData name="Angela Ogier" userId="44dd9095-1d95-4837-9c14-5c23c224bd78" providerId="ADAL" clId="{4AABADF2-7A81-4988-9A81-29D1806E753C}" dt="2018-09-17T04:24:40.384" v="18" actId="20577"/>
          <ac:spMkLst>
            <pc:docMk/>
            <pc:sldMk cId="3643326672" sldId="280"/>
            <ac:spMk id="3" creationId="{B670DA5D-1D4D-4818-AFE4-D17E9FD5FB1D}"/>
          </ac:spMkLst>
        </pc:spChg>
      </pc:sldChg>
    </pc:docChg>
  </pc:docChgLst>
  <pc:docChgLst>
    <pc:chgData name="Angela Ogier" userId="44dd9095-1d95-4837-9c14-5c23c224bd78" providerId="ADAL" clId="{E8F40ACC-977D-47F4-9B98-217C28CAD760}"/>
    <pc:docChg chg="undo custSel addSld delSld modSld modSection">
      <pc:chgData name="Angela Ogier" userId="44dd9095-1d95-4837-9c14-5c23c224bd78" providerId="ADAL" clId="{E8F40ACC-977D-47F4-9B98-217C28CAD760}" dt="2018-09-14T12:20:15.773" v="2248" actId="20577"/>
      <pc:docMkLst>
        <pc:docMk/>
      </pc:docMkLst>
      <pc:sldChg chg="modSp">
        <pc:chgData name="Angela Ogier" userId="44dd9095-1d95-4837-9c14-5c23c224bd78" providerId="ADAL" clId="{E8F40ACC-977D-47F4-9B98-217C28CAD760}" dt="2018-09-14T11:39:58.489" v="149" actId="20577"/>
        <pc:sldMkLst>
          <pc:docMk/>
          <pc:sldMk cId="2741632861" sldId="281"/>
        </pc:sldMkLst>
        <pc:graphicFrameChg chg="mod modGraphic">
          <ac:chgData name="Angela Ogier" userId="44dd9095-1d95-4837-9c14-5c23c224bd78" providerId="ADAL" clId="{E8F40ACC-977D-47F4-9B98-217C28CAD760}" dt="2018-09-14T11:39:58.489" v="149" actId="20577"/>
          <ac:graphicFrameMkLst>
            <pc:docMk/>
            <pc:sldMk cId="2741632861" sldId="281"/>
            <ac:graphicFrameMk id="6" creationId="{0B6335C0-F574-470E-8581-219FF17985B9}"/>
          </ac:graphicFrameMkLst>
        </pc:graphicFrameChg>
      </pc:sldChg>
      <pc:sldChg chg="modSp">
        <pc:chgData name="Angela Ogier" userId="44dd9095-1d95-4837-9c14-5c23c224bd78" providerId="ADAL" clId="{E8F40ACC-977D-47F4-9B98-217C28CAD760}" dt="2018-09-14T11:42:49.795" v="191" actId="20577"/>
        <pc:sldMkLst>
          <pc:docMk/>
          <pc:sldMk cId="4176562264" sldId="330"/>
        </pc:sldMkLst>
        <pc:spChg chg="mod">
          <ac:chgData name="Angela Ogier" userId="44dd9095-1d95-4837-9c14-5c23c224bd78" providerId="ADAL" clId="{E8F40ACC-977D-47F4-9B98-217C28CAD760}" dt="2018-09-14T11:42:49.795" v="191" actId="20577"/>
          <ac:spMkLst>
            <pc:docMk/>
            <pc:sldMk cId="4176562264" sldId="330"/>
            <ac:spMk id="2" creationId="{A5953FB1-68C9-4314-A585-D62AE1CCACBD}"/>
          </ac:spMkLst>
        </pc:spChg>
      </pc:sldChg>
      <pc:sldChg chg="modSp add">
        <pc:chgData name="Angela Ogier" userId="44dd9095-1d95-4837-9c14-5c23c224bd78" providerId="ADAL" clId="{E8F40ACC-977D-47F4-9B98-217C28CAD760}" dt="2018-09-14T11:45:11.231" v="493" actId="20577"/>
        <pc:sldMkLst>
          <pc:docMk/>
          <pc:sldMk cId="633075106" sldId="353"/>
        </pc:sldMkLst>
        <pc:spChg chg="mod">
          <ac:chgData name="Angela Ogier" userId="44dd9095-1d95-4837-9c14-5c23c224bd78" providerId="ADAL" clId="{E8F40ACC-977D-47F4-9B98-217C28CAD760}" dt="2018-09-14T11:43:22.617" v="199" actId="20577"/>
          <ac:spMkLst>
            <pc:docMk/>
            <pc:sldMk cId="633075106" sldId="353"/>
            <ac:spMk id="2" creationId="{61FC3892-6295-473F-A9A6-208D2C7FB8A3}"/>
          </ac:spMkLst>
        </pc:spChg>
        <pc:spChg chg="mod">
          <ac:chgData name="Angela Ogier" userId="44dd9095-1d95-4837-9c14-5c23c224bd78" providerId="ADAL" clId="{E8F40ACC-977D-47F4-9B98-217C28CAD760}" dt="2018-09-14T11:45:11.231" v="493" actId="20577"/>
          <ac:spMkLst>
            <pc:docMk/>
            <pc:sldMk cId="633075106" sldId="353"/>
            <ac:spMk id="3" creationId="{328B355A-A4C1-4BA2-A4EB-3636366B0A6A}"/>
          </ac:spMkLst>
        </pc:spChg>
      </pc:sldChg>
      <pc:sldChg chg="addSp delSp modSp add">
        <pc:chgData name="Angela Ogier" userId="44dd9095-1d95-4837-9c14-5c23c224bd78" providerId="ADAL" clId="{E8F40ACC-977D-47F4-9B98-217C28CAD760}" dt="2018-09-14T11:48:40.459" v="593" actId="403"/>
        <pc:sldMkLst>
          <pc:docMk/>
          <pc:sldMk cId="595861215" sldId="354"/>
        </pc:sldMkLst>
        <pc:spChg chg="mod">
          <ac:chgData name="Angela Ogier" userId="44dd9095-1d95-4837-9c14-5c23c224bd78" providerId="ADAL" clId="{E8F40ACC-977D-47F4-9B98-217C28CAD760}" dt="2018-09-14T11:47:47.595" v="581" actId="20577"/>
          <ac:spMkLst>
            <pc:docMk/>
            <pc:sldMk cId="595861215" sldId="354"/>
            <ac:spMk id="2" creationId="{E09AC8DE-D193-4D3C-A009-95BE9DBB6989}"/>
          </ac:spMkLst>
        </pc:spChg>
        <pc:spChg chg="del">
          <ac:chgData name="Angela Ogier" userId="44dd9095-1d95-4837-9c14-5c23c224bd78" providerId="ADAL" clId="{E8F40ACC-977D-47F4-9B98-217C28CAD760}" dt="2018-09-14T11:45:36.928" v="540"/>
          <ac:spMkLst>
            <pc:docMk/>
            <pc:sldMk cId="595861215" sldId="354"/>
            <ac:spMk id="3" creationId="{E23E3913-D7EB-48C2-BFE1-ACD7124B891C}"/>
          </ac:spMkLst>
        </pc:spChg>
        <pc:graphicFrameChg chg="add mod modGraphic">
          <ac:chgData name="Angela Ogier" userId="44dd9095-1d95-4837-9c14-5c23c224bd78" providerId="ADAL" clId="{E8F40ACC-977D-47F4-9B98-217C28CAD760}" dt="2018-09-14T11:48:40.459" v="593" actId="403"/>
          <ac:graphicFrameMkLst>
            <pc:docMk/>
            <pc:sldMk cId="595861215" sldId="354"/>
            <ac:graphicFrameMk id="4" creationId="{B3923841-6760-4257-A7AF-D6DE5000BBEA}"/>
          </ac:graphicFrameMkLst>
        </pc:graphicFrameChg>
      </pc:sldChg>
      <pc:sldChg chg="modSp add">
        <pc:chgData name="Angela Ogier" userId="44dd9095-1d95-4837-9c14-5c23c224bd78" providerId="ADAL" clId="{E8F40ACC-977D-47F4-9B98-217C28CAD760}" dt="2018-09-14T11:49:18.971" v="598" actId="2062"/>
        <pc:sldMkLst>
          <pc:docMk/>
          <pc:sldMk cId="1228114449" sldId="355"/>
        </pc:sldMkLst>
        <pc:graphicFrameChg chg="modGraphic">
          <ac:chgData name="Angela Ogier" userId="44dd9095-1d95-4837-9c14-5c23c224bd78" providerId="ADAL" clId="{E8F40ACC-977D-47F4-9B98-217C28CAD760}" dt="2018-09-14T11:49:18.971" v="598" actId="2062"/>
          <ac:graphicFrameMkLst>
            <pc:docMk/>
            <pc:sldMk cId="1228114449" sldId="355"/>
            <ac:graphicFrameMk id="4" creationId="{B3923841-6760-4257-A7AF-D6DE5000BBEA}"/>
          </ac:graphicFrameMkLst>
        </pc:graphicFrameChg>
      </pc:sldChg>
      <pc:sldChg chg="modSp add">
        <pc:chgData name="Angela Ogier" userId="44dd9095-1d95-4837-9c14-5c23c224bd78" providerId="ADAL" clId="{E8F40ACC-977D-47F4-9B98-217C28CAD760}" dt="2018-09-14T11:52:58.621" v="681" actId="20577"/>
        <pc:sldMkLst>
          <pc:docMk/>
          <pc:sldMk cId="1652810834" sldId="356"/>
        </pc:sldMkLst>
        <pc:spChg chg="mod">
          <ac:chgData name="Angela Ogier" userId="44dd9095-1d95-4837-9c14-5c23c224bd78" providerId="ADAL" clId="{E8F40ACC-977D-47F4-9B98-217C28CAD760}" dt="2018-09-14T11:52:58.621" v="681" actId="20577"/>
          <ac:spMkLst>
            <pc:docMk/>
            <pc:sldMk cId="1652810834" sldId="356"/>
            <ac:spMk id="2" creationId="{5B78736A-A840-4A21-B8ED-9E958FBC10DB}"/>
          </ac:spMkLst>
        </pc:spChg>
        <pc:spChg chg="mod">
          <ac:chgData name="Angela Ogier" userId="44dd9095-1d95-4837-9c14-5c23c224bd78" providerId="ADAL" clId="{E8F40ACC-977D-47F4-9B98-217C28CAD760}" dt="2018-09-14T11:52:42.626" v="651" actId="11"/>
          <ac:spMkLst>
            <pc:docMk/>
            <pc:sldMk cId="1652810834" sldId="356"/>
            <ac:spMk id="3" creationId="{9861F57D-5525-4301-A6E5-D8D1C3155708}"/>
          </ac:spMkLst>
        </pc:spChg>
      </pc:sldChg>
      <pc:sldChg chg="addSp modSp add">
        <pc:chgData name="Angela Ogier" userId="44dd9095-1d95-4837-9c14-5c23c224bd78" providerId="ADAL" clId="{E8F40ACC-977D-47F4-9B98-217C28CAD760}" dt="2018-09-14T12:07:23.337" v="1378" actId="179"/>
        <pc:sldMkLst>
          <pc:docMk/>
          <pc:sldMk cId="1330954721" sldId="357"/>
        </pc:sldMkLst>
        <pc:spChg chg="mod">
          <ac:chgData name="Angela Ogier" userId="44dd9095-1d95-4837-9c14-5c23c224bd78" providerId="ADAL" clId="{E8F40ACC-977D-47F4-9B98-217C28CAD760}" dt="2018-09-14T11:54:01.898" v="713" actId="20577"/>
          <ac:spMkLst>
            <pc:docMk/>
            <pc:sldMk cId="1330954721" sldId="357"/>
            <ac:spMk id="2" creationId="{4752E1E5-329D-4DA7-BD97-D1960C4518ED}"/>
          </ac:spMkLst>
        </pc:spChg>
        <pc:spChg chg="mod">
          <ac:chgData name="Angela Ogier" userId="44dd9095-1d95-4837-9c14-5c23c224bd78" providerId="ADAL" clId="{E8F40ACC-977D-47F4-9B98-217C28CAD760}" dt="2018-09-14T12:07:23.337" v="1378" actId="179"/>
          <ac:spMkLst>
            <pc:docMk/>
            <pc:sldMk cId="1330954721" sldId="357"/>
            <ac:spMk id="3" creationId="{3DE98EE4-81D6-4DDE-9825-8F10252213DC}"/>
          </ac:spMkLst>
        </pc:spChg>
        <pc:spChg chg="add mod">
          <ac:chgData name="Angela Ogier" userId="44dd9095-1d95-4837-9c14-5c23c224bd78" providerId="ADAL" clId="{E8F40ACC-977D-47F4-9B98-217C28CAD760}" dt="2018-09-14T12:07:15.569" v="1373" actId="179"/>
          <ac:spMkLst>
            <pc:docMk/>
            <pc:sldMk cId="1330954721" sldId="357"/>
            <ac:spMk id="4" creationId="{A1168833-D6D7-486D-A420-85AA4E2FFC69}"/>
          </ac:spMkLst>
        </pc:spChg>
        <pc:spChg chg="add mod">
          <ac:chgData name="Angela Ogier" userId="44dd9095-1d95-4837-9c14-5c23c224bd78" providerId="ADAL" clId="{E8F40ACC-977D-47F4-9B98-217C28CAD760}" dt="2018-09-14T12:05:45.629" v="1328" actId="14100"/>
          <ac:spMkLst>
            <pc:docMk/>
            <pc:sldMk cId="1330954721" sldId="357"/>
            <ac:spMk id="5" creationId="{5770D92B-A488-452C-8583-D68C56D2D5D7}"/>
          </ac:spMkLst>
        </pc:spChg>
      </pc:sldChg>
      <pc:sldChg chg="addSp modSp add">
        <pc:chgData name="Angela Ogier" userId="44dd9095-1d95-4837-9c14-5c23c224bd78" providerId="ADAL" clId="{E8F40ACC-977D-47F4-9B98-217C28CAD760}" dt="2018-09-14T12:14:24.218" v="1766" actId="1035"/>
        <pc:sldMkLst>
          <pc:docMk/>
          <pc:sldMk cId="148792829" sldId="358"/>
        </pc:sldMkLst>
        <pc:spChg chg="mod">
          <ac:chgData name="Angela Ogier" userId="44dd9095-1d95-4837-9c14-5c23c224bd78" providerId="ADAL" clId="{E8F40ACC-977D-47F4-9B98-217C28CAD760}" dt="2018-09-14T12:06:38.580" v="1365" actId="20577"/>
          <ac:spMkLst>
            <pc:docMk/>
            <pc:sldMk cId="148792829" sldId="358"/>
            <ac:spMk id="2" creationId="{2DE88647-EA05-4820-BA69-F33D77091370}"/>
          </ac:spMkLst>
        </pc:spChg>
        <pc:spChg chg="mod">
          <ac:chgData name="Angela Ogier" userId="44dd9095-1d95-4837-9c14-5c23c224bd78" providerId="ADAL" clId="{E8F40ACC-977D-47F4-9B98-217C28CAD760}" dt="2018-09-14T12:14:24.218" v="1766" actId="1035"/>
          <ac:spMkLst>
            <pc:docMk/>
            <pc:sldMk cId="148792829" sldId="358"/>
            <ac:spMk id="3" creationId="{63DB5DAC-735B-4B61-B0F5-AE2E2E2F2404}"/>
          </ac:spMkLst>
        </pc:spChg>
        <pc:spChg chg="add mod">
          <ac:chgData name="Angela Ogier" userId="44dd9095-1d95-4837-9c14-5c23c224bd78" providerId="ADAL" clId="{E8F40ACC-977D-47F4-9B98-217C28CAD760}" dt="2018-09-14T12:14:19.741" v="1751" actId="403"/>
          <ac:spMkLst>
            <pc:docMk/>
            <pc:sldMk cId="148792829" sldId="358"/>
            <ac:spMk id="4" creationId="{2FD46F17-9336-4761-BE09-EAE254926DD7}"/>
          </ac:spMkLst>
        </pc:spChg>
      </pc:sldChg>
      <pc:sldChg chg="modSp add">
        <pc:chgData name="Angela Ogier" userId="44dd9095-1d95-4837-9c14-5c23c224bd78" providerId="ADAL" clId="{E8F40ACC-977D-47F4-9B98-217C28CAD760}" dt="2018-09-14T12:10:39.220" v="1498" actId="15"/>
        <pc:sldMkLst>
          <pc:docMk/>
          <pc:sldMk cId="3279913971" sldId="359"/>
        </pc:sldMkLst>
        <pc:spChg chg="mod">
          <ac:chgData name="Angela Ogier" userId="44dd9095-1d95-4837-9c14-5c23c224bd78" providerId="ADAL" clId="{E8F40ACC-977D-47F4-9B98-217C28CAD760}" dt="2018-09-14T12:08:06.295" v="1417" actId="20577"/>
          <ac:spMkLst>
            <pc:docMk/>
            <pc:sldMk cId="3279913971" sldId="359"/>
            <ac:spMk id="2" creationId="{030C2281-7043-4D61-BCE1-EC503C497289}"/>
          </ac:spMkLst>
        </pc:spChg>
        <pc:spChg chg="mod">
          <ac:chgData name="Angela Ogier" userId="44dd9095-1d95-4837-9c14-5c23c224bd78" providerId="ADAL" clId="{E8F40ACC-977D-47F4-9B98-217C28CAD760}" dt="2018-09-14T12:10:39.220" v="1498" actId="15"/>
          <ac:spMkLst>
            <pc:docMk/>
            <pc:sldMk cId="3279913971" sldId="359"/>
            <ac:spMk id="3" creationId="{A622B19D-F4E4-4682-BE80-8267F67ED2C4}"/>
          </ac:spMkLst>
        </pc:spChg>
      </pc:sldChg>
      <pc:sldChg chg="addSp modSp add">
        <pc:chgData name="Angela Ogier" userId="44dd9095-1d95-4837-9c14-5c23c224bd78" providerId="ADAL" clId="{E8F40ACC-977D-47F4-9B98-217C28CAD760}" dt="2018-09-14T12:19:25.581" v="2103" actId="403"/>
        <pc:sldMkLst>
          <pc:docMk/>
          <pc:sldMk cId="1281907599" sldId="360"/>
        </pc:sldMkLst>
        <pc:spChg chg="mod">
          <ac:chgData name="Angela Ogier" userId="44dd9095-1d95-4837-9c14-5c23c224bd78" providerId="ADAL" clId="{E8F40ACC-977D-47F4-9B98-217C28CAD760}" dt="2018-09-14T12:14:52.057" v="1781" actId="20577"/>
          <ac:spMkLst>
            <pc:docMk/>
            <pc:sldMk cId="1281907599" sldId="360"/>
            <ac:spMk id="2" creationId="{47290954-EE90-4CF2-B20D-A87D9D4B3CF2}"/>
          </ac:spMkLst>
        </pc:spChg>
        <pc:spChg chg="mod">
          <ac:chgData name="Angela Ogier" userId="44dd9095-1d95-4837-9c14-5c23c224bd78" providerId="ADAL" clId="{E8F40ACC-977D-47F4-9B98-217C28CAD760}" dt="2018-09-14T12:18:36.399" v="1987" actId="6549"/>
          <ac:spMkLst>
            <pc:docMk/>
            <pc:sldMk cId="1281907599" sldId="360"/>
            <ac:spMk id="3" creationId="{34667DA0-D477-4D38-868E-5E0A35B0FC07}"/>
          </ac:spMkLst>
        </pc:spChg>
        <pc:spChg chg="add mod">
          <ac:chgData name="Angela Ogier" userId="44dd9095-1d95-4837-9c14-5c23c224bd78" providerId="ADAL" clId="{E8F40ACC-977D-47F4-9B98-217C28CAD760}" dt="2018-09-14T12:18:16.434" v="1983" actId="179"/>
          <ac:spMkLst>
            <pc:docMk/>
            <pc:sldMk cId="1281907599" sldId="360"/>
            <ac:spMk id="4" creationId="{E7A57EEA-C341-4757-90CA-36273FD1E1BB}"/>
          </ac:spMkLst>
        </pc:spChg>
        <pc:spChg chg="add mod">
          <ac:chgData name="Angela Ogier" userId="44dd9095-1d95-4837-9c14-5c23c224bd78" providerId="ADAL" clId="{E8F40ACC-977D-47F4-9B98-217C28CAD760}" dt="2018-09-14T12:19:25.581" v="2103" actId="403"/>
          <ac:spMkLst>
            <pc:docMk/>
            <pc:sldMk cId="1281907599" sldId="360"/>
            <ac:spMk id="5" creationId="{F7A34122-AAA7-4143-BAC0-38922B8ADB4A}"/>
          </ac:spMkLst>
        </pc:spChg>
      </pc:sldChg>
      <pc:sldChg chg="modSp add">
        <pc:chgData name="Angela Ogier" userId="44dd9095-1d95-4837-9c14-5c23c224bd78" providerId="ADAL" clId="{E8F40ACC-977D-47F4-9B98-217C28CAD760}" dt="2018-09-14T12:20:15.773" v="2248" actId="20577"/>
        <pc:sldMkLst>
          <pc:docMk/>
          <pc:sldMk cId="2685509027" sldId="361"/>
        </pc:sldMkLst>
        <pc:spChg chg="mod">
          <ac:chgData name="Angela Ogier" userId="44dd9095-1d95-4837-9c14-5c23c224bd78" providerId="ADAL" clId="{E8F40ACC-977D-47F4-9B98-217C28CAD760}" dt="2018-09-14T12:19:41.898" v="2138" actId="20577"/>
          <ac:spMkLst>
            <pc:docMk/>
            <pc:sldMk cId="2685509027" sldId="361"/>
            <ac:spMk id="2" creationId="{58C54608-3EFE-4130-BA27-3D4271D99577}"/>
          </ac:spMkLst>
        </pc:spChg>
        <pc:spChg chg="mod">
          <ac:chgData name="Angela Ogier" userId="44dd9095-1d95-4837-9c14-5c23c224bd78" providerId="ADAL" clId="{E8F40ACC-977D-47F4-9B98-217C28CAD760}" dt="2018-09-14T12:20:15.773" v="2248" actId="20577"/>
          <ac:spMkLst>
            <pc:docMk/>
            <pc:sldMk cId="2685509027" sldId="361"/>
            <ac:spMk id="3" creationId="{316442EC-64FD-4288-BF30-A315510DCC11}"/>
          </ac:spMkLst>
        </pc:spChg>
      </pc:sldChg>
      <pc:sldMasterChg chg="delSldLayout">
        <pc:chgData name="Angela Ogier" userId="44dd9095-1d95-4837-9c14-5c23c224bd78" providerId="ADAL" clId="{E8F40ACC-977D-47F4-9B98-217C28CAD760}" dt="2018-09-14T11:45:21.508" v="498" actId="2696"/>
        <pc:sldMasterMkLst>
          <pc:docMk/>
          <pc:sldMasterMk cId="3097925022"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B47486-765F-4EB5-A3AC-C6ACB5DEB9E1}" type="datetimeFigureOut">
              <a:rPr lang="en-NZ" smtClean="0"/>
              <a:pPr/>
              <a:t>17/09/2018</a:t>
            </a:fld>
            <a:endParaRPr lang="en-NZ"/>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868AB-3D6E-4BA2-9CEE-7593714964C7}" type="slidenum">
              <a:rPr lang="en-NZ" smtClean="0"/>
              <a:pPr/>
              <a:t>‹#›</a:t>
            </a:fld>
            <a:endParaRPr lang="en-NZ"/>
          </a:p>
        </p:txBody>
      </p:sp>
    </p:spTree>
    <p:extLst>
      <p:ext uri="{BB962C8B-B14F-4D97-AF65-F5344CB8AC3E}">
        <p14:creationId xmlns:p14="http://schemas.microsoft.com/office/powerpoint/2010/main" val="10472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a:t>First Gas Presentation Title</a:t>
            </a:r>
          </a:p>
        </p:txBody>
      </p:sp>
      <p:sp>
        <p:nvSpPr>
          <p:cNvPr id="3"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a:t>Presenter’s Name</a:t>
            </a:r>
          </a:p>
        </p:txBody>
      </p:sp>
      <p:cxnSp>
        <p:nvCxnSpPr>
          <p:cNvPr id="5" name="Straight Connector 4"/>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10073891" y="7080992"/>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635293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tx1"/>
                </a:solidFill>
              </a:defRPr>
            </a:lvl1pPr>
          </a:lstStyle>
          <a:p>
            <a:r>
              <a:rPr lang="en-NZ" noProof="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tx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a:t>Presenter’s Name</a:t>
            </a:r>
          </a:p>
        </p:txBody>
      </p:sp>
      <p:sp>
        <p:nvSpPr>
          <p:cNvPr id="6" name="Rectangle 5"/>
          <p:cNvSpPr/>
          <p:nvPr userDrawn="1"/>
        </p:nvSpPr>
        <p:spPr>
          <a:xfrm>
            <a:off x="10073891" y="716500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32896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32000" y="734217"/>
            <a:ext cx="9828000" cy="399641"/>
          </a:xfrm>
        </p:spPr>
        <p:txBody>
          <a:bodyPr/>
          <a:lstStyle>
            <a:lvl1pPr>
              <a:lnSpc>
                <a:spcPts val="3000"/>
              </a:lnSpc>
              <a:defRPr sz="3000" baseline="0">
                <a:solidFill>
                  <a:schemeClr val="bg1"/>
                </a:solidFill>
              </a:defRPr>
            </a:lvl1pPr>
          </a:lstStyle>
          <a:p>
            <a:r>
              <a:rPr lang="en-NZ" noProof="0"/>
              <a:t>First Gas Presentation Title</a:t>
            </a:r>
          </a:p>
        </p:txBody>
      </p:sp>
      <p:sp>
        <p:nvSpPr>
          <p:cNvPr id="11" name="Subtitle 2"/>
          <p:cNvSpPr>
            <a:spLocks noGrp="1"/>
          </p:cNvSpPr>
          <p:nvPr>
            <p:ph type="subTitle" idx="1" hasCustomPrompt="1"/>
          </p:nvPr>
        </p:nvSpPr>
        <p:spPr>
          <a:xfrm>
            <a:off x="432000" y="1166217"/>
            <a:ext cx="9828000" cy="238150"/>
          </a:xfrm>
          <a:prstGeom prst="rect">
            <a:avLst/>
          </a:prstGeom>
        </p:spPr>
        <p:txBody>
          <a:bodyPr lIns="0" tIns="0" rIns="0" bIns="0">
            <a:noAutofit/>
          </a:bodyPr>
          <a:lstStyle>
            <a:lvl1pPr marL="0" indent="0" algn="l">
              <a:lnSpc>
                <a:spcPts val="2000"/>
              </a:lnSpc>
              <a:spcBef>
                <a:spcPts val="0"/>
              </a:spcBef>
              <a:buNone/>
              <a:defRPr sz="1500" b="1">
                <a:solidFill>
                  <a:schemeClr val="bg1"/>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en-NZ" noProof="0"/>
              <a:t>Presenter’s Name</a:t>
            </a:r>
          </a:p>
        </p:txBody>
      </p:sp>
      <p:sp>
        <p:nvSpPr>
          <p:cNvPr id="6" name="Rectangle 5"/>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336558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a:t>First Gas </a:t>
            </a:r>
            <a:r>
              <a:rPr lang="en-US" noProof="0" err="1"/>
              <a:t>Powerpoint</a:t>
            </a:r>
            <a:r>
              <a:rPr lang="en-US" noProof="0"/>
              <a:t> Title</a:t>
            </a:r>
            <a:endParaRPr lang="en-NZ" noProof="0"/>
          </a:p>
        </p:txBody>
      </p:sp>
      <p:cxnSp>
        <p:nvCxnSpPr>
          <p:cNvPr id="12" name="Straight Connector 11"/>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432000" y="1907992"/>
            <a:ext cx="9828000" cy="4680951"/>
          </a:xfrm>
          <a:prstGeom prst="rect">
            <a:avLst/>
          </a:prstGeom>
        </p:spPr>
        <p:txBody>
          <a:bodyPr lIns="0"/>
          <a:lstStyle>
            <a:lvl1pPr marL="0" indent="-205326">
              <a:buFont typeface="Arial"/>
              <a:buChar char="•"/>
              <a:defRPr sz="1600" baseline="0"/>
            </a:lvl1pPr>
            <a:lvl2pPr>
              <a:defRPr sz="1600" baseline="0"/>
            </a:lvl2pPr>
          </a:lstStyle>
          <a:p>
            <a:pPr marL="0" indent="0">
              <a:buNone/>
            </a:pPr>
            <a:endParaRPr lang="en-NZ"/>
          </a:p>
        </p:txBody>
      </p:sp>
      <p:sp>
        <p:nvSpPr>
          <p:cNvPr id="9" name="Rectangle 8"/>
          <p:cNvSpPr/>
          <p:nvPr userDrawn="1"/>
        </p:nvSpPr>
        <p:spPr>
          <a:xfrm>
            <a:off x="10073891" y="7159967"/>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1368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Imagery">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234132" y="7020991"/>
            <a:ext cx="1008112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432000" y="540272"/>
            <a:ext cx="9828000" cy="360040"/>
          </a:xfrm>
        </p:spPr>
        <p:txBody>
          <a:bodyPr/>
          <a:lstStyle>
            <a:lvl1pPr>
              <a:lnSpc>
                <a:spcPts val="3000"/>
              </a:lnSpc>
              <a:defRPr sz="2500"/>
            </a:lvl1pPr>
          </a:lstStyle>
          <a:p>
            <a:r>
              <a:rPr lang="en-US" noProof="0"/>
              <a:t>First Gas </a:t>
            </a:r>
            <a:r>
              <a:rPr lang="en-US" noProof="0" err="1"/>
              <a:t>Powerpoint</a:t>
            </a:r>
            <a:r>
              <a:rPr lang="en-US" noProof="0"/>
              <a:t> Title</a:t>
            </a:r>
            <a:endParaRPr lang="en-NZ" noProof="0"/>
          </a:p>
        </p:txBody>
      </p:sp>
      <p:sp>
        <p:nvSpPr>
          <p:cNvPr id="13" name="Picture Placeholder 3"/>
          <p:cNvSpPr>
            <a:spLocks noGrp="1"/>
          </p:cNvSpPr>
          <p:nvPr>
            <p:ph type="pic" sz="quarter" idx="4294967295"/>
          </p:nvPr>
        </p:nvSpPr>
        <p:spPr>
          <a:xfrm>
            <a:off x="1980000" y="2376000"/>
            <a:ext cx="2160000" cy="3240088"/>
          </a:xfrm>
          <a:prstGeom prst="rect">
            <a:avLst/>
          </a:prstGeom>
        </p:spPr>
      </p:sp>
      <p:sp>
        <p:nvSpPr>
          <p:cNvPr id="20" name="Picture Placeholder 9"/>
          <p:cNvSpPr>
            <a:spLocks noGrp="1"/>
          </p:cNvSpPr>
          <p:nvPr>
            <p:ph type="pic" sz="quarter" idx="4294967295"/>
          </p:nvPr>
        </p:nvSpPr>
        <p:spPr>
          <a:xfrm>
            <a:off x="4248000" y="2376000"/>
            <a:ext cx="2160000" cy="3240088"/>
          </a:xfrm>
          <a:prstGeom prst="rect">
            <a:avLst/>
          </a:prstGeom>
        </p:spPr>
      </p:sp>
      <p:sp>
        <p:nvSpPr>
          <p:cNvPr id="21" name="Picture Placeholder 10"/>
          <p:cNvSpPr>
            <a:spLocks noGrp="1"/>
          </p:cNvSpPr>
          <p:nvPr>
            <p:ph type="pic" sz="quarter" idx="4294967295"/>
          </p:nvPr>
        </p:nvSpPr>
        <p:spPr>
          <a:xfrm>
            <a:off x="6516000" y="2376000"/>
            <a:ext cx="2160000" cy="3240088"/>
          </a:xfrm>
          <a:prstGeom prst="rect">
            <a:avLst/>
          </a:prstGeom>
        </p:spPr>
      </p:sp>
      <p:sp>
        <p:nvSpPr>
          <p:cNvPr id="11" name="Rectangle 10"/>
          <p:cNvSpPr/>
          <p:nvPr userDrawn="1"/>
        </p:nvSpPr>
        <p:spPr>
          <a:xfrm>
            <a:off x="10073891"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61878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Bann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40271"/>
            <a:ext cx="9828000" cy="360040"/>
          </a:xfrm>
        </p:spPr>
        <p:txBody>
          <a:bodyPr/>
          <a:lstStyle>
            <a:lvl1pPr>
              <a:lnSpc>
                <a:spcPts val="3000"/>
              </a:lnSpc>
              <a:defRPr sz="2500" baseline="0">
                <a:solidFill>
                  <a:schemeClr val="tx1"/>
                </a:solidFill>
              </a:defRPr>
            </a:lvl1pPr>
          </a:lstStyle>
          <a:p>
            <a:r>
              <a:rPr lang="en-US" noProof="0"/>
              <a:t>First Gas </a:t>
            </a:r>
            <a:r>
              <a:rPr lang="en-US" noProof="0" err="1"/>
              <a:t>Powerpoint</a:t>
            </a:r>
            <a:r>
              <a:rPr lang="en-US" noProof="0"/>
              <a:t> Title</a:t>
            </a:r>
            <a:endParaRPr lang="en-NZ" noProof="0"/>
          </a:p>
        </p:txBody>
      </p:sp>
      <p:sp>
        <p:nvSpPr>
          <p:cNvPr id="7" name="Content Placeholder 2"/>
          <p:cNvSpPr>
            <a:spLocks noGrp="1"/>
          </p:cNvSpPr>
          <p:nvPr>
            <p:ph idx="4294967295"/>
          </p:nvPr>
        </p:nvSpPr>
        <p:spPr>
          <a:xfrm>
            <a:off x="432000" y="1476376"/>
            <a:ext cx="9828000" cy="4752528"/>
          </a:xfrm>
          <a:prstGeom prst="rect">
            <a:avLst/>
          </a:prstGeom>
        </p:spPr>
        <p:txBody>
          <a:bodyPr lIns="0"/>
          <a:lstStyle/>
          <a:p>
            <a:pPr marL="0" indent="0">
              <a:buNone/>
            </a:pPr>
            <a:endParaRPr lang="en-NZ" sz="1600"/>
          </a:p>
        </p:txBody>
      </p:sp>
      <p:sp>
        <p:nvSpPr>
          <p:cNvPr id="8" name="Rectangle 7"/>
          <p:cNvSpPr/>
          <p:nvPr userDrawn="1"/>
        </p:nvSpPr>
        <p:spPr>
          <a:xfrm>
            <a:off x="10015042" y="6539974"/>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129682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3" name="Subtitle 2"/>
          <p:cNvSpPr>
            <a:spLocks noGrp="1"/>
          </p:cNvSpPr>
          <p:nvPr>
            <p:ph type="subTitle" idx="4294967295"/>
          </p:nvPr>
        </p:nvSpPr>
        <p:spPr>
          <a:xfrm>
            <a:off x="0" y="1548383"/>
            <a:ext cx="10693400" cy="576064"/>
          </a:xfrm>
          <a:prstGeom prst="rect">
            <a:avLst/>
          </a:prstGeom>
        </p:spPr>
        <p:txBody>
          <a:bodyPr>
            <a:normAutofit/>
          </a:bodyPr>
          <a:lstStyle>
            <a:lvl1pPr marL="0" indent="0" algn="ctr">
              <a:spcBef>
                <a:spcPts val="0"/>
              </a:spcBef>
              <a:buFontTx/>
              <a:buNone/>
              <a:defRPr/>
            </a:lvl1pPr>
          </a:lstStyle>
          <a:p>
            <a:pPr algn="ctr"/>
            <a:endParaRPr lang="en-NZ" sz="2000">
              <a:solidFill>
                <a:schemeClr val="accent6">
                  <a:lumMod val="50000"/>
                </a:schemeClr>
              </a:solidFill>
            </a:endParaRPr>
          </a:p>
        </p:txBody>
      </p:sp>
      <p:sp>
        <p:nvSpPr>
          <p:cNvPr id="4" name="Rectangle 3"/>
          <p:cNvSpPr/>
          <p:nvPr userDrawn="1"/>
        </p:nvSpPr>
        <p:spPr>
          <a:xfrm>
            <a:off x="10027220" y="7092999"/>
            <a:ext cx="372218" cy="276999"/>
          </a:xfrm>
          <a:prstGeom prst="rect">
            <a:avLst/>
          </a:prstGeom>
        </p:spPr>
        <p:txBody>
          <a:bodyPr wrap="none">
            <a:spAutoFit/>
          </a:bodyPr>
          <a:lstStyle/>
          <a:p>
            <a:fld id="{EE9A59ED-ADC8-4837-8CB4-18B8B9D85A7E}" type="slidenum">
              <a:rPr lang="en-NZ" sz="1200" noProof="0" smtClean="0">
                <a:latin typeface="Arial" panose="020B0604020202020204" pitchFamily="34" charset="0"/>
                <a:cs typeface="Arial" panose="020B0604020202020204" pitchFamily="34" charset="0"/>
              </a:rPr>
              <a:pPr/>
              <a:t>‹#›</a:t>
            </a:fld>
            <a:endParaRPr lang="en-NZ" sz="1200"/>
          </a:p>
        </p:txBody>
      </p:sp>
    </p:spTree>
    <p:extLst>
      <p:ext uri="{BB962C8B-B14F-4D97-AF65-F5344CB8AC3E}">
        <p14:creationId xmlns:p14="http://schemas.microsoft.com/office/powerpoint/2010/main" val="303331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5200" y="476300"/>
            <a:ext cx="9683000" cy="424011"/>
          </a:xfrm>
          <a:prstGeom prst="rect">
            <a:avLst/>
          </a:prstGeom>
        </p:spPr>
        <p:txBody>
          <a:bodyPr vert="horz" lIns="0" tIns="0" rIns="0" bIns="0" rtlCol="0" anchor="t" anchorCtr="0">
            <a:noAutofit/>
          </a:bodyPr>
          <a:lstStyle/>
          <a:p>
            <a:r>
              <a:rPr lang="en-US" noProof="0"/>
              <a:t>First Gas </a:t>
            </a:r>
            <a:r>
              <a:rPr lang="en-US" noProof="0" err="1"/>
              <a:t>Powerpoint</a:t>
            </a:r>
            <a:r>
              <a:rPr lang="en-US" noProof="0"/>
              <a:t> Title</a:t>
            </a:r>
            <a:endParaRPr lang="en-NZ" noProof="0"/>
          </a:p>
        </p:txBody>
      </p:sp>
      <p:cxnSp>
        <p:nvCxnSpPr>
          <p:cNvPr id="6" name="Straight Connector 5"/>
          <p:cNvCxnSpPr/>
          <p:nvPr userDrawn="1"/>
        </p:nvCxnSpPr>
        <p:spPr>
          <a:xfrm>
            <a:off x="234132" y="6948983"/>
            <a:ext cx="101531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925022"/>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0" r:id="rId4"/>
    <p:sldLayoutId id="2147483655" r:id="rId5"/>
    <p:sldLayoutId id="2147483658" r:id="rId6"/>
    <p:sldLayoutId id="2147483657" r:id="rId7"/>
  </p:sldLayoutIdLst>
  <p:hf hdr="0" dt="0"/>
  <p:txStyles>
    <p:titleStyle>
      <a:lvl1pPr algn="l" defTabSz="1043056" rtl="0" eaLnBrk="1" latinLnBrk="0" hangingPunct="1">
        <a:lnSpc>
          <a:spcPts val="3422"/>
        </a:lnSpc>
        <a:spcBef>
          <a:spcPct val="0"/>
        </a:spcBef>
        <a:buNone/>
        <a:defRPr sz="2900" b="1" kern="1200" baseline="0">
          <a:solidFill>
            <a:schemeClr val="bg1"/>
          </a:solidFill>
          <a:latin typeface="Arial" pitchFamily="34" charset="0"/>
          <a:ea typeface="+mj-ea"/>
          <a:cs typeface="Arial" pitchFamily="34" charset="0"/>
        </a:defRPr>
      </a:lvl1pPr>
    </p:titleStyle>
    <p:bodyStyle>
      <a:lvl1pPr marL="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9FFD-53C6-4F26-95F5-546A31AC2C74}"/>
              </a:ext>
            </a:extLst>
          </p:cNvPr>
          <p:cNvSpPr>
            <a:spLocks noGrp="1"/>
          </p:cNvSpPr>
          <p:nvPr>
            <p:ph type="ctrTitle"/>
          </p:nvPr>
        </p:nvSpPr>
        <p:spPr/>
        <p:txBody>
          <a:bodyPr/>
          <a:lstStyle/>
          <a:p>
            <a:r>
              <a:rPr lang="en-NZ" dirty="0"/>
              <a:t>GTAC Workshop Block 5</a:t>
            </a:r>
          </a:p>
        </p:txBody>
      </p:sp>
      <p:sp>
        <p:nvSpPr>
          <p:cNvPr id="3" name="Subtitle 2">
            <a:extLst>
              <a:ext uri="{FF2B5EF4-FFF2-40B4-BE49-F238E27FC236}">
                <a16:creationId xmlns:a16="http://schemas.microsoft.com/office/drawing/2014/main" id="{B670DA5D-1D4D-4818-AFE4-D17E9FD5FB1D}"/>
              </a:ext>
            </a:extLst>
          </p:cNvPr>
          <p:cNvSpPr>
            <a:spLocks noGrp="1"/>
          </p:cNvSpPr>
          <p:nvPr>
            <p:ph type="subTitle" idx="1"/>
          </p:nvPr>
        </p:nvSpPr>
        <p:spPr/>
        <p:txBody>
          <a:bodyPr/>
          <a:lstStyle/>
          <a:p>
            <a:r>
              <a:rPr lang="en-NZ" dirty="0"/>
              <a:t>19 September 2018</a:t>
            </a:r>
          </a:p>
        </p:txBody>
      </p:sp>
    </p:spTree>
    <p:extLst>
      <p:ext uri="{BB962C8B-B14F-4D97-AF65-F5344CB8AC3E}">
        <p14:creationId xmlns:p14="http://schemas.microsoft.com/office/powerpoint/2010/main" val="364332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88647-EA05-4820-BA69-F33D77091370}"/>
              </a:ext>
            </a:extLst>
          </p:cNvPr>
          <p:cNvSpPr>
            <a:spLocks noGrp="1"/>
          </p:cNvSpPr>
          <p:nvPr>
            <p:ph type="title"/>
          </p:nvPr>
        </p:nvSpPr>
        <p:spPr/>
        <p:txBody>
          <a:bodyPr/>
          <a:lstStyle/>
          <a:p>
            <a:r>
              <a:rPr lang="en-NZ" dirty="0"/>
              <a:t>GMRG Auction Preferred Outcomes</a:t>
            </a:r>
          </a:p>
        </p:txBody>
      </p:sp>
      <p:sp>
        <p:nvSpPr>
          <p:cNvPr id="3" name="Content Placeholder 2">
            <a:extLst>
              <a:ext uri="{FF2B5EF4-FFF2-40B4-BE49-F238E27FC236}">
                <a16:creationId xmlns:a16="http://schemas.microsoft.com/office/drawing/2014/main" id="{63DB5DAC-735B-4B61-B0F5-AE2E2E2F2404}"/>
              </a:ext>
            </a:extLst>
          </p:cNvPr>
          <p:cNvSpPr>
            <a:spLocks noGrp="1"/>
          </p:cNvSpPr>
          <p:nvPr>
            <p:ph idx="1"/>
          </p:nvPr>
        </p:nvSpPr>
        <p:spPr>
          <a:xfrm>
            <a:off x="432000" y="1666834"/>
            <a:ext cx="9828000" cy="4680951"/>
          </a:xfrm>
        </p:spPr>
        <p:txBody>
          <a:bodyPr/>
          <a:lstStyle/>
          <a:p>
            <a:pPr indent="0">
              <a:buNone/>
            </a:pPr>
            <a:r>
              <a:rPr lang="en-NZ" dirty="0"/>
              <a:t>The preferred outcomes for the auction process were defined as:</a:t>
            </a:r>
          </a:p>
          <a:p>
            <a:pPr marL="180975" lvl="0" indent="-180975"/>
            <a:r>
              <a:rPr lang="en-NZ" dirty="0"/>
              <a:t>Reserve price of zero dollars with compressor fuel provided by shippers in-kind</a:t>
            </a:r>
          </a:p>
          <a:p>
            <a:pPr marL="180975" lvl="0" indent="-180975"/>
            <a:r>
              <a:rPr lang="en-NZ" dirty="0"/>
              <a:t>Bidders pay the lowest price fully cleared bid</a:t>
            </a:r>
          </a:p>
          <a:p>
            <a:pPr marL="180975" lvl="0" indent="-180975"/>
            <a:r>
              <a:rPr lang="en-NZ" dirty="0"/>
              <a:t>Winning combination of bids determined using a profit maximisation algorithm (constrained by requirement that at least all contracted but un-nominated capacity is put on sale in auction) </a:t>
            </a:r>
          </a:p>
          <a:p>
            <a:pPr marL="180975" lvl="0" indent="-180975"/>
            <a:r>
              <a:rPr lang="en-NZ" dirty="0"/>
              <a:t>At least all technically feasible contracted but unnominated capacity to be released through the auction</a:t>
            </a:r>
          </a:p>
          <a:p>
            <a:pPr marL="180975" lvl="0" indent="-180975"/>
            <a:r>
              <a:rPr lang="en-NZ" dirty="0"/>
              <a:t>Auction to be conducted on a daily basis, shortly after nomination cut-off time</a:t>
            </a:r>
          </a:p>
          <a:p>
            <a:pPr marL="180975" lvl="0" indent="-180975"/>
            <a:r>
              <a:rPr lang="en-NZ" dirty="0"/>
              <a:t>Market governance and conduct rules to ensure that rights are exercised in good faith and not to game or undermine the auction.</a:t>
            </a:r>
          </a:p>
          <a:p>
            <a:pPr indent="0">
              <a:buNone/>
            </a:pPr>
            <a:r>
              <a:rPr lang="en-NZ" dirty="0"/>
              <a:t>Other parts of the design related to:</a:t>
            </a:r>
          </a:p>
          <a:p>
            <a:pPr marL="285750" indent="-285750"/>
            <a:r>
              <a:rPr lang="en-NZ" dirty="0"/>
              <a:t>curtailment and compensation of bidders - covered by section 10 of the GTAC.  </a:t>
            </a:r>
          </a:p>
          <a:p>
            <a:pPr marL="285750" indent="-285750"/>
            <a:r>
              <a:rPr lang="en-NZ" dirty="0"/>
              <a:t>treatment of the auction proceeds – not required </a:t>
            </a:r>
          </a:p>
          <a:p>
            <a:pPr marL="285750" indent="-285750"/>
            <a:r>
              <a:rPr lang="en-NZ" dirty="0"/>
              <a:t>prudential and clearance requirements – not required</a:t>
            </a:r>
          </a:p>
          <a:p>
            <a:pPr indent="0">
              <a:buNone/>
            </a:pPr>
            <a:endParaRPr lang="en-NZ" dirty="0"/>
          </a:p>
        </p:txBody>
      </p:sp>
      <p:sp>
        <p:nvSpPr>
          <p:cNvPr id="4" name="Rectangle 3">
            <a:extLst>
              <a:ext uri="{FF2B5EF4-FFF2-40B4-BE49-F238E27FC236}">
                <a16:creationId xmlns:a16="http://schemas.microsoft.com/office/drawing/2014/main" id="{2FD46F17-9336-4761-BE09-EAE254926DD7}"/>
              </a:ext>
            </a:extLst>
          </p:cNvPr>
          <p:cNvSpPr/>
          <p:nvPr/>
        </p:nvSpPr>
        <p:spPr>
          <a:xfrm>
            <a:off x="396188" y="6327333"/>
            <a:ext cx="9827999" cy="584775"/>
          </a:xfrm>
          <a:prstGeom prst="rect">
            <a:avLst/>
          </a:prstGeom>
          <a:solidFill>
            <a:schemeClr val="bg2"/>
          </a:solidFill>
        </p:spPr>
        <p:txBody>
          <a:bodyPr wrap="square">
            <a:spAutoFit/>
          </a:bodyPr>
          <a:lstStyle/>
          <a:p>
            <a:pPr indent="0">
              <a:buNone/>
            </a:pPr>
            <a:r>
              <a:rPr lang="en-NZ" sz="1600" b="1" i="1" dirty="0">
                <a:latin typeface="Arial" panose="020B0604020202020204" pitchFamily="34" charset="0"/>
                <a:cs typeface="Arial" panose="020B0604020202020204" pitchFamily="34" charset="0"/>
              </a:rPr>
              <a:t>Similar to that in the design of the FTR market and many of the provisions are covered by the GTAC</a:t>
            </a:r>
          </a:p>
          <a:p>
            <a:pPr indent="0">
              <a:buNone/>
            </a:pPr>
            <a:r>
              <a:rPr lang="en-NZ" sz="1600" b="1" i="1" dirty="0">
                <a:latin typeface="Arial" panose="020B0604020202020204" pitchFamily="34" charset="0"/>
                <a:cs typeface="Arial" panose="020B0604020202020204" pitchFamily="34" charset="0"/>
              </a:rPr>
              <a:t>Provisions on market conduct would support competitiveness of the auction process</a:t>
            </a:r>
          </a:p>
        </p:txBody>
      </p:sp>
    </p:spTree>
    <p:extLst>
      <p:ext uri="{BB962C8B-B14F-4D97-AF65-F5344CB8AC3E}">
        <p14:creationId xmlns:p14="http://schemas.microsoft.com/office/powerpoint/2010/main" val="14879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0954-EE90-4CF2-B20D-A87D9D4B3CF2}"/>
              </a:ext>
            </a:extLst>
          </p:cNvPr>
          <p:cNvSpPr>
            <a:spLocks noGrp="1"/>
          </p:cNvSpPr>
          <p:nvPr>
            <p:ph type="title"/>
          </p:nvPr>
        </p:nvSpPr>
        <p:spPr/>
        <p:txBody>
          <a:bodyPr/>
          <a:lstStyle/>
          <a:p>
            <a:r>
              <a:rPr lang="en-NZ" dirty="0"/>
              <a:t>Proposed Scope</a:t>
            </a:r>
          </a:p>
        </p:txBody>
      </p:sp>
      <p:sp>
        <p:nvSpPr>
          <p:cNvPr id="3" name="Content Placeholder 2">
            <a:extLst>
              <a:ext uri="{FF2B5EF4-FFF2-40B4-BE49-F238E27FC236}">
                <a16:creationId xmlns:a16="http://schemas.microsoft.com/office/drawing/2014/main" id="{34667DA0-D477-4D38-868E-5E0A35B0FC07}"/>
              </a:ext>
            </a:extLst>
          </p:cNvPr>
          <p:cNvSpPr>
            <a:spLocks noGrp="1"/>
          </p:cNvSpPr>
          <p:nvPr>
            <p:ph idx="1"/>
          </p:nvPr>
        </p:nvSpPr>
        <p:spPr>
          <a:xfrm>
            <a:off x="432000" y="1907992"/>
            <a:ext cx="4878188" cy="4680951"/>
          </a:xfrm>
        </p:spPr>
        <p:txBody>
          <a:bodyPr/>
          <a:lstStyle/>
          <a:p>
            <a:pPr indent="0">
              <a:buNone/>
            </a:pPr>
            <a:r>
              <a:rPr lang="en-NZ" b="1" dirty="0"/>
              <a:t>Proposed objectives for the terms and conditions:</a:t>
            </a:r>
          </a:p>
          <a:p>
            <a:pPr marL="180975" lvl="0" indent="-180975"/>
            <a:r>
              <a:rPr lang="en-NZ" dirty="0"/>
              <a:t>Maximise competition in the auction process and in upstream and downstream gas markets</a:t>
            </a:r>
          </a:p>
          <a:p>
            <a:pPr marL="180975" lvl="0" indent="-180975"/>
            <a:r>
              <a:rPr lang="en-NZ" dirty="0"/>
              <a:t>Ensure capacity is allocated to those most willing to pay</a:t>
            </a:r>
          </a:p>
          <a:p>
            <a:pPr marL="180975" lvl="0" indent="-180975"/>
            <a:r>
              <a:rPr lang="en-NZ" dirty="0"/>
              <a:t>Ensure costs to participate are minimised</a:t>
            </a:r>
          </a:p>
          <a:p>
            <a:pPr indent="0">
              <a:buNone/>
            </a:pPr>
            <a:r>
              <a:rPr lang="en-NZ" b="1" i="1" dirty="0"/>
              <a:t>What doesn’t need to be included:</a:t>
            </a:r>
          </a:p>
          <a:p>
            <a:pPr indent="0">
              <a:buNone/>
            </a:pPr>
            <a:r>
              <a:rPr lang="en-NZ" dirty="0"/>
              <a:t>Mechanics of the auction itself are well defined in the GTAC: assessing the bids, pricing, timing and information provision. </a:t>
            </a:r>
          </a:p>
          <a:p>
            <a:pPr indent="0">
              <a:buNone/>
            </a:pPr>
            <a:r>
              <a:rPr lang="en-NZ" dirty="0"/>
              <a:t>Other matters covered by the GTAC itself:</a:t>
            </a:r>
          </a:p>
          <a:p>
            <a:pPr marL="180975" lvl="0" indent="-180975"/>
            <a:r>
              <a:rPr lang="en-NZ" dirty="0"/>
              <a:t>Clearing</a:t>
            </a:r>
          </a:p>
          <a:p>
            <a:pPr marL="180975" lvl="0" indent="-180975"/>
            <a:r>
              <a:rPr lang="en-NZ" dirty="0" err="1"/>
              <a:t>Prudentials</a:t>
            </a:r>
            <a:endParaRPr lang="en-NZ" dirty="0"/>
          </a:p>
          <a:p>
            <a:pPr marL="180975" lvl="0" indent="-180975"/>
            <a:r>
              <a:rPr lang="en-NZ" dirty="0"/>
              <a:t>Warrantee on title</a:t>
            </a:r>
          </a:p>
        </p:txBody>
      </p:sp>
      <p:sp>
        <p:nvSpPr>
          <p:cNvPr id="4" name="Content Placeholder 2">
            <a:extLst>
              <a:ext uri="{FF2B5EF4-FFF2-40B4-BE49-F238E27FC236}">
                <a16:creationId xmlns:a16="http://schemas.microsoft.com/office/drawing/2014/main" id="{E7A57EEA-C341-4757-90CA-36273FD1E1BB}"/>
              </a:ext>
            </a:extLst>
          </p:cNvPr>
          <p:cNvSpPr txBox="1">
            <a:spLocks/>
          </p:cNvSpPr>
          <p:nvPr/>
        </p:nvSpPr>
        <p:spPr>
          <a:xfrm>
            <a:off x="5467899" y="1836738"/>
            <a:ext cx="4878188" cy="4680951"/>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Font typeface="Arial"/>
              <a:buNone/>
            </a:pPr>
            <a:r>
              <a:rPr lang="en-NZ" b="1" i="1" dirty="0"/>
              <a:t>Gaps to be covered:</a:t>
            </a:r>
          </a:p>
          <a:p>
            <a:pPr marL="180975" indent="-180975">
              <a:buFont typeface="Arial"/>
              <a:buNone/>
            </a:pPr>
            <a:r>
              <a:rPr lang="en-NZ" dirty="0"/>
              <a:t>Ensuring bids are a genuine estimate of required capacity (good faith requirement)</a:t>
            </a:r>
          </a:p>
          <a:p>
            <a:pPr marL="180975" indent="-180975"/>
            <a:r>
              <a:rPr lang="en-NZ" dirty="0"/>
              <a:t>Ensuring new market entrants can access Priority Rights</a:t>
            </a:r>
          </a:p>
          <a:p>
            <a:pPr marL="180975" indent="-180975"/>
            <a:r>
              <a:rPr lang="en-NZ" dirty="0"/>
              <a:t>We also consider there needs to be further precision on the time that the auction is conducted on the day of the auction.</a:t>
            </a:r>
          </a:p>
        </p:txBody>
      </p:sp>
      <p:sp>
        <p:nvSpPr>
          <p:cNvPr id="5" name="TextBox 4">
            <a:extLst>
              <a:ext uri="{FF2B5EF4-FFF2-40B4-BE49-F238E27FC236}">
                <a16:creationId xmlns:a16="http://schemas.microsoft.com/office/drawing/2014/main" id="{F7A34122-AAA7-4143-BAC0-38922B8ADB4A}"/>
              </a:ext>
            </a:extLst>
          </p:cNvPr>
          <p:cNvSpPr txBox="1"/>
          <p:nvPr/>
        </p:nvSpPr>
        <p:spPr>
          <a:xfrm>
            <a:off x="5383214" y="4770418"/>
            <a:ext cx="4990008" cy="646331"/>
          </a:xfrm>
          <a:prstGeom prst="rect">
            <a:avLst/>
          </a:prstGeom>
          <a:solidFill>
            <a:schemeClr val="bg2"/>
          </a:solidFill>
        </p:spPr>
        <p:txBody>
          <a:bodyPr wrap="square" rtlCol="0">
            <a:spAutoFit/>
          </a:bodyPr>
          <a:lstStyle/>
          <a:p>
            <a:r>
              <a:rPr lang="en-NZ" sz="1800" b="1" i="1" dirty="0">
                <a:latin typeface="Arial" panose="020B0604020202020204" pitchFamily="34" charset="0"/>
                <a:cs typeface="Arial" panose="020B0604020202020204" pitchFamily="34" charset="0"/>
              </a:rPr>
              <a:t>What other topics need to be covered?</a:t>
            </a:r>
          </a:p>
          <a:p>
            <a:r>
              <a:rPr lang="en-NZ" sz="1800" b="1" i="1" dirty="0">
                <a:latin typeface="Arial" panose="020B0604020202020204" pitchFamily="34" charset="0"/>
                <a:cs typeface="Arial" panose="020B0604020202020204" pitchFamily="34" charset="0"/>
              </a:rPr>
              <a:t>What else needs to be defined?</a:t>
            </a:r>
          </a:p>
        </p:txBody>
      </p:sp>
    </p:spTree>
    <p:extLst>
      <p:ext uri="{BB962C8B-B14F-4D97-AF65-F5344CB8AC3E}">
        <p14:creationId xmlns:p14="http://schemas.microsoft.com/office/powerpoint/2010/main" val="128190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4608-3EFE-4130-BA27-3D4271D99577}"/>
              </a:ext>
            </a:extLst>
          </p:cNvPr>
          <p:cNvSpPr>
            <a:spLocks noGrp="1"/>
          </p:cNvSpPr>
          <p:nvPr>
            <p:ph type="title"/>
          </p:nvPr>
        </p:nvSpPr>
        <p:spPr/>
        <p:txBody>
          <a:bodyPr/>
          <a:lstStyle/>
          <a:p>
            <a:r>
              <a:rPr lang="en-NZ" dirty="0"/>
              <a:t>Next Steps – PR Auction Ts and Cs</a:t>
            </a:r>
          </a:p>
        </p:txBody>
      </p:sp>
      <p:sp>
        <p:nvSpPr>
          <p:cNvPr id="3" name="Content Placeholder 2">
            <a:extLst>
              <a:ext uri="{FF2B5EF4-FFF2-40B4-BE49-F238E27FC236}">
                <a16:creationId xmlns:a16="http://schemas.microsoft.com/office/drawing/2014/main" id="{316442EC-64FD-4288-BF30-A315510DCC11}"/>
              </a:ext>
            </a:extLst>
          </p:cNvPr>
          <p:cNvSpPr>
            <a:spLocks noGrp="1"/>
          </p:cNvSpPr>
          <p:nvPr>
            <p:ph idx="1"/>
          </p:nvPr>
        </p:nvSpPr>
        <p:spPr/>
        <p:txBody>
          <a:bodyPr/>
          <a:lstStyle/>
          <a:p>
            <a:r>
              <a:rPr lang="en-NZ" dirty="0"/>
              <a:t>Consolidate input from today’s workshop</a:t>
            </a:r>
          </a:p>
          <a:p>
            <a:r>
              <a:rPr lang="en-NZ" dirty="0"/>
              <a:t>Proposed a workplan for 2019 to consult on draft provisions</a:t>
            </a:r>
          </a:p>
        </p:txBody>
      </p:sp>
    </p:spTree>
    <p:extLst>
      <p:ext uri="{BB962C8B-B14F-4D97-AF65-F5344CB8AC3E}">
        <p14:creationId xmlns:p14="http://schemas.microsoft.com/office/powerpoint/2010/main" val="268550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C0E6-8D5A-42C6-BD4F-B7ADA9FA8CFB}"/>
              </a:ext>
            </a:extLst>
          </p:cNvPr>
          <p:cNvSpPr>
            <a:spLocks noGrp="1"/>
          </p:cNvSpPr>
          <p:nvPr>
            <p:ph type="title"/>
          </p:nvPr>
        </p:nvSpPr>
        <p:spPr/>
        <p:txBody>
          <a:bodyPr/>
          <a:lstStyle/>
          <a:p>
            <a:r>
              <a:rPr lang="en-NZ"/>
              <a:t>Agenda</a:t>
            </a:r>
          </a:p>
        </p:txBody>
      </p:sp>
      <p:graphicFrame>
        <p:nvGraphicFramePr>
          <p:cNvPr id="6" name="Table 5">
            <a:extLst>
              <a:ext uri="{FF2B5EF4-FFF2-40B4-BE49-F238E27FC236}">
                <a16:creationId xmlns:a16="http://schemas.microsoft.com/office/drawing/2014/main" id="{0B6335C0-F574-470E-8581-219FF17985B9}"/>
              </a:ext>
            </a:extLst>
          </p:cNvPr>
          <p:cNvGraphicFramePr>
            <a:graphicFrameLocks noGrp="1"/>
          </p:cNvGraphicFramePr>
          <p:nvPr>
            <p:extLst>
              <p:ext uri="{D42A27DB-BD31-4B8C-83A1-F6EECF244321}">
                <p14:modId xmlns:p14="http://schemas.microsoft.com/office/powerpoint/2010/main" val="787937927"/>
              </p:ext>
            </p:extLst>
          </p:nvPr>
        </p:nvGraphicFramePr>
        <p:xfrm>
          <a:off x="450850" y="2340471"/>
          <a:ext cx="8928298" cy="2937763"/>
        </p:xfrm>
        <a:graphic>
          <a:graphicData uri="http://schemas.openxmlformats.org/drawingml/2006/table">
            <a:tbl>
              <a:tblPr firstRow="1" firstCol="1" bandRow="1">
                <a:tableStyleId>{3B4B98B0-60AC-42C2-AFA5-B58CD77FA1E5}</a:tableStyleId>
              </a:tblPr>
              <a:tblGrid>
                <a:gridCol w="935410">
                  <a:extLst>
                    <a:ext uri="{9D8B030D-6E8A-4147-A177-3AD203B41FA5}">
                      <a16:colId xmlns:a16="http://schemas.microsoft.com/office/drawing/2014/main" val="4201366826"/>
                    </a:ext>
                  </a:extLst>
                </a:gridCol>
                <a:gridCol w="5391477">
                  <a:extLst>
                    <a:ext uri="{9D8B030D-6E8A-4147-A177-3AD203B41FA5}">
                      <a16:colId xmlns:a16="http://schemas.microsoft.com/office/drawing/2014/main" val="3269562188"/>
                    </a:ext>
                  </a:extLst>
                </a:gridCol>
                <a:gridCol w="2601411">
                  <a:extLst>
                    <a:ext uri="{9D8B030D-6E8A-4147-A177-3AD203B41FA5}">
                      <a16:colId xmlns:a16="http://schemas.microsoft.com/office/drawing/2014/main" val="3190575204"/>
                    </a:ext>
                  </a:extLst>
                </a:gridCol>
              </a:tblGrid>
              <a:tr h="489655">
                <a:tc gridSpan="2">
                  <a:txBody>
                    <a:bodyPr/>
                    <a:lstStyle/>
                    <a:p>
                      <a:pPr>
                        <a:lnSpc>
                          <a:spcPct val="107000"/>
                        </a:lnSpc>
                        <a:spcAft>
                          <a:spcPts val="0"/>
                        </a:spcAft>
                        <a:tabLst>
                          <a:tab pos="900430" algn="l"/>
                          <a:tab pos="8821420" algn="r"/>
                        </a:tabLst>
                      </a:pPr>
                      <a:r>
                        <a:rPr lang="en-NZ" sz="1800">
                          <a:solidFill>
                            <a:schemeClr val="bg1"/>
                          </a:solidFill>
                          <a:effectLst/>
                          <a:latin typeface="Arial" panose="020B0604020202020204" pitchFamily="34" charset="0"/>
                          <a:cs typeface="Arial" panose="020B0604020202020204" pitchFamily="34" charset="0"/>
                        </a:rPr>
                        <a:t> Agenda Items</a:t>
                      </a:r>
                      <a:endParaRPr lang="en-NZ"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tc hMerge="1">
                  <a:txBody>
                    <a:bodyPr/>
                    <a:lstStyle/>
                    <a:p>
                      <a:endParaRPr lang="en-NZ"/>
                    </a:p>
                  </a:txBody>
                  <a:tcPr/>
                </a:tc>
                <a:tc>
                  <a:txBody>
                    <a:bodyPr/>
                    <a:lstStyle/>
                    <a:p>
                      <a:pPr algn="ctr">
                        <a:lnSpc>
                          <a:spcPct val="107000"/>
                        </a:lnSpc>
                        <a:spcAft>
                          <a:spcPts val="0"/>
                        </a:spcAft>
                        <a:tabLst>
                          <a:tab pos="900430" algn="l"/>
                          <a:tab pos="8821420" algn="r"/>
                        </a:tabLst>
                      </a:pPr>
                      <a:r>
                        <a:rPr lang="en-NZ" sz="1800">
                          <a:solidFill>
                            <a:schemeClr val="bg1"/>
                          </a:solidFill>
                          <a:effectLst/>
                          <a:latin typeface="Arial" panose="020B0604020202020204" pitchFamily="34" charset="0"/>
                          <a:cs typeface="Arial" panose="020B0604020202020204" pitchFamily="34" charset="0"/>
                        </a:rPr>
                        <a:t>Indicative Timing</a:t>
                      </a:r>
                      <a:endParaRPr lang="en-NZ" sz="18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3777586879"/>
                  </a:ext>
                </a:extLst>
              </a:tr>
              <a:tr h="489654">
                <a:tc>
                  <a:txBody>
                    <a:bodyPr/>
                    <a:lstStyle/>
                    <a:p>
                      <a:pPr>
                        <a:lnSpc>
                          <a:spcPct val="107000"/>
                        </a:lnSpc>
                        <a:spcAft>
                          <a:spcPts val="0"/>
                        </a:spcAft>
                        <a:tabLst>
                          <a:tab pos="900430" algn="l"/>
                          <a:tab pos="8821420" algn="r"/>
                        </a:tabLst>
                      </a:pP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lvl="0" indent="0" algn="l" defTabSz="1043056" rtl="0" eaLnBrk="1" fontAlgn="auto" latinLnBrk="0" hangingPunct="1">
                        <a:lnSpc>
                          <a:spcPct val="107000"/>
                        </a:lnSpc>
                        <a:spcBef>
                          <a:spcPts val="0"/>
                        </a:spcBef>
                        <a:spcAft>
                          <a:spcPts val="0"/>
                        </a:spcAft>
                        <a:buClrTx/>
                        <a:buSzTx/>
                        <a:buFontTx/>
                        <a:buNone/>
                        <a:tabLst>
                          <a:tab pos="900430" algn="l"/>
                          <a:tab pos="8821420" algn="r"/>
                        </a:tabLst>
                        <a:defRPr/>
                      </a:pPr>
                      <a:r>
                        <a:rPr lang="en-NZ" sz="1800" b="1" i="1" dirty="0">
                          <a:effectLst/>
                          <a:latin typeface="Arial" panose="020B0604020202020204" pitchFamily="34" charset="0"/>
                          <a:ea typeface="Calibri" panose="020F0502020204030204" pitchFamily="34" charset="0"/>
                          <a:cs typeface="Arial" panose="020B0604020202020204" pitchFamily="34" charset="0"/>
                        </a:rPr>
                        <a:t>Workstream 6 – Supporting Arrangements</a:t>
                      </a: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lnSpc>
                          <a:spcPct val="107000"/>
                        </a:lnSpc>
                        <a:spcAft>
                          <a:spcPts val="0"/>
                        </a:spcAft>
                        <a:tabLst>
                          <a:tab pos="900430" algn="l"/>
                          <a:tab pos="8821420" algn="r"/>
                        </a:tabLst>
                      </a:pP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C77BD"/>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09309613"/>
                  </a:ext>
                </a:extLst>
              </a:tr>
              <a:tr h="489654">
                <a:tc>
                  <a:txBody>
                    <a:bodyPr/>
                    <a:lstStyle/>
                    <a:p>
                      <a:pPr>
                        <a:lnSpc>
                          <a:spcPct val="107000"/>
                        </a:lnSpc>
                        <a:spcAft>
                          <a:spcPts val="0"/>
                        </a:spcAft>
                        <a:tabLst>
                          <a:tab pos="900430" algn="l"/>
                          <a:tab pos="8821420" algn="r"/>
                        </a:tabLst>
                      </a:pP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tc>
                  <a:txBody>
                    <a:bodyPr/>
                    <a:lstStyle/>
                    <a:p>
                      <a:pPr>
                        <a:lnSpc>
                          <a:spcPct val="107000"/>
                        </a:lnSpc>
                        <a:spcAft>
                          <a:spcPts val="0"/>
                        </a:spcAft>
                        <a:tabLst>
                          <a:tab pos="900430" algn="l"/>
                          <a:tab pos="8821420" algn="r"/>
                        </a:tabLst>
                      </a:pPr>
                      <a:r>
                        <a:rPr lang="en-NZ" sz="1800" dirty="0">
                          <a:effectLst/>
                          <a:latin typeface="Arial" panose="020B0604020202020204" pitchFamily="34" charset="0"/>
                          <a:ea typeface="Calibri" panose="020F0502020204030204" pitchFamily="34" charset="0"/>
                          <a:cs typeface="Arial" panose="020B0604020202020204" pitchFamily="34" charset="0"/>
                        </a:rPr>
                        <a:t>emsTradepoint – FTR Auction Experience</a:t>
                      </a:r>
                    </a:p>
                  </a:txBody>
                  <a:tcPr marL="68580" marR="68580" marT="0" marB="0" anchor="ctr">
                    <a:lnT w="12700" cap="flat" cmpd="sng" algn="ctr">
                      <a:noFill/>
                      <a:prstDash val="solid"/>
                      <a:round/>
                      <a:headEnd type="none" w="med" len="med"/>
                      <a:tailEnd type="none" w="med" len="med"/>
                    </a:lnT>
                    <a:solidFill>
                      <a:srgbClr val="F5FBFF"/>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cs typeface="Arial" panose="020B0604020202020204" pitchFamily="34" charset="0"/>
                        </a:rPr>
                        <a:t>9-10:30am</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T w="12700" cap="flat" cmpd="sng" algn="ctr">
                      <a:noFill/>
                      <a:prstDash val="solid"/>
                      <a:round/>
                      <a:headEnd type="none" w="med" len="med"/>
                      <a:tailEnd type="none" w="med" len="med"/>
                    </a:lnT>
                    <a:solidFill>
                      <a:srgbClr val="F5FBFF"/>
                    </a:solidFill>
                  </a:tcPr>
                </a:tc>
                <a:extLst>
                  <a:ext uri="{0D108BD9-81ED-4DB2-BD59-A6C34878D82A}">
                    <a16:rowId xmlns:a16="http://schemas.microsoft.com/office/drawing/2014/main" val="1229833612"/>
                  </a:ext>
                </a:extLst>
              </a:tr>
              <a:tr h="489600">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ea typeface="Calibri" panose="020F0502020204030204" pitchFamily="34" charset="0"/>
                          <a:cs typeface="Arial" panose="020B0604020202020204" pitchFamily="34" charset="0"/>
                        </a:rPr>
                        <a:t>6.4</a:t>
                      </a:r>
                    </a:p>
                  </a:txBody>
                  <a:tcPr marL="68580" marR="68580" marT="0" marB="0" anchor="ctr">
                    <a:solidFill>
                      <a:srgbClr val="FFFFFF"/>
                    </a:solidFill>
                  </a:tcPr>
                </a:tc>
                <a:tc>
                  <a:txBody>
                    <a:bodyPr/>
                    <a:lstStyle/>
                    <a:p>
                      <a:pPr>
                        <a:lnSpc>
                          <a:spcPct val="107000"/>
                        </a:lnSpc>
                        <a:spcAft>
                          <a:spcPts val="0"/>
                        </a:spcAft>
                        <a:tabLst>
                          <a:tab pos="900430" algn="l"/>
                          <a:tab pos="8821420" algn="r"/>
                        </a:tabLst>
                      </a:pPr>
                      <a:r>
                        <a:rPr lang="en-NZ" sz="1800" dirty="0">
                          <a:effectLst/>
                          <a:latin typeface="Arial" panose="020B0604020202020204" pitchFamily="34" charset="0"/>
                          <a:ea typeface="Calibri" panose="020F0502020204030204" pitchFamily="34" charset="0"/>
                          <a:cs typeface="Arial" panose="020B0604020202020204" pitchFamily="34" charset="0"/>
                        </a:rPr>
                        <a:t>PR Auction Terms Scoping</a:t>
                      </a:r>
                    </a:p>
                  </a:txBody>
                  <a:tcPr marL="68580" marR="68580" marT="0" marB="0" anchor="ctr">
                    <a:solidFill>
                      <a:srgbClr val="FFFFFF"/>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ea typeface="Calibri" panose="020F0502020204030204" pitchFamily="34" charset="0"/>
                          <a:cs typeface="Arial" panose="020B0604020202020204" pitchFamily="34" charset="0"/>
                        </a:rPr>
                        <a:t>10:30 – 12pm</a:t>
                      </a:r>
                    </a:p>
                  </a:txBody>
                  <a:tcPr marL="68580" marR="68580" marT="0" marB="0" anchor="ctr">
                    <a:solidFill>
                      <a:srgbClr val="FFFFFF"/>
                    </a:solidFill>
                  </a:tcPr>
                </a:tc>
                <a:extLst>
                  <a:ext uri="{0D108BD9-81ED-4DB2-BD59-A6C34878D82A}">
                    <a16:rowId xmlns:a16="http://schemas.microsoft.com/office/drawing/2014/main" val="3875572280"/>
                  </a:ext>
                </a:extLst>
              </a:tr>
              <a:tr h="489600">
                <a:tc>
                  <a:txBody>
                    <a:bodyPr/>
                    <a:lstStyle/>
                    <a:p>
                      <a:pPr>
                        <a:lnSpc>
                          <a:spcPct val="107000"/>
                        </a:lnSpc>
                        <a:spcAft>
                          <a:spcPts val="0"/>
                        </a:spcAft>
                        <a:tabLst>
                          <a:tab pos="900430" algn="l"/>
                          <a:tab pos="8821420" algn="r"/>
                        </a:tabLst>
                      </a:pP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tc>
                  <a:txBody>
                    <a:bodyPr/>
                    <a:lstStyle/>
                    <a:p>
                      <a:pPr>
                        <a:lnSpc>
                          <a:spcPct val="107000"/>
                        </a:lnSpc>
                        <a:spcAft>
                          <a:spcPts val="0"/>
                        </a:spcAft>
                        <a:tabLst>
                          <a:tab pos="900430" algn="l"/>
                          <a:tab pos="8821420" algn="r"/>
                        </a:tabLst>
                      </a:pPr>
                      <a:r>
                        <a:rPr lang="en-NZ" sz="1800" b="1" dirty="0">
                          <a:effectLst/>
                          <a:latin typeface="Arial" panose="020B0604020202020204" pitchFamily="34" charset="0"/>
                          <a:ea typeface="Calibri" panose="020F0502020204030204" pitchFamily="34" charset="0"/>
                          <a:cs typeface="Arial" panose="020B0604020202020204" pitchFamily="34" charset="0"/>
                        </a:rPr>
                        <a:t>Lunch</a:t>
                      </a:r>
                    </a:p>
                  </a:txBody>
                  <a:tcPr marL="68580" marR="68580" marT="0" marB="0" anchor="ctr">
                    <a:solidFill>
                      <a:srgbClr val="F5FBFF"/>
                    </a:solidFill>
                  </a:tcPr>
                </a:tc>
                <a:tc>
                  <a:txBody>
                    <a:bodyPr/>
                    <a:lstStyle/>
                    <a:p>
                      <a:pPr algn="ctr">
                        <a:lnSpc>
                          <a:spcPct val="107000"/>
                        </a:lnSpc>
                        <a:spcAft>
                          <a:spcPts val="0"/>
                        </a:spcAft>
                        <a:tabLst>
                          <a:tab pos="900430" algn="l"/>
                          <a:tab pos="8821420" algn="r"/>
                        </a:tabLst>
                      </a:pP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F5FBFF"/>
                    </a:solidFill>
                  </a:tcPr>
                </a:tc>
                <a:extLst>
                  <a:ext uri="{0D108BD9-81ED-4DB2-BD59-A6C34878D82A}">
                    <a16:rowId xmlns:a16="http://schemas.microsoft.com/office/drawing/2014/main" val="1931117925"/>
                  </a:ext>
                </a:extLst>
              </a:tr>
              <a:tr h="489600">
                <a:tc>
                  <a:txBody>
                    <a:bodyPr/>
                    <a:lstStyle/>
                    <a:p>
                      <a:pPr>
                        <a:lnSpc>
                          <a:spcPct val="107000"/>
                        </a:lnSpc>
                        <a:spcAft>
                          <a:spcPts val="0"/>
                        </a:spcAft>
                        <a:tabLst>
                          <a:tab pos="900430" algn="l"/>
                          <a:tab pos="8821420" algn="r"/>
                        </a:tabLst>
                      </a:pPr>
                      <a:endParaRPr lang="en-NZ"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B w="28575" cap="flat" cmpd="sng" algn="ctr">
                      <a:solidFill>
                        <a:srgbClr val="0C77BD"/>
                      </a:solidFill>
                      <a:prstDash val="solid"/>
                      <a:round/>
                      <a:headEnd type="none" w="med" len="med"/>
                      <a:tailEnd type="none" w="med" len="med"/>
                    </a:lnB>
                    <a:solidFill>
                      <a:srgbClr val="FFFFFF"/>
                    </a:solidFill>
                  </a:tcPr>
                </a:tc>
                <a:tc>
                  <a:txBody>
                    <a:bodyPr/>
                    <a:lstStyle/>
                    <a:p>
                      <a:pPr>
                        <a:lnSpc>
                          <a:spcPct val="107000"/>
                        </a:lnSpc>
                        <a:spcAft>
                          <a:spcPts val="0"/>
                        </a:spcAft>
                        <a:tabLst>
                          <a:tab pos="900430" algn="l"/>
                          <a:tab pos="8821420" algn="r"/>
                        </a:tabLst>
                      </a:pPr>
                      <a:r>
                        <a:rPr lang="en-NZ" sz="1800" b="0" dirty="0">
                          <a:effectLst/>
                          <a:latin typeface="Arial" panose="020B0604020202020204" pitchFamily="34" charset="0"/>
                          <a:ea typeface="Calibri" panose="020F0502020204030204" pitchFamily="34" charset="0"/>
                          <a:cs typeface="Arial" panose="020B0604020202020204" pitchFamily="34" charset="0"/>
                        </a:rPr>
                        <a:t>emsTradepoint arrangements</a:t>
                      </a:r>
                    </a:p>
                  </a:txBody>
                  <a:tcPr marL="68580" marR="68580" marT="0" marB="0" anchor="ctr">
                    <a:lnB w="28575" cap="flat" cmpd="sng" algn="ctr">
                      <a:solidFill>
                        <a:srgbClr val="0C77BD"/>
                      </a:solidFill>
                      <a:prstDash val="solid"/>
                      <a:round/>
                      <a:headEnd type="none" w="med" len="med"/>
                      <a:tailEnd type="none" w="med" len="med"/>
                    </a:lnB>
                    <a:solidFill>
                      <a:srgbClr val="FFFFFF"/>
                    </a:solidFill>
                  </a:tcPr>
                </a:tc>
                <a:tc>
                  <a:txBody>
                    <a:bodyPr/>
                    <a:lstStyle/>
                    <a:p>
                      <a:pPr algn="ctr">
                        <a:lnSpc>
                          <a:spcPct val="107000"/>
                        </a:lnSpc>
                        <a:spcAft>
                          <a:spcPts val="0"/>
                        </a:spcAft>
                        <a:tabLst>
                          <a:tab pos="900430" algn="l"/>
                          <a:tab pos="8821420" algn="r"/>
                        </a:tabLst>
                      </a:pPr>
                      <a:r>
                        <a:rPr lang="en-NZ" sz="1800" dirty="0">
                          <a:effectLst/>
                          <a:latin typeface="Arial" panose="020B0604020202020204" pitchFamily="34" charset="0"/>
                          <a:ea typeface="Calibri" panose="020F0502020204030204" pitchFamily="34" charset="0"/>
                          <a:cs typeface="Arial" panose="020B0604020202020204" pitchFamily="34" charset="0"/>
                        </a:rPr>
                        <a:t>12:30pm-3pm</a:t>
                      </a:r>
                    </a:p>
                  </a:txBody>
                  <a:tcPr marL="68580" marR="68580" marT="0" marB="0" anchor="ctr">
                    <a:lnB w="28575" cap="flat" cmpd="sng" algn="ctr">
                      <a:solidFill>
                        <a:srgbClr val="0C77BD"/>
                      </a:solidFill>
                      <a:prstDash val="solid"/>
                      <a:round/>
                      <a:headEnd type="none" w="med" len="med"/>
                      <a:tailEnd type="none" w="med" len="med"/>
                    </a:lnB>
                    <a:solidFill>
                      <a:srgbClr val="FFFFFF"/>
                    </a:solidFill>
                  </a:tcPr>
                </a:tc>
                <a:extLst>
                  <a:ext uri="{0D108BD9-81ED-4DB2-BD59-A6C34878D82A}">
                    <a16:rowId xmlns:a16="http://schemas.microsoft.com/office/drawing/2014/main" val="4248723943"/>
                  </a:ext>
                </a:extLst>
              </a:tr>
            </a:tbl>
          </a:graphicData>
        </a:graphic>
      </p:graphicFrame>
      <p:sp>
        <p:nvSpPr>
          <p:cNvPr id="3" name="Rectangle 2">
            <a:extLst>
              <a:ext uri="{FF2B5EF4-FFF2-40B4-BE49-F238E27FC236}">
                <a16:creationId xmlns:a16="http://schemas.microsoft.com/office/drawing/2014/main" id="{189CAD24-F2D8-4039-AB27-DBCB1AA94F68}"/>
              </a:ext>
            </a:extLst>
          </p:cNvPr>
          <p:cNvSpPr/>
          <p:nvPr/>
        </p:nvSpPr>
        <p:spPr>
          <a:xfrm>
            <a:off x="5220704" y="3572089"/>
            <a:ext cx="251992" cy="415498"/>
          </a:xfrm>
          <a:prstGeom prst="rect">
            <a:avLst/>
          </a:prstGeom>
        </p:spPr>
        <p:txBody>
          <a:bodyPr wrap="none">
            <a:spAutoFit/>
          </a:bodyPr>
          <a:lstStyle/>
          <a:p>
            <a:r>
              <a:rPr lang="en-NZ" dirty="0">
                <a:solidFill>
                  <a:srgbClr val="000000"/>
                </a:solidFill>
                <a:latin typeface="Times New Roman" panose="02020603050405020304" pitchFamily="18" charset="0"/>
              </a:rPr>
              <a:t> </a:t>
            </a:r>
            <a:endParaRPr lang="en-NZ" dirty="0"/>
          </a:p>
        </p:txBody>
      </p:sp>
      <p:sp>
        <p:nvSpPr>
          <p:cNvPr id="4" name="Rectangle 3">
            <a:extLst>
              <a:ext uri="{FF2B5EF4-FFF2-40B4-BE49-F238E27FC236}">
                <a16:creationId xmlns:a16="http://schemas.microsoft.com/office/drawing/2014/main" id="{FC4EF440-7B59-4B5E-AAA4-10044A92BCBF}"/>
              </a:ext>
            </a:extLst>
          </p:cNvPr>
          <p:cNvSpPr/>
          <p:nvPr/>
        </p:nvSpPr>
        <p:spPr>
          <a:xfrm>
            <a:off x="5220704" y="3572089"/>
            <a:ext cx="251992" cy="415498"/>
          </a:xfrm>
          <a:prstGeom prst="rect">
            <a:avLst/>
          </a:prstGeom>
        </p:spPr>
        <p:txBody>
          <a:bodyPr wrap="none">
            <a:spAutoFit/>
          </a:bodyPr>
          <a:lstStyle/>
          <a:p>
            <a:r>
              <a:rPr lang="en-NZ" dirty="0">
                <a:solidFill>
                  <a:srgbClr val="000000"/>
                </a:solidFill>
                <a:latin typeface="Times New Roman" panose="02020603050405020304" pitchFamily="18" charset="0"/>
              </a:rPr>
              <a:t> </a:t>
            </a:r>
            <a:endParaRPr lang="en-NZ" dirty="0"/>
          </a:p>
        </p:txBody>
      </p:sp>
    </p:spTree>
    <p:extLst>
      <p:ext uri="{BB962C8B-B14F-4D97-AF65-F5344CB8AC3E}">
        <p14:creationId xmlns:p14="http://schemas.microsoft.com/office/powerpoint/2010/main" val="274163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3FB1-68C9-4314-A585-D62AE1CCACBD}"/>
              </a:ext>
            </a:extLst>
          </p:cNvPr>
          <p:cNvSpPr>
            <a:spLocks noGrp="1"/>
          </p:cNvSpPr>
          <p:nvPr>
            <p:ph type="ctrTitle"/>
          </p:nvPr>
        </p:nvSpPr>
        <p:spPr/>
        <p:txBody>
          <a:bodyPr/>
          <a:lstStyle/>
          <a:p>
            <a:r>
              <a:rPr lang="en-NZ" dirty="0"/>
              <a:t>PR Auction Terms and Conditions Scoping</a:t>
            </a:r>
          </a:p>
        </p:txBody>
      </p:sp>
      <p:sp>
        <p:nvSpPr>
          <p:cNvPr id="3" name="Subtitle 2">
            <a:extLst>
              <a:ext uri="{FF2B5EF4-FFF2-40B4-BE49-F238E27FC236}">
                <a16:creationId xmlns:a16="http://schemas.microsoft.com/office/drawing/2014/main" id="{44088875-E7FB-4ABC-9B2D-F5735C88F221}"/>
              </a:ext>
            </a:extLst>
          </p:cNvPr>
          <p:cNvSpPr>
            <a:spLocks noGrp="1"/>
          </p:cNvSpPr>
          <p:nvPr>
            <p:ph type="subTitle" idx="1"/>
          </p:nvPr>
        </p:nvSpPr>
        <p:spPr/>
        <p:txBody>
          <a:bodyPr/>
          <a:lstStyle/>
          <a:p>
            <a:r>
              <a:rPr lang="en-NZ" dirty="0"/>
              <a:t>John Blackstock and Len </a:t>
            </a:r>
            <a:r>
              <a:rPr lang="en-NZ" dirty="0" err="1"/>
              <a:t>Rodenberg</a:t>
            </a:r>
            <a:endParaRPr lang="en-NZ" dirty="0"/>
          </a:p>
        </p:txBody>
      </p:sp>
    </p:spTree>
    <p:extLst>
      <p:ext uri="{BB962C8B-B14F-4D97-AF65-F5344CB8AC3E}">
        <p14:creationId xmlns:p14="http://schemas.microsoft.com/office/powerpoint/2010/main" val="4176562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C3892-6295-473F-A9A6-208D2C7FB8A3}"/>
              </a:ext>
            </a:extLst>
          </p:cNvPr>
          <p:cNvSpPr>
            <a:spLocks noGrp="1"/>
          </p:cNvSpPr>
          <p:nvPr>
            <p:ph type="title"/>
          </p:nvPr>
        </p:nvSpPr>
        <p:spPr/>
        <p:txBody>
          <a:bodyPr/>
          <a:lstStyle/>
          <a:p>
            <a:r>
              <a:rPr lang="en-NZ" dirty="0"/>
              <a:t>Outline</a:t>
            </a:r>
          </a:p>
        </p:txBody>
      </p:sp>
      <p:sp>
        <p:nvSpPr>
          <p:cNvPr id="3" name="Content Placeholder 2">
            <a:extLst>
              <a:ext uri="{FF2B5EF4-FFF2-40B4-BE49-F238E27FC236}">
                <a16:creationId xmlns:a16="http://schemas.microsoft.com/office/drawing/2014/main" id="{328B355A-A4C1-4BA2-A4EB-3636366B0A6A}"/>
              </a:ext>
            </a:extLst>
          </p:cNvPr>
          <p:cNvSpPr>
            <a:spLocks noGrp="1"/>
          </p:cNvSpPr>
          <p:nvPr>
            <p:ph idx="1"/>
          </p:nvPr>
        </p:nvSpPr>
        <p:spPr/>
        <p:txBody>
          <a:bodyPr/>
          <a:lstStyle/>
          <a:p>
            <a:r>
              <a:rPr lang="en-NZ" dirty="0"/>
              <a:t>What’s in the GTAC?</a:t>
            </a:r>
          </a:p>
          <a:p>
            <a:r>
              <a:rPr lang="en-NZ" dirty="0"/>
              <a:t>Review of emsTradepoint FTR rules</a:t>
            </a:r>
          </a:p>
          <a:p>
            <a:r>
              <a:rPr lang="en-NZ" dirty="0"/>
              <a:t>Review of the AEMO Day-ahead capacity auction rules</a:t>
            </a:r>
          </a:p>
          <a:p>
            <a:r>
              <a:rPr lang="en-NZ" dirty="0"/>
              <a:t>What’s missing that needs to be included in the PR Auction Terms and Conditions?</a:t>
            </a:r>
          </a:p>
        </p:txBody>
      </p:sp>
    </p:spTree>
    <p:extLst>
      <p:ext uri="{BB962C8B-B14F-4D97-AF65-F5344CB8AC3E}">
        <p14:creationId xmlns:p14="http://schemas.microsoft.com/office/powerpoint/2010/main" val="63307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C8DE-D193-4D3C-A009-95BE9DBB6989}"/>
              </a:ext>
            </a:extLst>
          </p:cNvPr>
          <p:cNvSpPr>
            <a:spLocks noGrp="1"/>
          </p:cNvSpPr>
          <p:nvPr>
            <p:ph type="title"/>
          </p:nvPr>
        </p:nvSpPr>
        <p:spPr/>
        <p:txBody>
          <a:bodyPr/>
          <a:lstStyle/>
          <a:p>
            <a:r>
              <a:rPr lang="en-NZ" dirty="0"/>
              <a:t>What’s in the GTAC?</a:t>
            </a:r>
          </a:p>
        </p:txBody>
      </p:sp>
      <p:graphicFrame>
        <p:nvGraphicFramePr>
          <p:cNvPr id="4" name="Content Placeholder 3">
            <a:extLst>
              <a:ext uri="{FF2B5EF4-FFF2-40B4-BE49-F238E27FC236}">
                <a16:creationId xmlns:a16="http://schemas.microsoft.com/office/drawing/2014/main" id="{B3923841-6760-4257-A7AF-D6DE5000BBEA}"/>
              </a:ext>
            </a:extLst>
          </p:cNvPr>
          <p:cNvGraphicFramePr>
            <a:graphicFrameLocks noGrp="1"/>
          </p:cNvGraphicFramePr>
          <p:nvPr>
            <p:ph idx="1"/>
            <p:extLst>
              <p:ext uri="{D42A27DB-BD31-4B8C-83A1-F6EECF244321}">
                <p14:modId xmlns:p14="http://schemas.microsoft.com/office/powerpoint/2010/main" val="3384021477"/>
              </p:ext>
            </p:extLst>
          </p:nvPr>
        </p:nvGraphicFramePr>
        <p:xfrm>
          <a:off x="396188" y="1706110"/>
          <a:ext cx="9828000" cy="4574109"/>
        </p:xfrm>
        <a:graphic>
          <a:graphicData uri="http://schemas.openxmlformats.org/drawingml/2006/table">
            <a:tbl>
              <a:tblPr firstRow="1" bandRow="1">
                <a:tableStyleId>{3B4B98B0-60AC-42C2-AFA5-B58CD77FA1E5}</a:tableStyleId>
              </a:tblPr>
              <a:tblGrid>
                <a:gridCol w="1555518">
                  <a:extLst>
                    <a:ext uri="{9D8B030D-6E8A-4147-A177-3AD203B41FA5}">
                      <a16:colId xmlns:a16="http://schemas.microsoft.com/office/drawing/2014/main" val="3253485394"/>
                    </a:ext>
                  </a:extLst>
                </a:gridCol>
                <a:gridCol w="1168547">
                  <a:extLst>
                    <a:ext uri="{9D8B030D-6E8A-4147-A177-3AD203B41FA5}">
                      <a16:colId xmlns:a16="http://schemas.microsoft.com/office/drawing/2014/main" val="3641300923"/>
                    </a:ext>
                  </a:extLst>
                </a:gridCol>
                <a:gridCol w="7103935">
                  <a:extLst>
                    <a:ext uri="{9D8B030D-6E8A-4147-A177-3AD203B41FA5}">
                      <a16:colId xmlns:a16="http://schemas.microsoft.com/office/drawing/2014/main" val="2285967247"/>
                    </a:ext>
                  </a:extLst>
                </a:gridCol>
              </a:tblGrid>
              <a:tr h="277148">
                <a:tc>
                  <a:txBody>
                    <a:bodyPr/>
                    <a:lstStyle/>
                    <a:p>
                      <a:pPr>
                        <a:lnSpc>
                          <a:spcPct val="107000"/>
                        </a:lnSpc>
                        <a:spcBef>
                          <a:spcPts val="600"/>
                        </a:spcBef>
                        <a:spcAft>
                          <a:spcPts val="600"/>
                        </a:spcAft>
                      </a:pPr>
                      <a:r>
                        <a:rPr lang="en-NZ" sz="1600" dirty="0">
                          <a:solidFill>
                            <a:srgbClr val="FFFFFF"/>
                          </a:solidFill>
                          <a:effectLst/>
                          <a:latin typeface="Arial" panose="020B0604020202020204" pitchFamily="34" charset="0"/>
                          <a:cs typeface="Arial" panose="020B0604020202020204" pitchFamily="34" charset="0"/>
                        </a:rPr>
                        <a:t>Purpose</a:t>
                      </a:r>
                      <a:endParaRPr lang="en-NZ" sz="16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lnB w="28575" cap="flat" cmpd="sng" algn="ctr">
                      <a:solidFill>
                        <a:srgbClr val="0C77BD"/>
                      </a:solidFill>
                      <a:prstDash val="solid"/>
                      <a:round/>
                      <a:headEnd type="none" w="med" len="med"/>
                      <a:tailEnd type="none" w="med" len="med"/>
                    </a:lnB>
                    <a:solidFill>
                      <a:srgbClr val="0C77BD"/>
                    </a:solidFill>
                  </a:tcPr>
                </a:tc>
                <a:tc>
                  <a:txBody>
                    <a:bodyPr/>
                    <a:lstStyle/>
                    <a:p>
                      <a:pPr>
                        <a:lnSpc>
                          <a:spcPct val="107000"/>
                        </a:lnSpc>
                        <a:spcBef>
                          <a:spcPts val="600"/>
                        </a:spcBef>
                        <a:spcAft>
                          <a:spcPts val="600"/>
                        </a:spcAft>
                      </a:pPr>
                      <a:r>
                        <a:rPr lang="en-NZ" sz="1600" dirty="0">
                          <a:solidFill>
                            <a:srgbClr val="FFFFFF"/>
                          </a:solidFill>
                          <a:effectLst/>
                          <a:latin typeface="Arial" panose="020B0604020202020204" pitchFamily="34" charset="0"/>
                          <a:cs typeface="Arial" panose="020B0604020202020204" pitchFamily="34" charset="0"/>
                        </a:rPr>
                        <a:t>Clause</a:t>
                      </a:r>
                      <a:endParaRPr lang="en-NZ" sz="16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lnB w="28575" cap="flat" cmpd="sng" algn="ctr">
                      <a:solidFill>
                        <a:srgbClr val="0C77BD"/>
                      </a:solidFill>
                      <a:prstDash val="solid"/>
                      <a:round/>
                      <a:headEnd type="none" w="med" len="med"/>
                      <a:tailEnd type="none" w="med" len="med"/>
                    </a:lnB>
                    <a:solidFill>
                      <a:srgbClr val="0C77BD"/>
                    </a:solidFill>
                  </a:tcPr>
                </a:tc>
                <a:tc>
                  <a:txBody>
                    <a:bodyPr/>
                    <a:lstStyle/>
                    <a:p>
                      <a:pPr>
                        <a:lnSpc>
                          <a:spcPct val="107000"/>
                        </a:lnSpc>
                        <a:spcBef>
                          <a:spcPts val="600"/>
                        </a:spcBef>
                        <a:spcAft>
                          <a:spcPts val="600"/>
                        </a:spcAft>
                      </a:pPr>
                      <a:r>
                        <a:rPr lang="en-NZ" sz="1600" dirty="0">
                          <a:solidFill>
                            <a:srgbClr val="FFFFFF"/>
                          </a:solidFill>
                          <a:effectLst/>
                          <a:latin typeface="Arial" panose="020B0604020202020204" pitchFamily="34" charset="0"/>
                          <a:cs typeface="Arial" panose="020B0604020202020204" pitchFamily="34" charset="0"/>
                        </a:rPr>
                        <a:t>Detail</a:t>
                      </a:r>
                      <a:endParaRPr lang="en-NZ" sz="16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lnB w="28575"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3302328499"/>
                  </a:ext>
                </a:extLst>
              </a:tr>
              <a:tr h="575993">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Timing</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solidFill>
                      <a:srgbClr val="F5FBFF">
                        <a:alpha val="20000"/>
                      </a:srgbClr>
                    </a:solidFill>
                  </a:tcP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3.17</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solidFill>
                      <a:srgbClr val="F5FBFF">
                        <a:alpha val="20000"/>
                      </a:srgbClr>
                    </a:solidFill>
                  </a:tcP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The auction will take place on the First Business day of the month Prior to when Congestion is expected to begin</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solidFill>
                      <a:srgbClr val="F5FBFF">
                        <a:alpha val="20000"/>
                      </a:srgbClr>
                    </a:solidFill>
                  </a:tcPr>
                </a:tc>
                <a:extLst>
                  <a:ext uri="{0D108BD9-81ED-4DB2-BD59-A6C34878D82A}">
                    <a16:rowId xmlns:a16="http://schemas.microsoft.com/office/drawing/2014/main" val="817159568"/>
                  </a:ext>
                </a:extLst>
              </a:tr>
              <a:tr h="575993">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Cancellation</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3.17</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First Gas can cancel the auction if it considers that the delivery point will no longer be affected by congestion</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extLst>
                  <a:ext uri="{0D108BD9-81ED-4DB2-BD59-A6C34878D82A}">
                    <a16:rowId xmlns:a16="http://schemas.microsoft.com/office/drawing/2014/main" val="4080781500"/>
                  </a:ext>
                </a:extLst>
              </a:tr>
              <a:tr h="575993">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Notification of Auction</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solidFill>
                      <a:srgbClr val="F5FBFF">
                        <a:alpha val="20000"/>
                      </a:srgbClr>
                    </a:solidFill>
                  </a:tcP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3.19</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solidFill>
                      <a:srgbClr val="F5FBFF">
                        <a:alpha val="20000"/>
                      </a:srgbClr>
                    </a:solidFill>
                  </a:tcP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20 Business Days prior to auction (or shorter if circumstances require)</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solidFill>
                      <a:srgbClr val="F5FBFF">
                        <a:alpha val="20000"/>
                      </a:srgbClr>
                    </a:solidFill>
                  </a:tcPr>
                </a:tc>
                <a:extLst>
                  <a:ext uri="{0D108BD9-81ED-4DB2-BD59-A6C34878D82A}">
                    <a16:rowId xmlns:a16="http://schemas.microsoft.com/office/drawing/2014/main" val="3592458264"/>
                  </a:ext>
                </a:extLst>
              </a:tr>
              <a:tr h="2568982">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Information to be provided</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B w="28575" cap="flat" cmpd="sng" algn="ctr">
                      <a:solidFill>
                        <a:srgbClr val="0C77BD"/>
                      </a:solidFill>
                      <a:prstDash val="solid"/>
                      <a:round/>
                      <a:headEnd type="none" w="med" len="med"/>
                      <a:tailEnd type="none" w="med" len="med"/>
                    </a:lnB>
                  </a:tcP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3.19</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B w="28575" cap="flat" cmpd="sng" algn="ctr">
                      <a:solidFill>
                        <a:srgbClr val="0C77BD"/>
                      </a:solidFill>
                      <a:prstDash val="solid"/>
                      <a:round/>
                      <a:headEnd type="none" w="med" len="med"/>
                      <a:tailEnd type="none" w="med" len="med"/>
                    </a:lnB>
                  </a:tcP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Delivery points affected</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PR Effective date</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PR Term</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Estimated Available Operating Capacity (AOC) during PR Term and method for determining this</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Number of PRs to be offered in relation to AOC and how this was determined</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Reserve Price</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B w="28575" cap="flat" cmpd="sng" algn="ctr">
                      <a:solidFill>
                        <a:srgbClr val="0C77BD"/>
                      </a:solidFill>
                      <a:prstDash val="solid"/>
                      <a:round/>
                      <a:headEnd type="none" w="med" len="med"/>
                      <a:tailEnd type="none" w="med" len="med"/>
                    </a:lnB>
                  </a:tcPr>
                </a:tc>
                <a:extLst>
                  <a:ext uri="{0D108BD9-81ED-4DB2-BD59-A6C34878D82A}">
                    <a16:rowId xmlns:a16="http://schemas.microsoft.com/office/drawing/2014/main" val="1758577608"/>
                  </a:ext>
                </a:extLst>
              </a:tr>
            </a:tbl>
          </a:graphicData>
        </a:graphic>
      </p:graphicFrame>
    </p:spTree>
    <p:extLst>
      <p:ext uri="{BB962C8B-B14F-4D97-AF65-F5344CB8AC3E}">
        <p14:creationId xmlns:p14="http://schemas.microsoft.com/office/powerpoint/2010/main" val="59586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C8DE-D193-4D3C-A009-95BE9DBB6989}"/>
              </a:ext>
            </a:extLst>
          </p:cNvPr>
          <p:cNvSpPr>
            <a:spLocks noGrp="1"/>
          </p:cNvSpPr>
          <p:nvPr>
            <p:ph type="title"/>
          </p:nvPr>
        </p:nvSpPr>
        <p:spPr/>
        <p:txBody>
          <a:bodyPr/>
          <a:lstStyle/>
          <a:p>
            <a:r>
              <a:rPr lang="en-NZ" dirty="0"/>
              <a:t>What’s in the GTAC?</a:t>
            </a:r>
          </a:p>
        </p:txBody>
      </p:sp>
      <p:graphicFrame>
        <p:nvGraphicFramePr>
          <p:cNvPr id="4" name="Content Placeholder 3">
            <a:extLst>
              <a:ext uri="{FF2B5EF4-FFF2-40B4-BE49-F238E27FC236}">
                <a16:creationId xmlns:a16="http://schemas.microsoft.com/office/drawing/2014/main" id="{B3923841-6760-4257-A7AF-D6DE5000BBEA}"/>
              </a:ext>
            </a:extLst>
          </p:cNvPr>
          <p:cNvGraphicFramePr>
            <a:graphicFrameLocks noGrp="1"/>
          </p:cNvGraphicFramePr>
          <p:nvPr>
            <p:ph idx="1"/>
            <p:extLst>
              <p:ext uri="{D42A27DB-BD31-4B8C-83A1-F6EECF244321}">
                <p14:modId xmlns:p14="http://schemas.microsoft.com/office/powerpoint/2010/main" val="1652738961"/>
              </p:ext>
            </p:extLst>
          </p:nvPr>
        </p:nvGraphicFramePr>
        <p:xfrm>
          <a:off x="396188" y="1706110"/>
          <a:ext cx="9828000" cy="4825318"/>
        </p:xfrm>
        <a:graphic>
          <a:graphicData uri="http://schemas.openxmlformats.org/drawingml/2006/table">
            <a:tbl>
              <a:tblPr firstRow="1" bandRow="1">
                <a:tableStyleId>{3B4B98B0-60AC-42C2-AFA5-B58CD77FA1E5}</a:tableStyleId>
              </a:tblPr>
              <a:tblGrid>
                <a:gridCol w="1555518">
                  <a:extLst>
                    <a:ext uri="{9D8B030D-6E8A-4147-A177-3AD203B41FA5}">
                      <a16:colId xmlns:a16="http://schemas.microsoft.com/office/drawing/2014/main" val="3253485394"/>
                    </a:ext>
                  </a:extLst>
                </a:gridCol>
                <a:gridCol w="1168547">
                  <a:extLst>
                    <a:ext uri="{9D8B030D-6E8A-4147-A177-3AD203B41FA5}">
                      <a16:colId xmlns:a16="http://schemas.microsoft.com/office/drawing/2014/main" val="3641300923"/>
                    </a:ext>
                  </a:extLst>
                </a:gridCol>
                <a:gridCol w="7103935">
                  <a:extLst>
                    <a:ext uri="{9D8B030D-6E8A-4147-A177-3AD203B41FA5}">
                      <a16:colId xmlns:a16="http://schemas.microsoft.com/office/drawing/2014/main" val="2285967247"/>
                    </a:ext>
                  </a:extLst>
                </a:gridCol>
              </a:tblGrid>
              <a:tr h="290376">
                <a:tc>
                  <a:txBody>
                    <a:bodyPr/>
                    <a:lstStyle/>
                    <a:p>
                      <a:pPr>
                        <a:lnSpc>
                          <a:spcPct val="107000"/>
                        </a:lnSpc>
                        <a:spcBef>
                          <a:spcPts val="600"/>
                        </a:spcBef>
                        <a:spcAft>
                          <a:spcPts val="600"/>
                        </a:spcAft>
                      </a:pPr>
                      <a:r>
                        <a:rPr lang="en-NZ" sz="1600" dirty="0">
                          <a:solidFill>
                            <a:srgbClr val="FFFFFF"/>
                          </a:solidFill>
                          <a:effectLst/>
                          <a:latin typeface="Arial" panose="020B0604020202020204" pitchFamily="34" charset="0"/>
                          <a:cs typeface="Arial" panose="020B0604020202020204" pitchFamily="34" charset="0"/>
                        </a:rPr>
                        <a:t>Purpose</a:t>
                      </a:r>
                      <a:endParaRPr lang="en-NZ" sz="16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lnB w="28575" cap="flat" cmpd="sng" algn="ctr">
                      <a:solidFill>
                        <a:srgbClr val="0C77BD"/>
                      </a:solidFill>
                      <a:prstDash val="solid"/>
                      <a:round/>
                      <a:headEnd type="none" w="med" len="med"/>
                      <a:tailEnd type="none" w="med" len="med"/>
                    </a:lnB>
                    <a:solidFill>
                      <a:srgbClr val="0C77BD"/>
                    </a:solidFill>
                  </a:tcPr>
                </a:tc>
                <a:tc>
                  <a:txBody>
                    <a:bodyPr/>
                    <a:lstStyle/>
                    <a:p>
                      <a:pPr>
                        <a:lnSpc>
                          <a:spcPct val="107000"/>
                        </a:lnSpc>
                        <a:spcBef>
                          <a:spcPts val="600"/>
                        </a:spcBef>
                        <a:spcAft>
                          <a:spcPts val="600"/>
                        </a:spcAft>
                      </a:pPr>
                      <a:r>
                        <a:rPr lang="en-NZ" sz="1600" dirty="0">
                          <a:solidFill>
                            <a:srgbClr val="FFFFFF"/>
                          </a:solidFill>
                          <a:effectLst/>
                          <a:latin typeface="Arial" panose="020B0604020202020204" pitchFamily="34" charset="0"/>
                          <a:cs typeface="Arial" panose="020B0604020202020204" pitchFamily="34" charset="0"/>
                        </a:rPr>
                        <a:t>Clause</a:t>
                      </a:r>
                      <a:endParaRPr lang="en-NZ" sz="16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lnB w="28575" cap="flat" cmpd="sng" algn="ctr">
                      <a:solidFill>
                        <a:srgbClr val="0C77BD"/>
                      </a:solidFill>
                      <a:prstDash val="solid"/>
                      <a:round/>
                      <a:headEnd type="none" w="med" len="med"/>
                      <a:tailEnd type="none" w="med" len="med"/>
                    </a:lnB>
                    <a:solidFill>
                      <a:srgbClr val="0C77BD"/>
                    </a:solidFill>
                  </a:tcPr>
                </a:tc>
                <a:tc>
                  <a:txBody>
                    <a:bodyPr/>
                    <a:lstStyle/>
                    <a:p>
                      <a:pPr>
                        <a:lnSpc>
                          <a:spcPct val="107000"/>
                        </a:lnSpc>
                        <a:spcBef>
                          <a:spcPts val="600"/>
                        </a:spcBef>
                        <a:spcAft>
                          <a:spcPts val="600"/>
                        </a:spcAft>
                      </a:pPr>
                      <a:r>
                        <a:rPr lang="en-NZ" sz="1600" dirty="0">
                          <a:solidFill>
                            <a:srgbClr val="FFFFFF"/>
                          </a:solidFill>
                          <a:effectLst/>
                          <a:latin typeface="Arial" panose="020B0604020202020204" pitchFamily="34" charset="0"/>
                          <a:cs typeface="Arial" panose="020B0604020202020204" pitchFamily="34" charset="0"/>
                        </a:rPr>
                        <a:t>Detail</a:t>
                      </a:r>
                      <a:endParaRPr lang="en-NZ" sz="16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lnB w="28575" cap="flat" cmpd="sng" algn="ctr">
                      <a:solidFill>
                        <a:srgbClr val="0C77BD"/>
                      </a:solidFill>
                      <a:prstDash val="solid"/>
                      <a:round/>
                      <a:headEnd type="none" w="med" len="med"/>
                      <a:tailEnd type="none" w="med" len="med"/>
                    </a:lnB>
                    <a:solidFill>
                      <a:srgbClr val="0C77BD"/>
                    </a:solidFill>
                  </a:tcPr>
                </a:tc>
                <a:extLst>
                  <a:ext uri="{0D108BD9-81ED-4DB2-BD59-A6C34878D82A}">
                    <a16:rowId xmlns:a16="http://schemas.microsoft.com/office/drawing/2014/main" val="3302328499"/>
                  </a:ext>
                </a:extLst>
              </a:tr>
              <a:tr h="555028">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Bidding Rights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solidFill>
                      <a:srgbClr val="F5FBFF">
                        <a:alpha val="20000"/>
                      </a:srgbClr>
                    </a:solidFill>
                  </a:tcP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3.20</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solidFill>
                      <a:srgbClr val="F5FBFF">
                        <a:alpha val="20000"/>
                      </a:srgbClr>
                    </a:solidFill>
                  </a:tcP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Shippers may bid for up to five tranches of PRs which must have different prices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T w="28575" cap="flat" cmpd="sng" algn="ctr">
                      <a:solidFill>
                        <a:srgbClr val="0C77BD"/>
                      </a:solidFill>
                      <a:prstDash val="solid"/>
                      <a:round/>
                      <a:headEnd type="none" w="med" len="med"/>
                      <a:tailEnd type="none" w="med" len="med"/>
                    </a:lnT>
                    <a:solidFill>
                      <a:srgbClr val="F5FBFF">
                        <a:alpha val="20000"/>
                      </a:srgbClr>
                    </a:solidFill>
                  </a:tcPr>
                </a:tc>
                <a:extLst>
                  <a:ext uri="{0D108BD9-81ED-4DB2-BD59-A6C34878D82A}">
                    <a16:rowId xmlns:a16="http://schemas.microsoft.com/office/drawing/2014/main" val="1109037491"/>
                  </a:ext>
                </a:extLst>
              </a:tr>
              <a:tr h="1960431">
                <a:tc>
                  <a:txBody>
                    <a:bodyPr/>
                    <a:lstStyle/>
                    <a:p>
                      <a:pPr>
                        <a:lnSpc>
                          <a:spcPct val="107000"/>
                        </a:lnSpc>
                        <a:spcAft>
                          <a:spcPts val="600"/>
                        </a:spcAft>
                      </a:pPr>
                      <a:r>
                        <a:rPr lang="en-NZ" sz="1600">
                          <a:effectLst/>
                          <a:latin typeface="Arial" panose="020B0604020202020204" pitchFamily="34" charset="0"/>
                          <a:cs typeface="Arial" panose="020B0604020202020204" pitchFamily="34" charset="0"/>
                        </a:rPr>
                        <a:t>Assessment of bids</a:t>
                      </a:r>
                      <a:endParaRPr lang="en-NZ" sz="160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3.20</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First Gas will rank bids in descending order and allocate PRs in that order until all either all PRs are allocated or all bids are satisfied</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If the remaining number of PRs to be allocated is less than the number in then next lowest tranche of PRs, the remaining PRs will be allocated to the next lowest priced bid or pro-rata across the next lowest priced bids (if there are more than one equally priced bid)</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extLst>
                  <a:ext uri="{0D108BD9-81ED-4DB2-BD59-A6C34878D82A}">
                    <a16:rowId xmlns:a16="http://schemas.microsoft.com/office/drawing/2014/main" val="4024474078"/>
                  </a:ext>
                </a:extLst>
              </a:tr>
              <a:tr h="707999">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Pricing Rules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solidFill>
                      <a:srgbClr val="F5FBFF">
                        <a:alpha val="20000"/>
                      </a:srgbClr>
                    </a:solidFill>
                  </a:tcP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3.20</a:t>
                      </a:r>
                    </a:p>
                    <a:p>
                      <a:pPr>
                        <a:lnSpc>
                          <a:spcPct val="107000"/>
                        </a:lnSpc>
                        <a:spcAft>
                          <a:spcPts val="600"/>
                        </a:spcAft>
                      </a:pPr>
                      <a:r>
                        <a:rPr lang="en-NZ" sz="1600" dirty="0">
                          <a:effectLst/>
                          <a:latin typeface="Arial" panose="020B0604020202020204" pitchFamily="34" charset="0"/>
                          <a:cs typeface="Arial" panose="020B0604020202020204" pitchFamily="34" charset="0"/>
                        </a:rPr>
                        <a:t>11.2</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solidFill>
                      <a:srgbClr val="F5FBFF">
                        <a:alpha val="20000"/>
                      </a:srgbClr>
                    </a:solidFill>
                  </a:tcP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No bid may be lower than the reserve price</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The price paid will be the lowest price accepted over the Reserve Price</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solidFill>
                      <a:srgbClr val="F5FBFF">
                        <a:alpha val="20000"/>
                      </a:srgbClr>
                    </a:solidFill>
                  </a:tcPr>
                </a:tc>
                <a:extLst>
                  <a:ext uri="{0D108BD9-81ED-4DB2-BD59-A6C34878D82A}">
                    <a16:rowId xmlns:a16="http://schemas.microsoft.com/office/drawing/2014/main" val="1196622250"/>
                  </a:ext>
                </a:extLst>
              </a:tr>
              <a:tr h="603485">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Publication of Results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3.20</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First Gas will notify Shippers of their allocation and publish allocations on OATIS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tc>
                <a:extLst>
                  <a:ext uri="{0D108BD9-81ED-4DB2-BD59-A6C34878D82A}">
                    <a16:rowId xmlns:a16="http://schemas.microsoft.com/office/drawing/2014/main" val="3123473797"/>
                  </a:ext>
                </a:extLst>
              </a:tr>
              <a:tr h="707999">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Trading of PRs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B w="28575" cap="flat" cmpd="sng" algn="ctr">
                      <a:solidFill>
                        <a:srgbClr val="0C77BD"/>
                      </a:solidFill>
                      <a:prstDash val="solid"/>
                      <a:round/>
                      <a:headEnd type="none" w="med" len="med"/>
                      <a:tailEnd type="none" w="med" len="med"/>
                    </a:lnB>
                    <a:solidFill>
                      <a:srgbClr val="F5FBFF">
                        <a:alpha val="20000"/>
                      </a:srgbClr>
                    </a:solidFill>
                  </a:tcPr>
                </a:tc>
                <a:tc>
                  <a:txBody>
                    <a:bodyPr/>
                    <a:lstStyle/>
                    <a:p>
                      <a:pPr>
                        <a:lnSpc>
                          <a:spcPct val="107000"/>
                        </a:lnSpc>
                        <a:spcAft>
                          <a:spcPts val="600"/>
                        </a:spcAft>
                      </a:pPr>
                      <a:r>
                        <a:rPr lang="en-NZ" sz="1600" dirty="0">
                          <a:effectLst/>
                          <a:latin typeface="Arial" panose="020B0604020202020204" pitchFamily="34" charset="0"/>
                          <a:cs typeface="Arial" panose="020B0604020202020204" pitchFamily="34" charset="0"/>
                        </a:rPr>
                        <a:t>3.21</a:t>
                      </a:r>
                    </a:p>
                    <a:p>
                      <a:pPr>
                        <a:lnSpc>
                          <a:spcPct val="107000"/>
                        </a:lnSpc>
                        <a:spcAft>
                          <a:spcPts val="600"/>
                        </a:spcAft>
                      </a:pPr>
                      <a:r>
                        <a:rPr lang="en-NZ" sz="1600" dirty="0">
                          <a:effectLst/>
                          <a:latin typeface="Arial" panose="020B0604020202020204" pitchFamily="34" charset="0"/>
                          <a:cs typeface="Arial" panose="020B0604020202020204" pitchFamily="34" charset="0"/>
                        </a:rPr>
                        <a:t>3.22</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B w="28575" cap="flat" cmpd="sng" algn="ctr">
                      <a:solidFill>
                        <a:srgbClr val="0C77BD"/>
                      </a:solidFill>
                      <a:prstDash val="solid"/>
                      <a:round/>
                      <a:headEnd type="none" w="med" len="med"/>
                      <a:tailEnd type="none" w="med" len="med"/>
                    </a:lnB>
                    <a:solidFill>
                      <a:srgbClr val="F5FBFF">
                        <a:alpha val="20000"/>
                      </a:srgbClr>
                    </a:solidFill>
                  </a:tcPr>
                </a:tc>
                <a:tc>
                  <a:txBody>
                    <a:bodyPr/>
                    <a:lstStyle/>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Shippers may notify PRs for trade on a trading platform</a:t>
                      </a:r>
                    </a:p>
                    <a:p>
                      <a:pPr marL="342900" lvl="0" indent="-342900">
                        <a:lnSpc>
                          <a:spcPct val="107000"/>
                        </a:lnSpc>
                        <a:spcAft>
                          <a:spcPts val="600"/>
                        </a:spcAft>
                        <a:buFont typeface="Symbol" panose="05050102010706020507" pitchFamily="18" charset="2"/>
                        <a:buChar char=""/>
                      </a:pPr>
                      <a:r>
                        <a:rPr lang="en-NZ" sz="1600" dirty="0">
                          <a:effectLst/>
                          <a:latin typeface="Arial" panose="020B0604020202020204" pitchFamily="34" charset="0"/>
                          <a:cs typeface="Arial" panose="020B0604020202020204" pitchFamily="34" charset="0"/>
                        </a:rPr>
                        <a:t>The trade and trade price will be notified on OATIS</a:t>
                      </a:r>
                      <a:endParaRPr lang="en-NZ" sz="1600" dirty="0">
                        <a:effectLst/>
                        <a:latin typeface="Arial" panose="020B0604020202020204" pitchFamily="34" charset="0"/>
                        <a:ea typeface="Calibri" panose="020F0502020204030204" pitchFamily="34" charset="0"/>
                        <a:cs typeface="Arial" panose="020B0604020202020204" pitchFamily="34" charset="0"/>
                      </a:endParaRPr>
                    </a:p>
                  </a:txBody>
                  <a:tcPr marL="64159" marR="64159" marT="0" marB="0" anchor="ctr">
                    <a:lnB w="28575" cap="flat" cmpd="sng" algn="ctr">
                      <a:solidFill>
                        <a:srgbClr val="0C77BD"/>
                      </a:solidFill>
                      <a:prstDash val="solid"/>
                      <a:round/>
                      <a:headEnd type="none" w="med" len="med"/>
                      <a:tailEnd type="none" w="med" len="med"/>
                    </a:lnB>
                    <a:solidFill>
                      <a:srgbClr val="F5FBFF">
                        <a:alpha val="20000"/>
                      </a:srgbClr>
                    </a:solidFill>
                  </a:tcPr>
                </a:tc>
                <a:extLst>
                  <a:ext uri="{0D108BD9-81ED-4DB2-BD59-A6C34878D82A}">
                    <a16:rowId xmlns:a16="http://schemas.microsoft.com/office/drawing/2014/main" val="66325223"/>
                  </a:ext>
                </a:extLst>
              </a:tr>
            </a:tbl>
          </a:graphicData>
        </a:graphic>
      </p:graphicFrame>
    </p:spTree>
    <p:extLst>
      <p:ext uri="{BB962C8B-B14F-4D97-AF65-F5344CB8AC3E}">
        <p14:creationId xmlns:p14="http://schemas.microsoft.com/office/powerpoint/2010/main" val="122811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736A-A840-4A21-B8ED-9E958FBC10DB}"/>
              </a:ext>
            </a:extLst>
          </p:cNvPr>
          <p:cNvSpPr>
            <a:spLocks noGrp="1"/>
          </p:cNvSpPr>
          <p:nvPr>
            <p:ph type="title"/>
          </p:nvPr>
        </p:nvSpPr>
        <p:spPr/>
        <p:txBody>
          <a:bodyPr/>
          <a:lstStyle/>
          <a:p>
            <a:r>
              <a:rPr lang="en-NZ" dirty="0"/>
              <a:t>FTR Auction – Basis of design</a:t>
            </a:r>
          </a:p>
        </p:txBody>
      </p:sp>
      <p:sp>
        <p:nvSpPr>
          <p:cNvPr id="3" name="Content Placeholder 2">
            <a:extLst>
              <a:ext uri="{FF2B5EF4-FFF2-40B4-BE49-F238E27FC236}">
                <a16:creationId xmlns:a16="http://schemas.microsoft.com/office/drawing/2014/main" id="{9861F57D-5525-4301-A6E5-D8D1C3155708}"/>
              </a:ext>
            </a:extLst>
          </p:cNvPr>
          <p:cNvSpPr>
            <a:spLocks noGrp="1"/>
          </p:cNvSpPr>
          <p:nvPr>
            <p:ph idx="1"/>
          </p:nvPr>
        </p:nvSpPr>
        <p:spPr/>
        <p:txBody>
          <a:bodyPr/>
          <a:lstStyle/>
          <a:p>
            <a:pPr indent="0">
              <a:buNone/>
            </a:pPr>
            <a:r>
              <a:rPr lang="en-NZ" dirty="0"/>
              <a:t>The basis of the design for the auction is was determined by the Electricity Authority (EA) as follows:</a:t>
            </a:r>
          </a:p>
          <a:p>
            <a:pPr marL="342900" indent="-342900">
              <a:buFont typeface="+mj-lt"/>
              <a:buAutoNum type="arabicPeriod" startAt="2"/>
            </a:pPr>
            <a:r>
              <a:rPr lang="en-NZ" dirty="0"/>
              <a:t>The FTR auction must be designed to: </a:t>
            </a:r>
          </a:p>
          <a:p>
            <a:pPr marL="753552" lvl="1" indent="-342900">
              <a:buFont typeface="+mj-lt"/>
              <a:buAutoNum type="alphaLcPeriod"/>
            </a:pPr>
            <a:r>
              <a:rPr lang="en-NZ" dirty="0"/>
              <a:t>maximise the value of trade in the auction as determined by the bids made in the auction; </a:t>
            </a:r>
          </a:p>
          <a:p>
            <a:pPr marL="753552" lvl="1" indent="-342900">
              <a:buFont typeface="+mj-lt"/>
              <a:buAutoNum type="alphaLcPeriod"/>
            </a:pPr>
            <a:r>
              <a:rPr lang="en-NZ" dirty="0"/>
              <a:t>maximise competition in the auction; and </a:t>
            </a:r>
          </a:p>
          <a:p>
            <a:pPr marL="753552" lvl="1" indent="-342900">
              <a:buFont typeface="+mj-lt"/>
              <a:buAutoNum type="alphaLcPeriod"/>
            </a:pPr>
            <a:r>
              <a:rPr lang="en-NZ" dirty="0"/>
              <a:t>minimise costs of participation in the auction.</a:t>
            </a:r>
          </a:p>
          <a:p>
            <a:pPr marL="342900" indent="-342900">
              <a:buFont typeface="+mj-lt"/>
              <a:buAutoNum type="arabicPeriod" startAt="4"/>
            </a:pPr>
            <a:r>
              <a:rPr lang="en-NZ" dirty="0"/>
              <a:t>The initial FTR allocation plan must specify a plan that seeks to: </a:t>
            </a:r>
          </a:p>
          <a:p>
            <a:pPr marL="753552" lvl="1" indent="-342900">
              <a:buFont typeface="+mj-lt"/>
              <a:buAutoNum type="alphaLcPeriod"/>
            </a:pPr>
            <a:r>
              <a:rPr lang="en-NZ" dirty="0"/>
              <a:t>ensure that, no later than 1 year after the first FTR auction, FTRs are available in each FTR auction relating to an initial month and to at least each of the 11 months following the initial month; and </a:t>
            </a:r>
          </a:p>
          <a:p>
            <a:pPr marL="753552" lvl="1" indent="-342900">
              <a:buFont typeface="+mj-lt"/>
              <a:buAutoNum type="alphaLcPeriod"/>
            </a:pPr>
            <a:r>
              <a:rPr lang="en-NZ" dirty="0"/>
              <a:t>ensure that the availability of FTRs is progressively increased so that, no later than 3 years after the first FTR auction, FTRs are available in each FTR auction relating to an initial month and to at least the 23 months following the initial month.</a:t>
            </a:r>
          </a:p>
          <a:p>
            <a:pPr indent="0">
              <a:buNone/>
            </a:pPr>
            <a:endParaRPr lang="en-NZ" dirty="0"/>
          </a:p>
        </p:txBody>
      </p:sp>
    </p:spTree>
    <p:extLst>
      <p:ext uri="{BB962C8B-B14F-4D97-AF65-F5344CB8AC3E}">
        <p14:creationId xmlns:p14="http://schemas.microsoft.com/office/powerpoint/2010/main" val="165281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E1E5-329D-4DA7-BD97-D1960C4518ED}"/>
              </a:ext>
            </a:extLst>
          </p:cNvPr>
          <p:cNvSpPr>
            <a:spLocks noGrp="1"/>
          </p:cNvSpPr>
          <p:nvPr>
            <p:ph type="title"/>
          </p:nvPr>
        </p:nvSpPr>
        <p:spPr/>
        <p:txBody>
          <a:bodyPr/>
          <a:lstStyle/>
          <a:p>
            <a:r>
              <a:rPr lang="en-NZ" dirty="0"/>
              <a:t>Relevance to PR Auctions</a:t>
            </a:r>
          </a:p>
        </p:txBody>
      </p:sp>
      <p:sp>
        <p:nvSpPr>
          <p:cNvPr id="3" name="Content Placeholder 2">
            <a:extLst>
              <a:ext uri="{FF2B5EF4-FFF2-40B4-BE49-F238E27FC236}">
                <a16:creationId xmlns:a16="http://schemas.microsoft.com/office/drawing/2014/main" id="{3DE98EE4-81D6-4DDE-9825-8F10252213DC}"/>
              </a:ext>
            </a:extLst>
          </p:cNvPr>
          <p:cNvSpPr>
            <a:spLocks noGrp="1"/>
          </p:cNvSpPr>
          <p:nvPr>
            <p:ph idx="1"/>
          </p:nvPr>
        </p:nvSpPr>
        <p:spPr>
          <a:xfrm>
            <a:off x="5346000" y="1836737"/>
            <a:ext cx="4878188" cy="4680951"/>
          </a:xfrm>
        </p:spPr>
        <p:txBody>
          <a:bodyPr/>
          <a:lstStyle/>
          <a:p>
            <a:pPr indent="0">
              <a:buNone/>
            </a:pPr>
            <a:r>
              <a:rPr lang="en-NZ" sz="1400" b="1" i="1" dirty="0"/>
              <a:t>Revenue Adequacy</a:t>
            </a:r>
          </a:p>
          <a:p>
            <a:pPr marL="180975" indent="-180975"/>
            <a:r>
              <a:rPr lang="en-NZ" sz="1400" dirty="0"/>
              <a:t>No requirement under the GTAC to maximise value of trade as there is no requirement for revenue adequacy</a:t>
            </a:r>
          </a:p>
          <a:p>
            <a:pPr indent="0">
              <a:buNone/>
            </a:pPr>
            <a:r>
              <a:rPr lang="en-NZ" sz="1400" b="1" i="1" dirty="0"/>
              <a:t>Release of FTRs over time</a:t>
            </a:r>
          </a:p>
          <a:p>
            <a:pPr marL="180975" indent="-180975"/>
            <a:r>
              <a:rPr lang="en-NZ" sz="1400" dirty="0"/>
              <a:t>PR auctions are likely to be close in time to the PR term and this avoids the need to progressively release capacity</a:t>
            </a:r>
          </a:p>
          <a:p>
            <a:pPr lvl="1"/>
            <a:r>
              <a:rPr lang="en-NZ" sz="1400" dirty="0"/>
              <a:t>But need to consider what happens if there is a new shipper during the PR term.</a:t>
            </a:r>
          </a:p>
          <a:p>
            <a:pPr indent="0">
              <a:buNone/>
            </a:pPr>
            <a:r>
              <a:rPr lang="en-NZ" sz="1400" b="1" i="1" dirty="0"/>
              <a:t>Detailed design FTR auction products</a:t>
            </a:r>
            <a:endParaRPr lang="en-NZ" sz="1400" dirty="0"/>
          </a:p>
          <a:p>
            <a:pPr marL="180975" indent="-180975"/>
            <a:r>
              <a:rPr lang="en-NZ" sz="1400" dirty="0"/>
              <a:t>Bids to be price and volume pairs as multiples of 0.1 MW. </a:t>
            </a:r>
          </a:p>
          <a:p>
            <a:pPr marL="180975" indent="-180975"/>
            <a:r>
              <a:rPr lang="en-NZ" sz="1400" dirty="0"/>
              <a:t>Clearing price will be the price of the lowest bid accepted </a:t>
            </a:r>
          </a:p>
          <a:p>
            <a:pPr marL="180975" indent="-180975"/>
            <a:r>
              <a:rPr lang="en-NZ" sz="1400" dirty="0"/>
              <a:t>Timing of the auction on the day</a:t>
            </a:r>
          </a:p>
          <a:p>
            <a:pPr marL="205326" lvl="1" indent="0">
              <a:buNone/>
            </a:pPr>
            <a:endParaRPr lang="en-NZ" sz="1400" dirty="0"/>
          </a:p>
        </p:txBody>
      </p:sp>
      <p:sp>
        <p:nvSpPr>
          <p:cNvPr id="4" name="Content Placeholder 2">
            <a:extLst>
              <a:ext uri="{FF2B5EF4-FFF2-40B4-BE49-F238E27FC236}">
                <a16:creationId xmlns:a16="http://schemas.microsoft.com/office/drawing/2014/main" id="{A1168833-D6D7-486D-A420-85AA4E2FFC69}"/>
              </a:ext>
            </a:extLst>
          </p:cNvPr>
          <p:cNvSpPr txBox="1">
            <a:spLocks/>
          </p:cNvSpPr>
          <p:nvPr/>
        </p:nvSpPr>
        <p:spPr>
          <a:xfrm>
            <a:off x="432000" y="1836738"/>
            <a:ext cx="4878188" cy="4680951"/>
          </a:xfrm>
          <a:prstGeom prst="rect">
            <a:avLst/>
          </a:prstGeom>
        </p:spPr>
        <p:txBody>
          <a:bodyPr lIns="0"/>
          <a:lstStyle>
            <a:lvl1pPr marL="0" indent="-205326" algn="l" defTabSz="1043056" rtl="0" eaLnBrk="1" latinLnBrk="0" hangingPunct="1">
              <a:lnSpc>
                <a:spcPct val="100000"/>
              </a:lnSpc>
              <a:spcBef>
                <a:spcPts val="913"/>
              </a:spcBef>
              <a:buFont typeface="Arial"/>
              <a:buChar char="•"/>
              <a:defRPr sz="1600" kern="1200" baseline="0">
                <a:solidFill>
                  <a:schemeClr val="tx1"/>
                </a:solidFill>
                <a:latin typeface="Arial" pitchFamily="34" charset="0"/>
                <a:ea typeface="+mn-ea"/>
                <a:cs typeface="Arial" pitchFamily="34" charset="0"/>
              </a:defRPr>
            </a:lvl1pPr>
            <a:lvl2pPr marL="410652" indent="-205326" algn="l" defTabSz="1043056" rtl="0" eaLnBrk="1" latinLnBrk="0" hangingPunct="1">
              <a:lnSpc>
                <a:spcPct val="100000"/>
              </a:lnSpc>
              <a:spcBef>
                <a:spcPts val="913"/>
              </a:spcBef>
              <a:buFont typeface="Arial" pitchFamily="34" charset="0"/>
              <a:buChar char="-"/>
              <a:defRPr sz="1600" kern="1200" baseline="0">
                <a:solidFill>
                  <a:schemeClr val="tx1"/>
                </a:solidFill>
                <a:latin typeface="Arial" pitchFamily="34" charset="0"/>
                <a:ea typeface="+mn-ea"/>
                <a:cs typeface="Arial" pitchFamily="34" charset="0"/>
              </a:defRPr>
            </a:lvl2pPr>
            <a:lvl3pPr marL="615978"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3pPr>
            <a:lvl4pPr marL="821304"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4pPr>
            <a:lvl5pPr marL="1026630" indent="-205326" algn="l" defTabSz="1043056" rtl="0" eaLnBrk="1" latinLnBrk="0" hangingPunct="1">
              <a:lnSpc>
                <a:spcPct val="100000"/>
              </a:lnSpc>
              <a:spcBef>
                <a:spcPts val="913"/>
              </a:spcBef>
              <a:buFont typeface="Arial" pitchFamily="34" charset="0"/>
              <a:buChar char="•"/>
              <a:defRPr sz="1800" kern="1200">
                <a:solidFill>
                  <a:schemeClr val="tx1"/>
                </a:solidFill>
                <a:latin typeface="Arial" pitchFamily="34" charset="0"/>
                <a:ea typeface="+mn-ea"/>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indent="0">
              <a:buNone/>
            </a:pPr>
            <a:r>
              <a:rPr lang="en-NZ" sz="1400" b="1" i="1" dirty="0"/>
              <a:t>Maximising competition and minimising costs of participation</a:t>
            </a:r>
          </a:p>
          <a:p>
            <a:pPr marL="180975" indent="-180975"/>
            <a:r>
              <a:rPr lang="en-NZ" sz="1400" dirty="0"/>
              <a:t>Valid concerns in the PR auction and should be included in PR auction Terms and Conditions.  </a:t>
            </a:r>
          </a:p>
          <a:p>
            <a:pPr marL="180975" indent="-180975"/>
            <a:r>
              <a:rPr lang="en-NZ" sz="1400" dirty="0"/>
              <a:t>FTRs further these objectives by:</a:t>
            </a:r>
          </a:p>
          <a:p>
            <a:pPr lvl="1"/>
            <a:r>
              <a:rPr lang="en-NZ" sz="1400" dirty="0"/>
              <a:t>Equal access to all those trading who meet prudential requirements</a:t>
            </a:r>
          </a:p>
          <a:p>
            <a:pPr lvl="1"/>
            <a:r>
              <a:rPr lang="en-NZ" sz="1400" dirty="0"/>
              <a:t>Two auctions per month to maximise availability</a:t>
            </a:r>
          </a:p>
          <a:p>
            <a:pPr lvl="1"/>
            <a:r>
              <a:rPr lang="en-NZ" sz="1400" dirty="0"/>
              <a:t>Transparency of information on the capacity being offered</a:t>
            </a:r>
          </a:p>
          <a:p>
            <a:pPr lvl="1"/>
            <a:r>
              <a:rPr lang="en-NZ" sz="1400" dirty="0"/>
              <a:t>Transparency of information on the auction results and holdings</a:t>
            </a:r>
          </a:p>
          <a:p>
            <a:pPr lvl="1"/>
            <a:r>
              <a:rPr lang="en-NZ" sz="1400" dirty="0"/>
              <a:t>Ability to assign FTRs</a:t>
            </a:r>
          </a:p>
          <a:p>
            <a:pPr lvl="1"/>
            <a:r>
              <a:rPr lang="en-NZ" sz="1400" dirty="0"/>
              <a:t>Automated trading platform to reduce transaction costs</a:t>
            </a:r>
          </a:p>
          <a:p>
            <a:pPr indent="0">
              <a:buNone/>
            </a:pPr>
            <a:r>
              <a:rPr lang="en-NZ" sz="1400" dirty="0"/>
              <a:t>These attributes are analogous to the provisions set out in the GTAC for the provision of information following PR auctions.</a:t>
            </a:r>
          </a:p>
          <a:p>
            <a:pPr indent="0">
              <a:buNone/>
            </a:pPr>
            <a:endParaRPr lang="en-NZ" sz="1400" dirty="0"/>
          </a:p>
        </p:txBody>
      </p:sp>
      <p:sp>
        <p:nvSpPr>
          <p:cNvPr id="5" name="TextBox 4">
            <a:extLst>
              <a:ext uri="{FF2B5EF4-FFF2-40B4-BE49-F238E27FC236}">
                <a16:creationId xmlns:a16="http://schemas.microsoft.com/office/drawing/2014/main" id="{5770D92B-A488-452C-8583-D68C56D2D5D7}"/>
              </a:ext>
            </a:extLst>
          </p:cNvPr>
          <p:cNvSpPr txBox="1"/>
          <p:nvPr/>
        </p:nvSpPr>
        <p:spPr>
          <a:xfrm>
            <a:off x="5383214" y="5724525"/>
            <a:ext cx="4990008" cy="954107"/>
          </a:xfrm>
          <a:prstGeom prst="rect">
            <a:avLst/>
          </a:prstGeom>
          <a:solidFill>
            <a:schemeClr val="bg2"/>
          </a:solidFill>
        </p:spPr>
        <p:txBody>
          <a:bodyPr wrap="square" rtlCol="0">
            <a:spAutoFit/>
          </a:bodyPr>
          <a:lstStyle/>
          <a:p>
            <a:r>
              <a:rPr lang="en-NZ" sz="1400" b="1" i="1" dirty="0">
                <a:latin typeface="Arial" panose="020B0604020202020204" pitchFamily="34" charset="0"/>
                <a:cs typeface="Arial" panose="020B0604020202020204" pitchFamily="34" charset="0"/>
              </a:rPr>
              <a:t>Many elements are covered in the GTAC provisions.  </a:t>
            </a:r>
          </a:p>
          <a:p>
            <a:r>
              <a:rPr lang="en-NZ" sz="1400" b="1" i="1" dirty="0">
                <a:latin typeface="Arial" panose="020B0604020202020204" pitchFamily="34" charset="0"/>
                <a:cs typeface="Arial" panose="020B0604020202020204" pitchFamily="34" charset="0"/>
              </a:rPr>
              <a:t>Potential for refinements in the Terms and Conditions to maximise competition, allow for new entrants and provide more detail on auction specifics.</a:t>
            </a:r>
          </a:p>
        </p:txBody>
      </p:sp>
    </p:spTree>
    <p:extLst>
      <p:ext uri="{BB962C8B-B14F-4D97-AF65-F5344CB8AC3E}">
        <p14:creationId xmlns:p14="http://schemas.microsoft.com/office/powerpoint/2010/main" val="133095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C2281-7043-4D61-BCE1-EC503C497289}"/>
              </a:ext>
            </a:extLst>
          </p:cNvPr>
          <p:cNvSpPr>
            <a:spLocks noGrp="1"/>
          </p:cNvSpPr>
          <p:nvPr>
            <p:ph type="title"/>
          </p:nvPr>
        </p:nvSpPr>
        <p:spPr/>
        <p:txBody>
          <a:bodyPr/>
          <a:lstStyle/>
          <a:p>
            <a:r>
              <a:rPr lang="en-NZ" dirty="0"/>
              <a:t>AEMO Day-ahead capacity auctions</a:t>
            </a:r>
          </a:p>
        </p:txBody>
      </p:sp>
      <p:sp>
        <p:nvSpPr>
          <p:cNvPr id="3" name="Content Placeholder 2">
            <a:extLst>
              <a:ext uri="{FF2B5EF4-FFF2-40B4-BE49-F238E27FC236}">
                <a16:creationId xmlns:a16="http://schemas.microsoft.com/office/drawing/2014/main" id="{A622B19D-F4E4-4682-BE80-8267F67ED2C4}"/>
              </a:ext>
            </a:extLst>
          </p:cNvPr>
          <p:cNvSpPr>
            <a:spLocks noGrp="1"/>
          </p:cNvSpPr>
          <p:nvPr>
            <p:ph idx="1"/>
          </p:nvPr>
        </p:nvSpPr>
        <p:spPr/>
        <p:txBody>
          <a:bodyPr/>
          <a:lstStyle/>
          <a:p>
            <a:pPr marL="180975" indent="-180975"/>
            <a:r>
              <a:rPr lang="en-NZ" dirty="0"/>
              <a:t>Australian Competition and Consumer Commission (ACCC) investigation into gas markets mandated the  release of unused capacity on a day-ahead basis was mandated.  </a:t>
            </a:r>
          </a:p>
          <a:p>
            <a:pPr marL="180975" indent="-180975"/>
            <a:r>
              <a:rPr lang="en-NZ" dirty="0"/>
              <a:t>Capacity in transmission pipelines is generally contracted on individual terms and reserved well ahead. </a:t>
            </a:r>
          </a:p>
          <a:p>
            <a:pPr marL="180975" indent="-180975"/>
            <a:r>
              <a:rPr lang="en-NZ" dirty="0"/>
              <a:t>Little to no consistency in contracting between pipelines.  </a:t>
            </a:r>
          </a:p>
          <a:p>
            <a:pPr marL="180975" indent="-180975"/>
            <a:r>
              <a:rPr lang="en-NZ" dirty="0"/>
              <a:t>The ACCC found that hoarding of capacity was potentially impeding competition.  </a:t>
            </a:r>
          </a:p>
          <a:p>
            <a:pPr marL="180975" indent="-180975"/>
            <a:r>
              <a:rPr lang="en-NZ" dirty="0"/>
              <a:t>The Gas Market Reform Group (GMRG) was asked to undertake the design of an auction process to release of unused capacity to market on a day-ahead basis.  </a:t>
            </a:r>
          </a:p>
          <a:p>
            <a:pPr marL="180975" indent="-180975"/>
            <a:r>
              <a:rPr lang="en-NZ" dirty="0"/>
              <a:t>Market is complex:</a:t>
            </a:r>
          </a:p>
          <a:p>
            <a:pPr marL="591627" lvl="1" indent="-180975"/>
            <a:r>
              <a:rPr lang="en-NZ" dirty="0"/>
              <a:t>Contracted capacity may only be for a single pipeline while bids may be for a combination of pipeline routes.  </a:t>
            </a:r>
          </a:p>
          <a:p>
            <a:pPr marL="591627" lvl="1" indent="-180975"/>
            <a:r>
              <a:rPr lang="en-NZ" dirty="0"/>
              <a:t>Auction product needs to coexist with firm and as available capacity on each pipeline.  </a:t>
            </a:r>
          </a:p>
          <a:p>
            <a:pPr indent="0">
              <a:buNone/>
            </a:pPr>
            <a:r>
              <a:rPr lang="en-NZ" dirty="0"/>
              <a:t>Many of the design choices in the design document have therefore been focused on the problem of combinations of capacity and relationship to existing products</a:t>
            </a:r>
          </a:p>
        </p:txBody>
      </p:sp>
    </p:spTree>
    <p:extLst>
      <p:ext uri="{BB962C8B-B14F-4D97-AF65-F5344CB8AC3E}">
        <p14:creationId xmlns:p14="http://schemas.microsoft.com/office/powerpoint/2010/main" val="3279913971"/>
      </p:ext>
    </p:extLst>
  </p:cSld>
  <p:clrMapOvr>
    <a:masterClrMapping/>
  </p:clrMapOvr>
</p:sld>
</file>

<file path=ppt/theme/theme1.xml><?xml version="1.0" encoding="utf-8"?>
<a:theme xmlns:a="http://schemas.openxmlformats.org/drawingml/2006/main" name="Powerca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nscode xmlns="37fa6396-50cd-4a0f-bf39-33aa57d75f09">GTAC</Transcode>
    <l32866b9163b42abbd1ef0f325fdc8bf xmlns="37fa6396-50cd-4a0f-bf39-33aa57d75f09">
      <Terms xmlns="http://schemas.microsoft.com/office/infopath/2007/PartnerControls">
        <TermInfo xmlns="http://schemas.microsoft.com/office/infopath/2007/PartnerControls">
          <TermName xmlns="http://schemas.microsoft.com/office/infopath/2007/PartnerControls">2018 Workshops</TermName>
          <TermId xmlns="http://schemas.microsoft.com/office/infopath/2007/PartnerControls">09c5a4c7-cb32-4421-aa96-17e71316372b</TermId>
        </TermInfo>
      </Terms>
    </l32866b9163b42abbd1ef0f325fdc8bf>
    <n74b6db419b9485e9a5e89a141f5b162 xmlns="37fa6396-50cd-4a0f-bf39-33aa57d75f09">
      <Terms xmlns="http://schemas.microsoft.com/office/infopath/2007/PartnerControls">
        <TermInfo xmlns="http://schemas.microsoft.com/office/infopath/2007/PartnerControls">
          <TermName xmlns="http://schemas.microsoft.com/office/infopath/2007/PartnerControls">GIC</TermName>
          <TermId xmlns="http://schemas.microsoft.com/office/infopath/2007/PartnerControls">82df3613-d94a-464a-be53-555a3fd6aa08</TermId>
        </TermInfo>
      </Terms>
    </n74b6db419b9485e9a5e89a141f5b162>
    <Date xmlns="376ca5fe-90bf-4102-9a5f-73aedc536f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2DCCDF3068064C96522FED3296B98C" ma:contentTypeVersion="7" ma:contentTypeDescription="Create a new document." ma:contentTypeScope="" ma:versionID="418ca223f8a29b0f514e25fefa802264">
  <xsd:schema xmlns:xsd="http://www.w3.org/2001/XMLSchema" xmlns:xs="http://www.w3.org/2001/XMLSchema" xmlns:p="http://schemas.microsoft.com/office/2006/metadata/properties" xmlns:ns2="37fa6396-50cd-4a0f-bf39-33aa57d75f09" xmlns:ns3="376ca5fe-90bf-4102-9a5f-73aedc536fb8" targetNamespace="http://schemas.microsoft.com/office/2006/metadata/properties" ma:root="true" ma:fieldsID="2f1ae0e80aa56c3dd6ad3475238fdd63" ns2:_="" ns3:_="">
    <xsd:import namespace="37fa6396-50cd-4a0f-bf39-33aa57d75f09"/>
    <xsd:import namespace="376ca5fe-90bf-4102-9a5f-73aedc536fb8"/>
    <xsd:element name="properties">
      <xsd:complexType>
        <xsd:sequence>
          <xsd:element name="documentManagement">
            <xsd:complexType>
              <xsd:all>
                <xsd:element ref="ns2:n74b6db419b9485e9a5e89a141f5b162" minOccurs="0"/>
                <xsd:element ref="ns2:l32866b9163b42abbd1ef0f325fdc8bf" minOccurs="0"/>
                <xsd:element ref="ns2:Transcode"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a6396-50cd-4a0f-bf39-33aa57d75f09" elementFormDefault="qualified">
    <xsd:import namespace="http://schemas.microsoft.com/office/2006/documentManagement/types"/>
    <xsd:import namespace="http://schemas.microsoft.com/office/infopath/2007/PartnerControls"/>
    <xsd:element name="n74b6db419b9485e9a5e89a141f5b162" ma:index="9" nillable="true" ma:taxonomy="true" ma:internalName="n74b6db419b9485e9a5e89a141f5b162" ma:taxonomyFieldName="Counterparty" ma:displayName="Stakeholder" ma:default="" ma:fieldId="{774b6db4-19b9-485e-9a5e-89a141f5b162}" ma:sspId="db6cd49b-a60f-4053-be88-12c08fdb1071" ma:termSetId="814206a2-8bd4-4018-8e52-01396618a1da" ma:anchorId="00000000-0000-0000-0000-000000000000" ma:open="true" ma:isKeyword="false">
      <xsd:complexType>
        <xsd:sequence>
          <xsd:element ref="pc:Terms" minOccurs="0" maxOccurs="1"/>
        </xsd:sequence>
      </xsd:complexType>
    </xsd:element>
    <xsd:element name="l32866b9163b42abbd1ef0f325fdc8bf" ma:index="11" nillable="true" ma:taxonomy="true" ma:internalName="l32866b9163b42abbd1ef0f325fdc8bf" ma:taxonomyFieldName="TSubject" ma:displayName="Topic" ma:default="" ma:fieldId="{532866b9-163b-42ab-bd1e-f0f325fdc8bf}" ma:sspId="db6cd49b-a60f-4053-be88-12c08fdb1071" ma:termSetId="04ce6f0f-cf65-4caf-8910-9813d810c7ac" ma:anchorId="00000000-0000-0000-0000-000000000000" ma:open="true" ma:isKeyword="false">
      <xsd:complexType>
        <xsd:sequence>
          <xsd:element ref="pc:Terms" minOccurs="0" maxOccurs="1"/>
        </xsd:sequence>
      </xsd:complexType>
    </xsd:element>
    <xsd:element name="Transcode" ma:index="12" nillable="true" ma:displayName="Transmission code" ma:format="Dropdown" ma:internalName="Transcode">
      <xsd:simpleType>
        <xsd:restriction base="dms:Choice">
          <xsd:enumeration value="GTAC"/>
          <xsd:enumeration value="MPOC"/>
          <xsd:enumeration value="VTC"/>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376ca5fe-90bf-4102-9a5f-73aedc536fb8" elementFormDefault="qualified">
    <xsd:import namespace="http://schemas.microsoft.com/office/2006/documentManagement/types"/>
    <xsd:import namespace="http://schemas.microsoft.com/office/infopath/2007/PartnerControls"/>
    <xsd:element name="Date" ma:index="13"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5E8A8-4449-4794-8668-00D4304363A1}">
  <ds:schemaRefs>
    <ds:schemaRef ds:uri="http://purl.org/dc/terms/"/>
    <ds:schemaRef ds:uri="http://schemas.openxmlformats.org/package/2006/metadata/core-properties"/>
    <ds:schemaRef ds:uri="37fa6396-50cd-4a0f-bf39-33aa57d75f09"/>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376ca5fe-90bf-4102-9a5f-73aedc536fb8"/>
    <ds:schemaRef ds:uri="http://www.w3.org/XML/1998/namespace"/>
  </ds:schemaRefs>
</ds:datastoreItem>
</file>

<file path=customXml/itemProps2.xml><?xml version="1.0" encoding="utf-8"?>
<ds:datastoreItem xmlns:ds="http://schemas.openxmlformats.org/officeDocument/2006/customXml" ds:itemID="{8236C8FC-01C3-4A74-B240-EF32A20C8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a6396-50cd-4a0f-bf39-33aa57d75f09"/>
    <ds:schemaRef ds:uri="376ca5fe-90bf-4102-9a5f-73aedc536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BBABF-DBBA-4BE9-810C-D9F98B6129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Powercare</Template>
  <TotalTime>608</TotalTime>
  <Words>1286</Words>
  <Application>Microsoft Office PowerPoint</Application>
  <PresentationFormat>Custom</PresentationFormat>
  <Paragraphs>143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Symbol</vt:lpstr>
      <vt:lpstr>Times New Roman</vt:lpstr>
      <vt:lpstr>Powercare</vt:lpstr>
      <vt:lpstr>GTAC Workshop Block 5</vt:lpstr>
      <vt:lpstr>Agenda</vt:lpstr>
      <vt:lpstr>PR Auction Terms and Conditions Scoping</vt:lpstr>
      <vt:lpstr>Outline</vt:lpstr>
      <vt:lpstr>What’s in the GTAC?</vt:lpstr>
      <vt:lpstr>What’s in the GTAC?</vt:lpstr>
      <vt:lpstr>FTR Auction – Basis of design</vt:lpstr>
      <vt:lpstr>Relevance to PR Auctions</vt:lpstr>
      <vt:lpstr>AEMO Day-ahead capacity auctions</vt:lpstr>
      <vt:lpstr>GMRG Auction Preferred Outcomes</vt:lpstr>
      <vt:lpstr>Proposed Scope</vt:lpstr>
      <vt:lpstr>Next Steps – PR Auction Ts and Cs</vt:lpstr>
    </vt:vector>
  </TitlesOfParts>
  <Company>Powerco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3209212 First Gas Powerpoint Template</dc:title>
  <dc:creator>Nicole Ranson</dc:creator>
  <cp:lastModifiedBy>Angela Ogier</cp:lastModifiedBy>
  <cp:revision>2</cp:revision>
  <dcterms:created xsi:type="dcterms:W3CDTF">2016-03-15T20:45:13Z</dcterms:created>
  <dcterms:modified xsi:type="dcterms:W3CDTF">2018-09-17T04:24:43Z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0x010100DF2DCCDF3068064C96522FED3296B98C</vt:lpwstr>
  </property>
  <property fmtid="{D5CDD505-2E9C-101B-9397-08002B2CF9AE}" pid="3" name="TEMP-FileRef">
    <vt:lpwstr>3209212</vt:lpwstr>
  </property>
  <property fmtid="{D5CDD505-2E9C-101B-9397-08002B2CF9AE}" pid="4" name="QMap Process">
    <vt:lpwstr>206;#Document Management (G)|021f9af3-46e8-4283-9aec-8df4b8e5a6f0</vt:lpwstr>
  </property>
  <property fmtid="{D5CDD505-2E9C-101B-9397-08002B2CF9AE}" pid="5" name="Business Function">
    <vt:lpwstr/>
  </property>
  <property fmtid="{D5CDD505-2E9C-101B-9397-08002B2CF9AE}" pid="6" name="Document Type">
    <vt:lpwstr>79;#Presentation|c90dc8b1-4cf0-4925-90f8-df53393449e3</vt:lpwstr>
  </property>
  <property fmtid="{D5CDD505-2E9C-101B-9397-08002B2CF9AE}" pid="7" name="GetTempFileRef">
    <vt:lpwstr>https://firstgasnz.sharepoint.com/sites/ctrldocs/_layouts/15/wrkstat.aspx?List=5039fedf-adc2-4c6d-8f4c-185b5372b1ba&amp;WorkflowInstanceName=7d155be9-5f0e-4413-b32d-befd95ecd8e0, Completed</vt:lpwstr>
  </property>
  <property fmtid="{D5CDD505-2E9C-101B-9397-08002B2CF9AE}" pid="8" name="GetTempRileRef">
    <vt:lpwstr>https://firstgasnz.sharepoint.com/sites/ctrldocs/_layouts/15/wrkstat.aspx?List=5039fedf-adc2-4c6d-8f4c-185b5372b1ba&amp;WorkflowInstanceName=e772d346-cf48-4277-8af3-e7754728ea5d, Completed</vt:lpwstr>
  </property>
  <property fmtid="{D5CDD505-2E9C-101B-9397-08002B2CF9AE}" pid="9" name="ExtractTEMPFileRef">
    <vt:lpwstr>, </vt:lpwstr>
  </property>
  <property fmtid="{D5CDD505-2E9C-101B-9397-08002B2CF9AE}" pid="10" name="TEMP-FileName">
    <vt:lpwstr>3209212 First Gas PPT Template.pptx</vt:lpwstr>
  </property>
  <property fmtid="{D5CDD505-2E9C-101B-9397-08002B2CF9AE}" pid="11" name="Order">
    <vt:r8>152000</vt:r8>
  </property>
  <property fmtid="{D5CDD505-2E9C-101B-9397-08002B2CF9AE}" pid="12" name="QMapProcessPath">
    <vt:lpwstr>| Transmission Portal | Support Services (GTX) | Information Management, Training &amp; Competence(G) | Document Management (G)</vt:lpwstr>
  </property>
  <property fmtid="{D5CDD505-2E9C-101B-9397-08002B2CF9AE}" pid="13" name="ExtractFileName">
    <vt:lpwstr>https://firstgasnz.sharepoint.com/sites/ctrldocs/_layouts/15/wrkstat.aspx?List=5039fedf-adc2-4c6d-8f4c-185b5372b1ba&amp;WorkflowInstanceName=632d8d49-6e5b-4ae5-a84e-52aa68be00a4, Done</vt:lpwstr>
  </property>
  <property fmtid="{D5CDD505-2E9C-101B-9397-08002B2CF9AE}" pid="14" name="Get FileRef">
    <vt:lpwstr>, </vt:lpwstr>
  </property>
  <property fmtid="{D5CDD505-2E9C-101B-9397-08002B2CF9AE}" pid="15" name="DataUpdate">
    <vt:lpwstr>https://firstgasnz.sharepoint.com/sites/ctrldocs/_layouts/15/wrkstat.aspx?List=5039fedf-adc2-4c6d-8f4c-185b5372b1ba&amp;WorkflowInstanceName=c90c8814-e361-46db-aa0c-3b6a082ff2b0, Completed</vt:lpwstr>
  </property>
  <property fmtid="{D5CDD505-2E9C-101B-9397-08002B2CF9AE}" pid="16" name="h19b9d860fc942f4a7f831672c460f9a">
    <vt:lpwstr/>
  </property>
  <property fmtid="{D5CDD505-2E9C-101B-9397-08002B2CF9AE}" pid="17" name="TaxCatchAll">
    <vt:lpwstr>25;#GIC|82df3613-d94a-464a-be53-555a3fd6aa08;#79;#Presentation|c90dc8b1-4cf0-4925-90f8-df53393449e3;#99;#2018 Workshops|09c5a4c7-cb32-4421-aa96-17e71316372b</vt:lpwstr>
  </property>
  <property fmtid="{D5CDD505-2E9C-101B-9397-08002B2CF9AE}" pid="18" name="TSubject">
    <vt:lpwstr>99;#2018 Workshops|09c5a4c7-cb32-4421-aa96-17e71316372b</vt:lpwstr>
  </property>
  <property fmtid="{D5CDD505-2E9C-101B-9397-08002B2CF9AE}" pid="19" name="d5a2c9d2d22a4c8eab62c2528004874d">
    <vt:lpwstr>Presentation|c90dc8b1-4cf0-4925-90f8-df53393449e3</vt:lpwstr>
  </property>
  <property fmtid="{D5CDD505-2E9C-101B-9397-08002B2CF9AE}" pid="20" name="Counterparty">
    <vt:lpwstr>25;#GIC|82df3613-d94a-464a-be53-555a3fd6aa08</vt:lpwstr>
  </property>
  <property fmtid="{D5CDD505-2E9C-101B-9397-08002B2CF9AE}" pid="21" name="Bussiness Unit">
    <vt:lpwstr/>
  </property>
  <property fmtid="{D5CDD505-2E9C-101B-9397-08002B2CF9AE}" pid="22" name="k2ac1df1f0a149ebb8873bced7e8fd2f">
    <vt:lpwstr/>
  </property>
  <property fmtid="{D5CDD505-2E9C-101B-9397-08002B2CF9AE}" pid="23" name="SharedWithUsers">
    <vt:lpwstr>40;#Ben Gerritsen</vt:lpwstr>
  </property>
</Properties>
</file>