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 id="2147483702" r:id="rId5"/>
    <p:sldMasterId id="2147483725" r:id="rId6"/>
    <p:sldMasterId id="2147483804" r:id="rId7"/>
    <p:sldMasterId id="2147483806" r:id="rId8"/>
  </p:sldMasterIdLst>
  <p:notesMasterIdLst>
    <p:notesMasterId r:id="rId37"/>
  </p:notesMasterIdLst>
  <p:handoutMasterIdLst>
    <p:handoutMasterId r:id="rId38"/>
  </p:handoutMasterIdLst>
  <p:sldIdLst>
    <p:sldId id="256" r:id="rId9"/>
    <p:sldId id="269" r:id="rId10"/>
    <p:sldId id="390" r:id="rId11"/>
    <p:sldId id="272" r:id="rId12"/>
    <p:sldId id="350" r:id="rId13"/>
    <p:sldId id="400" r:id="rId14"/>
    <p:sldId id="393" r:id="rId15"/>
    <p:sldId id="384" r:id="rId16"/>
    <p:sldId id="405" r:id="rId17"/>
    <p:sldId id="409" r:id="rId18"/>
    <p:sldId id="403" r:id="rId19"/>
    <p:sldId id="418" r:id="rId20"/>
    <p:sldId id="416" r:id="rId21"/>
    <p:sldId id="415" r:id="rId22"/>
    <p:sldId id="412" r:id="rId23"/>
    <p:sldId id="404" r:id="rId24"/>
    <p:sldId id="414" r:id="rId25"/>
    <p:sldId id="407" r:id="rId26"/>
    <p:sldId id="382" r:id="rId27"/>
    <p:sldId id="362" r:id="rId28"/>
    <p:sldId id="419" r:id="rId29"/>
    <p:sldId id="420" r:id="rId30"/>
    <p:sldId id="299" r:id="rId31"/>
    <p:sldId id="295" r:id="rId32"/>
    <p:sldId id="336" r:id="rId33"/>
    <p:sldId id="273" r:id="rId34"/>
    <p:sldId id="421" r:id="rId35"/>
    <p:sldId id="320" r:id="rId36"/>
  </p:sldIdLst>
  <p:sldSz cx="12192000" cy="6858000"/>
  <p:notesSz cx="7104063" cy="10234613"/>
  <p:defaultTextStyle>
    <a:defPPr>
      <a:defRPr lang="en-NZ"/>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6E1753-636A-840D-6996-8BAA914D0F85}" name="Tim Kerr" initials="TK" userId="S::Tim.Kerr@gasindustry.co.nz::4a97e8b9-79c8-49de-9c62-501bbe3e45b1" providerId="AD"/>
  <p188:author id="{39904C76-C1DE-6039-CA0F-1474B6A74CA8}" name="Tim Kerr" initials="TK" userId="S::tim.kerr@gasindustry.co.nz::4a97e8b9-79c8-49de-9c62-501bbe3e45b1" providerId="AD"/>
  <p188:author id="{D2D5AD91-F723-B389-89B5-51526ACAF744}" name="Alana Hepburn" initials="AH" userId="S::alana.hepburn@gasindustry.co.nz::2a977f72-255f-4c87-b222-6be3703a9962" providerId="AD"/>
  <p188:author id="{936EB7B2-8FA0-26CE-C4C2-C5BCBDC8524A}" name="Andrew Knight" initials="AK" userId="S::Andrew.Knight@gasindustry.co.nz::c2ee9d09-1d3a-41b1-a3eb-c9ab46378c81" providerId="AD"/>
  <p188:author id="{A02AF9CE-5BFF-F452-40B6-D3842F6F055F}" name="Andrew Walker" initials="AW" userId="S::Andrew.Walker@gasindustry.co.nz::d7fc2d70-859b-4dfd-a613-852d92cca760" providerId="AD"/>
  <p188:author id="{A0CDB3D1-DC71-AE9F-0867-8230942FF900}" name="Caitlin Tromop van Dalen" initials="CD" userId="S::caitlin.tromopvandalen@gasindustry.co.nz::f4efbe90-14ef-4567-8514-4b0c58da02f0" providerId="AD"/>
  <p188:author id="{623210D3-7B0B-3852-A74E-1B824BE6B679}" name="Tim Kerr" initials="TK" userId="Tim Kerr" providerId="None"/>
  <p188:author id="{52C0BAE8-0825-A9A0-C571-2C917DBB8A00}" name="Alana Hepburn" initials="AH" userId="S::Alana.Hepburn@gasindustry.co.nz::2a977f72-255f-4c87-b222-6be3703a996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BD3EA"/>
    <a:srgbClr val="7C82B3"/>
    <a:srgbClr val="5891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F53641-3B83-4D86-B426-B8249032DBE8}" v="1" dt="2024-11-28T21:26:07.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gasindustry.sharepoint.com/sites/CommsandStatAccountability/Shared%20Documents/Levy/FY2026%20Levy%20Regulations/General/Wholesale%20levy%20shortfall%20trend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a:t>Wholesale levy volumes and revenue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Wholesale levy revenue (actual)</c:v>
                </c:pt>
              </c:strCache>
            </c:strRef>
          </c:tx>
          <c:spPr>
            <a:solidFill>
              <a:schemeClr val="accent1"/>
            </a:solidFill>
            <a:ln>
              <a:noFill/>
            </a:ln>
            <a:effectLst/>
          </c:spPr>
          <c:invertIfNegative val="0"/>
          <c:cat>
            <c:numRef>
              <c:f>Sheet1!$B$1:$E$1</c:f>
              <c:numCache>
                <c:formatCode>General</c:formatCode>
                <c:ptCount val="4"/>
                <c:pt idx="0">
                  <c:v>2021</c:v>
                </c:pt>
                <c:pt idx="1">
                  <c:v>2022</c:v>
                </c:pt>
                <c:pt idx="2">
                  <c:v>2023</c:v>
                </c:pt>
                <c:pt idx="3">
                  <c:v>2024</c:v>
                </c:pt>
              </c:numCache>
            </c:numRef>
          </c:cat>
          <c:val>
            <c:numRef>
              <c:f>Sheet1!$B$2:$E$2</c:f>
              <c:numCache>
                <c:formatCode>#,##0</c:formatCode>
                <c:ptCount val="4"/>
                <c:pt idx="0">
                  <c:v>1839773</c:v>
                </c:pt>
                <c:pt idx="1">
                  <c:v>1737113</c:v>
                </c:pt>
                <c:pt idx="2">
                  <c:v>1992695</c:v>
                </c:pt>
                <c:pt idx="3">
                  <c:v>1890810</c:v>
                </c:pt>
              </c:numCache>
            </c:numRef>
          </c:val>
          <c:extLst>
            <c:ext xmlns:c16="http://schemas.microsoft.com/office/drawing/2014/chart" uri="{C3380CC4-5D6E-409C-BE32-E72D297353CC}">
              <c16:uniqueId val="{00000000-3405-6049-82FD-5F81B94C13F6}"/>
            </c:ext>
          </c:extLst>
        </c:ser>
        <c:ser>
          <c:idx val="1"/>
          <c:order val="1"/>
          <c:tx>
            <c:strRef>
              <c:f>Sheet1!$A$3</c:f>
              <c:strCache>
                <c:ptCount val="1"/>
                <c:pt idx="0">
                  <c:v>Wholesale levy revenue (budget)</c:v>
                </c:pt>
              </c:strCache>
            </c:strRef>
          </c:tx>
          <c:spPr>
            <a:solidFill>
              <a:schemeClr val="accent2"/>
            </a:solidFill>
            <a:ln>
              <a:noFill/>
            </a:ln>
            <a:effectLst/>
          </c:spPr>
          <c:invertIfNegative val="0"/>
          <c:cat>
            <c:numRef>
              <c:f>Sheet1!$B$1:$E$1</c:f>
              <c:numCache>
                <c:formatCode>General</c:formatCode>
                <c:ptCount val="4"/>
                <c:pt idx="0">
                  <c:v>2021</c:v>
                </c:pt>
                <c:pt idx="1">
                  <c:v>2022</c:v>
                </c:pt>
                <c:pt idx="2">
                  <c:v>2023</c:v>
                </c:pt>
                <c:pt idx="3">
                  <c:v>2024</c:v>
                </c:pt>
              </c:numCache>
            </c:numRef>
          </c:cat>
          <c:val>
            <c:numRef>
              <c:f>Sheet1!$B$3:$E$3</c:f>
              <c:numCache>
                <c:formatCode>#,##0</c:formatCode>
                <c:ptCount val="4"/>
                <c:pt idx="0">
                  <c:v>1953782</c:v>
                </c:pt>
                <c:pt idx="1">
                  <c:v>1888367</c:v>
                </c:pt>
                <c:pt idx="2">
                  <c:v>2589426</c:v>
                </c:pt>
                <c:pt idx="3">
                  <c:v>2435446</c:v>
                </c:pt>
              </c:numCache>
            </c:numRef>
          </c:val>
          <c:extLst>
            <c:ext xmlns:c16="http://schemas.microsoft.com/office/drawing/2014/chart" uri="{C3380CC4-5D6E-409C-BE32-E72D297353CC}">
              <c16:uniqueId val="{00000001-3405-6049-82FD-5F81B94C13F6}"/>
            </c:ext>
          </c:extLst>
        </c:ser>
        <c:dLbls>
          <c:showLegendKey val="0"/>
          <c:showVal val="0"/>
          <c:showCatName val="0"/>
          <c:showSerName val="0"/>
          <c:showPercent val="0"/>
          <c:showBubbleSize val="0"/>
        </c:dLbls>
        <c:gapWidth val="180"/>
        <c:overlap val="-27"/>
        <c:axId val="2054930951"/>
        <c:axId val="2057920519"/>
      </c:barChart>
      <c:lineChart>
        <c:grouping val="standard"/>
        <c:varyColors val="0"/>
        <c:ser>
          <c:idx val="2"/>
          <c:order val="2"/>
          <c:tx>
            <c:strRef>
              <c:f>Sheet1!$A$4</c:f>
              <c:strCache>
                <c:ptCount val="1"/>
                <c:pt idx="0">
                  <c:v>Wholesale volumes PJ (actual)</c:v>
                </c:pt>
              </c:strCache>
            </c:strRef>
          </c:tx>
          <c:spPr>
            <a:ln w="28575" cap="rnd">
              <a:solidFill>
                <a:schemeClr val="accent3"/>
              </a:solidFill>
              <a:round/>
            </a:ln>
            <a:effectLst/>
          </c:spPr>
          <c:marker>
            <c:symbol val="none"/>
          </c:marker>
          <c:cat>
            <c:numRef>
              <c:f>Sheet1!$B$1:$E$1</c:f>
              <c:numCache>
                <c:formatCode>General</c:formatCode>
                <c:ptCount val="4"/>
                <c:pt idx="0">
                  <c:v>2021</c:v>
                </c:pt>
                <c:pt idx="1">
                  <c:v>2022</c:v>
                </c:pt>
                <c:pt idx="2">
                  <c:v>2023</c:v>
                </c:pt>
                <c:pt idx="3">
                  <c:v>2024</c:v>
                </c:pt>
              </c:numCache>
            </c:numRef>
          </c:cat>
          <c:val>
            <c:numRef>
              <c:f>Sheet1!$B$4:$E$4</c:f>
              <c:numCache>
                <c:formatCode>General</c:formatCode>
                <c:ptCount val="4"/>
                <c:pt idx="0">
                  <c:v>165</c:v>
                </c:pt>
                <c:pt idx="1">
                  <c:v>152</c:v>
                </c:pt>
                <c:pt idx="2">
                  <c:v>142</c:v>
                </c:pt>
                <c:pt idx="3">
                  <c:v>132</c:v>
                </c:pt>
              </c:numCache>
            </c:numRef>
          </c:val>
          <c:smooth val="0"/>
          <c:extLst>
            <c:ext xmlns:c16="http://schemas.microsoft.com/office/drawing/2014/chart" uri="{C3380CC4-5D6E-409C-BE32-E72D297353CC}">
              <c16:uniqueId val="{00000002-3405-6049-82FD-5F81B94C13F6}"/>
            </c:ext>
          </c:extLst>
        </c:ser>
        <c:ser>
          <c:idx val="3"/>
          <c:order val="3"/>
          <c:tx>
            <c:strRef>
              <c:f>Sheet1!$A$5</c:f>
              <c:strCache>
                <c:ptCount val="1"/>
                <c:pt idx="0">
                  <c:v>Wholesale volumes PJ (budget)</c:v>
                </c:pt>
              </c:strCache>
            </c:strRef>
          </c:tx>
          <c:spPr>
            <a:ln w="28575" cap="rnd">
              <a:solidFill>
                <a:schemeClr val="accent4"/>
              </a:solidFill>
              <a:round/>
            </a:ln>
            <a:effectLst/>
          </c:spPr>
          <c:marker>
            <c:symbol val="none"/>
          </c:marker>
          <c:cat>
            <c:numRef>
              <c:f>Sheet1!$B$1:$E$1</c:f>
              <c:numCache>
                <c:formatCode>General</c:formatCode>
                <c:ptCount val="4"/>
                <c:pt idx="0">
                  <c:v>2021</c:v>
                </c:pt>
                <c:pt idx="1">
                  <c:v>2022</c:v>
                </c:pt>
                <c:pt idx="2">
                  <c:v>2023</c:v>
                </c:pt>
                <c:pt idx="3">
                  <c:v>2024</c:v>
                </c:pt>
              </c:numCache>
            </c:numRef>
          </c:cat>
          <c:val>
            <c:numRef>
              <c:f>Sheet1!$B$5:$E$5</c:f>
              <c:numCache>
                <c:formatCode>General</c:formatCode>
                <c:ptCount val="4"/>
                <c:pt idx="0">
                  <c:v>175</c:v>
                </c:pt>
                <c:pt idx="1">
                  <c:v>165</c:v>
                </c:pt>
                <c:pt idx="2">
                  <c:v>185</c:v>
                </c:pt>
                <c:pt idx="3">
                  <c:v>170</c:v>
                </c:pt>
              </c:numCache>
            </c:numRef>
          </c:val>
          <c:smooth val="0"/>
          <c:extLst>
            <c:ext xmlns:c16="http://schemas.microsoft.com/office/drawing/2014/chart" uri="{C3380CC4-5D6E-409C-BE32-E72D297353CC}">
              <c16:uniqueId val="{00000003-3405-6049-82FD-5F81B94C13F6}"/>
            </c:ext>
          </c:extLst>
        </c:ser>
        <c:dLbls>
          <c:showLegendKey val="0"/>
          <c:showVal val="0"/>
          <c:showCatName val="0"/>
          <c:showSerName val="0"/>
          <c:showPercent val="0"/>
          <c:showBubbleSize val="0"/>
        </c:dLbls>
        <c:marker val="1"/>
        <c:smooth val="0"/>
        <c:axId val="249409031"/>
        <c:axId val="249406983"/>
      </c:lineChart>
      <c:catAx>
        <c:axId val="2054930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7920519"/>
        <c:crosses val="autoZero"/>
        <c:auto val="1"/>
        <c:lblAlgn val="ctr"/>
        <c:lblOffset val="100"/>
        <c:noMultiLvlLbl val="0"/>
      </c:catAx>
      <c:valAx>
        <c:axId val="2057920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4930951"/>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249406983"/>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9409031"/>
        <c:crosses val="max"/>
        <c:crossBetween val="between"/>
      </c:valAx>
      <c:catAx>
        <c:axId val="249409031"/>
        <c:scaling>
          <c:orientation val="minMax"/>
        </c:scaling>
        <c:delete val="1"/>
        <c:axPos val="b"/>
        <c:numFmt formatCode="General" sourceLinked="1"/>
        <c:majorTickMark val="out"/>
        <c:minorTickMark val="none"/>
        <c:tickLblPos val="nextTo"/>
        <c:crossAx val="2494069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428" cy="513508"/>
          </a:xfrm>
          <a:prstGeom prst="rect">
            <a:avLst/>
          </a:prstGeom>
        </p:spPr>
        <p:txBody>
          <a:bodyPr vert="horz" lIns="97097" tIns="48549" rIns="97097" bIns="48549" rtlCol="0"/>
          <a:lstStyle>
            <a:lvl1pPr algn="l">
              <a:defRPr sz="1300"/>
            </a:lvl1pPr>
          </a:lstStyle>
          <a:p>
            <a:pPr>
              <a:defRPr/>
            </a:pPr>
            <a:endParaRPr lang="en-NZ"/>
          </a:p>
        </p:txBody>
      </p:sp>
      <p:sp>
        <p:nvSpPr>
          <p:cNvPr id="3" name="Date Placeholder 2"/>
          <p:cNvSpPr>
            <a:spLocks noGrp="1"/>
          </p:cNvSpPr>
          <p:nvPr>
            <p:ph type="dt" sz="quarter" idx="1"/>
          </p:nvPr>
        </p:nvSpPr>
        <p:spPr>
          <a:xfrm>
            <a:off x="4023992" y="1"/>
            <a:ext cx="3078428" cy="513508"/>
          </a:xfrm>
          <a:prstGeom prst="rect">
            <a:avLst/>
          </a:prstGeom>
        </p:spPr>
        <p:txBody>
          <a:bodyPr vert="horz" lIns="97097" tIns="48549" rIns="97097" bIns="48549" rtlCol="0"/>
          <a:lstStyle>
            <a:lvl1pPr algn="r">
              <a:defRPr sz="1300"/>
            </a:lvl1pPr>
          </a:lstStyle>
          <a:p>
            <a:pPr>
              <a:defRPr/>
            </a:pPr>
            <a:fld id="{590154BB-39BC-47F7-B68A-B1BA58E9A1AC}" type="datetimeFigureOut">
              <a:rPr lang="en-NZ"/>
              <a:pPr>
                <a:defRPr/>
              </a:pPr>
              <a:t>28/11/2024</a:t>
            </a:fld>
            <a:endParaRPr lang="en-NZ"/>
          </a:p>
        </p:txBody>
      </p:sp>
      <p:sp>
        <p:nvSpPr>
          <p:cNvPr id="4" name="Footer Placeholder 3"/>
          <p:cNvSpPr>
            <a:spLocks noGrp="1"/>
          </p:cNvSpPr>
          <p:nvPr>
            <p:ph type="ftr" sz="quarter" idx="2"/>
          </p:nvPr>
        </p:nvSpPr>
        <p:spPr>
          <a:xfrm>
            <a:off x="0" y="9721109"/>
            <a:ext cx="3078428" cy="513507"/>
          </a:xfrm>
          <a:prstGeom prst="rect">
            <a:avLst/>
          </a:prstGeom>
        </p:spPr>
        <p:txBody>
          <a:bodyPr vert="horz" lIns="97097" tIns="48549" rIns="97097" bIns="48549" rtlCol="0" anchor="b"/>
          <a:lstStyle>
            <a:lvl1pPr algn="l">
              <a:defRPr sz="1300"/>
            </a:lvl1pPr>
          </a:lstStyle>
          <a:p>
            <a:pPr>
              <a:defRPr/>
            </a:pPr>
            <a:endParaRPr lang="en-NZ"/>
          </a:p>
        </p:txBody>
      </p:sp>
      <p:sp>
        <p:nvSpPr>
          <p:cNvPr id="5" name="Slide Number Placeholder 4"/>
          <p:cNvSpPr>
            <a:spLocks noGrp="1"/>
          </p:cNvSpPr>
          <p:nvPr>
            <p:ph type="sldNum" sz="quarter" idx="3"/>
          </p:nvPr>
        </p:nvSpPr>
        <p:spPr>
          <a:xfrm>
            <a:off x="4023992" y="9721109"/>
            <a:ext cx="3078428" cy="513507"/>
          </a:xfrm>
          <a:prstGeom prst="rect">
            <a:avLst/>
          </a:prstGeom>
        </p:spPr>
        <p:txBody>
          <a:bodyPr vert="horz" lIns="97097" tIns="48549" rIns="97097" bIns="48549" rtlCol="0" anchor="b"/>
          <a:lstStyle>
            <a:lvl1pPr algn="r">
              <a:defRPr sz="1300"/>
            </a:lvl1pPr>
          </a:lstStyle>
          <a:p>
            <a:pPr>
              <a:defRPr/>
            </a:pPr>
            <a:fld id="{7D314EE7-4E54-4067-9B55-5DE6F411D9DC}" type="slidenum">
              <a:rPr lang="en-NZ"/>
              <a:pPr>
                <a:defRPr/>
              </a:pPr>
              <a:t>‹#›</a:t>
            </a:fld>
            <a:endParaRPr lang="en-NZ"/>
          </a:p>
        </p:txBody>
      </p:sp>
    </p:spTree>
    <p:extLst>
      <p:ext uri="{BB962C8B-B14F-4D97-AF65-F5344CB8AC3E}">
        <p14:creationId xmlns:p14="http://schemas.microsoft.com/office/powerpoint/2010/main" val="1937072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428" cy="513508"/>
          </a:xfrm>
          <a:prstGeom prst="rect">
            <a:avLst/>
          </a:prstGeom>
        </p:spPr>
        <p:txBody>
          <a:bodyPr vert="horz" lIns="97097" tIns="48549" rIns="97097" bIns="48549" rtlCol="0"/>
          <a:lstStyle>
            <a:lvl1pPr algn="l">
              <a:defRPr sz="1300"/>
            </a:lvl1pPr>
          </a:lstStyle>
          <a:p>
            <a:pPr>
              <a:defRPr/>
            </a:pPr>
            <a:endParaRPr lang="en-NZ"/>
          </a:p>
        </p:txBody>
      </p:sp>
      <p:sp>
        <p:nvSpPr>
          <p:cNvPr id="3" name="Date Placeholder 2"/>
          <p:cNvSpPr>
            <a:spLocks noGrp="1"/>
          </p:cNvSpPr>
          <p:nvPr>
            <p:ph type="dt" idx="1"/>
          </p:nvPr>
        </p:nvSpPr>
        <p:spPr>
          <a:xfrm>
            <a:off x="4023992" y="1"/>
            <a:ext cx="3078428" cy="513508"/>
          </a:xfrm>
          <a:prstGeom prst="rect">
            <a:avLst/>
          </a:prstGeom>
        </p:spPr>
        <p:txBody>
          <a:bodyPr vert="horz" lIns="97097" tIns="48549" rIns="97097" bIns="48549" rtlCol="0"/>
          <a:lstStyle>
            <a:lvl1pPr algn="r">
              <a:defRPr sz="1300"/>
            </a:lvl1pPr>
          </a:lstStyle>
          <a:p>
            <a:pPr>
              <a:defRPr/>
            </a:pPr>
            <a:fld id="{D42DB165-0991-4E20-B511-195140E5B392}" type="datetimeFigureOut">
              <a:rPr lang="en-NZ"/>
              <a:pPr>
                <a:defRPr/>
              </a:pPr>
              <a:t>28/11/2024</a:t>
            </a:fld>
            <a:endParaRPr lang="en-NZ"/>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7097" tIns="48549" rIns="97097" bIns="48549" rtlCol="0" anchor="ctr"/>
          <a:lstStyle/>
          <a:p>
            <a:pPr lvl="0"/>
            <a:endParaRPr lang="en-NZ" noProof="0"/>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7097" tIns="48549" rIns="97097" bIns="485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p:cNvSpPr>
            <a:spLocks noGrp="1"/>
          </p:cNvSpPr>
          <p:nvPr>
            <p:ph type="ftr" sz="quarter" idx="4"/>
          </p:nvPr>
        </p:nvSpPr>
        <p:spPr>
          <a:xfrm>
            <a:off x="0" y="9721109"/>
            <a:ext cx="3078428" cy="513507"/>
          </a:xfrm>
          <a:prstGeom prst="rect">
            <a:avLst/>
          </a:prstGeom>
        </p:spPr>
        <p:txBody>
          <a:bodyPr vert="horz" lIns="97097" tIns="48549" rIns="97097" bIns="48549" rtlCol="0" anchor="b"/>
          <a:lstStyle>
            <a:lvl1pPr algn="l">
              <a:defRPr sz="1300"/>
            </a:lvl1pPr>
          </a:lstStyle>
          <a:p>
            <a:pPr>
              <a:defRPr/>
            </a:pPr>
            <a:endParaRPr lang="en-NZ"/>
          </a:p>
        </p:txBody>
      </p:sp>
      <p:sp>
        <p:nvSpPr>
          <p:cNvPr id="7" name="Slide Number Placeholder 6"/>
          <p:cNvSpPr>
            <a:spLocks noGrp="1"/>
          </p:cNvSpPr>
          <p:nvPr>
            <p:ph type="sldNum" sz="quarter" idx="5"/>
          </p:nvPr>
        </p:nvSpPr>
        <p:spPr>
          <a:xfrm>
            <a:off x="4023992" y="9721109"/>
            <a:ext cx="3078428" cy="513507"/>
          </a:xfrm>
          <a:prstGeom prst="rect">
            <a:avLst/>
          </a:prstGeom>
        </p:spPr>
        <p:txBody>
          <a:bodyPr vert="horz" lIns="97097" tIns="48549" rIns="97097" bIns="48549" rtlCol="0" anchor="b"/>
          <a:lstStyle>
            <a:lvl1pPr algn="r">
              <a:defRPr sz="1300"/>
            </a:lvl1pPr>
          </a:lstStyle>
          <a:p>
            <a:pPr>
              <a:defRPr/>
            </a:pPr>
            <a:fld id="{5B008817-DD99-4B0E-97BF-52747D0E154F}" type="slidenum">
              <a:rPr lang="en-NZ"/>
              <a:pPr>
                <a:defRPr/>
              </a:pPr>
              <a:t>‹#›</a:t>
            </a:fld>
            <a:endParaRPr lang="en-NZ"/>
          </a:p>
        </p:txBody>
      </p:sp>
    </p:spTree>
    <p:extLst>
      <p:ext uri="{BB962C8B-B14F-4D97-AF65-F5344CB8AC3E}">
        <p14:creationId xmlns:p14="http://schemas.microsoft.com/office/powerpoint/2010/main" val="736277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1</a:t>
            </a:fld>
            <a:endParaRPr lang="en-NZ"/>
          </a:p>
        </p:txBody>
      </p:sp>
    </p:spTree>
    <p:extLst>
      <p:ext uri="{BB962C8B-B14F-4D97-AF65-F5344CB8AC3E}">
        <p14:creationId xmlns:p14="http://schemas.microsoft.com/office/powerpoint/2010/main" val="3354506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10</a:t>
            </a:fld>
            <a:endParaRPr lang="en-NZ"/>
          </a:p>
        </p:txBody>
      </p:sp>
    </p:spTree>
    <p:extLst>
      <p:ext uri="{BB962C8B-B14F-4D97-AF65-F5344CB8AC3E}">
        <p14:creationId xmlns:p14="http://schemas.microsoft.com/office/powerpoint/2010/main" val="26058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11</a:t>
            </a:fld>
            <a:endParaRPr lang="en-NZ"/>
          </a:p>
        </p:txBody>
      </p:sp>
    </p:spTree>
    <p:extLst>
      <p:ext uri="{BB962C8B-B14F-4D97-AF65-F5344CB8AC3E}">
        <p14:creationId xmlns:p14="http://schemas.microsoft.com/office/powerpoint/2010/main" val="412660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EBEDB-E6DA-2811-B4FB-11C3E33321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FC6E2-20CD-7975-587E-0FDF1C1F8903}"/>
              </a:ext>
            </a:extLst>
          </p:cNvPr>
          <p:cNvSpPr>
            <a:spLocks noGrp="1" noRot="1" noChangeAspect="1"/>
          </p:cNvSpPr>
          <p:nvPr>
            <p:ph type="sldImg"/>
          </p:nvPr>
        </p:nvSpPr>
        <p:spPr>
          <a:xfrm>
            <a:off x="482600" y="1279525"/>
            <a:ext cx="6138863" cy="3454400"/>
          </a:xfrm>
        </p:spPr>
      </p:sp>
      <p:sp>
        <p:nvSpPr>
          <p:cNvPr id="3" name="Notes Placeholder 2">
            <a:extLst>
              <a:ext uri="{FF2B5EF4-FFF2-40B4-BE49-F238E27FC236}">
                <a16:creationId xmlns:a16="http://schemas.microsoft.com/office/drawing/2014/main" id="{E303F2C0-0B6E-E2BE-1D70-FDC7D63F6D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B904E2-25E0-669B-E84A-61A3F65FFC40}"/>
              </a:ext>
            </a:extLst>
          </p:cNvPr>
          <p:cNvSpPr>
            <a:spLocks noGrp="1"/>
          </p:cNvSpPr>
          <p:nvPr>
            <p:ph type="sldNum" sz="quarter" idx="5"/>
          </p:nvPr>
        </p:nvSpPr>
        <p:spPr/>
        <p:txBody>
          <a:bodyPr/>
          <a:lstStyle/>
          <a:p>
            <a:pPr>
              <a:defRPr/>
            </a:pPr>
            <a:fld id="{5B008817-DD99-4B0E-97BF-52747D0E154F}" type="slidenum">
              <a:rPr lang="en-NZ" smtClean="0"/>
              <a:pPr>
                <a:defRPr/>
              </a:pPr>
              <a:t>12</a:t>
            </a:fld>
            <a:endParaRPr lang="en-NZ"/>
          </a:p>
        </p:txBody>
      </p:sp>
    </p:spTree>
    <p:extLst>
      <p:ext uri="{BB962C8B-B14F-4D97-AF65-F5344CB8AC3E}">
        <p14:creationId xmlns:p14="http://schemas.microsoft.com/office/powerpoint/2010/main" val="1218860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5DB9A-FB7B-63B9-FB5B-613AC89D8D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BE405-E7EC-853F-0AC6-3B2547346E1D}"/>
              </a:ext>
            </a:extLst>
          </p:cNvPr>
          <p:cNvSpPr>
            <a:spLocks noGrp="1" noRot="1" noChangeAspect="1"/>
          </p:cNvSpPr>
          <p:nvPr>
            <p:ph type="sldImg"/>
          </p:nvPr>
        </p:nvSpPr>
        <p:spPr>
          <a:xfrm>
            <a:off x="482600" y="1279525"/>
            <a:ext cx="6138863" cy="3454400"/>
          </a:xfrm>
        </p:spPr>
      </p:sp>
      <p:sp>
        <p:nvSpPr>
          <p:cNvPr id="3" name="Notes Placeholder 2">
            <a:extLst>
              <a:ext uri="{FF2B5EF4-FFF2-40B4-BE49-F238E27FC236}">
                <a16:creationId xmlns:a16="http://schemas.microsoft.com/office/drawing/2014/main" id="{4E30D539-78BD-8A2D-96DA-44117CB167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738E3A-7CE8-CED0-C5DC-DA8BD249DD5F}"/>
              </a:ext>
            </a:extLst>
          </p:cNvPr>
          <p:cNvSpPr>
            <a:spLocks noGrp="1"/>
          </p:cNvSpPr>
          <p:nvPr>
            <p:ph type="sldNum" sz="quarter" idx="5"/>
          </p:nvPr>
        </p:nvSpPr>
        <p:spPr/>
        <p:txBody>
          <a:bodyPr/>
          <a:lstStyle/>
          <a:p>
            <a:pPr>
              <a:defRPr/>
            </a:pPr>
            <a:fld id="{5B008817-DD99-4B0E-97BF-52747D0E154F}" type="slidenum">
              <a:rPr lang="en-NZ" smtClean="0"/>
              <a:pPr>
                <a:defRPr/>
              </a:pPr>
              <a:t>13</a:t>
            </a:fld>
            <a:endParaRPr lang="en-NZ"/>
          </a:p>
        </p:txBody>
      </p:sp>
    </p:spTree>
    <p:extLst>
      <p:ext uri="{BB962C8B-B14F-4D97-AF65-F5344CB8AC3E}">
        <p14:creationId xmlns:p14="http://schemas.microsoft.com/office/powerpoint/2010/main" val="1021592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182E3-666D-078C-228A-6D78DCDF7A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F99BB2-81C1-BBC3-BE75-21F4C2B8D49D}"/>
              </a:ext>
            </a:extLst>
          </p:cNvPr>
          <p:cNvSpPr>
            <a:spLocks noGrp="1" noRot="1" noChangeAspect="1"/>
          </p:cNvSpPr>
          <p:nvPr>
            <p:ph type="sldImg"/>
          </p:nvPr>
        </p:nvSpPr>
        <p:spPr>
          <a:xfrm>
            <a:off x="482600" y="1279525"/>
            <a:ext cx="6138863" cy="3454400"/>
          </a:xfrm>
        </p:spPr>
      </p:sp>
      <p:sp>
        <p:nvSpPr>
          <p:cNvPr id="3" name="Notes Placeholder 2">
            <a:extLst>
              <a:ext uri="{FF2B5EF4-FFF2-40B4-BE49-F238E27FC236}">
                <a16:creationId xmlns:a16="http://schemas.microsoft.com/office/drawing/2014/main" id="{51B9A0D7-10CF-FB10-9AF2-E43EEE0DE6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9BC74E-E983-3902-2FC4-47DA945B8480}"/>
              </a:ext>
            </a:extLst>
          </p:cNvPr>
          <p:cNvSpPr>
            <a:spLocks noGrp="1"/>
          </p:cNvSpPr>
          <p:nvPr>
            <p:ph type="sldNum" sz="quarter" idx="5"/>
          </p:nvPr>
        </p:nvSpPr>
        <p:spPr/>
        <p:txBody>
          <a:bodyPr/>
          <a:lstStyle/>
          <a:p>
            <a:pPr>
              <a:defRPr/>
            </a:pPr>
            <a:fld id="{5B008817-DD99-4B0E-97BF-52747D0E154F}" type="slidenum">
              <a:rPr lang="en-NZ" smtClean="0"/>
              <a:pPr>
                <a:defRPr/>
              </a:pPr>
              <a:t>14</a:t>
            </a:fld>
            <a:endParaRPr lang="en-NZ"/>
          </a:p>
        </p:txBody>
      </p:sp>
    </p:spTree>
    <p:extLst>
      <p:ext uri="{BB962C8B-B14F-4D97-AF65-F5344CB8AC3E}">
        <p14:creationId xmlns:p14="http://schemas.microsoft.com/office/powerpoint/2010/main" val="2249055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15</a:t>
            </a:fld>
            <a:endParaRPr lang="en-NZ"/>
          </a:p>
        </p:txBody>
      </p:sp>
    </p:spTree>
    <p:extLst>
      <p:ext uri="{BB962C8B-B14F-4D97-AF65-F5344CB8AC3E}">
        <p14:creationId xmlns:p14="http://schemas.microsoft.com/office/powerpoint/2010/main" val="2705993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16</a:t>
            </a:fld>
            <a:endParaRPr lang="en-NZ"/>
          </a:p>
        </p:txBody>
      </p:sp>
    </p:spTree>
    <p:extLst>
      <p:ext uri="{BB962C8B-B14F-4D97-AF65-F5344CB8AC3E}">
        <p14:creationId xmlns:p14="http://schemas.microsoft.com/office/powerpoint/2010/main" val="3750251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17</a:t>
            </a:fld>
            <a:endParaRPr lang="en-NZ"/>
          </a:p>
        </p:txBody>
      </p:sp>
    </p:spTree>
    <p:extLst>
      <p:ext uri="{BB962C8B-B14F-4D97-AF65-F5344CB8AC3E}">
        <p14:creationId xmlns:p14="http://schemas.microsoft.com/office/powerpoint/2010/main" val="207871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18</a:t>
            </a:fld>
            <a:endParaRPr lang="en-NZ"/>
          </a:p>
        </p:txBody>
      </p:sp>
    </p:spTree>
    <p:extLst>
      <p:ext uri="{BB962C8B-B14F-4D97-AF65-F5344CB8AC3E}">
        <p14:creationId xmlns:p14="http://schemas.microsoft.com/office/powerpoint/2010/main" val="1970206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19</a:t>
            </a:fld>
            <a:endParaRPr lang="en-NZ"/>
          </a:p>
        </p:txBody>
      </p:sp>
    </p:spTree>
    <p:extLst>
      <p:ext uri="{BB962C8B-B14F-4D97-AF65-F5344CB8AC3E}">
        <p14:creationId xmlns:p14="http://schemas.microsoft.com/office/powerpoint/2010/main" val="118168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2</a:t>
            </a:fld>
            <a:endParaRPr lang="en-NZ"/>
          </a:p>
        </p:txBody>
      </p:sp>
    </p:spTree>
    <p:extLst>
      <p:ext uri="{BB962C8B-B14F-4D97-AF65-F5344CB8AC3E}">
        <p14:creationId xmlns:p14="http://schemas.microsoft.com/office/powerpoint/2010/main" val="2251994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20</a:t>
            </a:fld>
            <a:endParaRPr lang="en-NZ"/>
          </a:p>
        </p:txBody>
      </p:sp>
    </p:spTree>
    <p:extLst>
      <p:ext uri="{BB962C8B-B14F-4D97-AF65-F5344CB8AC3E}">
        <p14:creationId xmlns:p14="http://schemas.microsoft.com/office/powerpoint/2010/main" val="444165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21</a:t>
            </a:fld>
            <a:endParaRPr lang="en-NZ"/>
          </a:p>
        </p:txBody>
      </p:sp>
    </p:spTree>
    <p:extLst>
      <p:ext uri="{BB962C8B-B14F-4D97-AF65-F5344CB8AC3E}">
        <p14:creationId xmlns:p14="http://schemas.microsoft.com/office/powerpoint/2010/main" val="958183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59C87-04F3-24D9-E693-1BDB825243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BF58F-6174-B007-2DF6-A5C881EAA6B1}"/>
              </a:ext>
            </a:extLst>
          </p:cNvPr>
          <p:cNvSpPr>
            <a:spLocks noGrp="1" noRot="1" noChangeAspect="1"/>
          </p:cNvSpPr>
          <p:nvPr>
            <p:ph type="sldImg"/>
          </p:nvPr>
        </p:nvSpPr>
        <p:spPr>
          <a:xfrm>
            <a:off x="482600" y="1279525"/>
            <a:ext cx="6138863" cy="3454400"/>
          </a:xfrm>
        </p:spPr>
      </p:sp>
      <p:sp>
        <p:nvSpPr>
          <p:cNvPr id="3" name="Notes Placeholder 2">
            <a:extLst>
              <a:ext uri="{FF2B5EF4-FFF2-40B4-BE49-F238E27FC236}">
                <a16:creationId xmlns:a16="http://schemas.microsoft.com/office/drawing/2014/main" id="{5C52B6C6-4FF9-7BF8-E5A6-513DB5C78429}"/>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539C53EC-A784-4922-0AD9-D34006F3FF65}"/>
              </a:ext>
            </a:extLst>
          </p:cNvPr>
          <p:cNvSpPr>
            <a:spLocks noGrp="1"/>
          </p:cNvSpPr>
          <p:nvPr>
            <p:ph type="sldNum" sz="quarter" idx="5"/>
          </p:nvPr>
        </p:nvSpPr>
        <p:spPr/>
        <p:txBody>
          <a:bodyPr/>
          <a:lstStyle/>
          <a:p>
            <a:pPr>
              <a:defRPr/>
            </a:pPr>
            <a:fld id="{5B008817-DD99-4B0E-97BF-52747D0E154F}" type="slidenum">
              <a:rPr lang="en-NZ" smtClean="0"/>
              <a:pPr>
                <a:defRPr/>
              </a:pPr>
              <a:t>22</a:t>
            </a:fld>
            <a:endParaRPr lang="en-NZ"/>
          </a:p>
        </p:txBody>
      </p:sp>
    </p:spTree>
    <p:extLst>
      <p:ext uri="{BB962C8B-B14F-4D97-AF65-F5344CB8AC3E}">
        <p14:creationId xmlns:p14="http://schemas.microsoft.com/office/powerpoint/2010/main" val="4053537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350" y="1301750"/>
            <a:ext cx="6246813" cy="3514725"/>
          </a:xfrm>
        </p:spPr>
      </p:sp>
      <p:sp>
        <p:nvSpPr>
          <p:cNvPr id="3" name="Notes Placeholder 2"/>
          <p:cNvSpPr>
            <a:spLocks noGrp="1"/>
          </p:cNvSpPr>
          <p:nvPr>
            <p:ph type="body" idx="1"/>
          </p:nvPr>
        </p:nvSpPr>
        <p:spPr/>
        <p:txBody>
          <a:bodyPr/>
          <a:lstStyle/>
          <a:p>
            <a:endParaRPr lang="en-NZ"/>
          </a:p>
        </p:txBody>
      </p:sp>
    </p:spTree>
    <p:extLst>
      <p:ext uri="{BB962C8B-B14F-4D97-AF65-F5344CB8AC3E}">
        <p14:creationId xmlns:p14="http://schemas.microsoft.com/office/powerpoint/2010/main" val="3908247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350" y="1301750"/>
            <a:ext cx="6246813" cy="3514725"/>
          </a:xfrm>
        </p:spPr>
      </p:sp>
      <p:sp>
        <p:nvSpPr>
          <p:cNvPr id="3" name="Notes Placeholder 2"/>
          <p:cNvSpPr>
            <a:spLocks noGrp="1"/>
          </p:cNvSpPr>
          <p:nvPr>
            <p:ph type="body" idx="1"/>
          </p:nvPr>
        </p:nvSpPr>
        <p:spPr>
          <a:xfrm>
            <a:off x="727180" y="5012633"/>
            <a:ext cx="5817438" cy="4743979"/>
          </a:xfrm>
        </p:spPr>
        <p:txBody>
          <a:bodyPr/>
          <a:lstStyle/>
          <a:p>
            <a:endParaRPr lang="en-NZ"/>
          </a:p>
          <a:p>
            <a:endParaRPr lang="en-NZ"/>
          </a:p>
        </p:txBody>
      </p:sp>
    </p:spTree>
    <p:extLst>
      <p:ext uri="{BB962C8B-B14F-4D97-AF65-F5344CB8AC3E}">
        <p14:creationId xmlns:p14="http://schemas.microsoft.com/office/powerpoint/2010/main" val="477935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25</a:t>
            </a:fld>
            <a:endParaRPr lang="en-NZ"/>
          </a:p>
        </p:txBody>
      </p:sp>
    </p:spTree>
    <p:extLst>
      <p:ext uri="{BB962C8B-B14F-4D97-AF65-F5344CB8AC3E}">
        <p14:creationId xmlns:p14="http://schemas.microsoft.com/office/powerpoint/2010/main" val="987519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26</a:t>
            </a:fld>
            <a:endParaRPr lang="en-NZ"/>
          </a:p>
        </p:txBody>
      </p:sp>
    </p:spTree>
    <p:extLst>
      <p:ext uri="{BB962C8B-B14F-4D97-AF65-F5344CB8AC3E}">
        <p14:creationId xmlns:p14="http://schemas.microsoft.com/office/powerpoint/2010/main" val="3000605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28</a:t>
            </a:fld>
            <a:endParaRPr lang="en-NZ"/>
          </a:p>
        </p:txBody>
      </p:sp>
    </p:spTree>
    <p:extLst>
      <p:ext uri="{BB962C8B-B14F-4D97-AF65-F5344CB8AC3E}">
        <p14:creationId xmlns:p14="http://schemas.microsoft.com/office/powerpoint/2010/main" val="335792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3</a:t>
            </a:fld>
            <a:endParaRPr lang="en-NZ"/>
          </a:p>
        </p:txBody>
      </p:sp>
    </p:spTree>
    <p:extLst>
      <p:ext uri="{BB962C8B-B14F-4D97-AF65-F5344CB8AC3E}">
        <p14:creationId xmlns:p14="http://schemas.microsoft.com/office/powerpoint/2010/main" val="179655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4</a:t>
            </a:fld>
            <a:endParaRPr lang="en-NZ"/>
          </a:p>
        </p:txBody>
      </p:sp>
    </p:spTree>
    <p:extLst>
      <p:ext uri="{BB962C8B-B14F-4D97-AF65-F5344CB8AC3E}">
        <p14:creationId xmlns:p14="http://schemas.microsoft.com/office/powerpoint/2010/main" val="3331400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5</a:t>
            </a:fld>
            <a:endParaRPr lang="en-NZ"/>
          </a:p>
        </p:txBody>
      </p:sp>
    </p:spTree>
    <p:extLst>
      <p:ext uri="{BB962C8B-B14F-4D97-AF65-F5344CB8AC3E}">
        <p14:creationId xmlns:p14="http://schemas.microsoft.com/office/powerpoint/2010/main" val="106579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6</a:t>
            </a:fld>
            <a:endParaRPr lang="en-NZ"/>
          </a:p>
        </p:txBody>
      </p:sp>
    </p:spTree>
    <p:extLst>
      <p:ext uri="{BB962C8B-B14F-4D97-AF65-F5344CB8AC3E}">
        <p14:creationId xmlns:p14="http://schemas.microsoft.com/office/powerpoint/2010/main" val="250087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7</a:t>
            </a:fld>
            <a:endParaRPr lang="en-NZ"/>
          </a:p>
        </p:txBody>
      </p:sp>
    </p:spTree>
    <p:extLst>
      <p:ext uri="{BB962C8B-B14F-4D97-AF65-F5344CB8AC3E}">
        <p14:creationId xmlns:p14="http://schemas.microsoft.com/office/powerpoint/2010/main" val="575067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8</a:t>
            </a:fld>
            <a:endParaRPr lang="en-NZ"/>
          </a:p>
        </p:txBody>
      </p:sp>
    </p:spTree>
    <p:extLst>
      <p:ext uri="{BB962C8B-B14F-4D97-AF65-F5344CB8AC3E}">
        <p14:creationId xmlns:p14="http://schemas.microsoft.com/office/powerpoint/2010/main" val="1018172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9</a:t>
            </a:fld>
            <a:endParaRPr lang="en-NZ"/>
          </a:p>
        </p:txBody>
      </p:sp>
    </p:spTree>
    <p:extLst>
      <p:ext uri="{BB962C8B-B14F-4D97-AF65-F5344CB8AC3E}">
        <p14:creationId xmlns:p14="http://schemas.microsoft.com/office/powerpoint/2010/main" val="255723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New Sec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3051" b="1" i="0">
                <a:latin typeface="Averta Bold" pitchFamily="2" charset="77"/>
              </a:defRPr>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verta" pitchFamily="2" charset="77"/>
                <a:ea typeface="Tahoma" panose="020B0604030504040204" pitchFamily="34" charset="0"/>
                <a:cs typeface="Tahoma" panose="020B0604030504040204" pitchFamily="34"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r>
              <a:rPr lang="en-US"/>
              <a:t>Click to edit Master subtitle style</a:t>
            </a:r>
            <a:endParaRPr lang="en-NZ"/>
          </a:p>
        </p:txBody>
      </p:sp>
      <p:sp>
        <p:nvSpPr>
          <p:cNvPr id="4" name="Slide Number Placeholder 8"/>
          <p:cNvSpPr>
            <a:spLocks noGrp="1"/>
          </p:cNvSpPr>
          <p:nvPr>
            <p:ph type="sldNum" sz="quarter" idx="10"/>
          </p:nvPr>
        </p:nvSpPr>
        <p:spPr/>
        <p:txBody>
          <a:bodyPr/>
          <a:lstStyle>
            <a:lvl1pPr>
              <a:defRPr>
                <a:latin typeface="Averta" pitchFamily="2" charset="77"/>
              </a:defRPr>
            </a:lvl1pPr>
          </a:lstStyle>
          <a:p>
            <a:pPr>
              <a:defRPr/>
            </a:pPr>
            <a:fld id="{E09CA10B-C66C-4129-962D-D853951E0348}" type="slidenum">
              <a:rPr lang="en-NZ" smtClean="0"/>
              <a:pPr>
                <a:defRPr/>
              </a:pPr>
              <a:t>‹#›</a:t>
            </a:fld>
            <a:endParaRPr lang="en-NZ"/>
          </a:p>
        </p:txBody>
      </p:sp>
    </p:spTree>
    <p:extLst>
      <p:ext uri="{BB962C8B-B14F-4D97-AF65-F5344CB8AC3E}">
        <p14:creationId xmlns:p14="http://schemas.microsoft.com/office/powerpoint/2010/main" val="337281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ront page">
    <p:spTree>
      <p:nvGrpSpPr>
        <p:cNvPr id="1" name=""/>
        <p:cNvGrpSpPr/>
        <p:nvPr/>
      </p:nvGrpSpPr>
      <p:grpSpPr>
        <a:xfrm>
          <a:off x="0" y="0"/>
          <a:ext cx="0" cy="0"/>
          <a:chOff x="0" y="0"/>
          <a:chExt cx="0" cy="0"/>
        </a:xfrm>
      </p:grpSpPr>
      <p:pic>
        <p:nvPicPr>
          <p:cNvPr id="11" name="Picture 10" descr="A picture containing sky, outdoor, snow, mountain&#10;&#10;Description automatically generated">
            <a:extLst>
              <a:ext uri="{FF2B5EF4-FFF2-40B4-BE49-F238E27FC236}">
                <a16:creationId xmlns:a16="http://schemas.microsoft.com/office/drawing/2014/main" id="{9FEE2CF0-CCB0-3D4F-9E88-9833658DF2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ubtitle 2"/>
          <p:cNvSpPr txBox="1">
            <a:spLocks/>
          </p:cNvSpPr>
          <p:nvPr/>
        </p:nvSpPr>
        <p:spPr bwMode="auto">
          <a:xfrm>
            <a:off x="4089401" y="5519738"/>
            <a:ext cx="11176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0" indent="0" algn="l" rtl="0" eaLnBrk="0" fontAlgn="base" hangingPunct="0">
              <a:lnSpc>
                <a:spcPct val="90000"/>
              </a:lnSpc>
              <a:spcBef>
                <a:spcPts val="1000"/>
              </a:spcBef>
              <a:spcAft>
                <a:spcPct val="0"/>
              </a:spcAft>
              <a:buClr>
                <a:srgbClr val="589199"/>
              </a:buClr>
              <a:buFont typeface="Arial" panose="020B0604020202020204" pitchFamily="34" charset="0"/>
              <a:buNone/>
              <a:defRPr sz="1400" kern="1200">
                <a:solidFill>
                  <a:srgbClr val="589199"/>
                </a:solidFill>
                <a:latin typeface="+mn-lt"/>
                <a:ea typeface="+mn-ea"/>
                <a:cs typeface="+mn-cs"/>
              </a:defRPr>
            </a:lvl1pPr>
            <a:lvl2pPr marL="457200" indent="0" algn="ctr" rtl="0" eaLnBrk="0" fontAlgn="base" hangingPunct="0">
              <a:lnSpc>
                <a:spcPct val="90000"/>
              </a:lnSpc>
              <a:spcBef>
                <a:spcPts val="500"/>
              </a:spcBef>
              <a:spcAft>
                <a:spcPct val="0"/>
              </a:spcAft>
              <a:buClr>
                <a:srgbClr val="589199"/>
              </a:buClr>
              <a:buFont typeface="Courier New" panose="02070309020205020404" pitchFamily="49"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Clr>
                <a:srgbClr val="589199"/>
              </a:buClr>
              <a:buFont typeface="Calibri" panose="020F050202020403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200" spc="75">
                <a:solidFill>
                  <a:srgbClr val="7C82B3"/>
                </a:solidFill>
                <a:latin typeface="Averta" pitchFamily="2" charset="77"/>
              </a:rPr>
              <a:t>Author</a:t>
            </a:r>
            <a:r>
              <a:rPr lang="en-US" sz="1051">
                <a:solidFill>
                  <a:srgbClr val="7C82B3"/>
                </a:solidFill>
                <a:latin typeface="Averta" pitchFamily="2" charset="77"/>
              </a:rPr>
              <a:t>:</a:t>
            </a:r>
            <a:endParaRPr lang="en-NZ" sz="1051">
              <a:solidFill>
                <a:srgbClr val="7C82B3"/>
              </a:solidFill>
              <a:latin typeface="Averta" pitchFamily="2" charset="77"/>
            </a:endParaRPr>
          </a:p>
        </p:txBody>
      </p:sp>
      <p:sp>
        <p:nvSpPr>
          <p:cNvPr id="6" name="Subtitle 2"/>
          <p:cNvSpPr txBox="1">
            <a:spLocks/>
          </p:cNvSpPr>
          <p:nvPr/>
        </p:nvSpPr>
        <p:spPr bwMode="auto">
          <a:xfrm>
            <a:off x="753534" y="5519738"/>
            <a:ext cx="11176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0" indent="0" algn="l" rtl="0" eaLnBrk="0" fontAlgn="base" hangingPunct="0">
              <a:lnSpc>
                <a:spcPct val="90000"/>
              </a:lnSpc>
              <a:spcBef>
                <a:spcPts val="1000"/>
              </a:spcBef>
              <a:spcAft>
                <a:spcPct val="0"/>
              </a:spcAft>
              <a:buClr>
                <a:srgbClr val="589199"/>
              </a:buClr>
              <a:buFont typeface="Arial" panose="020B0604020202020204" pitchFamily="34" charset="0"/>
              <a:buNone/>
              <a:defRPr sz="1400" kern="1200">
                <a:solidFill>
                  <a:srgbClr val="589199"/>
                </a:solidFill>
                <a:latin typeface="+mn-lt"/>
                <a:ea typeface="+mn-ea"/>
                <a:cs typeface="+mn-cs"/>
              </a:defRPr>
            </a:lvl1pPr>
            <a:lvl2pPr marL="457200" indent="0" algn="ctr" rtl="0" eaLnBrk="0" fontAlgn="base" hangingPunct="0">
              <a:lnSpc>
                <a:spcPct val="90000"/>
              </a:lnSpc>
              <a:spcBef>
                <a:spcPts val="500"/>
              </a:spcBef>
              <a:spcAft>
                <a:spcPct val="0"/>
              </a:spcAft>
              <a:buClr>
                <a:srgbClr val="589199"/>
              </a:buClr>
              <a:buFont typeface="Courier New" panose="02070309020205020404" pitchFamily="49"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Clr>
                <a:srgbClr val="589199"/>
              </a:buClr>
              <a:buFont typeface="Calibri" panose="020F050202020403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200" spc="75">
                <a:solidFill>
                  <a:srgbClr val="7C82B3"/>
                </a:solidFill>
                <a:latin typeface="Averta" pitchFamily="2" charset="77"/>
              </a:rPr>
              <a:t>Date</a:t>
            </a:r>
            <a:r>
              <a:rPr lang="en-US" sz="1200">
                <a:solidFill>
                  <a:srgbClr val="7C82B3"/>
                </a:solidFill>
                <a:latin typeface="Averta" pitchFamily="2" charset="77"/>
              </a:rPr>
              <a:t>:</a:t>
            </a:r>
            <a:endParaRPr lang="en-NZ" sz="1200">
              <a:solidFill>
                <a:srgbClr val="7C82B3"/>
              </a:solidFill>
              <a:latin typeface="Averta" pitchFamily="2" charset="77"/>
            </a:endParaRPr>
          </a:p>
        </p:txBody>
      </p:sp>
      <p:sp>
        <p:nvSpPr>
          <p:cNvPr id="2" name="Title 1"/>
          <p:cNvSpPr>
            <a:spLocks noGrp="1"/>
          </p:cNvSpPr>
          <p:nvPr>
            <p:ph type="ctrTitle" hasCustomPrompt="1"/>
          </p:nvPr>
        </p:nvSpPr>
        <p:spPr>
          <a:xfrm>
            <a:off x="635001" y="3858739"/>
            <a:ext cx="9144000" cy="338815"/>
          </a:xfrm>
        </p:spPr>
        <p:txBody>
          <a:bodyPr anchor="t"/>
          <a:lstStyle>
            <a:lvl1pPr algn="l">
              <a:spcBef>
                <a:spcPts val="639"/>
              </a:spcBef>
              <a:spcAft>
                <a:spcPts val="848"/>
              </a:spcAft>
              <a:defRPr sz="2751" b="1" i="0" kern="4000" cap="none" spc="39" baseline="0">
                <a:solidFill>
                  <a:srgbClr val="7C82B3"/>
                </a:solidFill>
                <a:latin typeface="Averta Bold" pitchFamily="2" charset="77"/>
              </a:defRPr>
            </a:lvl1pPr>
          </a:lstStyle>
          <a:p>
            <a:r>
              <a:rPr lang="en-US"/>
              <a:t>Click to Edit Master Title Style</a:t>
            </a:r>
            <a:endParaRPr lang="en-NZ"/>
          </a:p>
        </p:txBody>
      </p:sp>
    </p:spTree>
    <p:extLst>
      <p:ext uri="{BB962C8B-B14F-4D97-AF65-F5344CB8AC3E}">
        <p14:creationId xmlns:p14="http://schemas.microsoft.com/office/powerpoint/2010/main" val="801743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spcAft>
                <a:spcPts val="151"/>
              </a:spcAft>
              <a:defRPr kern="4000" spc="75" baseline="0">
                <a:solidFill>
                  <a:srgbClr val="7C82B3"/>
                </a:solidFill>
              </a:defRPr>
            </a:lvl1pPr>
          </a:lstStyle>
          <a:p>
            <a:r>
              <a:rPr lang="en-US"/>
              <a:t>Click to edit Master title style</a:t>
            </a:r>
            <a:endParaRPr lang="en-NZ"/>
          </a:p>
        </p:txBody>
      </p:sp>
      <p:sp>
        <p:nvSpPr>
          <p:cNvPr id="3" name="Content Placeholder 2"/>
          <p:cNvSpPr>
            <a:spLocks noGrp="1"/>
          </p:cNvSpPr>
          <p:nvPr>
            <p:ph idx="1"/>
          </p:nvPr>
        </p:nvSpPr>
        <p:spPr/>
        <p:txBody>
          <a:bodyPr/>
          <a:lstStyle>
            <a:lvl1pPr>
              <a:spcAft>
                <a:spcPts val="751"/>
              </a:spcAft>
              <a:defRPr/>
            </a:lvl1pPr>
            <a:lvl2pPr>
              <a:spcAft>
                <a:spcPts val="375"/>
              </a:spcAft>
              <a:defRPr/>
            </a:lvl2pPr>
          </a:lstStyle>
          <a:p>
            <a:pPr lvl="0"/>
            <a:r>
              <a:rPr lang="en-US"/>
              <a:t>Click to edit Master text styles</a:t>
            </a:r>
          </a:p>
          <a:p>
            <a:pPr lvl="1"/>
            <a:r>
              <a:rPr lang="en-US"/>
              <a:t>Second level</a:t>
            </a:r>
          </a:p>
          <a:p>
            <a:pPr lvl="2"/>
            <a:r>
              <a:rPr lang="en-US"/>
              <a:t>Third level</a:t>
            </a:r>
          </a:p>
        </p:txBody>
      </p:sp>
      <p:sp>
        <p:nvSpPr>
          <p:cNvPr id="5" name="Slide Number Placeholder 8">
            <a:extLst>
              <a:ext uri="{FF2B5EF4-FFF2-40B4-BE49-F238E27FC236}">
                <a16:creationId xmlns:a16="http://schemas.microsoft.com/office/drawing/2014/main" id="{CF35A24B-446D-114C-921E-D3F1D58A1444}"/>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69434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Slide (Heading of New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3" y="1185097"/>
            <a:ext cx="10515600" cy="2852737"/>
          </a:xfrm>
        </p:spPr>
        <p:txBody>
          <a:bodyPr anchor="b"/>
          <a:lstStyle>
            <a:lvl1pPr>
              <a:defRPr sz="2800"/>
            </a:lvl1pPr>
          </a:lstStyle>
          <a:p>
            <a:r>
              <a:rPr lang="en-US"/>
              <a:t>Click to edit Master title style</a:t>
            </a:r>
            <a:endParaRPr lang="en-NZ"/>
          </a:p>
        </p:txBody>
      </p:sp>
      <p:sp>
        <p:nvSpPr>
          <p:cNvPr id="3" name="Text Placeholder 2"/>
          <p:cNvSpPr>
            <a:spLocks noGrp="1"/>
          </p:cNvSpPr>
          <p:nvPr>
            <p:ph type="body" idx="1"/>
          </p:nvPr>
        </p:nvSpPr>
        <p:spPr>
          <a:xfrm>
            <a:off x="831853" y="4064822"/>
            <a:ext cx="10515600" cy="1500187"/>
          </a:xfrm>
        </p:spPr>
        <p:txBody>
          <a:bodyPr/>
          <a:lstStyle>
            <a:lvl1pPr marL="0" indent="0">
              <a:buNone/>
              <a:defRPr sz="1799">
                <a:solidFill>
                  <a:schemeClr val="tx1">
                    <a:tint val="75000"/>
                  </a:schemeClr>
                </a:solidFill>
              </a:defRPr>
            </a:lvl1pPr>
            <a:lvl2pPr marL="342898" indent="0">
              <a:buNone/>
              <a:defRPr sz="1500">
                <a:solidFill>
                  <a:schemeClr val="tx1">
                    <a:tint val="75000"/>
                  </a:schemeClr>
                </a:solidFill>
              </a:defRPr>
            </a:lvl2pPr>
            <a:lvl3pPr marL="685796" indent="0">
              <a:buNone/>
              <a:defRPr sz="1351">
                <a:solidFill>
                  <a:schemeClr val="tx1">
                    <a:tint val="75000"/>
                  </a:schemeClr>
                </a:solidFill>
              </a:defRPr>
            </a:lvl3pPr>
            <a:lvl4pPr marL="1028694" indent="0">
              <a:buNone/>
              <a:defRPr sz="1200">
                <a:solidFill>
                  <a:schemeClr val="tx1">
                    <a:tint val="75000"/>
                  </a:schemeClr>
                </a:solidFill>
              </a:defRPr>
            </a:lvl4pPr>
            <a:lvl5pPr marL="1371592" indent="0">
              <a:buNone/>
              <a:defRPr sz="1200">
                <a:solidFill>
                  <a:schemeClr val="tx1">
                    <a:tint val="75000"/>
                  </a:schemeClr>
                </a:solidFill>
              </a:defRPr>
            </a:lvl5pPr>
            <a:lvl6pPr marL="1714490" indent="0">
              <a:buNone/>
              <a:defRPr sz="1200">
                <a:solidFill>
                  <a:schemeClr val="tx1">
                    <a:tint val="75000"/>
                  </a:schemeClr>
                </a:solidFill>
              </a:defRPr>
            </a:lvl6pPr>
            <a:lvl7pPr marL="2057388" indent="0">
              <a:buNone/>
              <a:defRPr sz="1200">
                <a:solidFill>
                  <a:schemeClr val="tx1">
                    <a:tint val="75000"/>
                  </a:schemeClr>
                </a:solidFill>
              </a:defRPr>
            </a:lvl7pPr>
            <a:lvl8pPr marL="2400286" indent="0">
              <a:buNone/>
              <a:defRPr sz="1200">
                <a:solidFill>
                  <a:schemeClr val="tx1">
                    <a:tint val="75000"/>
                  </a:schemeClr>
                </a:solidFill>
              </a:defRPr>
            </a:lvl8pPr>
            <a:lvl9pPr marL="2743184" indent="0">
              <a:buNone/>
              <a:defRPr sz="1200">
                <a:solidFill>
                  <a:schemeClr val="tx1">
                    <a:tint val="75000"/>
                  </a:schemeClr>
                </a:solidFill>
              </a:defRPr>
            </a:lvl9pPr>
          </a:lstStyle>
          <a:p>
            <a:pPr lvl="0"/>
            <a:r>
              <a:rPr lang="en-US"/>
              <a:t>Click to edit Master text styles</a:t>
            </a:r>
          </a:p>
        </p:txBody>
      </p:sp>
      <p:sp>
        <p:nvSpPr>
          <p:cNvPr id="5" name="Slide Number Placeholder 8">
            <a:extLst>
              <a:ext uri="{FF2B5EF4-FFF2-40B4-BE49-F238E27FC236}">
                <a16:creationId xmlns:a16="http://schemas.microsoft.com/office/drawing/2014/main" id="{02A239C3-BC1F-F844-AB3A-E3C1AA12A4A3}"/>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972674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Side by Si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rgbClr val="7C82B3"/>
                </a:solidFill>
                <a:latin typeface="Averta Bold" pitchFamily="2" charset="77"/>
              </a:defRPr>
            </a:lvl1pPr>
          </a:lstStyle>
          <a:p>
            <a:r>
              <a:rPr lang="en-US"/>
              <a:t>Click to edit Master title style</a:t>
            </a:r>
            <a:endParaRPr lang="en-NZ"/>
          </a:p>
        </p:txBody>
      </p:sp>
      <p:sp>
        <p:nvSpPr>
          <p:cNvPr id="3" name="Content Placeholder 2"/>
          <p:cNvSpPr>
            <a:spLocks noGrp="1"/>
          </p:cNvSpPr>
          <p:nvPr>
            <p:ph sz="half" idx="1"/>
          </p:nvPr>
        </p:nvSpPr>
        <p:spPr>
          <a:xfrm>
            <a:off x="838201" y="1825625"/>
            <a:ext cx="5181600" cy="3510873"/>
          </a:xfrm>
        </p:spPr>
        <p:txBody>
          <a:bodyPr/>
          <a:lstStyle>
            <a:lvl1pPr>
              <a:defRPr>
                <a:latin typeface="Averta" pitchFamily="2" charset="77"/>
              </a:defRPr>
            </a:lvl1pPr>
            <a:lvl2pPr>
              <a:defRPr>
                <a:latin typeface="Averta" pitchFamily="2" charset="77"/>
              </a:defRPr>
            </a:lvl2pPr>
            <a:lvl3pPr>
              <a:defRPr>
                <a:latin typeface="Averta" pitchFamily="2" charset="77"/>
              </a:defRPr>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1" y="1825625"/>
            <a:ext cx="5181600" cy="3510873"/>
          </a:xfrm>
        </p:spPr>
        <p:txBody>
          <a:bodyPr/>
          <a:lstStyle>
            <a:lvl1pPr>
              <a:defRPr>
                <a:latin typeface="Averta" pitchFamily="2" charset="77"/>
              </a:defRPr>
            </a:lvl1pPr>
            <a:lvl2pPr>
              <a:defRPr>
                <a:latin typeface="Averta" pitchFamily="2" charset="77"/>
              </a:defRPr>
            </a:lvl2pPr>
            <a:lvl3pPr>
              <a:defRPr>
                <a:latin typeface="Averta" pitchFamily="2" charset="77"/>
              </a:defRPr>
            </a:lvl3pPr>
          </a:lstStyle>
          <a:p>
            <a:pPr lvl="0"/>
            <a:r>
              <a:rPr lang="en-US"/>
              <a:t>Click to edit Master text styles</a:t>
            </a:r>
          </a:p>
          <a:p>
            <a:pPr lvl="1"/>
            <a:r>
              <a:rPr lang="en-US"/>
              <a:t>Second level</a:t>
            </a:r>
          </a:p>
          <a:p>
            <a:pPr lvl="2"/>
            <a:r>
              <a:rPr lang="en-US"/>
              <a:t>Third level</a:t>
            </a:r>
          </a:p>
        </p:txBody>
      </p:sp>
      <p:sp>
        <p:nvSpPr>
          <p:cNvPr id="6" name="Slide Number Placeholder 8">
            <a:extLst>
              <a:ext uri="{FF2B5EF4-FFF2-40B4-BE49-F238E27FC236}">
                <a16:creationId xmlns:a16="http://schemas.microsoft.com/office/drawing/2014/main" id="{DF7F612B-83ED-824F-9A74-3A03A400BEC1}"/>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581359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6" name="Text Placeholder 5"/>
          <p:cNvSpPr>
            <a:spLocks noGrp="1"/>
          </p:cNvSpPr>
          <p:nvPr>
            <p:ph type="body" sz="quarter" idx="10"/>
          </p:nvPr>
        </p:nvSpPr>
        <p:spPr>
          <a:xfrm>
            <a:off x="838202" y="1847852"/>
            <a:ext cx="10515600" cy="3518628"/>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8">
            <a:extLst>
              <a:ext uri="{FF2B5EF4-FFF2-40B4-BE49-F238E27FC236}">
                <a16:creationId xmlns:a16="http://schemas.microsoft.com/office/drawing/2014/main" id="{0F92E5CB-BABC-E549-8A24-999F69CD1887}"/>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160000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F90D6AF0-2764-E04E-AFC1-AE6C6A1B9758}"/>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884168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NZ"/>
          </a:p>
        </p:txBody>
      </p:sp>
      <p:sp>
        <p:nvSpPr>
          <p:cNvPr id="7" name="Table Placeholder 6"/>
          <p:cNvSpPr>
            <a:spLocks noGrp="1"/>
          </p:cNvSpPr>
          <p:nvPr>
            <p:ph type="tbl" sz="quarter" idx="13"/>
          </p:nvPr>
        </p:nvSpPr>
        <p:spPr>
          <a:xfrm>
            <a:off x="838202" y="2032004"/>
            <a:ext cx="10515600" cy="3514361"/>
          </a:xfrm>
        </p:spPr>
        <p:txBody>
          <a:bodyPr rtlCol="0">
            <a:normAutofit/>
          </a:bodyPr>
          <a:lstStyle/>
          <a:p>
            <a:pPr lvl="0"/>
            <a:r>
              <a:rPr lang="en-US" noProof="0"/>
              <a:t>Click icon to add table</a:t>
            </a:r>
            <a:endParaRPr lang="en-NZ" noProof="0"/>
          </a:p>
        </p:txBody>
      </p:sp>
      <p:sp>
        <p:nvSpPr>
          <p:cNvPr id="5" name="Slide Number Placeholder 8">
            <a:extLst>
              <a:ext uri="{FF2B5EF4-FFF2-40B4-BE49-F238E27FC236}">
                <a16:creationId xmlns:a16="http://schemas.microsoft.com/office/drawing/2014/main" id="{624BCA74-6006-8642-A7D7-5EEF9801D3F7}"/>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2321834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Picture Placeholder 6"/>
          <p:cNvSpPr>
            <a:spLocks noGrp="1"/>
          </p:cNvSpPr>
          <p:nvPr>
            <p:ph type="pic" sz="quarter" idx="13"/>
          </p:nvPr>
        </p:nvSpPr>
        <p:spPr>
          <a:xfrm>
            <a:off x="838200" y="1973263"/>
            <a:ext cx="10515600" cy="3513137"/>
          </a:xfrm>
        </p:spPr>
        <p:txBody>
          <a:bodyPr rtlCol="0">
            <a:normAutofit/>
          </a:bodyPr>
          <a:lstStyle/>
          <a:p>
            <a:pPr lvl="0"/>
            <a:r>
              <a:rPr lang="en-US" noProof="0"/>
              <a:t>Click icon to add picture</a:t>
            </a:r>
            <a:endParaRPr lang="en-NZ" noProof="0"/>
          </a:p>
        </p:txBody>
      </p:sp>
    </p:spTree>
    <p:extLst>
      <p:ext uri="{BB962C8B-B14F-4D97-AF65-F5344CB8AC3E}">
        <p14:creationId xmlns:p14="http://schemas.microsoft.com/office/powerpoint/2010/main" val="422300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rt Layou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Chart Placeholder 6"/>
          <p:cNvSpPr>
            <a:spLocks noGrp="1"/>
          </p:cNvSpPr>
          <p:nvPr>
            <p:ph type="chart" sz="quarter" idx="13"/>
          </p:nvPr>
        </p:nvSpPr>
        <p:spPr>
          <a:xfrm>
            <a:off x="838202" y="1989138"/>
            <a:ext cx="10515600" cy="3497262"/>
          </a:xfrm>
        </p:spPr>
        <p:txBody>
          <a:bodyPr rtlCol="0">
            <a:normAutofit/>
          </a:bodyPr>
          <a:lstStyle/>
          <a:p>
            <a:pPr lvl="0"/>
            <a:r>
              <a:rPr lang="en-US" noProof="0"/>
              <a:t>Click icon to add chart</a:t>
            </a:r>
            <a:endParaRPr lang="en-NZ" noProof="0"/>
          </a:p>
        </p:txBody>
      </p:sp>
      <p:sp>
        <p:nvSpPr>
          <p:cNvPr id="5" name="Slide Number Placeholder 8">
            <a:extLst>
              <a:ext uri="{FF2B5EF4-FFF2-40B4-BE49-F238E27FC236}">
                <a16:creationId xmlns:a16="http://schemas.microsoft.com/office/drawing/2014/main" id="{D73E732F-E41F-7843-B9FD-2599C39E40BE}"/>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1426713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6" name="Text Placeholder 5"/>
          <p:cNvSpPr>
            <a:spLocks noGrp="1"/>
          </p:cNvSpPr>
          <p:nvPr>
            <p:ph type="body" sz="quarter" idx="10"/>
          </p:nvPr>
        </p:nvSpPr>
        <p:spPr>
          <a:xfrm>
            <a:off x="838202" y="1847851"/>
            <a:ext cx="10515600" cy="3511133"/>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8">
            <a:extLst>
              <a:ext uri="{FF2B5EF4-FFF2-40B4-BE49-F238E27FC236}">
                <a16:creationId xmlns:a16="http://schemas.microsoft.com/office/drawing/2014/main" id="{17C436C1-2CAD-4343-ADBB-61D6BE66D2BB}"/>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126477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verta Bold" pitchFamily="2" charset="77"/>
              </a:defRPr>
            </a:lvl1pPr>
          </a:lstStyle>
          <a:p>
            <a:r>
              <a:rPr lang="en-US"/>
              <a:t>Click to edit Master title style</a:t>
            </a:r>
            <a:endParaRPr lang="en-NZ"/>
          </a:p>
        </p:txBody>
      </p:sp>
      <p:sp>
        <p:nvSpPr>
          <p:cNvPr id="3" name="Content Placeholder 2"/>
          <p:cNvSpPr>
            <a:spLocks noGrp="1"/>
          </p:cNvSpPr>
          <p:nvPr>
            <p:ph idx="1"/>
          </p:nvPr>
        </p:nvSpPr>
        <p:spPr/>
        <p:txBody>
          <a:bodyPr/>
          <a:lstStyle>
            <a:lvl1pPr>
              <a:defRPr>
                <a:latin typeface="Averta" pitchFamily="2" charset="77"/>
              </a:defRPr>
            </a:lvl1pPr>
            <a:lvl2pPr>
              <a:defRPr>
                <a:latin typeface="Averta" pitchFamily="2" charset="77"/>
              </a:defRPr>
            </a:lvl2pPr>
            <a:lvl3pPr>
              <a:defRPr>
                <a:latin typeface="Averta" pitchFamily="2" charset="77"/>
              </a:defRPr>
            </a:lvl3pPr>
            <a:lvl4pPr>
              <a:defRPr>
                <a:latin typeface="Averta" pitchFamily="2" charset="77"/>
              </a:defRPr>
            </a:lvl4pPr>
            <a:lvl5pPr>
              <a:defRPr>
                <a:latin typeface="Averta"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Slide Number Placeholder 8"/>
          <p:cNvSpPr>
            <a:spLocks noGrp="1"/>
          </p:cNvSpPr>
          <p:nvPr>
            <p:ph type="sldNum" sz="quarter" idx="10"/>
          </p:nvPr>
        </p:nvSpPr>
        <p:spPr/>
        <p:txBody>
          <a:bodyPr/>
          <a:lstStyle>
            <a:lvl1pPr>
              <a:defRPr>
                <a:latin typeface="Averta" pitchFamily="2" charset="77"/>
              </a:defRPr>
            </a:lvl1pPr>
          </a:lstStyle>
          <a:p>
            <a:pPr>
              <a:defRPr/>
            </a:pPr>
            <a:fld id="{5179FA57-F2B0-4D34-A5CB-1DF113AD35EA}" type="slidenum">
              <a:rPr lang="en-NZ" smtClean="0"/>
              <a:pPr>
                <a:defRPr/>
              </a:pPr>
              <a:t>‹#›</a:t>
            </a:fld>
            <a:endParaRPr lang="en-NZ"/>
          </a:p>
        </p:txBody>
      </p:sp>
    </p:spTree>
    <p:extLst>
      <p:ext uri="{BB962C8B-B14F-4D97-AF65-F5344CB8AC3E}">
        <p14:creationId xmlns:p14="http://schemas.microsoft.com/office/powerpoint/2010/main" val="949768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Table Placeholder 6"/>
          <p:cNvSpPr>
            <a:spLocks noGrp="1"/>
          </p:cNvSpPr>
          <p:nvPr>
            <p:ph type="tbl" sz="quarter" idx="13"/>
          </p:nvPr>
        </p:nvSpPr>
        <p:spPr>
          <a:xfrm>
            <a:off x="838202" y="2032000"/>
            <a:ext cx="10515600" cy="3506866"/>
          </a:xfrm>
        </p:spPr>
        <p:txBody>
          <a:bodyPr rtlCol="0">
            <a:normAutofit/>
          </a:bodyPr>
          <a:lstStyle/>
          <a:p>
            <a:pPr lvl="0"/>
            <a:endParaRPr lang="en-NZ" noProof="0"/>
          </a:p>
        </p:txBody>
      </p:sp>
      <p:sp>
        <p:nvSpPr>
          <p:cNvPr id="5" name="Slide Number Placeholder 8">
            <a:extLst>
              <a:ext uri="{FF2B5EF4-FFF2-40B4-BE49-F238E27FC236}">
                <a16:creationId xmlns:a16="http://schemas.microsoft.com/office/drawing/2014/main" id="{D57C340A-6B84-2D4C-8263-8A6A1F96EA2A}"/>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2519098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Picture Placeholder 6"/>
          <p:cNvSpPr>
            <a:spLocks noGrp="1"/>
          </p:cNvSpPr>
          <p:nvPr>
            <p:ph type="pic" sz="quarter" idx="13"/>
          </p:nvPr>
        </p:nvSpPr>
        <p:spPr>
          <a:xfrm>
            <a:off x="838202" y="1973265"/>
            <a:ext cx="10515600" cy="3513137"/>
          </a:xfrm>
        </p:spPr>
        <p:txBody>
          <a:bodyPr rtlCol="0">
            <a:normAutofit/>
          </a:bodyPr>
          <a:lstStyle/>
          <a:p>
            <a:pPr lvl="0"/>
            <a:endParaRPr lang="en-NZ" noProof="0"/>
          </a:p>
        </p:txBody>
      </p:sp>
      <p:sp>
        <p:nvSpPr>
          <p:cNvPr id="5" name="Slide Number Placeholder 8">
            <a:extLst>
              <a:ext uri="{FF2B5EF4-FFF2-40B4-BE49-F238E27FC236}">
                <a16:creationId xmlns:a16="http://schemas.microsoft.com/office/drawing/2014/main" id="{9C88DF02-8082-9E45-ADF7-7291A4A85BE5}"/>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1262028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hart Layou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Chart Placeholder 6"/>
          <p:cNvSpPr>
            <a:spLocks noGrp="1"/>
          </p:cNvSpPr>
          <p:nvPr>
            <p:ph type="chart" sz="quarter" idx="13"/>
          </p:nvPr>
        </p:nvSpPr>
        <p:spPr>
          <a:xfrm>
            <a:off x="838202" y="1989144"/>
            <a:ext cx="10515600" cy="3504757"/>
          </a:xfrm>
        </p:spPr>
        <p:txBody>
          <a:bodyPr rtlCol="0">
            <a:normAutofit/>
          </a:bodyPr>
          <a:lstStyle>
            <a:lvl1pPr>
              <a:buClr>
                <a:srgbClr val="7C82B3"/>
              </a:buClr>
              <a:defRPr/>
            </a:lvl1pPr>
          </a:lstStyle>
          <a:p>
            <a:pPr lvl="0"/>
            <a:endParaRPr lang="en-NZ" noProof="0"/>
          </a:p>
        </p:txBody>
      </p:sp>
      <p:sp>
        <p:nvSpPr>
          <p:cNvPr id="5" name="Slide Number Placeholder 8">
            <a:extLst>
              <a:ext uri="{FF2B5EF4-FFF2-40B4-BE49-F238E27FC236}">
                <a16:creationId xmlns:a16="http://schemas.microsoft.com/office/drawing/2014/main" id="{2006C81E-0EE3-6E42-B7C3-87306FC330BE}"/>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4141226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30" name="Title Text"/>
          <p:cNvSpPr txBox="1">
            <a:spLocks noGrp="1"/>
          </p:cNvSpPr>
          <p:nvPr>
            <p:ph type="title"/>
          </p:nvPr>
        </p:nvSpPr>
        <p:spPr>
          <a:prstGeom prst="rect">
            <a:avLst/>
          </a:prstGeom>
        </p:spPr>
        <p:txBody>
          <a:bodyPr/>
          <a:lstStyle/>
          <a:p>
            <a:r>
              <a:t>Title Text</a:t>
            </a:r>
          </a:p>
        </p:txBody>
      </p:sp>
      <p:sp>
        <p:nvSpPr>
          <p:cNvPr id="31" name="Body Level One…"/>
          <p:cNvSpPr txBox="1">
            <a:spLocks noGrp="1"/>
          </p:cNvSpPr>
          <p:nvPr>
            <p:ph type="body" sz="half" idx="1"/>
          </p:nvPr>
        </p:nvSpPr>
        <p:spPr>
          <a:xfrm>
            <a:off x="838200" y="1825625"/>
            <a:ext cx="5156201" cy="3510873"/>
          </a:xfrm>
          <a:prstGeom prst="rect">
            <a:avLst/>
          </a:prstGeom>
        </p:spPr>
        <p:txBody>
          <a:bodyPr>
            <a:normAutofit/>
          </a:bodyPr>
          <a:lstStyle>
            <a:lvl1pPr>
              <a:defRPr sz="2400"/>
            </a:lvl1pPr>
            <a:lvl2pPr marL="731515" indent="-274318">
              <a:defRPr sz="2400"/>
            </a:lvl2pPr>
            <a:lvl3pPr marL="1188712" indent="-274318">
              <a:defRPr sz="2400"/>
            </a:lvl3pPr>
            <a:lvl4pPr marL="1676390" indent="-304798">
              <a:defRPr sz="2400"/>
            </a:lvl4pPr>
            <a:lvl5pPr marL="2133588" indent="-304798">
              <a:defRPr sz="2400"/>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389370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AC3D53-3AFC-0844-A767-BC996BC176A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Subtitle 2">
            <a:extLst>
              <a:ext uri="{FF2B5EF4-FFF2-40B4-BE49-F238E27FC236}">
                <a16:creationId xmlns:a16="http://schemas.microsoft.com/office/drawing/2014/main" id="{FEBA95ED-CC66-B74D-8F53-C739D30AF64D}"/>
              </a:ext>
            </a:extLst>
          </p:cNvPr>
          <p:cNvSpPr txBox="1">
            <a:spLocks/>
          </p:cNvSpPr>
          <p:nvPr userDrawn="1"/>
        </p:nvSpPr>
        <p:spPr bwMode="auto">
          <a:xfrm>
            <a:off x="4089401" y="5519738"/>
            <a:ext cx="11176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0" indent="0" algn="l" rtl="0" eaLnBrk="0" fontAlgn="base" hangingPunct="0">
              <a:lnSpc>
                <a:spcPct val="90000"/>
              </a:lnSpc>
              <a:spcBef>
                <a:spcPts val="1000"/>
              </a:spcBef>
              <a:spcAft>
                <a:spcPct val="0"/>
              </a:spcAft>
              <a:buClr>
                <a:srgbClr val="589199"/>
              </a:buClr>
              <a:buFont typeface="Arial" panose="020B0604020202020204" pitchFamily="34" charset="0"/>
              <a:buNone/>
              <a:defRPr sz="1400" kern="1200">
                <a:solidFill>
                  <a:srgbClr val="589199"/>
                </a:solidFill>
                <a:latin typeface="+mn-lt"/>
                <a:ea typeface="+mn-ea"/>
                <a:cs typeface="+mn-cs"/>
              </a:defRPr>
            </a:lvl1pPr>
            <a:lvl2pPr marL="457200" indent="0" algn="ctr" rtl="0" eaLnBrk="0" fontAlgn="base" hangingPunct="0">
              <a:lnSpc>
                <a:spcPct val="90000"/>
              </a:lnSpc>
              <a:spcBef>
                <a:spcPts val="500"/>
              </a:spcBef>
              <a:spcAft>
                <a:spcPct val="0"/>
              </a:spcAft>
              <a:buClr>
                <a:srgbClr val="589199"/>
              </a:buClr>
              <a:buFont typeface="Courier New" panose="02070309020205020404" pitchFamily="49"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Clr>
                <a:srgbClr val="589199"/>
              </a:buClr>
              <a:buFont typeface="Calibri" panose="020F050202020403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200" spc="75">
                <a:solidFill>
                  <a:srgbClr val="7C82B3"/>
                </a:solidFill>
                <a:latin typeface="Averta" pitchFamily="2" charset="77"/>
              </a:rPr>
              <a:t>Author</a:t>
            </a:r>
            <a:r>
              <a:rPr lang="en-US" sz="1051">
                <a:solidFill>
                  <a:srgbClr val="7C82B3"/>
                </a:solidFill>
                <a:latin typeface="Averta" pitchFamily="2" charset="77"/>
              </a:rPr>
              <a:t>:</a:t>
            </a:r>
            <a:endParaRPr lang="en-NZ" sz="1051">
              <a:solidFill>
                <a:srgbClr val="7C82B3"/>
              </a:solidFill>
              <a:latin typeface="Averta" pitchFamily="2" charset="77"/>
            </a:endParaRPr>
          </a:p>
        </p:txBody>
      </p:sp>
      <p:sp>
        <p:nvSpPr>
          <p:cNvPr id="9" name="Subtitle 2">
            <a:extLst>
              <a:ext uri="{FF2B5EF4-FFF2-40B4-BE49-F238E27FC236}">
                <a16:creationId xmlns:a16="http://schemas.microsoft.com/office/drawing/2014/main" id="{15FF087E-9D24-F448-B199-CA137EC2557D}"/>
              </a:ext>
            </a:extLst>
          </p:cNvPr>
          <p:cNvSpPr txBox="1">
            <a:spLocks/>
          </p:cNvSpPr>
          <p:nvPr userDrawn="1"/>
        </p:nvSpPr>
        <p:spPr bwMode="auto">
          <a:xfrm>
            <a:off x="753534" y="5519738"/>
            <a:ext cx="11176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0" indent="0" algn="l" rtl="0" eaLnBrk="0" fontAlgn="base" hangingPunct="0">
              <a:lnSpc>
                <a:spcPct val="90000"/>
              </a:lnSpc>
              <a:spcBef>
                <a:spcPts val="1000"/>
              </a:spcBef>
              <a:spcAft>
                <a:spcPct val="0"/>
              </a:spcAft>
              <a:buClr>
                <a:srgbClr val="589199"/>
              </a:buClr>
              <a:buFont typeface="Arial" panose="020B0604020202020204" pitchFamily="34" charset="0"/>
              <a:buNone/>
              <a:defRPr sz="1400" kern="1200">
                <a:solidFill>
                  <a:srgbClr val="589199"/>
                </a:solidFill>
                <a:latin typeface="+mn-lt"/>
                <a:ea typeface="+mn-ea"/>
                <a:cs typeface="+mn-cs"/>
              </a:defRPr>
            </a:lvl1pPr>
            <a:lvl2pPr marL="457200" indent="0" algn="ctr" rtl="0" eaLnBrk="0" fontAlgn="base" hangingPunct="0">
              <a:lnSpc>
                <a:spcPct val="90000"/>
              </a:lnSpc>
              <a:spcBef>
                <a:spcPts val="500"/>
              </a:spcBef>
              <a:spcAft>
                <a:spcPct val="0"/>
              </a:spcAft>
              <a:buClr>
                <a:srgbClr val="589199"/>
              </a:buClr>
              <a:buFont typeface="Courier New" panose="02070309020205020404" pitchFamily="49"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Clr>
                <a:srgbClr val="589199"/>
              </a:buClr>
              <a:buFont typeface="Calibri" panose="020F050202020403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200" spc="75">
                <a:solidFill>
                  <a:srgbClr val="7C82B3"/>
                </a:solidFill>
                <a:latin typeface="Averta" pitchFamily="2" charset="77"/>
              </a:rPr>
              <a:t>Date</a:t>
            </a:r>
            <a:r>
              <a:rPr lang="en-US" sz="1200">
                <a:solidFill>
                  <a:srgbClr val="7C82B3"/>
                </a:solidFill>
                <a:latin typeface="Averta" pitchFamily="2" charset="77"/>
              </a:rPr>
              <a:t>:</a:t>
            </a:r>
            <a:endParaRPr lang="en-NZ" sz="1200">
              <a:solidFill>
                <a:srgbClr val="7C82B3"/>
              </a:solidFill>
              <a:latin typeface="Averta" pitchFamily="2" charset="77"/>
            </a:endParaRPr>
          </a:p>
        </p:txBody>
      </p:sp>
      <p:sp>
        <p:nvSpPr>
          <p:cNvPr id="11" name="Title 1">
            <a:extLst>
              <a:ext uri="{FF2B5EF4-FFF2-40B4-BE49-F238E27FC236}">
                <a16:creationId xmlns:a16="http://schemas.microsoft.com/office/drawing/2014/main" id="{0FA6CEB4-50E4-2B45-B3C2-EF605DC22F31}"/>
              </a:ext>
            </a:extLst>
          </p:cNvPr>
          <p:cNvSpPr>
            <a:spLocks noGrp="1"/>
          </p:cNvSpPr>
          <p:nvPr>
            <p:ph type="ctrTitle" hasCustomPrompt="1"/>
          </p:nvPr>
        </p:nvSpPr>
        <p:spPr>
          <a:xfrm>
            <a:off x="635001" y="3858739"/>
            <a:ext cx="9144000" cy="338815"/>
          </a:xfrm>
        </p:spPr>
        <p:txBody>
          <a:bodyPr anchor="t"/>
          <a:lstStyle>
            <a:lvl1pPr algn="l">
              <a:spcBef>
                <a:spcPts val="639"/>
              </a:spcBef>
              <a:spcAft>
                <a:spcPts val="848"/>
              </a:spcAft>
              <a:defRPr sz="2751" b="1" i="0" kern="4000" cap="none" spc="39" baseline="0">
                <a:solidFill>
                  <a:srgbClr val="7C82B3"/>
                </a:solidFill>
                <a:latin typeface="Averta Bold" pitchFamily="2" charset="77"/>
              </a:defRPr>
            </a:lvl1pPr>
          </a:lstStyle>
          <a:p>
            <a:r>
              <a:rPr lang="en-US"/>
              <a:t>Click to Edit Master Title Style</a:t>
            </a:r>
            <a:endParaRPr lang="en-NZ"/>
          </a:p>
        </p:txBody>
      </p:sp>
    </p:spTree>
    <p:extLst>
      <p:ext uri="{BB962C8B-B14F-4D97-AF65-F5344CB8AC3E}">
        <p14:creationId xmlns:p14="http://schemas.microsoft.com/office/powerpoint/2010/main" val="4194428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ront page">
    <p:spTree>
      <p:nvGrpSpPr>
        <p:cNvPr id="1" name=""/>
        <p:cNvGrpSpPr/>
        <p:nvPr/>
      </p:nvGrpSpPr>
      <p:grpSpPr>
        <a:xfrm>
          <a:off x="0" y="0"/>
          <a:ext cx="0" cy="0"/>
          <a:chOff x="0" y="0"/>
          <a:chExt cx="0" cy="0"/>
        </a:xfrm>
      </p:grpSpPr>
      <p:pic>
        <p:nvPicPr>
          <p:cNvPr id="11" name="Picture 10" descr="A picture containing sky, outdoor, snow, mountain&#10;&#10;Description automatically generated">
            <a:extLst>
              <a:ext uri="{FF2B5EF4-FFF2-40B4-BE49-F238E27FC236}">
                <a16:creationId xmlns:a16="http://schemas.microsoft.com/office/drawing/2014/main" id="{9FEE2CF0-CCB0-3D4F-9E88-9833658DF2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ubtitle 2"/>
          <p:cNvSpPr txBox="1">
            <a:spLocks/>
          </p:cNvSpPr>
          <p:nvPr/>
        </p:nvSpPr>
        <p:spPr bwMode="auto">
          <a:xfrm>
            <a:off x="4089401" y="5519738"/>
            <a:ext cx="11176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0" indent="0" algn="l" rtl="0" eaLnBrk="0" fontAlgn="base" hangingPunct="0">
              <a:lnSpc>
                <a:spcPct val="90000"/>
              </a:lnSpc>
              <a:spcBef>
                <a:spcPts val="1000"/>
              </a:spcBef>
              <a:spcAft>
                <a:spcPct val="0"/>
              </a:spcAft>
              <a:buClr>
                <a:srgbClr val="589199"/>
              </a:buClr>
              <a:buFont typeface="Arial" panose="020B0604020202020204" pitchFamily="34" charset="0"/>
              <a:buNone/>
              <a:defRPr sz="1400" kern="1200">
                <a:solidFill>
                  <a:srgbClr val="589199"/>
                </a:solidFill>
                <a:latin typeface="+mn-lt"/>
                <a:ea typeface="+mn-ea"/>
                <a:cs typeface="+mn-cs"/>
              </a:defRPr>
            </a:lvl1pPr>
            <a:lvl2pPr marL="457200" indent="0" algn="ctr" rtl="0" eaLnBrk="0" fontAlgn="base" hangingPunct="0">
              <a:lnSpc>
                <a:spcPct val="90000"/>
              </a:lnSpc>
              <a:spcBef>
                <a:spcPts val="500"/>
              </a:spcBef>
              <a:spcAft>
                <a:spcPct val="0"/>
              </a:spcAft>
              <a:buClr>
                <a:srgbClr val="589199"/>
              </a:buClr>
              <a:buFont typeface="Courier New" panose="02070309020205020404" pitchFamily="49"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Clr>
                <a:srgbClr val="589199"/>
              </a:buClr>
              <a:buFont typeface="Calibri" panose="020F050202020403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200" spc="75">
                <a:solidFill>
                  <a:srgbClr val="7C82B3"/>
                </a:solidFill>
                <a:latin typeface="Averta" pitchFamily="2" charset="77"/>
              </a:rPr>
              <a:t>Author</a:t>
            </a:r>
            <a:r>
              <a:rPr lang="en-US" sz="1051">
                <a:solidFill>
                  <a:srgbClr val="7C82B3"/>
                </a:solidFill>
                <a:latin typeface="Averta" pitchFamily="2" charset="77"/>
              </a:rPr>
              <a:t>:</a:t>
            </a:r>
            <a:endParaRPr lang="en-NZ" sz="1051">
              <a:solidFill>
                <a:srgbClr val="7C82B3"/>
              </a:solidFill>
              <a:latin typeface="Averta" pitchFamily="2" charset="77"/>
            </a:endParaRPr>
          </a:p>
        </p:txBody>
      </p:sp>
      <p:sp>
        <p:nvSpPr>
          <p:cNvPr id="6" name="Subtitle 2"/>
          <p:cNvSpPr txBox="1">
            <a:spLocks/>
          </p:cNvSpPr>
          <p:nvPr/>
        </p:nvSpPr>
        <p:spPr bwMode="auto">
          <a:xfrm>
            <a:off x="753534" y="5519738"/>
            <a:ext cx="11176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0" indent="0" algn="l" rtl="0" eaLnBrk="0" fontAlgn="base" hangingPunct="0">
              <a:lnSpc>
                <a:spcPct val="90000"/>
              </a:lnSpc>
              <a:spcBef>
                <a:spcPts val="1000"/>
              </a:spcBef>
              <a:spcAft>
                <a:spcPct val="0"/>
              </a:spcAft>
              <a:buClr>
                <a:srgbClr val="589199"/>
              </a:buClr>
              <a:buFont typeface="Arial" panose="020B0604020202020204" pitchFamily="34" charset="0"/>
              <a:buNone/>
              <a:defRPr sz="1400" kern="1200">
                <a:solidFill>
                  <a:srgbClr val="589199"/>
                </a:solidFill>
                <a:latin typeface="+mn-lt"/>
                <a:ea typeface="+mn-ea"/>
                <a:cs typeface="+mn-cs"/>
              </a:defRPr>
            </a:lvl1pPr>
            <a:lvl2pPr marL="457200" indent="0" algn="ctr" rtl="0" eaLnBrk="0" fontAlgn="base" hangingPunct="0">
              <a:lnSpc>
                <a:spcPct val="90000"/>
              </a:lnSpc>
              <a:spcBef>
                <a:spcPts val="500"/>
              </a:spcBef>
              <a:spcAft>
                <a:spcPct val="0"/>
              </a:spcAft>
              <a:buClr>
                <a:srgbClr val="589199"/>
              </a:buClr>
              <a:buFont typeface="Courier New" panose="02070309020205020404" pitchFamily="49"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Clr>
                <a:srgbClr val="589199"/>
              </a:buClr>
              <a:buFont typeface="Calibri" panose="020F050202020403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200" spc="75">
                <a:solidFill>
                  <a:srgbClr val="7C82B3"/>
                </a:solidFill>
                <a:latin typeface="Averta" pitchFamily="2" charset="77"/>
              </a:rPr>
              <a:t>Date</a:t>
            </a:r>
            <a:r>
              <a:rPr lang="en-US" sz="1200">
                <a:solidFill>
                  <a:srgbClr val="7C82B3"/>
                </a:solidFill>
                <a:latin typeface="Averta" pitchFamily="2" charset="77"/>
              </a:rPr>
              <a:t>:</a:t>
            </a:r>
            <a:endParaRPr lang="en-NZ" sz="1200">
              <a:solidFill>
                <a:srgbClr val="7C82B3"/>
              </a:solidFill>
              <a:latin typeface="Averta" pitchFamily="2" charset="77"/>
            </a:endParaRPr>
          </a:p>
        </p:txBody>
      </p:sp>
      <p:sp>
        <p:nvSpPr>
          <p:cNvPr id="2" name="Title 1"/>
          <p:cNvSpPr>
            <a:spLocks noGrp="1"/>
          </p:cNvSpPr>
          <p:nvPr>
            <p:ph type="ctrTitle" hasCustomPrompt="1"/>
          </p:nvPr>
        </p:nvSpPr>
        <p:spPr>
          <a:xfrm>
            <a:off x="635001" y="3858739"/>
            <a:ext cx="9144000" cy="338815"/>
          </a:xfrm>
        </p:spPr>
        <p:txBody>
          <a:bodyPr anchor="t"/>
          <a:lstStyle>
            <a:lvl1pPr algn="l">
              <a:spcBef>
                <a:spcPts val="639"/>
              </a:spcBef>
              <a:spcAft>
                <a:spcPts val="848"/>
              </a:spcAft>
              <a:defRPr sz="2751" b="1" i="0" kern="4000" cap="none" spc="39" baseline="0">
                <a:solidFill>
                  <a:srgbClr val="7C82B3"/>
                </a:solidFill>
                <a:latin typeface="Averta Bold" pitchFamily="2" charset="77"/>
              </a:defRPr>
            </a:lvl1pPr>
          </a:lstStyle>
          <a:p>
            <a:r>
              <a:rPr lang="en-US"/>
              <a:t>Click to Edit Master Title Style</a:t>
            </a:r>
            <a:endParaRPr lang="en-NZ"/>
          </a:p>
        </p:txBody>
      </p:sp>
    </p:spTree>
    <p:extLst>
      <p:ext uri="{BB962C8B-B14F-4D97-AF65-F5344CB8AC3E}">
        <p14:creationId xmlns:p14="http://schemas.microsoft.com/office/powerpoint/2010/main" val="3089858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spcAft>
                <a:spcPts val="151"/>
              </a:spcAft>
              <a:defRPr kern="4000" spc="75" baseline="0">
                <a:solidFill>
                  <a:srgbClr val="7C82B3"/>
                </a:solidFill>
              </a:defRPr>
            </a:lvl1pPr>
          </a:lstStyle>
          <a:p>
            <a:r>
              <a:rPr lang="en-US"/>
              <a:t>Click to edit Master title style</a:t>
            </a:r>
            <a:endParaRPr lang="en-NZ"/>
          </a:p>
        </p:txBody>
      </p:sp>
      <p:sp>
        <p:nvSpPr>
          <p:cNvPr id="3" name="Content Placeholder 2"/>
          <p:cNvSpPr>
            <a:spLocks noGrp="1"/>
          </p:cNvSpPr>
          <p:nvPr>
            <p:ph idx="1"/>
          </p:nvPr>
        </p:nvSpPr>
        <p:spPr/>
        <p:txBody>
          <a:bodyPr/>
          <a:lstStyle>
            <a:lvl1pPr>
              <a:spcAft>
                <a:spcPts val="751"/>
              </a:spcAft>
              <a:defRPr/>
            </a:lvl1pPr>
            <a:lvl2pPr>
              <a:spcAft>
                <a:spcPts val="375"/>
              </a:spcAft>
              <a:defRPr/>
            </a:lvl2pPr>
          </a:lstStyle>
          <a:p>
            <a:pPr lvl="0"/>
            <a:r>
              <a:rPr lang="en-US"/>
              <a:t>Click to edit Master text styles</a:t>
            </a:r>
          </a:p>
          <a:p>
            <a:pPr lvl="1"/>
            <a:r>
              <a:rPr lang="en-US"/>
              <a:t>Second level</a:t>
            </a:r>
          </a:p>
          <a:p>
            <a:pPr lvl="2"/>
            <a:r>
              <a:rPr lang="en-US"/>
              <a:t>Third level</a:t>
            </a:r>
          </a:p>
        </p:txBody>
      </p:sp>
      <p:sp>
        <p:nvSpPr>
          <p:cNvPr id="5" name="Slide Number Placeholder 8">
            <a:extLst>
              <a:ext uri="{FF2B5EF4-FFF2-40B4-BE49-F238E27FC236}">
                <a16:creationId xmlns:a16="http://schemas.microsoft.com/office/drawing/2014/main" id="{CF35A24B-446D-114C-921E-D3F1D58A1444}"/>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4083737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Slide (Heading of New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3" y="1185097"/>
            <a:ext cx="10515600" cy="2852737"/>
          </a:xfrm>
        </p:spPr>
        <p:txBody>
          <a:bodyPr anchor="b"/>
          <a:lstStyle>
            <a:lvl1pPr>
              <a:defRPr sz="2800"/>
            </a:lvl1pPr>
          </a:lstStyle>
          <a:p>
            <a:r>
              <a:rPr lang="en-US"/>
              <a:t>Click to edit Master title style</a:t>
            </a:r>
            <a:endParaRPr lang="en-NZ"/>
          </a:p>
        </p:txBody>
      </p:sp>
      <p:sp>
        <p:nvSpPr>
          <p:cNvPr id="3" name="Text Placeholder 2"/>
          <p:cNvSpPr>
            <a:spLocks noGrp="1"/>
          </p:cNvSpPr>
          <p:nvPr>
            <p:ph type="body" idx="1"/>
          </p:nvPr>
        </p:nvSpPr>
        <p:spPr>
          <a:xfrm>
            <a:off x="831853" y="4064822"/>
            <a:ext cx="10515600" cy="1500187"/>
          </a:xfrm>
        </p:spPr>
        <p:txBody>
          <a:bodyPr/>
          <a:lstStyle>
            <a:lvl1pPr marL="0" indent="0">
              <a:buNone/>
              <a:defRPr sz="1799">
                <a:solidFill>
                  <a:schemeClr val="tx1">
                    <a:tint val="75000"/>
                  </a:schemeClr>
                </a:solidFill>
              </a:defRPr>
            </a:lvl1pPr>
            <a:lvl2pPr marL="342898" indent="0">
              <a:buNone/>
              <a:defRPr sz="1500">
                <a:solidFill>
                  <a:schemeClr val="tx1">
                    <a:tint val="75000"/>
                  </a:schemeClr>
                </a:solidFill>
              </a:defRPr>
            </a:lvl2pPr>
            <a:lvl3pPr marL="685796" indent="0">
              <a:buNone/>
              <a:defRPr sz="1351">
                <a:solidFill>
                  <a:schemeClr val="tx1">
                    <a:tint val="75000"/>
                  </a:schemeClr>
                </a:solidFill>
              </a:defRPr>
            </a:lvl3pPr>
            <a:lvl4pPr marL="1028694" indent="0">
              <a:buNone/>
              <a:defRPr sz="1200">
                <a:solidFill>
                  <a:schemeClr val="tx1">
                    <a:tint val="75000"/>
                  </a:schemeClr>
                </a:solidFill>
              </a:defRPr>
            </a:lvl4pPr>
            <a:lvl5pPr marL="1371592" indent="0">
              <a:buNone/>
              <a:defRPr sz="1200">
                <a:solidFill>
                  <a:schemeClr val="tx1">
                    <a:tint val="75000"/>
                  </a:schemeClr>
                </a:solidFill>
              </a:defRPr>
            </a:lvl5pPr>
            <a:lvl6pPr marL="1714490" indent="0">
              <a:buNone/>
              <a:defRPr sz="1200">
                <a:solidFill>
                  <a:schemeClr val="tx1">
                    <a:tint val="75000"/>
                  </a:schemeClr>
                </a:solidFill>
              </a:defRPr>
            </a:lvl6pPr>
            <a:lvl7pPr marL="2057388" indent="0">
              <a:buNone/>
              <a:defRPr sz="1200">
                <a:solidFill>
                  <a:schemeClr val="tx1">
                    <a:tint val="75000"/>
                  </a:schemeClr>
                </a:solidFill>
              </a:defRPr>
            </a:lvl7pPr>
            <a:lvl8pPr marL="2400286" indent="0">
              <a:buNone/>
              <a:defRPr sz="1200">
                <a:solidFill>
                  <a:schemeClr val="tx1">
                    <a:tint val="75000"/>
                  </a:schemeClr>
                </a:solidFill>
              </a:defRPr>
            </a:lvl8pPr>
            <a:lvl9pPr marL="2743184" indent="0">
              <a:buNone/>
              <a:defRPr sz="1200">
                <a:solidFill>
                  <a:schemeClr val="tx1">
                    <a:tint val="75000"/>
                  </a:schemeClr>
                </a:solidFill>
              </a:defRPr>
            </a:lvl9pPr>
          </a:lstStyle>
          <a:p>
            <a:pPr lvl="0"/>
            <a:r>
              <a:rPr lang="en-US"/>
              <a:t>Click to edit Master text styles</a:t>
            </a:r>
          </a:p>
        </p:txBody>
      </p:sp>
      <p:sp>
        <p:nvSpPr>
          <p:cNvPr id="5" name="Slide Number Placeholder 8">
            <a:extLst>
              <a:ext uri="{FF2B5EF4-FFF2-40B4-BE49-F238E27FC236}">
                <a16:creationId xmlns:a16="http://schemas.microsoft.com/office/drawing/2014/main" id="{02A239C3-BC1F-F844-AB3A-E3C1AA12A4A3}"/>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2492832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Side by Si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rgbClr val="7C82B3"/>
                </a:solidFill>
                <a:latin typeface="Averta Bold" pitchFamily="2" charset="77"/>
              </a:defRPr>
            </a:lvl1pPr>
          </a:lstStyle>
          <a:p>
            <a:r>
              <a:rPr lang="en-US"/>
              <a:t>Click to edit Master title style</a:t>
            </a:r>
            <a:endParaRPr lang="en-NZ"/>
          </a:p>
        </p:txBody>
      </p:sp>
      <p:sp>
        <p:nvSpPr>
          <p:cNvPr id="3" name="Content Placeholder 2"/>
          <p:cNvSpPr>
            <a:spLocks noGrp="1"/>
          </p:cNvSpPr>
          <p:nvPr>
            <p:ph sz="half" idx="1"/>
          </p:nvPr>
        </p:nvSpPr>
        <p:spPr>
          <a:xfrm>
            <a:off x="838201" y="1825625"/>
            <a:ext cx="5181600" cy="3510873"/>
          </a:xfrm>
        </p:spPr>
        <p:txBody>
          <a:bodyPr/>
          <a:lstStyle>
            <a:lvl1pPr>
              <a:defRPr>
                <a:latin typeface="Averta" pitchFamily="2" charset="77"/>
              </a:defRPr>
            </a:lvl1pPr>
            <a:lvl2pPr>
              <a:defRPr>
                <a:latin typeface="Averta" pitchFamily="2" charset="77"/>
              </a:defRPr>
            </a:lvl2pPr>
            <a:lvl3pPr>
              <a:defRPr>
                <a:latin typeface="Averta" pitchFamily="2" charset="77"/>
              </a:defRPr>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1" y="1825625"/>
            <a:ext cx="5181600" cy="3510873"/>
          </a:xfrm>
        </p:spPr>
        <p:txBody>
          <a:bodyPr/>
          <a:lstStyle>
            <a:lvl1pPr>
              <a:defRPr>
                <a:latin typeface="Averta" pitchFamily="2" charset="77"/>
              </a:defRPr>
            </a:lvl1pPr>
            <a:lvl2pPr>
              <a:defRPr>
                <a:latin typeface="Averta" pitchFamily="2" charset="77"/>
              </a:defRPr>
            </a:lvl2pPr>
            <a:lvl3pPr>
              <a:defRPr>
                <a:latin typeface="Averta" pitchFamily="2" charset="77"/>
              </a:defRPr>
            </a:lvl3pPr>
          </a:lstStyle>
          <a:p>
            <a:pPr lvl="0"/>
            <a:r>
              <a:rPr lang="en-US"/>
              <a:t>Click to edit Master text styles</a:t>
            </a:r>
          </a:p>
          <a:p>
            <a:pPr lvl="1"/>
            <a:r>
              <a:rPr lang="en-US"/>
              <a:t>Second level</a:t>
            </a:r>
          </a:p>
          <a:p>
            <a:pPr lvl="2"/>
            <a:r>
              <a:rPr lang="en-US"/>
              <a:t>Third level</a:t>
            </a:r>
          </a:p>
        </p:txBody>
      </p:sp>
      <p:sp>
        <p:nvSpPr>
          <p:cNvPr id="6" name="Slide Number Placeholder 8">
            <a:extLst>
              <a:ext uri="{FF2B5EF4-FFF2-40B4-BE49-F238E27FC236}">
                <a16:creationId xmlns:a16="http://schemas.microsoft.com/office/drawing/2014/main" id="{DF7F612B-83ED-824F-9A74-3A03A400BEC1}"/>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853554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6" name="Text Placeholder 5"/>
          <p:cNvSpPr>
            <a:spLocks noGrp="1"/>
          </p:cNvSpPr>
          <p:nvPr>
            <p:ph type="body" sz="quarter" idx="10"/>
          </p:nvPr>
        </p:nvSpPr>
        <p:spPr>
          <a:xfrm>
            <a:off x="838202" y="1847852"/>
            <a:ext cx="10515600" cy="3518628"/>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8">
            <a:extLst>
              <a:ext uri="{FF2B5EF4-FFF2-40B4-BE49-F238E27FC236}">
                <a16:creationId xmlns:a16="http://schemas.microsoft.com/office/drawing/2014/main" id="{0F92E5CB-BABC-E549-8A24-999F69CD1887}"/>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51567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verta Bold" pitchFamily="2" charset="77"/>
              </a:defRPr>
            </a:lvl1pPr>
          </a:lstStyle>
          <a:p>
            <a:r>
              <a:rPr lang="en-US"/>
              <a:t>Click to edit Master title style</a:t>
            </a:r>
            <a:endParaRPr lang="en-NZ"/>
          </a:p>
        </p:txBody>
      </p:sp>
      <p:sp>
        <p:nvSpPr>
          <p:cNvPr id="3" name="Content Placeholder 2"/>
          <p:cNvSpPr>
            <a:spLocks noGrp="1"/>
          </p:cNvSpPr>
          <p:nvPr>
            <p:ph sz="half" idx="1"/>
          </p:nvPr>
        </p:nvSpPr>
        <p:spPr>
          <a:xfrm>
            <a:off x="838200" y="1825625"/>
            <a:ext cx="5156201" cy="3510873"/>
          </a:xfrm>
        </p:spPr>
        <p:txBody>
          <a:bodyPr/>
          <a:lstStyle>
            <a:lvl1pPr>
              <a:defRPr sz="2400">
                <a:latin typeface="Averta" pitchFamily="2" charset="77"/>
              </a:defRPr>
            </a:lvl1pPr>
            <a:lvl2pPr>
              <a:defRPr sz="2000">
                <a:latin typeface="Averta" pitchFamily="2" charset="77"/>
              </a:defRPr>
            </a:lvl2pPr>
            <a:lvl3pPr>
              <a:defRPr>
                <a:latin typeface="Averta" pitchFamily="2" charset="77"/>
              </a:defRPr>
            </a:lvl3pPr>
            <a:lvl4pPr>
              <a:defRPr>
                <a:latin typeface="Averta" pitchFamily="2" charset="77"/>
              </a:defRPr>
            </a:lvl4pPr>
            <a:lvl5pPr>
              <a:defRPr>
                <a:latin typeface="Averta"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97602" y="1825625"/>
            <a:ext cx="5156201" cy="3510873"/>
          </a:xfrm>
        </p:spPr>
        <p:txBody>
          <a:bodyPr/>
          <a:lstStyle>
            <a:lvl1pPr>
              <a:defRPr lang="en-US" sz="2400" kern="4000" dirty="0" smtClean="0">
                <a:solidFill>
                  <a:schemeClr val="tx1"/>
                </a:solidFill>
                <a:latin typeface="Averta" pitchFamily="2" charset="77"/>
                <a:ea typeface="Tahoma" panose="020B0604030504040204" pitchFamily="34" charset="0"/>
                <a:cs typeface="Tahoma" panose="020B0604030504040204" pitchFamily="34" charset="0"/>
              </a:defRPr>
            </a:lvl1pPr>
            <a:lvl2pPr>
              <a:defRPr lang="en-US" sz="2000" kern="1200" dirty="0" smtClean="0">
                <a:solidFill>
                  <a:srgbClr val="7C82B3"/>
                </a:solidFill>
                <a:latin typeface="Averta" pitchFamily="2" charset="77"/>
                <a:ea typeface="Tahoma" panose="020B0604030504040204" pitchFamily="34" charset="0"/>
                <a:cs typeface="Tahoma" panose="020B0604030504040204" pitchFamily="34" charset="0"/>
              </a:defRPr>
            </a:lvl2pPr>
            <a:lvl3pPr marL="1142993" indent="-228599">
              <a:defRPr lang="en-US" sz="2000" kern="1200" dirty="0" smtClean="0">
                <a:solidFill>
                  <a:schemeClr val="tx1"/>
                </a:solidFill>
                <a:latin typeface="Averta" pitchFamily="2" charset="77"/>
                <a:ea typeface="Tahoma" panose="020B0604030504040204" pitchFamily="34" charset="0"/>
                <a:cs typeface="Tahoma" panose="020B0604030504040204" pitchFamily="34" charset="0"/>
              </a:defRPr>
            </a:lvl3pPr>
            <a:lvl4pPr>
              <a:defRPr>
                <a:latin typeface="Averta" pitchFamily="2" charset="77"/>
              </a:defRPr>
            </a:lvl4pPr>
            <a:lvl5pPr>
              <a:defRPr>
                <a:latin typeface="Averta"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Slide Number Placeholder 8"/>
          <p:cNvSpPr>
            <a:spLocks noGrp="1"/>
          </p:cNvSpPr>
          <p:nvPr>
            <p:ph type="sldNum" sz="quarter" idx="10"/>
          </p:nvPr>
        </p:nvSpPr>
        <p:spPr/>
        <p:txBody>
          <a:bodyPr/>
          <a:lstStyle>
            <a:lvl1pPr>
              <a:defRPr>
                <a:latin typeface="Averta" pitchFamily="2" charset="77"/>
              </a:defRPr>
            </a:lvl1pPr>
          </a:lstStyle>
          <a:p>
            <a:pPr>
              <a:defRPr/>
            </a:pPr>
            <a:fld id="{848B8531-E51B-4287-A855-3F1CAFBB7C96}" type="slidenum">
              <a:rPr lang="en-NZ" smtClean="0"/>
              <a:pPr>
                <a:defRPr/>
              </a:pPr>
              <a:t>‹#›</a:t>
            </a:fld>
            <a:endParaRPr lang="en-NZ"/>
          </a:p>
        </p:txBody>
      </p:sp>
    </p:spTree>
    <p:extLst>
      <p:ext uri="{BB962C8B-B14F-4D97-AF65-F5344CB8AC3E}">
        <p14:creationId xmlns:p14="http://schemas.microsoft.com/office/powerpoint/2010/main" val="2240780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F90D6AF0-2764-E04E-AFC1-AE6C6A1B9758}"/>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981550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NZ"/>
          </a:p>
        </p:txBody>
      </p:sp>
      <p:sp>
        <p:nvSpPr>
          <p:cNvPr id="7" name="Table Placeholder 6"/>
          <p:cNvSpPr>
            <a:spLocks noGrp="1"/>
          </p:cNvSpPr>
          <p:nvPr>
            <p:ph type="tbl" sz="quarter" idx="13"/>
          </p:nvPr>
        </p:nvSpPr>
        <p:spPr>
          <a:xfrm>
            <a:off x="838202" y="2032004"/>
            <a:ext cx="10515600" cy="3514361"/>
          </a:xfrm>
        </p:spPr>
        <p:txBody>
          <a:bodyPr rtlCol="0">
            <a:normAutofit/>
          </a:bodyPr>
          <a:lstStyle/>
          <a:p>
            <a:pPr lvl="0"/>
            <a:r>
              <a:rPr lang="en-US" noProof="0"/>
              <a:t>Click icon to add table</a:t>
            </a:r>
            <a:endParaRPr lang="en-NZ" noProof="0"/>
          </a:p>
        </p:txBody>
      </p:sp>
      <p:sp>
        <p:nvSpPr>
          <p:cNvPr id="5" name="Slide Number Placeholder 8">
            <a:extLst>
              <a:ext uri="{FF2B5EF4-FFF2-40B4-BE49-F238E27FC236}">
                <a16:creationId xmlns:a16="http://schemas.microsoft.com/office/drawing/2014/main" id="{624BCA74-6006-8642-A7D7-5EEF9801D3F7}"/>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688480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Picture Placeholder 6"/>
          <p:cNvSpPr>
            <a:spLocks noGrp="1"/>
          </p:cNvSpPr>
          <p:nvPr>
            <p:ph type="pic" sz="quarter" idx="13"/>
          </p:nvPr>
        </p:nvSpPr>
        <p:spPr>
          <a:xfrm>
            <a:off x="838200" y="1973263"/>
            <a:ext cx="10515600" cy="3513137"/>
          </a:xfrm>
        </p:spPr>
        <p:txBody>
          <a:bodyPr rtlCol="0">
            <a:normAutofit/>
          </a:bodyPr>
          <a:lstStyle/>
          <a:p>
            <a:pPr lvl="0"/>
            <a:r>
              <a:rPr lang="en-US" noProof="0"/>
              <a:t>Click icon to add picture</a:t>
            </a:r>
            <a:endParaRPr lang="en-NZ" noProof="0"/>
          </a:p>
        </p:txBody>
      </p:sp>
    </p:spTree>
    <p:extLst>
      <p:ext uri="{BB962C8B-B14F-4D97-AF65-F5344CB8AC3E}">
        <p14:creationId xmlns:p14="http://schemas.microsoft.com/office/powerpoint/2010/main" val="361473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hart Layou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Chart Placeholder 6"/>
          <p:cNvSpPr>
            <a:spLocks noGrp="1"/>
          </p:cNvSpPr>
          <p:nvPr>
            <p:ph type="chart" sz="quarter" idx="13"/>
          </p:nvPr>
        </p:nvSpPr>
        <p:spPr>
          <a:xfrm>
            <a:off x="838202" y="1989138"/>
            <a:ext cx="10515600" cy="3497262"/>
          </a:xfrm>
        </p:spPr>
        <p:txBody>
          <a:bodyPr rtlCol="0">
            <a:normAutofit/>
          </a:bodyPr>
          <a:lstStyle/>
          <a:p>
            <a:pPr lvl="0"/>
            <a:r>
              <a:rPr lang="en-US" noProof="0"/>
              <a:t>Click icon to add chart</a:t>
            </a:r>
            <a:endParaRPr lang="en-NZ" noProof="0"/>
          </a:p>
        </p:txBody>
      </p:sp>
      <p:sp>
        <p:nvSpPr>
          <p:cNvPr id="5" name="Slide Number Placeholder 8">
            <a:extLst>
              <a:ext uri="{FF2B5EF4-FFF2-40B4-BE49-F238E27FC236}">
                <a16:creationId xmlns:a16="http://schemas.microsoft.com/office/drawing/2014/main" id="{D73E732F-E41F-7843-B9FD-2599C39E40BE}"/>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1238045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6" name="Text Placeholder 5"/>
          <p:cNvSpPr>
            <a:spLocks noGrp="1"/>
          </p:cNvSpPr>
          <p:nvPr>
            <p:ph type="body" sz="quarter" idx="10"/>
          </p:nvPr>
        </p:nvSpPr>
        <p:spPr>
          <a:xfrm>
            <a:off x="838202" y="1847851"/>
            <a:ext cx="10515600" cy="3511133"/>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8">
            <a:extLst>
              <a:ext uri="{FF2B5EF4-FFF2-40B4-BE49-F238E27FC236}">
                <a16:creationId xmlns:a16="http://schemas.microsoft.com/office/drawing/2014/main" id="{17C436C1-2CAD-4343-ADBB-61D6BE66D2BB}"/>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3806818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Table Placeholder 6"/>
          <p:cNvSpPr>
            <a:spLocks noGrp="1"/>
          </p:cNvSpPr>
          <p:nvPr>
            <p:ph type="tbl" sz="quarter" idx="13"/>
          </p:nvPr>
        </p:nvSpPr>
        <p:spPr>
          <a:xfrm>
            <a:off x="838202" y="2032000"/>
            <a:ext cx="10515600" cy="3506866"/>
          </a:xfrm>
        </p:spPr>
        <p:txBody>
          <a:bodyPr rtlCol="0">
            <a:normAutofit/>
          </a:bodyPr>
          <a:lstStyle/>
          <a:p>
            <a:pPr lvl="0"/>
            <a:endParaRPr lang="en-NZ" noProof="0"/>
          </a:p>
        </p:txBody>
      </p:sp>
      <p:sp>
        <p:nvSpPr>
          <p:cNvPr id="5" name="Slide Number Placeholder 8">
            <a:extLst>
              <a:ext uri="{FF2B5EF4-FFF2-40B4-BE49-F238E27FC236}">
                <a16:creationId xmlns:a16="http://schemas.microsoft.com/office/drawing/2014/main" id="{D57C340A-6B84-2D4C-8263-8A6A1F96EA2A}"/>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4021879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Picture Placeholder 6"/>
          <p:cNvSpPr>
            <a:spLocks noGrp="1"/>
          </p:cNvSpPr>
          <p:nvPr>
            <p:ph type="pic" sz="quarter" idx="13"/>
          </p:nvPr>
        </p:nvSpPr>
        <p:spPr>
          <a:xfrm>
            <a:off x="838202" y="1973265"/>
            <a:ext cx="10515600" cy="3513137"/>
          </a:xfrm>
        </p:spPr>
        <p:txBody>
          <a:bodyPr rtlCol="0">
            <a:normAutofit/>
          </a:bodyPr>
          <a:lstStyle/>
          <a:p>
            <a:pPr lvl="0"/>
            <a:endParaRPr lang="en-NZ" noProof="0"/>
          </a:p>
        </p:txBody>
      </p:sp>
      <p:sp>
        <p:nvSpPr>
          <p:cNvPr id="5" name="Slide Number Placeholder 8">
            <a:extLst>
              <a:ext uri="{FF2B5EF4-FFF2-40B4-BE49-F238E27FC236}">
                <a16:creationId xmlns:a16="http://schemas.microsoft.com/office/drawing/2014/main" id="{9C88DF02-8082-9E45-ADF7-7291A4A85BE5}"/>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516003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hart Layou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Chart Placeholder 6"/>
          <p:cNvSpPr>
            <a:spLocks noGrp="1"/>
          </p:cNvSpPr>
          <p:nvPr>
            <p:ph type="chart" sz="quarter" idx="13"/>
          </p:nvPr>
        </p:nvSpPr>
        <p:spPr>
          <a:xfrm>
            <a:off x="838202" y="1989144"/>
            <a:ext cx="10515600" cy="3504757"/>
          </a:xfrm>
        </p:spPr>
        <p:txBody>
          <a:bodyPr rtlCol="0">
            <a:normAutofit/>
          </a:bodyPr>
          <a:lstStyle>
            <a:lvl1pPr>
              <a:buClr>
                <a:srgbClr val="7C82B3"/>
              </a:buClr>
              <a:defRPr/>
            </a:lvl1pPr>
          </a:lstStyle>
          <a:p>
            <a:pPr lvl="0"/>
            <a:endParaRPr lang="en-NZ" noProof="0"/>
          </a:p>
        </p:txBody>
      </p:sp>
      <p:sp>
        <p:nvSpPr>
          <p:cNvPr id="5" name="Slide Number Placeholder 8">
            <a:extLst>
              <a:ext uri="{FF2B5EF4-FFF2-40B4-BE49-F238E27FC236}">
                <a16:creationId xmlns:a16="http://schemas.microsoft.com/office/drawing/2014/main" id="{2006C81E-0EE3-6E42-B7C3-87306FC330BE}"/>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288592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9" y="365129"/>
            <a:ext cx="10515600" cy="1325563"/>
          </a:xfrm>
        </p:spPr>
        <p:txBody>
          <a:bodyPr/>
          <a:lstStyle>
            <a:lvl1pPr>
              <a:defRPr b="1" i="0">
                <a:latin typeface="Averta Bold" pitchFamily="2" charset="77"/>
              </a:defRPr>
            </a:lvl1pPr>
          </a:lstStyle>
          <a:p>
            <a:r>
              <a:rPr lang="en-US"/>
              <a:t>Click to edit Master title style</a:t>
            </a:r>
            <a:endParaRPr lang="en-NZ"/>
          </a:p>
        </p:txBody>
      </p:sp>
      <p:sp>
        <p:nvSpPr>
          <p:cNvPr id="3" name="Text Placeholder 2"/>
          <p:cNvSpPr>
            <a:spLocks noGrp="1"/>
          </p:cNvSpPr>
          <p:nvPr>
            <p:ph type="body" idx="1"/>
          </p:nvPr>
        </p:nvSpPr>
        <p:spPr>
          <a:xfrm>
            <a:off x="840319" y="1681163"/>
            <a:ext cx="5158316" cy="823912"/>
          </a:xfrm>
        </p:spPr>
        <p:txBody>
          <a:bodyPr anchor="b">
            <a:normAutofit/>
          </a:bodyPr>
          <a:lstStyle>
            <a:lvl1pPr marL="0" indent="0">
              <a:buNone/>
              <a:defRPr sz="2400" b="0">
                <a:latin typeface="Averta" pitchFamily="2" charset="77"/>
              </a:defRPr>
            </a:lvl1pPr>
            <a:lvl2pPr marL="457198" indent="0">
              <a:buNone/>
              <a:defRPr sz="2000" b="1"/>
            </a:lvl2pPr>
            <a:lvl3pPr marL="914395" indent="0">
              <a:buNone/>
              <a:defRPr sz="1799"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2" indent="0">
              <a:buNone/>
              <a:defRPr sz="1600" b="1"/>
            </a:lvl8pPr>
            <a:lvl9pPr marL="3657579"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2793948"/>
          </a:xfrm>
        </p:spPr>
        <p:txBody>
          <a:bodyPr/>
          <a:lstStyle>
            <a:lvl1pPr>
              <a:defRPr sz="2000">
                <a:latin typeface="Averta" pitchFamily="2" charset="77"/>
                <a:ea typeface="Tahoma" panose="020B0604030504040204" pitchFamily="34" charset="0"/>
                <a:cs typeface="Tahoma" panose="020B0604030504040204" pitchFamily="34" charset="0"/>
              </a:defRPr>
            </a:lvl1pPr>
            <a:lvl2pPr>
              <a:defRPr sz="2000">
                <a:latin typeface="Averta" pitchFamily="2" charset="77"/>
                <a:ea typeface="Tahoma" panose="020B0604030504040204" pitchFamily="34" charset="0"/>
                <a:cs typeface="Tahoma" panose="020B0604030504040204" pitchFamily="34" charset="0"/>
              </a:defRPr>
            </a:lvl2pPr>
            <a:lvl3pPr>
              <a:defRPr>
                <a:latin typeface="Averta" pitchFamily="2" charset="77"/>
                <a:ea typeface="Tahoma" panose="020B0604030504040204" pitchFamily="34" charset="0"/>
                <a:cs typeface="Tahoma" panose="020B0604030504040204" pitchFamily="34" charset="0"/>
              </a:defRPr>
            </a:lvl3pPr>
            <a:lvl4pPr>
              <a:defRPr>
                <a:latin typeface="Averta" pitchFamily="2" charset="77"/>
                <a:ea typeface="Tahoma" panose="020B0604030504040204" pitchFamily="34" charset="0"/>
                <a:cs typeface="Tahoma" panose="020B0604030504040204" pitchFamily="34" charset="0"/>
              </a:defRPr>
            </a:lvl4pPr>
            <a:lvl5pPr>
              <a:defRPr>
                <a:latin typeface="Averta" pitchFamily="2" charset="77"/>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1" y="1681163"/>
            <a:ext cx="5183717" cy="823912"/>
          </a:xfrm>
        </p:spPr>
        <p:txBody>
          <a:bodyPr anchor="b"/>
          <a:lstStyle>
            <a:lvl1pPr marL="0" indent="0">
              <a:buNone/>
              <a:defRPr sz="2400" b="0">
                <a:latin typeface="Averta" pitchFamily="2" charset="77"/>
              </a:defRPr>
            </a:lvl1pPr>
            <a:lvl2pPr marL="457198" indent="0">
              <a:buNone/>
              <a:defRPr sz="2000" b="1"/>
            </a:lvl2pPr>
            <a:lvl3pPr marL="914395" indent="0">
              <a:buNone/>
              <a:defRPr sz="1799"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2" indent="0">
              <a:buNone/>
              <a:defRPr sz="1600" b="1"/>
            </a:lvl8pPr>
            <a:lvl9pPr marL="36575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717" cy="2793948"/>
          </a:xfrm>
        </p:spPr>
        <p:txBody>
          <a:bodyPr/>
          <a:lstStyle>
            <a:lvl1pPr>
              <a:defRPr sz="2000">
                <a:latin typeface="Averta" pitchFamily="2" charset="77"/>
                <a:ea typeface="Tahoma" panose="020B0604030504040204" pitchFamily="34" charset="0"/>
                <a:cs typeface="Tahoma" panose="020B0604030504040204" pitchFamily="34" charset="0"/>
              </a:defRPr>
            </a:lvl1pPr>
            <a:lvl2pPr>
              <a:defRPr sz="2000">
                <a:latin typeface="Averta" pitchFamily="2" charset="77"/>
                <a:ea typeface="Tahoma" panose="020B0604030504040204" pitchFamily="34" charset="0"/>
                <a:cs typeface="Tahoma" panose="020B0604030504040204" pitchFamily="34" charset="0"/>
              </a:defRPr>
            </a:lvl2pPr>
            <a:lvl3pPr>
              <a:defRPr>
                <a:latin typeface="Averta" pitchFamily="2" charset="77"/>
                <a:ea typeface="Tahoma" panose="020B0604030504040204" pitchFamily="34" charset="0"/>
                <a:cs typeface="Tahoma" panose="020B0604030504040204" pitchFamily="34" charset="0"/>
              </a:defRPr>
            </a:lvl3pPr>
            <a:lvl4pPr>
              <a:defRPr>
                <a:latin typeface="Averta" pitchFamily="2" charset="77"/>
                <a:ea typeface="Tahoma" panose="020B0604030504040204" pitchFamily="34" charset="0"/>
                <a:cs typeface="Tahoma" panose="020B0604030504040204" pitchFamily="34" charset="0"/>
              </a:defRPr>
            </a:lvl4pPr>
            <a:lvl5pPr>
              <a:defRPr>
                <a:latin typeface="Averta" pitchFamily="2" charset="77"/>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Slide Number Placeholder 8"/>
          <p:cNvSpPr>
            <a:spLocks noGrp="1"/>
          </p:cNvSpPr>
          <p:nvPr>
            <p:ph type="sldNum" sz="quarter" idx="10"/>
          </p:nvPr>
        </p:nvSpPr>
        <p:spPr/>
        <p:txBody>
          <a:bodyPr/>
          <a:lstStyle>
            <a:lvl1pPr>
              <a:defRPr>
                <a:latin typeface="Averta" pitchFamily="2" charset="77"/>
              </a:defRPr>
            </a:lvl1pPr>
          </a:lstStyle>
          <a:p>
            <a:pPr>
              <a:defRPr/>
            </a:pPr>
            <a:fld id="{53A2AB89-425A-4664-85F6-E16DB043F67A}" type="slidenum">
              <a:rPr lang="en-NZ" smtClean="0"/>
              <a:pPr>
                <a:defRPr/>
              </a:pPr>
              <a:t>‹#›</a:t>
            </a:fld>
            <a:endParaRPr lang="en-NZ"/>
          </a:p>
        </p:txBody>
      </p:sp>
    </p:spTree>
    <p:extLst>
      <p:ext uri="{BB962C8B-B14F-4D97-AF65-F5344CB8AC3E}">
        <p14:creationId xmlns:p14="http://schemas.microsoft.com/office/powerpoint/2010/main" val="210200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Slide Number Placeholder 8"/>
          <p:cNvSpPr>
            <a:spLocks noGrp="1"/>
          </p:cNvSpPr>
          <p:nvPr>
            <p:ph type="sldNum" sz="quarter" idx="10"/>
          </p:nvPr>
        </p:nvSpPr>
        <p:spPr/>
        <p:txBody>
          <a:bodyPr/>
          <a:lstStyle>
            <a:lvl1pPr>
              <a:defRPr/>
            </a:lvl1pPr>
          </a:lstStyle>
          <a:p>
            <a:pPr>
              <a:defRPr/>
            </a:pPr>
            <a:fld id="{925BE34F-10EA-42C5-AAB2-499C7556401E}" type="slidenum">
              <a:rPr lang="en-NZ"/>
              <a:pPr>
                <a:defRPr/>
              </a:pPr>
              <a:t>‹#›</a:t>
            </a:fld>
            <a:endParaRPr lang="en-NZ"/>
          </a:p>
        </p:txBody>
      </p:sp>
    </p:spTree>
    <p:extLst>
      <p:ext uri="{BB962C8B-B14F-4D97-AF65-F5344CB8AC3E}">
        <p14:creationId xmlns:p14="http://schemas.microsoft.com/office/powerpoint/2010/main" val="416053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10"/>
          </p:nvPr>
        </p:nvSpPr>
        <p:spPr/>
        <p:txBody>
          <a:bodyPr/>
          <a:lstStyle>
            <a:lvl1pPr>
              <a:defRPr/>
            </a:lvl1pPr>
          </a:lstStyle>
          <a:p>
            <a:pPr>
              <a:defRPr/>
            </a:pPr>
            <a:fld id="{AD9B262E-51CC-4A45-A84E-E1DFFC21D275}" type="slidenum">
              <a:rPr lang="en-NZ"/>
              <a:pPr>
                <a:defRPr/>
              </a:pPr>
              <a:t>‹#›</a:t>
            </a:fld>
            <a:endParaRPr lang="en-NZ"/>
          </a:p>
        </p:txBody>
      </p:sp>
    </p:spTree>
    <p:extLst>
      <p:ext uri="{BB962C8B-B14F-4D97-AF65-F5344CB8AC3E}">
        <p14:creationId xmlns:p14="http://schemas.microsoft.com/office/powerpoint/2010/main" val="242131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4" name="Slide Number Placeholder 8">
            <a:extLst>
              <a:ext uri="{FF2B5EF4-FFF2-40B4-BE49-F238E27FC236}">
                <a16:creationId xmlns:a16="http://schemas.microsoft.com/office/drawing/2014/main" id="{AA5BE1EA-C9DD-9346-BC33-C426CBCB44CF}"/>
              </a:ext>
            </a:extLst>
          </p:cNvPr>
          <p:cNvSpPr>
            <a:spLocks noGrp="1"/>
          </p:cNvSpPr>
          <p:nvPr>
            <p:ph type="sldNum" sz="quarter" idx="4"/>
          </p:nvPr>
        </p:nvSpPr>
        <p:spPr>
          <a:xfrm>
            <a:off x="9041775" y="621395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59770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verta Bold" pitchFamily="2" charset="77"/>
              </a:defRPr>
            </a:lvl1pPr>
          </a:lstStyle>
          <a:p>
            <a:r>
              <a:rPr lang="en-US"/>
              <a:t>Click to edit Master title style</a:t>
            </a:r>
            <a:endParaRPr lang="en-NZ"/>
          </a:p>
        </p:txBody>
      </p:sp>
      <p:sp>
        <p:nvSpPr>
          <p:cNvPr id="4" name="Text Placeholder 3"/>
          <p:cNvSpPr>
            <a:spLocks noGrp="1"/>
          </p:cNvSpPr>
          <p:nvPr>
            <p:ph type="body" sz="quarter" idx="10"/>
          </p:nvPr>
        </p:nvSpPr>
        <p:spPr>
          <a:xfrm>
            <a:off x="838202" y="1847851"/>
            <a:ext cx="10515600" cy="3511133"/>
          </a:xfrm>
        </p:spPr>
        <p:txBody>
          <a:bodyPr/>
          <a:lstStyle>
            <a:lvl1pPr>
              <a:defRPr>
                <a:latin typeface="Averta" pitchFamily="2" charset="77"/>
              </a:defRPr>
            </a:lvl1pPr>
            <a:lvl2pPr marL="685796" indent="-228599">
              <a:buClr>
                <a:srgbClr val="7C82B3"/>
              </a:buClr>
              <a:buFont typeface="Courier New" panose="02070309020205020404" pitchFamily="49" charset="0"/>
              <a:buChar char="o"/>
              <a:defRPr sz="1799">
                <a:latin typeface="Averta" pitchFamily="2" charset="77"/>
              </a:defRPr>
            </a:lvl2pPr>
            <a:lvl3pPr marL="1142993" indent="-228599">
              <a:buClr>
                <a:srgbClr val="7C82B3"/>
              </a:buClr>
              <a:buFont typeface="Tahoma" panose="020B0604030504040204" pitchFamily="34" charset="0"/>
              <a:buChar char="̶"/>
              <a:defRPr sz="1799">
                <a:latin typeface="Averta" pitchFamily="2" charset="77"/>
              </a:defRPr>
            </a:lvl3pPr>
            <a:lvl4pPr>
              <a:defRPr>
                <a:latin typeface="Averta" pitchFamily="2" charset="77"/>
              </a:defRPr>
            </a:lvl4pPr>
            <a:lvl5pPr>
              <a:defRPr>
                <a:latin typeface="Averta"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Slide Number Placeholder 8">
            <a:extLst>
              <a:ext uri="{FF2B5EF4-FFF2-40B4-BE49-F238E27FC236}">
                <a16:creationId xmlns:a16="http://schemas.microsoft.com/office/drawing/2014/main" id="{0C359F66-A7E3-BC48-999B-FB2000CAE8A3}"/>
              </a:ext>
            </a:extLst>
          </p:cNvPr>
          <p:cNvSpPr>
            <a:spLocks noGrp="1"/>
          </p:cNvSpPr>
          <p:nvPr>
            <p:ph type="sldNum" sz="quarter" idx="4"/>
          </p:nvPr>
        </p:nvSpPr>
        <p:spPr>
          <a:xfrm>
            <a:off x="9041775" y="621395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182661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4" name="Slide Number Placeholder 8">
            <a:extLst>
              <a:ext uri="{FF2B5EF4-FFF2-40B4-BE49-F238E27FC236}">
                <a16:creationId xmlns:a16="http://schemas.microsoft.com/office/drawing/2014/main" id="{13057604-CB85-EC47-9F3F-AAB270B25B30}"/>
              </a:ext>
            </a:extLst>
          </p:cNvPr>
          <p:cNvSpPr>
            <a:spLocks noGrp="1"/>
          </p:cNvSpPr>
          <p:nvPr>
            <p:ph type="sldNum" sz="quarter" idx="4"/>
          </p:nvPr>
        </p:nvSpPr>
        <p:spPr>
          <a:xfrm>
            <a:off x="9041775" y="621395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312237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3.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D0EA46-0A18-3042-845E-4C3D312C064B}"/>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26" name="Title Placeholder 1"/>
          <p:cNvSpPr>
            <a:spLocks noGrp="1"/>
          </p:cNvSpPr>
          <p:nvPr>
            <p:ph type="title"/>
          </p:nvPr>
        </p:nvSpPr>
        <p:spPr bwMode="auto">
          <a:xfrm>
            <a:off x="838202"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1027" name="Text Placeholder 2"/>
          <p:cNvSpPr>
            <a:spLocks noGrp="1"/>
          </p:cNvSpPr>
          <p:nvPr>
            <p:ph type="body" idx="1"/>
          </p:nvPr>
        </p:nvSpPr>
        <p:spPr bwMode="auto">
          <a:xfrm>
            <a:off x="838202" y="1825625"/>
            <a:ext cx="10515600" cy="351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Text</a:t>
            </a:r>
          </a:p>
          <a:p>
            <a:pPr lvl="2"/>
            <a:r>
              <a:rPr lang="en-US" altLang="en-US"/>
              <a:t>Text</a:t>
            </a:r>
          </a:p>
        </p:txBody>
      </p:sp>
      <p:sp>
        <p:nvSpPr>
          <p:cNvPr id="9" name="Slide Number Placeholder 8"/>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hf hdr="0" dt="0"/>
  <p:txStyles>
    <p:titleStyle>
      <a:lvl1pPr algn="l" rtl="0" eaLnBrk="1" fontAlgn="base" hangingPunct="1">
        <a:lnSpc>
          <a:spcPct val="90000"/>
        </a:lnSpc>
        <a:spcBef>
          <a:spcPts val="800"/>
        </a:spcBef>
        <a:spcAft>
          <a:spcPts val="1100"/>
        </a:spcAft>
        <a:defRPr sz="2800" b="1" i="0" kern="4000">
          <a:solidFill>
            <a:srgbClr val="7C82B3"/>
          </a:solidFill>
          <a:latin typeface="Averta Bold" pitchFamily="2" charset="77"/>
          <a:ea typeface="Tahoma" panose="020B0604030504040204" pitchFamily="34" charset="0"/>
          <a:cs typeface="Tahoma" panose="020B0604030504040204" pitchFamily="34" charset="0"/>
        </a:defRPr>
      </a:lvl1pPr>
      <a:lvl2pPr algn="l" rtl="0" eaLnBrk="1" fontAlgn="base" hangingPunct="1">
        <a:lnSpc>
          <a:spcPct val="90000"/>
        </a:lnSpc>
        <a:spcBef>
          <a:spcPts val="800"/>
        </a:spcBef>
        <a:spcAft>
          <a:spcPts val="1100"/>
        </a:spcAft>
        <a:defRPr sz="2800">
          <a:solidFill>
            <a:srgbClr val="589199"/>
          </a:solidFill>
          <a:latin typeface="Tahoma" panose="020B0604030504040204" pitchFamily="34" charset="0"/>
          <a:cs typeface="Tahoma" panose="020B0604030504040204" pitchFamily="34" charset="0"/>
        </a:defRPr>
      </a:lvl2pPr>
      <a:lvl3pPr algn="l" rtl="0" eaLnBrk="1" fontAlgn="base" hangingPunct="1">
        <a:lnSpc>
          <a:spcPct val="90000"/>
        </a:lnSpc>
        <a:spcBef>
          <a:spcPts val="800"/>
        </a:spcBef>
        <a:spcAft>
          <a:spcPts val="1100"/>
        </a:spcAft>
        <a:defRPr sz="2800">
          <a:solidFill>
            <a:srgbClr val="589199"/>
          </a:solidFill>
          <a:latin typeface="Tahoma" panose="020B0604030504040204" pitchFamily="34" charset="0"/>
          <a:cs typeface="Tahoma" panose="020B0604030504040204" pitchFamily="34" charset="0"/>
        </a:defRPr>
      </a:lvl3pPr>
      <a:lvl4pPr algn="l" rtl="0" eaLnBrk="1" fontAlgn="base" hangingPunct="1">
        <a:lnSpc>
          <a:spcPct val="90000"/>
        </a:lnSpc>
        <a:spcBef>
          <a:spcPts val="800"/>
        </a:spcBef>
        <a:spcAft>
          <a:spcPts val="1100"/>
        </a:spcAft>
        <a:defRPr sz="2800">
          <a:solidFill>
            <a:srgbClr val="589199"/>
          </a:solidFill>
          <a:latin typeface="Tahoma" panose="020B0604030504040204" pitchFamily="34" charset="0"/>
          <a:cs typeface="Tahoma" panose="020B0604030504040204" pitchFamily="34" charset="0"/>
        </a:defRPr>
      </a:lvl4pPr>
      <a:lvl5pPr algn="l" rtl="0" eaLnBrk="1" fontAlgn="base" hangingPunct="1">
        <a:lnSpc>
          <a:spcPct val="90000"/>
        </a:lnSpc>
        <a:spcBef>
          <a:spcPts val="800"/>
        </a:spcBef>
        <a:spcAft>
          <a:spcPts val="1100"/>
        </a:spcAft>
        <a:defRPr sz="2800">
          <a:solidFill>
            <a:srgbClr val="589199"/>
          </a:solidFill>
          <a:latin typeface="Tahoma" panose="020B0604030504040204" pitchFamily="34" charset="0"/>
          <a:cs typeface="Tahoma" panose="020B0604030504040204" pitchFamily="34" charset="0"/>
        </a:defRPr>
      </a:lvl5pPr>
      <a:lvl6pPr marL="457198" algn="l" rtl="0" eaLnBrk="1" fontAlgn="base" hangingPunct="1">
        <a:lnSpc>
          <a:spcPct val="90000"/>
        </a:lnSpc>
        <a:spcBef>
          <a:spcPct val="0"/>
        </a:spcBef>
        <a:spcAft>
          <a:spcPct val="0"/>
        </a:spcAft>
        <a:defRPr sz="3002">
          <a:solidFill>
            <a:srgbClr val="589199"/>
          </a:solidFill>
          <a:latin typeface="Tahoma" panose="020B0604030504040204" pitchFamily="34" charset="0"/>
          <a:cs typeface="Tahoma" panose="020B0604030504040204" pitchFamily="34" charset="0"/>
        </a:defRPr>
      </a:lvl6pPr>
      <a:lvl7pPr marL="914395" algn="l" rtl="0" eaLnBrk="1" fontAlgn="base" hangingPunct="1">
        <a:lnSpc>
          <a:spcPct val="90000"/>
        </a:lnSpc>
        <a:spcBef>
          <a:spcPct val="0"/>
        </a:spcBef>
        <a:spcAft>
          <a:spcPct val="0"/>
        </a:spcAft>
        <a:defRPr sz="3002">
          <a:solidFill>
            <a:srgbClr val="589199"/>
          </a:solidFill>
          <a:latin typeface="Tahoma" panose="020B0604030504040204" pitchFamily="34" charset="0"/>
          <a:cs typeface="Tahoma" panose="020B0604030504040204" pitchFamily="34" charset="0"/>
        </a:defRPr>
      </a:lvl7pPr>
      <a:lvl8pPr marL="1371592" algn="l" rtl="0" eaLnBrk="1" fontAlgn="base" hangingPunct="1">
        <a:lnSpc>
          <a:spcPct val="90000"/>
        </a:lnSpc>
        <a:spcBef>
          <a:spcPct val="0"/>
        </a:spcBef>
        <a:spcAft>
          <a:spcPct val="0"/>
        </a:spcAft>
        <a:defRPr sz="3002">
          <a:solidFill>
            <a:srgbClr val="589199"/>
          </a:solidFill>
          <a:latin typeface="Tahoma" panose="020B0604030504040204" pitchFamily="34" charset="0"/>
          <a:cs typeface="Tahoma" panose="020B0604030504040204" pitchFamily="34" charset="0"/>
        </a:defRPr>
      </a:lvl8pPr>
      <a:lvl9pPr marL="1828789" algn="l" rtl="0" eaLnBrk="1" fontAlgn="base" hangingPunct="1">
        <a:lnSpc>
          <a:spcPct val="90000"/>
        </a:lnSpc>
        <a:spcBef>
          <a:spcPct val="0"/>
        </a:spcBef>
        <a:spcAft>
          <a:spcPct val="0"/>
        </a:spcAft>
        <a:defRPr sz="3002">
          <a:solidFill>
            <a:srgbClr val="589199"/>
          </a:solidFill>
          <a:latin typeface="Tahoma" panose="020B0604030504040204" pitchFamily="34" charset="0"/>
          <a:cs typeface="Tahoma" panose="020B0604030504040204" pitchFamily="34" charset="0"/>
        </a:defRPr>
      </a:lvl9pPr>
    </p:titleStyle>
    <p:bodyStyle>
      <a:lvl1pPr marL="228599" indent="-228599" algn="l" rtl="0" eaLnBrk="1" fontAlgn="base" hangingPunct="1">
        <a:lnSpc>
          <a:spcPct val="90000"/>
        </a:lnSpc>
        <a:spcBef>
          <a:spcPts val="850"/>
        </a:spcBef>
        <a:spcAft>
          <a:spcPts val="1100"/>
        </a:spcAft>
        <a:buClr>
          <a:srgbClr val="7C82B3"/>
        </a:buClr>
        <a:buFont typeface="Arial" panose="020B0604020202020204" pitchFamily="34" charset="0"/>
        <a:buChar char="•"/>
        <a:defRPr sz="2500" kern="4000">
          <a:solidFill>
            <a:schemeClr val="tx1"/>
          </a:solidFill>
          <a:latin typeface="Averta" pitchFamily="2" charset="77"/>
          <a:ea typeface="Tahoma" panose="020B0604030504040204" pitchFamily="34" charset="0"/>
          <a:cs typeface="Tahoma" panose="020B0604030504040204" pitchFamily="34" charset="0"/>
        </a:defRPr>
      </a:lvl1pPr>
      <a:lvl2pPr marL="685796" indent="-228599" algn="l" rtl="0" eaLnBrk="1" fontAlgn="base" hangingPunct="1">
        <a:lnSpc>
          <a:spcPct val="90000"/>
        </a:lnSpc>
        <a:spcBef>
          <a:spcPts val="500"/>
        </a:spcBef>
        <a:spcAft>
          <a:spcPts val="500"/>
        </a:spcAft>
        <a:buFont typeface="Courier New" panose="02070309020205020404" pitchFamily="49" charset="0"/>
        <a:buChar char="o"/>
        <a:defRPr sz="2300" kern="4000">
          <a:solidFill>
            <a:srgbClr val="7C82B3"/>
          </a:solidFill>
          <a:latin typeface="Averta" pitchFamily="2" charset="77"/>
          <a:ea typeface="Tahoma" panose="020B0604030504040204" pitchFamily="34" charset="0"/>
          <a:cs typeface="Tahoma" panose="020B0604030504040204" pitchFamily="34" charset="0"/>
        </a:defRPr>
      </a:lvl2pPr>
      <a:lvl3pPr marL="1142993" indent="-228599" algn="l" rtl="0" eaLnBrk="1" fontAlgn="base" hangingPunct="1">
        <a:lnSpc>
          <a:spcPct val="90000"/>
        </a:lnSpc>
        <a:spcBef>
          <a:spcPts val="500"/>
        </a:spcBef>
        <a:spcAft>
          <a:spcPct val="0"/>
        </a:spcAft>
        <a:buClr>
          <a:srgbClr val="7C82B3"/>
        </a:buClr>
        <a:buFont typeface="Calibri" panose="020F0502020204030204" pitchFamily="34" charset="0"/>
        <a:buChar char="̶"/>
        <a:defRPr sz="2000" kern="4000">
          <a:solidFill>
            <a:schemeClr val="tx1"/>
          </a:solidFill>
          <a:latin typeface="Averta" pitchFamily="2" charset="77"/>
          <a:ea typeface="Tahoma" panose="020B0604030504040204" pitchFamily="34" charset="0"/>
          <a:cs typeface="Tahoma" panose="020B0604030504040204" pitchFamily="34" charset="0"/>
        </a:defRPr>
      </a:lvl3pPr>
      <a:lvl4pPr marL="1600190" indent="-228599"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Tahoma" panose="020B0604030504040204" pitchFamily="34" charset="0"/>
        </a:defRPr>
      </a:lvl4pPr>
      <a:lvl5pPr marL="2057388" indent="-228599"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Tahoma" panose="020B0604030504040204" pitchFamily="34" charset="0"/>
        </a:defRPr>
      </a:lvl5pPr>
      <a:lvl6pPr marL="2514586"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95" rtl="0" eaLnBrk="1" latinLnBrk="0" hangingPunct="1">
        <a:defRPr sz="1799" kern="1200">
          <a:solidFill>
            <a:schemeClr val="tx1"/>
          </a:solidFill>
          <a:latin typeface="+mn-lt"/>
          <a:ea typeface="+mn-ea"/>
          <a:cs typeface="+mn-cs"/>
        </a:defRPr>
      </a:lvl1pPr>
      <a:lvl2pPr marL="457198" algn="l" defTabSz="914395" rtl="0" eaLnBrk="1" latinLnBrk="0" hangingPunct="1">
        <a:defRPr sz="1799" kern="1200">
          <a:solidFill>
            <a:schemeClr val="tx1"/>
          </a:solidFill>
          <a:latin typeface="+mn-lt"/>
          <a:ea typeface="+mn-ea"/>
          <a:cs typeface="+mn-cs"/>
        </a:defRPr>
      </a:lvl2pPr>
      <a:lvl3pPr marL="914395" algn="l" defTabSz="914395" rtl="0" eaLnBrk="1" latinLnBrk="0" hangingPunct="1">
        <a:defRPr sz="1799" kern="1200">
          <a:solidFill>
            <a:schemeClr val="tx1"/>
          </a:solidFill>
          <a:latin typeface="+mn-lt"/>
          <a:ea typeface="+mn-ea"/>
          <a:cs typeface="+mn-cs"/>
        </a:defRPr>
      </a:lvl3pPr>
      <a:lvl4pPr marL="1371592" algn="l" defTabSz="914395" rtl="0" eaLnBrk="1" latinLnBrk="0" hangingPunct="1">
        <a:defRPr sz="1799" kern="1200">
          <a:solidFill>
            <a:schemeClr val="tx1"/>
          </a:solidFill>
          <a:latin typeface="+mn-lt"/>
          <a:ea typeface="+mn-ea"/>
          <a:cs typeface="+mn-cs"/>
        </a:defRPr>
      </a:lvl4pPr>
      <a:lvl5pPr marL="1828789" algn="l" defTabSz="914395" rtl="0" eaLnBrk="1" latinLnBrk="0" hangingPunct="1">
        <a:defRPr sz="1799" kern="1200">
          <a:solidFill>
            <a:schemeClr val="tx1"/>
          </a:solidFill>
          <a:latin typeface="+mn-lt"/>
          <a:ea typeface="+mn-ea"/>
          <a:cs typeface="+mn-cs"/>
        </a:defRPr>
      </a:lvl5pPr>
      <a:lvl6pPr marL="2285987" algn="l" defTabSz="914395" rtl="0" eaLnBrk="1" latinLnBrk="0" hangingPunct="1">
        <a:defRPr sz="1799" kern="1200">
          <a:solidFill>
            <a:schemeClr val="tx1"/>
          </a:solidFill>
          <a:latin typeface="+mn-lt"/>
          <a:ea typeface="+mn-ea"/>
          <a:cs typeface="+mn-cs"/>
        </a:defRPr>
      </a:lvl6pPr>
      <a:lvl7pPr marL="2743184" algn="l" defTabSz="914395" rtl="0" eaLnBrk="1" latinLnBrk="0" hangingPunct="1">
        <a:defRPr sz="1799" kern="1200">
          <a:solidFill>
            <a:schemeClr val="tx1"/>
          </a:solidFill>
          <a:latin typeface="+mn-lt"/>
          <a:ea typeface="+mn-ea"/>
          <a:cs typeface="+mn-cs"/>
        </a:defRPr>
      </a:lvl7pPr>
      <a:lvl8pPr marL="3200382" algn="l" defTabSz="914395" rtl="0" eaLnBrk="1" latinLnBrk="0" hangingPunct="1">
        <a:defRPr sz="1799" kern="1200">
          <a:solidFill>
            <a:schemeClr val="tx1"/>
          </a:solidFill>
          <a:latin typeface="+mn-lt"/>
          <a:ea typeface="+mn-ea"/>
          <a:cs typeface="+mn-cs"/>
        </a:defRPr>
      </a:lvl8pPr>
      <a:lvl9pPr marL="3657579" algn="l" defTabSz="914395"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E86376-C885-8C42-A635-1E10E5ACDC95}"/>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050" name="Title Placeholder 1"/>
          <p:cNvSpPr>
            <a:spLocks noGrp="1"/>
          </p:cNvSpPr>
          <p:nvPr>
            <p:ph type="title"/>
          </p:nvPr>
        </p:nvSpPr>
        <p:spPr bwMode="auto">
          <a:xfrm>
            <a:off x="838202"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2051" name="Text Placeholder 2"/>
          <p:cNvSpPr>
            <a:spLocks noGrp="1"/>
          </p:cNvSpPr>
          <p:nvPr>
            <p:ph type="body" idx="1"/>
          </p:nvPr>
        </p:nvSpPr>
        <p:spPr bwMode="auto">
          <a:xfrm>
            <a:off x="838202" y="1825625"/>
            <a:ext cx="10515600" cy="351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NZ" altLang="en-US"/>
              <a:t>Text – for “wordy” slides</a:t>
            </a:r>
          </a:p>
          <a:p>
            <a:pPr lvl="0"/>
            <a:r>
              <a:rPr lang="en-NZ" altLang="en-US"/>
              <a:t>Text</a:t>
            </a:r>
          </a:p>
          <a:p>
            <a:pPr lvl="0"/>
            <a:r>
              <a:rPr lang="en-NZ" altLang="en-US"/>
              <a:t>Text</a:t>
            </a:r>
          </a:p>
          <a:p>
            <a:pPr lvl="0"/>
            <a:r>
              <a:rPr lang="en-NZ" altLang="en-US"/>
              <a:t>Text</a:t>
            </a:r>
          </a:p>
          <a:p>
            <a:pPr lvl="0"/>
            <a:r>
              <a:rPr lang="en-NZ" altLang="en-US"/>
              <a:t>Text</a:t>
            </a:r>
          </a:p>
          <a:p>
            <a:pPr lvl="0"/>
            <a:endParaRPr lang="en-NZ" altLang="en-US"/>
          </a:p>
          <a:p>
            <a:pPr lvl="0"/>
            <a:endParaRPr lang="en-NZ" altLang="en-US"/>
          </a:p>
        </p:txBody>
      </p:sp>
      <p:sp>
        <p:nvSpPr>
          <p:cNvPr id="6" name="Slide Number Placeholder 8">
            <a:extLst>
              <a:ext uri="{FF2B5EF4-FFF2-40B4-BE49-F238E27FC236}">
                <a16:creationId xmlns:a16="http://schemas.microsoft.com/office/drawing/2014/main" id="{2D66111A-DDF8-2941-BCF8-927D1C1E3C8A}"/>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Lst>
  <p:hf hdr="0" dt="0"/>
  <p:txStyles>
    <p:titleStyle>
      <a:lvl1pPr algn="l" rtl="0" eaLnBrk="0" fontAlgn="base" hangingPunct="0">
        <a:lnSpc>
          <a:spcPct val="90000"/>
        </a:lnSpc>
        <a:spcBef>
          <a:spcPct val="0"/>
        </a:spcBef>
        <a:spcAft>
          <a:spcPct val="0"/>
        </a:spcAft>
        <a:defRPr sz="2700" b="1" i="0" kern="4000">
          <a:solidFill>
            <a:srgbClr val="7C82B3"/>
          </a:solidFill>
          <a:latin typeface="Averta Bold" pitchFamily="2" charset="77"/>
          <a:ea typeface="Tahoma" panose="020B0604030504040204" pitchFamily="34" charset="0"/>
          <a:cs typeface="Tahoma" panose="020B0604030504040204" pitchFamily="34" charset="0"/>
        </a:defRPr>
      </a:lvl1pPr>
      <a:lvl2pPr algn="l" rtl="0" eaLnBrk="0" fontAlgn="base" hangingPunct="0">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2pPr>
      <a:lvl3pPr algn="l" rtl="0" eaLnBrk="0" fontAlgn="base" hangingPunct="0">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3pPr>
      <a:lvl4pPr algn="l" rtl="0" eaLnBrk="0" fontAlgn="base" hangingPunct="0">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4pPr>
      <a:lvl5pPr algn="l" rtl="0" eaLnBrk="0" fontAlgn="base" hangingPunct="0">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5pPr>
      <a:lvl6pPr marL="457198" algn="l" rtl="0" fontAlgn="base">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6pPr>
      <a:lvl7pPr marL="914395" algn="l" rtl="0" fontAlgn="base">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7pPr>
      <a:lvl8pPr marL="1371592" algn="l" rtl="0" fontAlgn="base">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8pPr>
      <a:lvl9pPr marL="1828789" algn="l" rtl="0" fontAlgn="base">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9pPr>
    </p:titleStyle>
    <p:bodyStyle>
      <a:lvl1pPr marL="285749" indent="-285749" algn="l" rtl="0" eaLnBrk="0" fontAlgn="base" hangingPunct="0">
        <a:lnSpc>
          <a:spcPct val="90000"/>
        </a:lnSpc>
        <a:spcBef>
          <a:spcPts val="999"/>
        </a:spcBef>
        <a:spcAft>
          <a:spcPct val="0"/>
        </a:spcAft>
        <a:buClr>
          <a:srgbClr val="7C82B3"/>
        </a:buClr>
        <a:buFont typeface="Arial" panose="020B0604020202020204" pitchFamily="34" charset="0"/>
        <a:buChar char="•"/>
        <a:defRPr kern="1200">
          <a:solidFill>
            <a:schemeClr val="tx1"/>
          </a:solidFill>
          <a:latin typeface="Averta" pitchFamily="2" charset="77"/>
          <a:ea typeface="Tahoma" panose="020B0604030504040204" pitchFamily="34" charset="0"/>
          <a:cs typeface="Tahoma" panose="020B0604030504040204" pitchFamily="34" charset="0"/>
        </a:defRPr>
      </a:lvl1pPr>
      <a:lvl2pPr marL="685796" indent="-228599"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2993" indent="-228599"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190" indent="-22859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388" indent="-22859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586"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95" rtl="0" eaLnBrk="1" latinLnBrk="0" hangingPunct="1">
        <a:defRPr sz="1799" kern="1200">
          <a:solidFill>
            <a:schemeClr val="tx1"/>
          </a:solidFill>
          <a:latin typeface="+mn-lt"/>
          <a:ea typeface="+mn-ea"/>
          <a:cs typeface="+mn-cs"/>
        </a:defRPr>
      </a:lvl1pPr>
      <a:lvl2pPr marL="457198" algn="l" defTabSz="914395" rtl="0" eaLnBrk="1" latinLnBrk="0" hangingPunct="1">
        <a:defRPr sz="1799" kern="1200">
          <a:solidFill>
            <a:schemeClr val="tx1"/>
          </a:solidFill>
          <a:latin typeface="+mn-lt"/>
          <a:ea typeface="+mn-ea"/>
          <a:cs typeface="+mn-cs"/>
        </a:defRPr>
      </a:lvl2pPr>
      <a:lvl3pPr marL="914395" algn="l" defTabSz="914395" rtl="0" eaLnBrk="1" latinLnBrk="0" hangingPunct="1">
        <a:defRPr sz="1799" kern="1200">
          <a:solidFill>
            <a:schemeClr val="tx1"/>
          </a:solidFill>
          <a:latin typeface="+mn-lt"/>
          <a:ea typeface="+mn-ea"/>
          <a:cs typeface="+mn-cs"/>
        </a:defRPr>
      </a:lvl3pPr>
      <a:lvl4pPr marL="1371592" algn="l" defTabSz="914395" rtl="0" eaLnBrk="1" latinLnBrk="0" hangingPunct="1">
        <a:defRPr sz="1799" kern="1200">
          <a:solidFill>
            <a:schemeClr val="tx1"/>
          </a:solidFill>
          <a:latin typeface="+mn-lt"/>
          <a:ea typeface="+mn-ea"/>
          <a:cs typeface="+mn-cs"/>
        </a:defRPr>
      </a:lvl4pPr>
      <a:lvl5pPr marL="1828789" algn="l" defTabSz="914395" rtl="0" eaLnBrk="1" latinLnBrk="0" hangingPunct="1">
        <a:defRPr sz="1799" kern="1200">
          <a:solidFill>
            <a:schemeClr val="tx1"/>
          </a:solidFill>
          <a:latin typeface="+mn-lt"/>
          <a:ea typeface="+mn-ea"/>
          <a:cs typeface="+mn-cs"/>
        </a:defRPr>
      </a:lvl5pPr>
      <a:lvl6pPr marL="2285987" algn="l" defTabSz="914395" rtl="0" eaLnBrk="1" latinLnBrk="0" hangingPunct="1">
        <a:defRPr sz="1799" kern="1200">
          <a:solidFill>
            <a:schemeClr val="tx1"/>
          </a:solidFill>
          <a:latin typeface="+mn-lt"/>
          <a:ea typeface="+mn-ea"/>
          <a:cs typeface="+mn-cs"/>
        </a:defRPr>
      </a:lvl6pPr>
      <a:lvl7pPr marL="2743184" algn="l" defTabSz="914395" rtl="0" eaLnBrk="1" latinLnBrk="0" hangingPunct="1">
        <a:defRPr sz="1799" kern="1200">
          <a:solidFill>
            <a:schemeClr val="tx1"/>
          </a:solidFill>
          <a:latin typeface="+mn-lt"/>
          <a:ea typeface="+mn-ea"/>
          <a:cs typeface="+mn-cs"/>
        </a:defRPr>
      </a:lvl7pPr>
      <a:lvl8pPr marL="3200382" algn="l" defTabSz="914395" rtl="0" eaLnBrk="1" latinLnBrk="0" hangingPunct="1">
        <a:defRPr sz="1799" kern="1200">
          <a:solidFill>
            <a:schemeClr val="tx1"/>
          </a:solidFill>
          <a:latin typeface="+mn-lt"/>
          <a:ea typeface="+mn-ea"/>
          <a:cs typeface="+mn-cs"/>
        </a:defRPr>
      </a:lvl8pPr>
      <a:lvl9pPr marL="3657579" algn="l" defTabSz="914395"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5AFA99-77A4-884D-92AC-391B1B9E16EE}"/>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75" name="Title Placeholder 1"/>
          <p:cNvSpPr>
            <a:spLocks noGrp="1"/>
          </p:cNvSpPr>
          <p:nvPr>
            <p:ph type="title"/>
          </p:nvPr>
        </p:nvSpPr>
        <p:spPr bwMode="auto">
          <a:xfrm>
            <a:off x="838202"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3076" name="Text Placeholder 2"/>
          <p:cNvSpPr>
            <a:spLocks noGrp="1"/>
          </p:cNvSpPr>
          <p:nvPr>
            <p:ph type="body" idx="1"/>
          </p:nvPr>
        </p:nvSpPr>
        <p:spPr bwMode="auto">
          <a:xfrm>
            <a:off x="838202" y="1825625"/>
            <a:ext cx="10515600" cy="351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NZ" altLang="en-US"/>
              <a:t>Click to edit Master text styles</a:t>
            </a:r>
          </a:p>
          <a:p>
            <a:pPr lvl="1"/>
            <a:r>
              <a:rPr lang="en-NZ" altLang="en-US"/>
              <a:t>Second level</a:t>
            </a:r>
          </a:p>
          <a:p>
            <a:pPr lvl="2"/>
            <a:r>
              <a:rPr lang="en-NZ" altLang="en-US"/>
              <a:t>Third level</a:t>
            </a:r>
          </a:p>
        </p:txBody>
      </p:sp>
      <p:sp>
        <p:nvSpPr>
          <p:cNvPr id="6" name="Slide Number Placeholder 8">
            <a:extLst>
              <a:ext uri="{FF2B5EF4-FFF2-40B4-BE49-F238E27FC236}">
                <a16:creationId xmlns:a16="http://schemas.microsoft.com/office/drawing/2014/main" id="{1D16091B-1076-1F4E-8CEA-451F18135256}"/>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cSld>
  <p:clrMap bg1="lt1" tx1="dk1" bg2="lt2" tx2="dk2" accent1="accent1" accent2="accent2" accent3="accent3" accent4="accent4" accent5="accent5" accent6="accent6" hlink="hlink" folHlink="folHlink"/>
  <p:sldLayoutIdLst>
    <p:sldLayoutId id="2147483803"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20" r:id="rId14"/>
  </p:sldLayoutIdLst>
  <p:hf hdr="0" dt="0"/>
  <p:txStyles>
    <p:titleStyle>
      <a:lvl1pPr algn="l" rtl="0" eaLnBrk="0" fontAlgn="base" hangingPunct="0">
        <a:lnSpc>
          <a:spcPct val="90000"/>
        </a:lnSpc>
        <a:spcBef>
          <a:spcPct val="0"/>
        </a:spcBef>
        <a:spcAft>
          <a:spcPts val="151"/>
        </a:spcAft>
        <a:defRPr sz="2700" b="1" i="0" kern="4000">
          <a:solidFill>
            <a:srgbClr val="7C82B3"/>
          </a:solidFill>
          <a:latin typeface="Averta Bold" pitchFamily="2" charset="77"/>
          <a:ea typeface="+mj-ea"/>
          <a:cs typeface="+mj-cs"/>
        </a:defRPr>
      </a:lvl1pPr>
      <a:lvl2pPr algn="l" rtl="0" eaLnBrk="0" fontAlgn="base" hangingPunct="0">
        <a:lnSpc>
          <a:spcPct val="90000"/>
        </a:lnSpc>
        <a:spcBef>
          <a:spcPct val="0"/>
        </a:spcBef>
        <a:spcAft>
          <a:spcPts val="151"/>
        </a:spcAft>
        <a:defRPr sz="2700">
          <a:solidFill>
            <a:srgbClr val="589199"/>
          </a:solidFill>
          <a:latin typeface="Tahoma" panose="020B0604030504040204" pitchFamily="34" charset="0"/>
        </a:defRPr>
      </a:lvl2pPr>
      <a:lvl3pPr algn="l" rtl="0" eaLnBrk="0" fontAlgn="base" hangingPunct="0">
        <a:lnSpc>
          <a:spcPct val="90000"/>
        </a:lnSpc>
        <a:spcBef>
          <a:spcPct val="0"/>
        </a:spcBef>
        <a:spcAft>
          <a:spcPts val="151"/>
        </a:spcAft>
        <a:defRPr sz="2700">
          <a:solidFill>
            <a:srgbClr val="589199"/>
          </a:solidFill>
          <a:latin typeface="Tahoma" panose="020B0604030504040204" pitchFamily="34" charset="0"/>
        </a:defRPr>
      </a:lvl3pPr>
      <a:lvl4pPr algn="l" rtl="0" eaLnBrk="0" fontAlgn="base" hangingPunct="0">
        <a:lnSpc>
          <a:spcPct val="90000"/>
        </a:lnSpc>
        <a:spcBef>
          <a:spcPct val="0"/>
        </a:spcBef>
        <a:spcAft>
          <a:spcPts val="151"/>
        </a:spcAft>
        <a:defRPr sz="2700">
          <a:solidFill>
            <a:srgbClr val="589199"/>
          </a:solidFill>
          <a:latin typeface="Tahoma" panose="020B0604030504040204" pitchFamily="34" charset="0"/>
        </a:defRPr>
      </a:lvl4pPr>
      <a:lvl5pPr algn="l" rtl="0" eaLnBrk="0" fontAlgn="base" hangingPunct="0">
        <a:lnSpc>
          <a:spcPct val="90000"/>
        </a:lnSpc>
        <a:spcBef>
          <a:spcPct val="0"/>
        </a:spcBef>
        <a:spcAft>
          <a:spcPts val="151"/>
        </a:spcAft>
        <a:defRPr sz="2700">
          <a:solidFill>
            <a:srgbClr val="589199"/>
          </a:solidFill>
          <a:latin typeface="Tahoma" panose="020B0604030504040204" pitchFamily="34" charset="0"/>
        </a:defRPr>
      </a:lvl5pPr>
      <a:lvl6pPr marL="342898"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796"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694"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592"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49" indent="-171449" algn="l" rtl="0" eaLnBrk="0" fontAlgn="base" hangingPunct="0">
        <a:lnSpc>
          <a:spcPct val="90000"/>
        </a:lnSpc>
        <a:spcBef>
          <a:spcPts val="751"/>
        </a:spcBef>
        <a:spcAft>
          <a:spcPct val="0"/>
        </a:spcAft>
        <a:buClr>
          <a:srgbClr val="7C82B3"/>
        </a:buClr>
        <a:buFont typeface="Arial" panose="020B0604020202020204" pitchFamily="34" charset="0"/>
        <a:buChar char="•"/>
        <a:defRPr sz="2000" kern="1200">
          <a:solidFill>
            <a:schemeClr val="tx1"/>
          </a:solidFill>
          <a:latin typeface="Averta" pitchFamily="2" charset="77"/>
          <a:ea typeface="+mn-ea"/>
          <a:cs typeface="+mn-cs"/>
        </a:defRPr>
      </a:lvl1pPr>
      <a:lvl2pPr marL="514348" indent="-171449" algn="l" rtl="0" eaLnBrk="0" fontAlgn="base" hangingPunct="0">
        <a:lnSpc>
          <a:spcPct val="90000"/>
        </a:lnSpc>
        <a:spcBef>
          <a:spcPts val="375"/>
        </a:spcBef>
        <a:spcAft>
          <a:spcPct val="0"/>
        </a:spcAft>
        <a:buClr>
          <a:srgbClr val="7C82B3"/>
        </a:buClr>
        <a:buFont typeface="Courier New" panose="02070309020205020404" pitchFamily="49" charset="0"/>
        <a:buChar char="o"/>
        <a:defRPr kern="1200">
          <a:solidFill>
            <a:schemeClr val="tx1"/>
          </a:solidFill>
          <a:latin typeface="Averta" pitchFamily="2" charset="77"/>
          <a:ea typeface="+mn-ea"/>
          <a:cs typeface="+mn-cs"/>
        </a:defRPr>
      </a:lvl2pPr>
      <a:lvl3pPr marL="857246" indent="-171449" algn="l" rtl="0" eaLnBrk="0" fontAlgn="base" hangingPunct="0">
        <a:lnSpc>
          <a:spcPct val="90000"/>
        </a:lnSpc>
        <a:spcBef>
          <a:spcPts val="375"/>
        </a:spcBef>
        <a:spcAft>
          <a:spcPct val="0"/>
        </a:spcAft>
        <a:buClr>
          <a:srgbClr val="7C82B3"/>
        </a:buClr>
        <a:buFont typeface="Calibri" panose="020F0502020204030204" pitchFamily="34" charset="0"/>
        <a:buChar char="̶"/>
        <a:defRPr kern="1200">
          <a:solidFill>
            <a:schemeClr val="tx1"/>
          </a:solidFill>
          <a:latin typeface="Averta" pitchFamily="2" charset="77"/>
          <a:ea typeface="+mn-ea"/>
          <a:cs typeface="+mn-cs"/>
        </a:defRPr>
      </a:lvl3pPr>
      <a:lvl4pPr marL="1200143" indent="-171449"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42" indent="-171449"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40" indent="-171449" algn="l" defTabSz="68579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37" indent="-171449" algn="l" defTabSz="68579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36" indent="-171449" algn="l" defTabSz="68579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34" indent="-171449" algn="l" defTabSz="68579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96" rtl="0" eaLnBrk="1" latinLnBrk="0" hangingPunct="1">
        <a:defRPr sz="1351" kern="1200">
          <a:solidFill>
            <a:schemeClr val="tx1"/>
          </a:solidFill>
          <a:latin typeface="+mn-lt"/>
          <a:ea typeface="+mn-ea"/>
          <a:cs typeface="+mn-cs"/>
        </a:defRPr>
      </a:lvl1pPr>
      <a:lvl2pPr marL="342898" algn="l" defTabSz="685796" rtl="0" eaLnBrk="1" latinLnBrk="0" hangingPunct="1">
        <a:defRPr sz="1351" kern="1200">
          <a:solidFill>
            <a:schemeClr val="tx1"/>
          </a:solidFill>
          <a:latin typeface="+mn-lt"/>
          <a:ea typeface="+mn-ea"/>
          <a:cs typeface="+mn-cs"/>
        </a:defRPr>
      </a:lvl2pPr>
      <a:lvl3pPr marL="685796" algn="l" defTabSz="685796" rtl="0" eaLnBrk="1" latinLnBrk="0" hangingPunct="1">
        <a:defRPr sz="1351" kern="1200">
          <a:solidFill>
            <a:schemeClr val="tx1"/>
          </a:solidFill>
          <a:latin typeface="+mn-lt"/>
          <a:ea typeface="+mn-ea"/>
          <a:cs typeface="+mn-cs"/>
        </a:defRPr>
      </a:lvl3pPr>
      <a:lvl4pPr marL="1028694" algn="l" defTabSz="685796" rtl="0" eaLnBrk="1" latinLnBrk="0" hangingPunct="1">
        <a:defRPr sz="1351" kern="1200">
          <a:solidFill>
            <a:schemeClr val="tx1"/>
          </a:solidFill>
          <a:latin typeface="+mn-lt"/>
          <a:ea typeface="+mn-ea"/>
          <a:cs typeface="+mn-cs"/>
        </a:defRPr>
      </a:lvl4pPr>
      <a:lvl5pPr marL="1371592" algn="l" defTabSz="685796" rtl="0" eaLnBrk="1" latinLnBrk="0" hangingPunct="1">
        <a:defRPr sz="1351" kern="1200">
          <a:solidFill>
            <a:schemeClr val="tx1"/>
          </a:solidFill>
          <a:latin typeface="+mn-lt"/>
          <a:ea typeface="+mn-ea"/>
          <a:cs typeface="+mn-cs"/>
        </a:defRPr>
      </a:lvl5pPr>
      <a:lvl6pPr marL="1714490" algn="l" defTabSz="685796" rtl="0" eaLnBrk="1" latinLnBrk="0" hangingPunct="1">
        <a:defRPr sz="1351" kern="1200">
          <a:solidFill>
            <a:schemeClr val="tx1"/>
          </a:solidFill>
          <a:latin typeface="+mn-lt"/>
          <a:ea typeface="+mn-ea"/>
          <a:cs typeface="+mn-cs"/>
        </a:defRPr>
      </a:lvl6pPr>
      <a:lvl7pPr marL="2057388" algn="l" defTabSz="685796" rtl="0" eaLnBrk="1" latinLnBrk="0" hangingPunct="1">
        <a:defRPr sz="1351" kern="1200">
          <a:solidFill>
            <a:schemeClr val="tx1"/>
          </a:solidFill>
          <a:latin typeface="+mn-lt"/>
          <a:ea typeface="+mn-ea"/>
          <a:cs typeface="+mn-cs"/>
        </a:defRPr>
      </a:lvl7pPr>
      <a:lvl8pPr marL="2400286" algn="l" defTabSz="685796" rtl="0" eaLnBrk="1" latinLnBrk="0" hangingPunct="1">
        <a:defRPr sz="1351" kern="1200">
          <a:solidFill>
            <a:schemeClr val="tx1"/>
          </a:solidFill>
          <a:latin typeface="+mn-lt"/>
          <a:ea typeface="+mn-ea"/>
          <a:cs typeface="+mn-cs"/>
        </a:defRPr>
      </a:lvl8pPr>
      <a:lvl9pPr marL="2743184" algn="l" defTabSz="685796"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555FFE7-6853-8040-A2DA-DE033BA9681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2" name="Title Placeholder 1">
            <a:extLst>
              <a:ext uri="{FF2B5EF4-FFF2-40B4-BE49-F238E27FC236}">
                <a16:creationId xmlns:a16="http://schemas.microsoft.com/office/drawing/2014/main" id="{A631E3FA-83BD-724D-B059-66B16E2EC5E9}"/>
              </a:ext>
            </a:extLst>
          </p:cNvPr>
          <p:cNvSpPr>
            <a:spLocks noGrp="1"/>
          </p:cNvSpPr>
          <p:nvPr>
            <p:ph type="title"/>
          </p:nvPr>
        </p:nvSpPr>
        <p:spPr bwMode="auto">
          <a:xfrm>
            <a:off x="838202"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13" name="Text Placeholder 2">
            <a:extLst>
              <a:ext uri="{FF2B5EF4-FFF2-40B4-BE49-F238E27FC236}">
                <a16:creationId xmlns:a16="http://schemas.microsoft.com/office/drawing/2014/main" id="{7516DC29-CE77-034F-B6B7-1FE2016A8F3B}"/>
              </a:ext>
            </a:extLst>
          </p:cNvPr>
          <p:cNvSpPr>
            <a:spLocks noGrp="1"/>
          </p:cNvSpPr>
          <p:nvPr>
            <p:ph type="body" idx="1"/>
          </p:nvPr>
        </p:nvSpPr>
        <p:spPr bwMode="auto">
          <a:xfrm>
            <a:off x="838202" y="1825625"/>
            <a:ext cx="10515600" cy="351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NZ" altLang="en-US"/>
              <a:t>Click to edit Master text styles</a:t>
            </a:r>
          </a:p>
          <a:p>
            <a:pPr lvl="1"/>
            <a:r>
              <a:rPr lang="en-NZ" altLang="en-US"/>
              <a:t>Second level</a:t>
            </a:r>
          </a:p>
          <a:p>
            <a:pPr lvl="2"/>
            <a:r>
              <a:rPr lang="en-NZ" altLang="en-US"/>
              <a:t>Third level</a:t>
            </a:r>
          </a:p>
        </p:txBody>
      </p:sp>
      <p:sp>
        <p:nvSpPr>
          <p:cNvPr id="6" name="Slide Number Placeholder 8">
            <a:extLst>
              <a:ext uri="{FF2B5EF4-FFF2-40B4-BE49-F238E27FC236}">
                <a16:creationId xmlns:a16="http://schemas.microsoft.com/office/drawing/2014/main" id="{EFBF0937-B773-8D4A-A8EE-CC9B5FFE765C}"/>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1"/>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821643468"/>
      </p:ext>
    </p:extLst>
  </p:cSld>
  <p:clrMap bg1="lt1" tx1="dk1" bg2="lt2" tx2="dk2" accent1="accent1" accent2="accent2" accent3="accent3" accent4="accent4" accent5="accent5" accent6="accent6" hlink="hlink" folHlink="folHlink"/>
  <p:sldLayoutIdLst>
    <p:sldLayoutId id="2147483805" r:id="rId1"/>
  </p:sldLayoutIdLst>
  <p:txStyles>
    <p:titleStyle>
      <a:lvl1pPr algn="l" defTabSz="914395" rtl="0" eaLnBrk="1" latinLnBrk="0" hangingPunct="1">
        <a:lnSpc>
          <a:spcPct val="90000"/>
        </a:lnSpc>
        <a:spcBef>
          <a:spcPct val="0"/>
        </a:spcBef>
        <a:buNone/>
        <a:defRPr sz="2700" b="1" i="0" kern="1200">
          <a:solidFill>
            <a:schemeClr val="bg1"/>
          </a:solidFill>
          <a:latin typeface="Averta Bold" pitchFamily="2" charset="77"/>
          <a:ea typeface="+mj-ea"/>
          <a:cs typeface="+mj-cs"/>
        </a:defRPr>
      </a:lvl1pPr>
    </p:titleStyle>
    <p:bodyStyle>
      <a:lvl1pPr marL="228599" indent="-228599" algn="l" defTabSz="914395" rtl="0" eaLnBrk="1" latinLnBrk="0" hangingPunct="1">
        <a:lnSpc>
          <a:spcPct val="90000"/>
        </a:lnSpc>
        <a:spcBef>
          <a:spcPts val="999"/>
        </a:spcBef>
        <a:buFont typeface="Arial" panose="020B0604020202020204" pitchFamily="34" charset="0"/>
        <a:buChar char="•"/>
        <a:defRPr sz="2000" kern="1200">
          <a:solidFill>
            <a:schemeClr val="bg1"/>
          </a:solidFill>
          <a:latin typeface="Averta" pitchFamily="2" charset="77"/>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sz="1799" kern="1200">
          <a:solidFill>
            <a:schemeClr val="bg1"/>
          </a:solidFill>
          <a:latin typeface="Averta" pitchFamily="2" charset="77"/>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sz="1799" kern="1200">
          <a:solidFill>
            <a:schemeClr val="bg1"/>
          </a:solidFill>
          <a:latin typeface="Averta" pitchFamily="2" charset="77"/>
          <a:ea typeface="+mn-ea"/>
          <a:cs typeface="+mn-cs"/>
        </a:defRPr>
      </a:lvl3pPr>
      <a:lvl4pPr marL="1600190"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4586"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95" rtl="0" eaLnBrk="1" latinLnBrk="0" hangingPunct="1">
        <a:defRPr sz="1799" kern="1200">
          <a:solidFill>
            <a:schemeClr val="tx1"/>
          </a:solidFill>
          <a:latin typeface="+mn-lt"/>
          <a:ea typeface="+mn-ea"/>
          <a:cs typeface="+mn-cs"/>
        </a:defRPr>
      </a:lvl1pPr>
      <a:lvl2pPr marL="457198" algn="l" defTabSz="914395" rtl="0" eaLnBrk="1" latinLnBrk="0" hangingPunct="1">
        <a:defRPr sz="1799" kern="1200">
          <a:solidFill>
            <a:schemeClr val="tx1"/>
          </a:solidFill>
          <a:latin typeface="+mn-lt"/>
          <a:ea typeface="+mn-ea"/>
          <a:cs typeface="+mn-cs"/>
        </a:defRPr>
      </a:lvl2pPr>
      <a:lvl3pPr marL="914395" algn="l" defTabSz="914395" rtl="0" eaLnBrk="1" latinLnBrk="0" hangingPunct="1">
        <a:defRPr sz="1799" kern="1200">
          <a:solidFill>
            <a:schemeClr val="tx1"/>
          </a:solidFill>
          <a:latin typeface="+mn-lt"/>
          <a:ea typeface="+mn-ea"/>
          <a:cs typeface="+mn-cs"/>
        </a:defRPr>
      </a:lvl3pPr>
      <a:lvl4pPr marL="1371592" algn="l" defTabSz="914395" rtl="0" eaLnBrk="1" latinLnBrk="0" hangingPunct="1">
        <a:defRPr sz="1799" kern="1200">
          <a:solidFill>
            <a:schemeClr val="tx1"/>
          </a:solidFill>
          <a:latin typeface="+mn-lt"/>
          <a:ea typeface="+mn-ea"/>
          <a:cs typeface="+mn-cs"/>
        </a:defRPr>
      </a:lvl4pPr>
      <a:lvl5pPr marL="1828789" algn="l" defTabSz="914395" rtl="0" eaLnBrk="1" latinLnBrk="0" hangingPunct="1">
        <a:defRPr sz="1799" kern="1200">
          <a:solidFill>
            <a:schemeClr val="tx1"/>
          </a:solidFill>
          <a:latin typeface="+mn-lt"/>
          <a:ea typeface="+mn-ea"/>
          <a:cs typeface="+mn-cs"/>
        </a:defRPr>
      </a:lvl5pPr>
      <a:lvl6pPr marL="2285987" algn="l" defTabSz="914395" rtl="0" eaLnBrk="1" latinLnBrk="0" hangingPunct="1">
        <a:defRPr sz="1799" kern="1200">
          <a:solidFill>
            <a:schemeClr val="tx1"/>
          </a:solidFill>
          <a:latin typeface="+mn-lt"/>
          <a:ea typeface="+mn-ea"/>
          <a:cs typeface="+mn-cs"/>
        </a:defRPr>
      </a:lvl6pPr>
      <a:lvl7pPr marL="2743184" algn="l" defTabSz="914395" rtl="0" eaLnBrk="1" latinLnBrk="0" hangingPunct="1">
        <a:defRPr sz="1799" kern="1200">
          <a:solidFill>
            <a:schemeClr val="tx1"/>
          </a:solidFill>
          <a:latin typeface="+mn-lt"/>
          <a:ea typeface="+mn-ea"/>
          <a:cs typeface="+mn-cs"/>
        </a:defRPr>
      </a:lvl7pPr>
      <a:lvl8pPr marL="3200382" algn="l" defTabSz="914395" rtl="0" eaLnBrk="1" latinLnBrk="0" hangingPunct="1">
        <a:defRPr sz="1799" kern="1200">
          <a:solidFill>
            <a:schemeClr val="tx1"/>
          </a:solidFill>
          <a:latin typeface="+mn-lt"/>
          <a:ea typeface="+mn-ea"/>
          <a:cs typeface="+mn-cs"/>
        </a:defRPr>
      </a:lvl8pPr>
      <a:lvl9pPr marL="3657579" algn="l" defTabSz="914395"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5AFA99-77A4-884D-92AC-391B1B9E16EE}"/>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75" name="Title Placeholder 1"/>
          <p:cNvSpPr>
            <a:spLocks noGrp="1"/>
          </p:cNvSpPr>
          <p:nvPr>
            <p:ph type="title"/>
          </p:nvPr>
        </p:nvSpPr>
        <p:spPr bwMode="auto">
          <a:xfrm>
            <a:off x="838202"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3076" name="Text Placeholder 2"/>
          <p:cNvSpPr>
            <a:spLocks noGrp="1"/>
          </p:cNvSpPr>
          <p:nvPr>
            <p:ph type="body" idx="1"/>
          </p:nvPr>
        </p:nvSpPr>
        <p:spPr bwMode="auto">
          <a:xfrm>
            <a:off x="838202" y="1825625"/>
            <a:ext cx="10515600" cy="351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NZ" altLang="en-US"/>
              <a:t>Click to edit Master text styles</a:t>
            </a:r>
          </a:p>
          <a:p>
            <a:pPr lvl="1"/>
            <a:r>
              <a:rPr lang="en-NZ" altLang="en-US"/>
              <a:t>Second level</a:t>
            </a:r>
          </a:p>
          <a:p>
            <a:pPr lvl="2"/>
            <a:r>
              <a:rPr lang="en-NZ" altLang="en-US"/>
              <a:t>Third level</a:t>
            </a:r>
          </a:p>
        </p:txBody>
      </p:sp>
      <p:sp>
        <p:nvSpPr>
          <p:cNvPr id="6" name="Slide Number Placeholder 8">
            <a:extLst>
              <a:ext uri="{FF2B5EF4-FFF2-40B4-BE49-F238E27FC236}">
                <a16:creationId xmlns:a16="http://schemas.microsoft.com/office/drawing/2014/main" id="{1D16091B-1076-1F4E-8CEA-451F18135256}"/>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163483399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hf hdr="0" dt="0"/>
  <p:txStyles>
    <p:titleStyle>
      <a:lvl1pPr algn="l" rtl="0" eaLnBrk="0" fontAlgn="base" hangingPunct="0">
        <a:lnSpc>
          <a:spcPct val="90000"/>
        </a:lnSpc>
        <a:spcBef>
          <a:spcPct val="0"/>
        </a:spcBef>
        <a:spcAft>
          <a:spcPts val="151"/>
        </a:spcAft>
        <a:defRPr sz="2700" b="1" i="0" kern="4000">
          <a:solidFill>
            <a:srgbClr val="7C82B3"/>
          </a:solidFill>
          <a:latin typeface="Averta Bold" pitchFamily="2" charset="77"/>
          <a:ea typeface="+mj-ea"/>
          <a:cs typeface="+mj-cs"/>
        </a:defRPr>
      </a:lvl1pPr>
      <a:lvl2pPr algn="l" rtl="0" eaLnBrk="0" fontAlgn="base" hangingPunct="0">
        <a:lnSpc>
          <a:spcPct val="90000"/>
        </a:lnSpc>
        <a:spcBef>
          <a:spcPct val="0"/>
        </a:spcBef>
        <a:spcAft>
          <a:spcPts val="151"/>
        </a:spcAft>
        <a:defRPr sz="2700">
          <a:solidFill>
            <a:srgbClr val="589199"/>
          </a:solidFill>
          <a:latin typeface="Tahoma" panose="020B0604030504040204" pitchFamily="34" charset="0"/>
        </a:defRPr>
      </a:lvl2pPr>
      <a:lvl3pPr algn="l" rtl="0" eaLnBrk="0" fontAlgn="base" hangingPunct="0">
        <a:lnSpc>
          <a:spcPct val="90000"/>
        </a:lnSpc>
        <a:spcBef>
          <a:spcPct val="0"/>
        </a:spcBef>
        <a:spcAft>
          <a:spcPts val="151"/>
        </a:spcAft>
        <a:defRPr sz="2700">
          <a:solidFill>
            <a:srgbClr val="589199"/>
          </a:solidFill>
          <a:latin typeface="Tahoma" panose="020B0604030504040204" pitchFamily="34" charset="0"/>
        </a:defRPr>
      </a:lvl3pPr>
      <a:lvl4pPr algn="l" rtl="0" eaLnBrk="0" fontAlgn="base" hangingPunct="0">
        <a:lnSpc>
          <a:spcPct val="90000"/>
        </a:lnSpc>
        <a:spcBef>
          <a:spcPct val="0"/>
        </a:spcBef>
        <a:spcAft>
          <a:spcPts val="151"/>
        </a:spcAft>
        <a:defRPr sz="2700">
          <a:solidFill>
            <a:srgbClr val="589199"/>
          </a:solidFill>
          <a:latin typeface="Tahoma" panose="020B0604030504040204" pitchFamily="34" charset="0"/>
        </a:defRPr>
      </a:lvl4pPr>
      <a:lvl5pPr algn="l" rtl="0" eaLnBrk="0" fontAlgn="base" hangingPunct="0">
        <a:lnSpc>
          <a:spcPct val="90000"/>
        </a:lnSpc>
        <a:spcBef>
          <a:spcPct val="0"/>
        </a:spcBef>
        <a:spcAft>
          <a:spcPts val="151"/>
        </a:spcAft>
        <a:defRPr sz="2700">
          <a:solidFill>
            <a:srgbClr val="589199"/>
          </a:solidFill>
          <a:latin typeface="Tahoma" panose="020B0604030504040204" pitchFamily="34" charset="0"/>
        </a:defRPr>
      </a:lvl5pPr>
      <a:lvl6pPr marL="342898"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796"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694"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592"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49" indent="-171449" algn="l" rtl="0" eaLnBrk="0" fontAlgn="base" hangingPunct="0">
        <a:lnSpc>
          <a:spcPct val="90000"/>
        </a:lnSpc>
        <a:spcBef>
          <a:spcPts val="751"/>
        </a:spcBef>
        <a:spcAft>
          <a:spcPct val="0"/>
        </a:spcAft>
        <a:buClr>
          <a:srgbClr val="7C82B3"/>
        </a:buClr>
        <a:buFont typeface="Arial" panose="020B0604020202020204" pitchFamily="34" charset="0"/>
        <a:buChar char="•"/>
        <a:defRPr sz="2000" kern="1200">
          <a:solidFill>
            <a:schemeClr val="tx1"/>
          </a:solidFill>
          <a:latin typeface="Averta" pitchFamily="2" charset="77"/>
          <a:ea typeface="+mn-ea"/>
          <a:cs typeface="+mn-cs"/>
        </a:defRPr>
      </a:lvl1pPr>
      <a:lvl2pPr marL="514348" indent="-171449" algn="l" rtl="0" eaLnBrk="0" fontAlgn="base" hangingPunct="0">
        <a:lnSpc>
          <a:spcPct val="90000"/>
        </a:lnSpc>
        <a:spcBef>
          <a:spcPts val="375"/>
        </a:spcBef>
        <a:spcAft>
          <a:spcPct val="0"/>
        </a:spcAft>
        <a:buClr>
          <a:srgbClr val="7C82B3"/>
        </a:buClr>
        <a:buFont typeface="Courier New" panose="02070309020205020404" pitchFamily="49" charset="0"/>
        <a:buChar char="o"/>
        <a:defRPr kern="1200">
          <a:solidFill>
            <a:schemeClr val="tx1"/>
          </a:solidFill>
          <a:latin typeface="Averta" pitchFamily="2" charset="77"/>
          <a:ea typeface="+mn-ea"/>
          <a:cs typeface="+mn-cs"/>
        </a:defRPr>
      </a:lvl2pPr>
      <a:lvl3pPr marL="857246" indent="-171449" algn="l" rtl="0" eaLnBrk="0" fontAlgn="base" hangingPunct="0">
        <a:lnSpc>
          <a:spcPct val="90000"/>
        </a:lnSpc>
        <a:spcBef>
          <a:spcPts val="375"/>
        </a:spcBef>
        <a:spcAft>
          <a:spcPct val="0"/>
        </a:spcAft>
        <a:buClr>
          <a:srgbClr val="7C82B3"/>
        </a:buClr>
        <a:buFont typeface="Calibri" panose="020F0502020204030204" pitchFamily="34" charset="0"/>
        <a:buChar char="̶"/>
        <a:defRPr kern="1200">
          <a:solidFill>
            <a:schemeClr val="tx1"/>
          </a:solidFill>
          <a:latin typeface="Averta" pitchFamily="2" charset="77"/>
          <a:ea typeface="+mn-ea"/>
          <a:cs typeface="+mn-cs"/>
        </a:defRPr>
      </a:lvl3pPr>
      <a:lvl4pPr marL="1200143" indent="-171449"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42" indent="-171449"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40" indent="-171449" algn="l" defTabSz="68579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37" indent="-171449" algn="l" defTabSz="68579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36" indent="-171449" algn="l" defTabSz="68579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34" indent="-171449" algn="l" defTabSz="68579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96" rtl="0" eaLnBrk="1" latinLnBrk="0" hangingPunct="1">
        <a:defRPr sz="1351" kern="1200">
          <a:solidFill>
            <a:schemeClr val="tx1"/>
          </a:solidFill>
          <a:latin typeface="+mn-lt"/>
          <a:ea typeface="+mn-ea"/>
          <a:cs typeface="+mn-cs"/>
        </a:defRPr>
      </a:lvl1pPr>
      <a:lvl2pPr marL="342898" algn="l" defTabSz="685796" rtl="0" eaLnBrk="1" latinLnBrk="0" hangingPunct="1">
        <a:defRPr sz="1351" kern="1200">
          <a:solidFill>
            <a:schemeClr val="tx1"/>
          </a:solidFill>
          <a:latin typeface="+mn-lt"/>
          <a:ea typeface="+mn-ea"/>
          <a:cs typeface="+mn-cs"/>
        </a:defRPr>
      </a:lvl2pPr>
      <a:lvl3pPr marL="685796" algn="l" defTabSz="685796" rtl="0" eaLnBrk="1" latinLnBrk="0" hangingPunct="1">
        <a:defRPr sz="1351" kern="1200">
          <a:solidFill>
            <a:schemeClr val="tx1"/>
          </a:solidFill>
          <a:latin typeface="+mn-lt"/>
          <a:ea typeface="+mn-ea"/>
          <a:cs typeface="+mn-cs"/>
        </a:defRPr>
      </a:lvl3pPr>
      <a:lvl4pPr marL="1028694" algn="l" defTabSz="685796" rtl="0" eaLnBrk="1" latinLnBrk="0" hangingPunct="1">
        <a:defRPr sz="1351" kern="1200">
          <a:solidFill>
            <a:schemeClr val="tx1"/>
          </a:solidFill>
          <a:latin typeface="+mn-lt"/>
          <a:ea typeface="+mn-ea"/>
          <a:cs typeface="+mn-cs"/>
        </a:defRPr>
      </a:lvl4pPr>
      <a:lvl5pPr marL="1371592" algn="l" defTabSz="685796" rtl="0" eaLnBrk="1" latinLnBrk="0" hangingPunct="1">
        <a:defRPr sz="1351" kern="1200">
          <a:solidFill>
            <a:schemeClr val="tx1"/>
          </a:solidFill>
          <a:latin typeface="+mn-lt"/>
          <a:ea typeface="+mn-ea"/>
          <a:cs typeface="+mn-cs"/>
        </a:defRPr>
      </a:lvl5pPr>
      <a:lvl6pPr marL="1714490" algn="l" defTabSz="685796" rtl="0" eaLnBrk="1" latinLnBrk="0" hangingPunct="1">
        <a:defRPr sz="1351" kern="1200">
          <a:solidFill>
            <a:schemeClr val="tx1"/>
          </a:solidFill>
          <a:latin typeface="+mn-lt"/>
          <a:ea typeface="+mn-ea"/>
          <a:cs typeface="+mn-cs"/>
        </a:defRPr>
      </a:lvl6pPr>
      <a:lvl7pPr marL="2057388" algn="l" defTabSz="685796" rtl="0" eaLnBrk="1" latinLnBrk="0" hangingPunct="1">
        <a:defRPr sz="1351" kern="1200">
          <a:solidFill>
            <a:schemeClr val="tx1"/>
          </a:solidFill>
          <a:latin typeface="+mn-lt"/>
          <a:ea typeface="+mn-ea"/>
          <a:cs typeface="+mn-cs"/>
        </a:defRPr>
      </a:lvl7pPr>
      <a:lvl8pPr marL="2400286" algn="l" defTabSz="685796" rtl="0" eaLnBrk="1" latinLnBrk="0" hangingPunct="1">
        <a:defRPr sz="1351" kern="1200">
          <a:solidFill>
            <a:schemeClr val="tx1"/>
          </a:solidFill>
          <a:latin typeface="+mn-lt"/>
          <a:ea typeface="+mn-ea"/>
          <a:cs typeface="+mn-cs"/>
        </a:defRPr>
      </a:lvl8pPr>
      <a:lvl9pPr marL="2743184" algn="l" defTabSz="68579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2"/>
          <p:cNvSpPr txBox="1">
            <a:spLocks noChangeArrowheads="1"/>
          </p:cNvSpPr>
          <p:nvPr/>
        </p:nvSpPr>
        <p:spPr bwMode="auto">
          <a:xfrm>
            <a:off x="1493857" y="5479215"/>
            <a:ext cx="21806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NZ" altLang="en-US" sz="1200">
                <a:latin typeface="Averta" pitchFamily="2" charset="77"/>
                <a:cs typeface="Tahoma" panose="020B0604030504040204" pitchFamily="34" charset="0"/>
              </a:rPr>
              <a:t>28 November 2024</a:t>
            </a:r>
          </a:p>
        </p:txBody>
      </p:sp>
      <p:sp>
        <p:nvSpPr>
          <p:cNvPr id="6" name="TextBox 2">
            <a:extLst>
              <a:ext uri="{FF2B5EF4-FFF2-40B4-BE49-F238E27FC236}">
                <a16:creationId xmlns:a16="http://schemas.microsoft.com/office/drawing/2014/main" id="{152C7535-58E7-4DFA-BCC2-26CA11E98160}"/>
              </a:ext>
            </a:extLst>
          </p:cNvPr>
          <p:cNvSpPr txBox="1">
            <a:spLocks noChangeArrowheads="1"/>
          </p:cNvSpPr>
          <p:nvPr/>
        </p:nvSpPr>
        <p:spPr bwMode="auto">
          <a:xfrm>
            <a:off x="4896650" y="5479218"/>
            <a:ext cx="23987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NZ" altLang="en-US" sz="1200">
                <a:latin typeface="Averta" pitchFamily="2" charset="77"/>
                <a:cs typeface="Tahoma" panose="020B0604030504040204" pitchFamily="34" charset="0"/>
              </a:rPr>
              <a:t>Gas Industry Co</a:t>
            </a:r>
          </a:p>
        </p:txBody>
      </p:sp>
      <p:sp>
        <p:nvSpPr>
          <p:cNvPr id="9" name="Title 8">
            <a:extLst>
              <a:ext uri="{FF2B5EF4-FFF2-40B4-BE49-F238E27FC236}">
                <a16:creationId xmlns:a16="http://schemas.microsoft.com/office/drawing/2014/main" id="{653CCCC8-F39E-B240-8943-6ED34DD42D36}"/>
              </a:ext>
            </a:extLst>
          </p:cNvPr>
          <p:cNvSpPr>
            <a:spLocks noGrp="1"/>
          </p:cNvSpPr>
          <p:nvPr>
            <p:ph type="ctrTitle"/>
          </p:nvPr>
        </p:nvSpPr>
        <p:spPr/>
        <p:txBody>
          <a:bodyPr/>
          <a:lstStyle/>
          <a:p>
            <a:r>
              <a:rPr lang="en-US">
                <a:latin typeface="Averta Bold"/>
              </a:rPr>
              <a:t>FY2026 Draft Work Programme and Budget</a:t>
            </a:r>
            <a:br>
              <a:rPr lang="en-US"/>
            </a:br>
            <a:r>
              <a:rPr lang="en-US">
                <a:latin typeface="Averta Bold"/>
              </a:rPr>
              <a:t>Co-Regulatory Forum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F16008-AD0E-4F51-B733-FC15CEC41094}"/>
              </a:ext>
            </a:extLst>
          </p:cNvPr>
          <p:cNvSpPr>
            <a:spLocks noGrp="1"/>
          </p:cNvSpPr>
          <p:nvPr>
            <p:ph idx="1"/>
          </p:nvPr>
        </p:nvSpPr>
        <p:spPr>
          <a:xfrm>
            <a:off x="679938" y="1399032"/>
            <a:ext cx="10832123" cy="4032504"/>
          </a:xfrm>
        </p:spPr>
        <p:txBody>
          <a:bodyPr/>
          <a:lstStyle/>
          <a:p>
            <a:pPr marL="0" indent="0">
              <a:buNone/>
            </a:pPr>
            <a:r>
              <a:rPr lang="en-US" b="0" i="0" u="none" strike="noStrike">
                <a:solidFill>
                  <a:srgbClr val="000000"/>
                </a:solidFill>
                <a:effectLst/>
                <a:latin typeface="Averta" panose="00000500000000000000" pitchFamily="50" charset="0"/>
              </a:rPr>
              <a:t>Fulfil Gas Industry Co’s statutory roles under each of the existing gas governance arrangements: ​</a:t>
            </a:r>
          </a:p>
          <a:p>
            <a:r>
              <a:rPr lang="en-US" b="0" i="0" u="none" strike="noStrike">
                <a:solidFill>
                  <a:srgbClr val="000000"/>
                </a:solidFill>
                <a:effectLst/>
                <a:latin typeface="Averta" panose="00000500000000000000" pitchFamily="50" charset="0"/>
              </a:rPr>
              <a:t>Gas (Downstream Reconciliation) Rules 2008; ​</a:t>
            </a:r>
          </a:p>
          <a:p>
            <a:r>
              <a:rPr lang="en-US" b="0" i="0" u="none" strike="noStrike">
                <a:solidFill>
                  <a:srgbClr val="000000"/>
                </a:solidFill>
                <a:effectLst/>
                <a:latin typeface="Averta" panose="00000500000000000000" pitchFamily="50" charset="0"/>
              </a:rPr>
              <a:t>Gas Governance (Compliance) Regulations 2008; ​</a:t>
            </a:r>
            <a:endParaRPr lang="en-US">
              <a:solidFill>
                <a:srgbClr val="000000"/>
              </a:solidFill>
              <a:latin typeface="Averta" panose="00000500000000000000" pitchFamily="50" charset="0"/>
            </a:endParaRPr>
          </a:p>
          <a:p>
            <a:r>
              <a:rPr lang="en-US" b="0" i="0" u="none" strike="noStrike">
                <a:solidFill>
                  <a:srgbClr val="000000"/>
                </a:solidFill>
                <a:effectLst/>
                <a:latin typeface="Averta" panose="00000500000000000000" pitchFamily="50" charset="0"/>
              </a:rPr>
              <a:t>Gas (Critical Contingency Management) Regulations 2008; ​</a:t>
            </a:r>
          </a:p>
          <a:p>
            <a:r>
              <a:rPr lang="en-US" b="0" i="0" u="none" strike="noStrike">
                <a:solidFill>
                  <a:srgbClr val="000000"/>
                </a:solidFill>
                <a:effectLst/>
                <a:latin typeface="Averta" panose="00000500000000000000" pitchFamily="50" charset="0"/>
              </a:rPr>
              <a:t>Gas (Switching Arrangements) Rules 2008; and ​</a:t>
            </a:r>
          </a:p>
          <a:p>
            <a:r>
              <a:rPr lang="en-US" b="0" i="0" u="none" strike="noStrike">
                <a:solidFill>
                  <a:srgbClr val="000000"/>
                </a:solidFill>
                <a:effectLst/>
                <a:latin typeface="Averta" panose="00000500000000000000" pitchFamily="50" charset="0"/>
              </a:rPr>
              <a:t>Gas (Facility Outage Information Disclosure) Rules 2022. </a:t>
            </a:r>
            <a:endParaRPr lang="en-US" b="0" i="0">
              <a:solidFill>
                <a:srgbClr val="111111"/>
              </a:solidFill>
              <a:effectLst/>
              <a:latin typeface="Arial" panose="020B0604020202020204" pitchFamily="34" charset="0"/>
            </a:endParaRPr>
          </a:p>
        </p:txBody>
      </p:sp>
      <p:sp>
        <p:nvSpPr>
          <p:cNvPr id="5" name="Slide Number Placeholder 8">
            <a:extLst>
              <a:ext uri="{FF2B5EF4-FFF2-40B4-BE49-F238E27FC236}">
                <a16:creationId xmlns:a16="http://schemas.microsoft.com/office/drawing/2014/main" id="{C2F9BA9B-7994-7549-AEA8-EF861207D622}"/>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a:solidFill>
                  <a:srgbClr val="DCDCDC">
                    <a:lumMod val="25000"/>
                  </a:srgbClr>
                </a:solidFill>
              </a:rPr>
              <a:pPr>
                <a:defRPr/>
              </a:pPr>
              <a:t>10</a:t>
            </a:fld>
            <a:endParaRPr lang="en-NZ">
              <a:solidFill>
                <a:srgbClr val="DCDCDC">
                  <a:lumMod val="25000"/>
                </a:srgbClr>
              </a:solidFill>
            </a:endParaRPr>
          </a:p>
        </p:txBody>
      </p:sp>
      <p:sp>
        <p:nvSpPr>
          <p:cNvPr id="4" name="Title 1">
            <a:extLst>
              <a:ext uri="{FF2B5EF4-FFF2-40B4-BE49-F238E27FC236}">
                <a16:creationId xmlns:a16="http://schemas.microsoft.com/office/drawing/2014/main" id="{768E8930-7CB7-537E-F97F-415B7E669903}"/>
              </a:ext>
            </a:extLst>
          </p:cNvPr>
          <p:cNvSpPr>
            <a:spLocks noGrp="1"/>
          </p:cNvSpPr>
          <p:nvPr/>
        </p:nvSpPr>
        <p:spPr bwMode="auto">
          <a:xfrm>
            <a:off x="556845" y="16033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rtl="0" eaLnBrk="0" fontAlgn="base" hangingPunct="0">
              <a:lnSpc>
                <a:spcPct val="90000"/>
              </a:lnSpc>
              <a:spcBef>
                <a:spcPct val="0"/>
              </a:spcBef>
              <a:spcAft>
                <a:spcPts val="150"/>
              </a:spcAft>
              <a:defRPr sz="2700" b="1" i="0" kern="4000">
                <a:solidFill>
                  <a:srgbClr val="7C82B3"/>
                </a:solidFill>
                <a:latin typeface="Averta Bold" pitchFamily="2" charset="77"/>
                <a:ea typeface="+mj-ea"/>
                <a:cs typeface="+mj-cs"/>
              </a:defRPr>
            </a:lvl1pPr>
            <a:lvl2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2pPr>
            <a:lvl3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3pPr>
            <a:lvl4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4pPr>
            <a:lvl5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a:solidFill>
                  <a:srgbClr val="00B050"/>
                </a:solidFill>
                <a:latin typeface="Averta Bold" panose="00000500000000000000" pitchFamily="50" charset="0"/>
              </a:rPr>
              <a:t>Gas Governance</a:t>
            </a:r>
            <a:endParaRPr lang="en-US">
              <a:solidFill>
                <a:srgbClr val="000000"/>
              </a:solidFill>
              <a:latin typeface="Averta"/>
            </a:endParaRPr>
          </a:p>
        </p:txBody>
      </p:sp>
    </p:spTree>
    <p:extLst>
      <p:ext uri="{BB962C8B-B14F-4D97-AF65-F5344CB8AC3E}">
        <p14:creationId xmlns:p14="http://schemas.microsoft.com/office/powerpoint/2010/main" val="3745765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58" y="51697"/>
            <a:ext cx="9464040" cy="1052192"/>
          </a:xfrm>
        </p:spPr>
        <p:txBody>
          <a:bodyPr/>
          <a:lstStyle/>
          <a:p>
            <a:pPr>
              <a:spcAft>
                <a:spcPts val="133"/>
              </a:spcAft>
            </a:pPr>
            <a:r>
              <a:rPr lang="en-NZ">
                <a:solidFill>
                  <a:schemeClr val="accent6"/>
                </a:solidFill>
                <a:ea typeface="+mj-lt"/>
                <a:cs typeface="+mj-lt"/>
              </a:rPr>
              <a:t>Gas Governance arrangements</a:t>
            </a:r>
          </a:p>
        </p:txBody>
      </p:sp>
      <p:sp>
        <p:nvSpPr>
          <p:cNvPr id="5" name="Footer Placeholder 4"/>
          <p:cNvSpPr>
            <a:spLocks noGrp="1"/>
          </p:cNvSpPr>
          <p:nvPr>
            <p:ph type="ftr" sz="quarter" idx="12"/>
          </p:nvPr>
        </p:nvSpPr>
        <p:spPr>
          <a:xfrm>
            <a:off x="133356" y="5296972"/>
            <a:ext cx="3086100" cy="304271"/>
          </a:xfrm>
          <a:prstGeom prst="rect">
            <a:avLst/>
          </a:prstGeom>
        </p:spPr>
        <p:txBody>
          <a:bodyPr vert="horz" lIns="91440" tIns="45721" rIns="91440" bIns="45721" rtlCol="0" anchor="ctr"/>
          <a:lstStyle>
            <a:defPPr>
              <a:defRPr lang="en-NZ"/>
            </a:defPPr>
            <a:lvl1pPr algn="l" rtl="0" eaLnBrk="0" fontAlgn="base" hangingPunct="0">
              <a:spcBef>
                <a:spcPct val="0"/>
              </a:spcBef>
              <a:spcAft>
                <a:spcPct val="0"/>
              </a:spcAft>
              <a:defRPr sz="900" kern="1200">
                <a:solidFill>
                  <a:schemeClr val="bg1"/>
                </a:solidFill>
                <a:latin typeface="+mn-lt"/>
                <a:ea typeface="+mn-ea"/>
                <a:cs typeface="+mn-cs"/>
              </a:defRPr>
            </a:lvl1pPr>
            <a:lvl2pPr marL="32086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41723"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96258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28344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604306" algn="l" defTabSz="641723" rtl="0" eaLnBrk="1" latinLnBrk="0" hangingPunct="1">
              <a:defRPr kern="1200">
                <a:solidFill>
                  <a:schemeClr val="tx1"/>
                </a:solidFill>
                <a:latin typeface="Calibri" panose="020F0502020204030204" pitchFamily="34" charset="0"/>
                <a:ea typeface="+mn-ea"/>
                <a:cs typeface="+mn-cs"/>
              </a:defRPr>
            </a:lvl6pPr>
            <a:lvl7pPr marL="1925168" algn="l" defTabSz="641723" rtl="0" eaLnBrk="1" latinLnBrk="0" hangingPunct="1">
              <a:defRPr kern="1200">
                <a:solidFill>
                  <a:schemeClr val="tx1"/>
                </a:solidFill>
                <a:latin typeface="Calibri" panose="020F0502020204030204" pitchFamily="34" charset="0"/>
                <a:ea typeface="+mn-ea"/>
                <a:cs typeface="+mn-cs"/>
              </a:defRPr>
            </a:lvl7pPr>
            <a:lvl8pPr marL="2246028" algn="l" defTabSz="641723" rtl="0" eaLnBrk="1" latinLnBrk="0" hangingPunct="1">
              <a:defRPr kern="1200">
                <a:solidFill>
                  <a:schemeClr val="tx1"/>
                </a:solidFill>
                <a:latin typeface="Calibri" panose="020F0502020204030204" pitchFamily="34" charset="0"/>
                <a:ea typeface="+mn-ea"/>
                <a:cs typeface="+mn-cs"/>
              </a:defRPr>
            </a:lvl8pPr>
            <a:lvl9pPr marL="2566890" algn="l" defTabSz="641723" rtl="0" eaLnBrk="1" latinLnBrk="0" hangingPunct="1">
              <a:defRPr kern="1200">
                <a:solidFill>
                  <a:schemeClr val="tx1"/>
                </a:solidFill>
                <a:latin typeface="Calibri" panose="020F0502020204030204" pitchFamily="34" charset="0"/>
                <a:ea typeface="+mn-ea"/>
                <a:cs typeface="+mn-cs"/>
              </a:defRPr>
            </a:lvl9pPr>
          </a:lstStyle>
          <a:p>
            <a:pPr defTabSz="1097274">
              <a:defRPr/>
            </a:pPr>
            <a:r>
              <a:rPr lang="en-NZ"/>
              <a:t>Gas Industry Co</a:t>
            </a:r>
            <a:endParaRPr lang="en-NZ" sz="1079">
              <a:solidFill>
                <a:srgbClr val="FFFFFF"/>
              </a:solidFill>
              <a:latin typeface="Tahoma"/>
            </a:endParaRPr>
          </a:p>
        </p:txBody>
      </p:sp>
      <p:sp>
        <p:nvSpPr>
          <p:cNvPr id="18" name="Slide Number Placeholder 8">
            <a:extLst>
              <a:ext uri="{FF2B5EF4-FFF2-40B4-BE49-F238E27FC236}">
                <a16:creationId xmlns:a16="http://schemas.microsoft.com/office/drawing/2014/main" id="{84F24342-54C0-4395-8768-E4A54183C32D}"/>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11</a:t>
            </a:fld>
            <a:endParaRPr lang="en-NZ"/>
          </a:p>
        </p:txBody>
      </p:sp>
      <p:sp>
        <p:nvSpPr>
          <p:cNvPr id="3" name="Rectangle: Single Corner Rounded 2">
            <a:extLst>
              <a:ext uri="{FF2B5EF4-FFF2-40B4-BE49-F238E27FC236}">
                <a16:creationId xmlns:a16="http://schemas.microsoft.com/office/drawing/2014/main" id="{D2171897-AFE6-4C71-68F9-4C8A3A5158AF}"/>
              </a:ext>
            </a:extLst>
          </p:cNvPr>
          <p:cNvSpPr/>
          <p:nvPr/>
        </p:nvSpPr>
        <p:spPr>
          <a:xfrm>
            <a:off x="997669" y="1031945"/>
            <a:ext cx="1406255" cy="4586868"/>
          </a:xfrm>
          <a:prstGeom prst="round1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97274">
              <a:defRPr/>
            </a:pPr>
            <a:r>
              <a:rPr lang="en-US" sz="1231">
                <a:solidFill>
                  <a:srgbClr val="FFFFFF"/>
                </a:solidFill>
                <a:latin typeface="Averta" panose="00000500000000000000" pitchFamily="50" charset="0"/>
              </a:rPr>
              <a:t>SWITCHING</a:t>
            </a:r>
            <a:r>
              <a:rPr lang="en-US" sz="1440">
                <a:solidFill>
                  <a:srgbClr val="FFFFFF"/>
                </a:solidFill>
                <a:latin typeface="Averta" panose="00000500000000000000" pitchFamily="50" charset="0"/>
              </a:rPr>
              <a:t> </a:t>
            </a:r>
            <a:r>
              <a:rPr lang="en-US" sz="1231">
                <a:solidFill>
                  <a:srgbClr val="FFFFFF"/>
                </a:solidFill>
                <a:latin typeface="Averta" panose="00000500000000000000" pitchFamily="50" charset="0"/>
              </a:rPr>
              <a:t>&amp; GAS REGISTRY</a:t>
            </a:r>
            <a:endParaRPr lang="en-NZ" sz="1231">
              <a:solidFill>
                <a:srgbClr val="FFFFFF"/>
              </a:solidFill>
              <a:latin typeface="Averta" panose="00000500000000000000" pitchFamily="50" charset="0"/>
            </a:endParaRPr>
          </a:p>
        </p:txBody>
      </p:sp>
      <p:sp>
        <p:nvSpPr>
          <p:cNvPr id="19" name="Rectangle: Single Corner Rounded 18">
            <a:extLst>
              <a:ext uri="{FF2B5EF4-FFF2-40B4-BE49-F238E27FC236}">
                <a16:creationId xmlns:a16="http://schemas.microsoft.com/office/drawing/2014/main" id="{DA0F5457-0B7E-0960-D6CD-7952BB5D976B}"/>
              </a:ext>
            </a:extLst>
          </p:cNvPr>
          <p:cNvSpPr/>
          <p:nvPr/>
        </p:nvSpPr>
        <p:spPr>
          <a:xfrm>
            <a:off x="2484098" y="1031945"/>
            <a:ext cx="1406255" cy="4586868"/>
          </a:xfrm>
          <a:prstGeom prst="round1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97274">
              <a:defRPr/>
            </a:pPr>
            <a:r>
              <a:rPr lang="en-US" sz="1200">
                <a:solidFill>
                  <a:srgbClr val="FFFFFF"/>
                </a:solidFill>
                <a:latin typeface="Averta" panose="00000500000000000000" pitchFamily="50" charset="0"/>
              </a:rPr>
              <a:t>DOWNSTREAM RECONCILIATION</a:t>
            </a:r>
            <a:endParaRPr lang="en-NZ" sz="1200">
              <a:solidFill>
                <a:srgbClr val="FFFFFF"/>
              </a:solidFill>
              <a:latin typeface="Averta" panose="00000500000000000000" pitchFamily="50" charset="0"/>
            </a:endParaRPr>
          </a:p>
        </p:txBody>
      </p:sp>
      <p:sp>
        <p:nvSpPr>
          <p:cNvPr id="20" name="Rectangle: Single Corner Rounded 19">
            <a:extLst>
              <a:ext uri="{FF2B5EF4-FFF2-40B4-BE49-F238E27FC236}">
                <a16:creationId xmlns:a16="http://schemas.microsoft.com/office/drawing/2014/main" id="{5668CF0D-673B-AEF0-1816-863FA5174E37}"/>
              </a:ext>
            </a:extLst>
          </p:cNvPr>
          <p:cNvSpPr/>
          <p:nvPr/>
        </p:nvSpPr>
        <p:spPr>
          <a:xfrm>
            <a:off x="3970529" y="1031945"/>
            <a:ext cx="1406255" cy="4586868"/>
          </a:xfrm>
          <a:prstGeom prst="round1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97274">
              <a:defRPr/>
            </a:pPr>
            <a:r>
              <a:rPr lang="en-US" sz="1231">
                <a:solidFill>
                  <a:srgbClr val="FFFFFF"/>
                </a:solidFill>
                <a:latin typeface="Averta" panose="00000500000000000000" pitchFamily="50" charset="0"/>
              </a:rPr>
              <a:t>CRITICAL CONTINGENCY MANAGEMENT</a:t>
            </a:r>
            <a:endParaRPr lang="en-NZ" sz="1231">
              <a:solidFill>
                <a:srgbClr val="FFFFFF"/>
              </a:solidFill>
              <a:latin typeface="Averta" panose="00000500000000000000" pitchFamily="50" charset="0"/>
            </a:endParaRPr>
          </a:p>
        </p:txBody>
      </p:sp>
      <p:sp>
        <p:nvSpPr>
          <p:cNvPr id="21" name="Rectangle: Single Corner Rounded 20">
            <a:extLst>
              <a:ext uri="{FF2B5EF4-FFF2-40B4-BE49-F238E27FC236}">
                <a16:creationId xmlns:a16="http://schemas.microsoft.com/office/drawing/2014/main" id="{2381C7A3-7A78-63A7-BAFD-EC42A11D0067}"/>
              </a:ext>
            </a:extLst>
          </p:cNvPr>
          <p:cNvSpPr/>
          <p:nvPr/>
        </p:nvSpPr>
        <p:spPr>
          <a:xfrm>
            <a:off x="5456957" y="1031945"/>
            <a:ext cx="1406255" cy="4586868"/>
          </a:xfrm>
          <a:prstGeom prst="round1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97274">
              <a:defRPr/>
            </a:pPr>
            <a:r>
              <a:rPr lang="en-US" sz="1231">
                <a:solidFill>
                  <a:srgbClr val="FFFFFF"/>
                </a:solidFill>
                <a:latin typeface="Averta" panose="00000500000000000000" pitchFamily="50" charset="0"/>
              </a:rPr>
              <a:t>D+1</a:t>
            </a:r>
            <a:endParaRPr lang="en-NZ" sz="1231">
              <a:solidFill>
                <a:srgbClr val="FFFFFF"/>
              </a:solidFill>
              <a:latin typeface="Averta" panose="00000500000000000000" pitchFamily="50" charset="0"/>
            </a:endParaRPr>
          </a:p>
        </p:txBody>
      </p:sp>
      <p:sp>
        <p:nvSpPr>
          <p:cNvPr id="22" name="Rectangle: Single Corner Rounded 21">
            <a:extLst>
              <a:ext uri="{FF2B5EF4-FFF2-40B4-BE49-F238E27FC236}">
                <a16:creationId xmlns:a16="http://schemas.microsoft.com/office/drawing/2014/main" id="{6B78A715-1BAF-12E0-E461-7F31DC3EEC26}"/>
              </a:ext>
            </a:extLst>
          </p:cNvPr>
          <p:cNvSpPr/>
          <p:nvPr/>
        </p:nvSpPr>
        <p:spPr>
          <a:xfrm>
            <a:off x="6941274" y="1031945"/>
            <a:ext cx="1406255" cy="4586868"/>
          </a:xfrm>
          <a:prstGeom prst="round1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97274">
              <a:defRPr/>
            </a:pPr>
            <a:r>
              <a:rPr lang="en-US" sz="1231">
                <a:solidFill>
                  <a:srgbClr val="FFFFFF"/>
                </a:solidFill>
                <a:latin typeface="Averta" panose="00000500000000000000" pitchFamily="50" charset="0"/>
              </a:rPr>
              <a:t>INFORMATION DISCLOSURE</a:t>
            </a:r>
            <a:endParaRPr lang="en-NZ" sz="1231">
              <a:solidFill>
                <a:srgbClr val="FFFFFF"/>
              </a:solidFill>
              <a:latin typeface="Averta" panose="00000500000000000000" pitchFamily="50" charset="0"/>
            </a:endParaRPr>
          </a:p>
        </p:txBody>
      </p:sp>
      <p:sp>
        <p:nvSpPr>
          <p:cNvPr id="23" name="Rectangle: Single Corner Rounded 22">
            <a:extLst>
              <a:ext uri="{FF2B5EF4-FFF2-40B4-BE49-F238E27FC236}">
                <a16:creationId xmlns:a16="http://schemas.microsoft.com/office/drawing/2014/main" id="{1CA36CFF-0702-7D42-CC6E-214FD899A542}"/>
              </a:ext>
            </a:extLst>
          </p:cNvPr>
          <p:cNvSpPr/>
          <p:nvPr/>
        </p:nvSpPr>
        <p:spPr>
          <a:xfrm>
            <a:off x="8425589" y="1031945"/>
            <a:ext cx="1406255" cy="4586868"/>
          </a:xfrm>
          <a:prstGeom prst="round1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t"/>
          <a:lstStyle/>
          <a:p>
            <a:pPr algn="ctr" defTabSz="1097274">
              <a:defRPr/>
            </a:pPr>
            <a:r>
              <a:rPr lang="en-US" sz="1231">
                <a:solidFill>
                  <a:srgbClr val="FFFFFF"/>
                </a:solidFill>
                <a:latin typeface="Averta" panose="00000500000000000000" pitchFamily="50" charset="0"/>
              </a:rPr>
              <a:t>RETAIL CONTRACTS</a:t>
            </a:r>
            <a:endParaRPr lang="en-NZ" sz="1231">
              <a:solidFill>
                <a:srgbClr val="FFFFFF"/>
              </a:solidFill>
              <a:latin typeface="Averta" panose="00000500000000000000" pitchFamily="50" charset="0"/>
            </a:endParaRPr>
          </a:p>
          <a:p>
            <a:pPr algn="ctr" defTabSz="1097274">
              <a:defRPr/>
            </a:pPr>
            <a:endParaRPr lang="en-US" sz="1231">
              <a:solidFill>
                <a:srgbClr val="FFFFFF"/>
              </a:solidFill>
              <a:latin typeface="Averta" panose="00000500000000000000" pitchFamily="50" charset="0"/>
            </a:endParaRPr>
          </a:p>
        </p:txBody>
      </p:sp>
      <p:sp>
        <p:nvSpPr>
          <p:cNvPr id="24" name="Rectangle: Single Corner Rounded 23">
            <a:extLst>
              <a:ext uri="{FF2B5EF4-FFF2-40B4-BE49-F238E27FC236}">
                <a16:creationId xmlns:a16="http://schemas.microsoft.com/office/drawing/2014/main" id="{76BD53E4-93E7-413E-3DF1-CCC49CC89D84}"/>
              </a:ext>
            </a:extLst>
          </p:cNvPr>
          <p:cNvSpPr/>
          <p:nvPr/>
        </p:nvSpPr>
        <p:spPr>
          <a:xfrm>
            <a:off x="9909901" y="1031945"/>
            <a:ext cx="1406255" cy="4586868"/>
          </a:xfrm>
          <a:prstGeom prst="round1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t"/>
          <a:lstStyle/>
          <a:p>
            <a:pPr algn="ctr" defTabSz="1097274">
              <a:defRPr/>
            </a:pPr>
            <a:r>
              <a:rPr lang="en-US" sz="1231">
                <a:solidFill>
                  <a:srgbClr val="FFFFFF"/>
                </a:solidFill>
                <a:latin typeface="Averta" panose="00000500000000000000" pitchFamily="50" charset="0"/>
              </a:rPr>
              <a:t>DISTRIBUTION CONTRACTS</a:t>
            </a:r>
            <a:endParaRPr lang="en-NZ" sz="1231">
              <a:solidFill>
                <a:srgbClr val="FFFFFF"/>
              </a:solidFill>
              <a:latin typeface="Averta" panose="00000500000000000000" pitchFamily="50" charset="0"/>
            </a:endParaRPr>
          </a:p>
          <a:p>
            <a:pPr algn="ctr" defTabSz="1097274">
              <a:defRPr/>
            </a:pPr>
            <a:endParaRPr lang="en-US" sz="1231">
              <a:solidFill>
                <a:srgbClr val="FFFFFF"/>
              </a:solidFill>
              <a:latin typeface="Averta" panose="00000500000000000000" pitchFamily="50" charset="0"/>
            </a:endParaRPr>
          </a:p>
        </p:txBody>
      </p:sp>
      <p:sp>
        <p:nvSpPr>
          <p:cNvPr id="25" name="Rectangle: Rounded Corners 24">
            <a:extLst>
              <a:ext uri="{FF2B5EF4-FFF2-40B4-BE49-F238E27FC236}">
                <a16:creationId xmlns:a16="http://schemas.microsoft.com/office/drawing/2014/main" id="{FFA1A7E3-3ACE-8D85-CB10-9DE9E7489E9D}"/>
              </a:ext>
            </a:extLst>
          </p:cNvPr>
          <p:cNvSpPr/>
          <p:nvPr/>
        </p:nvSpPr>
        <p:spPr>
          <a:xfrm>
            <a:off x="832625" y="1977570"/>
            <a:ext cx="6030581" cy="490655"/>
          </a:xfrm>
          <a:prstGeom prst="roundRect">
            <a:avLst/>
          </a:prstGeom>
          <a:solidFill>
            <a:srgbClr val="CBD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74">
              <a:defRPr/>
            </a:pPr>
            <a:r>
              <a:rPr lang="en-US" sz="2160">
                <a:solidFill>
                  <a:srgbClr val="1C1C1C"/>
                </a:solidFill>
                <a:latin typeface="Averta" panose="00000500000000000000" pitchFamily="50" charset="0"/>
              </a:rPr>
              <a:t>Service provider management</a:t>
            </a:r>
            <a:endParaRPr lang="en-NZ" sz="2160">
              <a:solidFill>
                <a:srgbClr val="1C1C1C"/>
              </a:solidFill>
              <a:latin typeface="Averta" panose="00000500000000000000" pitchFamily="50" charset="0"/>
              <a:ea typeface="Tahoma"/>
              <a:cs typeface="Tahoma"/>
            </a:endParaRPr>
          </a:p>
        </p:txBody>
      </p:sp>
      <p:sp>
        <p:nvSpPr>
          <p:cNvPr id="26" name="Rectangle: Rounded Corners 25">
            <a:extLst>
              <a:ext uri="{FF2B5EF4-FFF2-40B4-BE49-F238E27FC236}">
                <a16:creationId xmlns:a16="http://schemas.microsoft.com/office/drawing/2014/main" id="{9B3BC2C9-72CC-23AC-F3FF-9E306172B59A}"/>
              </a:ext>
            </a:extLst>
          </p:cNvPr>
          <p:cNvSpPr/>
          <p:nvPr/>
        </p:nvSpPr>
        <p:spPr>
          <a:xfrm>
            <a:off x="832625" y="3756523"/>
            <a:ext cx="10637810" cy="490655"/>
          </a:xfrm>
          <a:prstGeom prst="roundRect">
            <a:avLst/>
          </a:prstGeom>
          <a:solidFill>
            <a:srgbClr val="CBD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74">
              <a:defRPr/>
            </a:pPr>
            <a:r>
              <a:rPr lang="en-US" sz="2160">
                <a:solidFill>
                  <a:srgbClr val="1C1C1C"/>
                </a:solidFill>
                <a:latin typeface="Averta" panose="00000500000000000000" pitchFamily="50" charset="0"/>
              </a:rPr>
              <a:t>Market monitoring &amp; investigations</a:t>
            </a:r>
            <a:endParaRPr lang="en-NZ" sz="2160">
              <a:solidFill>
                <a:srgbClr val="1C1C1C"/>
              </a:solidFill>
              <a:latin typeface="Averta" panose="00000500000000000000" pitchFamily="50" charset="0"/>
              <a:ea typeface="Tahoma"/>
              <a:cs typeface="Tahoma"/>
            </a:endParaRPr>
          </a:p>
        </p:txBody>
      </p:sp>
      <p:sp>
        <p:nvSpPr>
          <p:cNvPr id="27" name="Rectangle: Rounded Corners 26">
            <a:extLst>
              <a:ext uri="{FF2B5EF4-FFF2-40B4-BE49-F238E27FC236}">
                <a16:creationId xmlns:a16="http://schemas.microsoft.com/office/drawing/2014/main" id="{2A83199B-BDDD-09A1-8327-8358C91FABD4}"/>
              </a:ext>
            </a:extLst>
          </p:cNvPr>
          <p:cNvSpPr/>
          <p:nvPr/>
        </p:nvSpPr>
        <p:spPr>
          <a:xfrm>
            <a:off x="832633" y="3163538"/>
            <a:ext cx="7514897" cy="490655"/>
          </a:xfrm>
          <a:prstGeom prst="roundRect">
            <a:avLst/>
          </a:prstGeom>
          <a:solidFill>
            <a:srgbClr val="CBD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74">
              <a:defRPr/>
            </a:pPr>
            <a:r>
              <a:rPr lang="en-US" sz="2160">
                <a:solidFill>
                  <a:srgbClr val="1C1C1C"/>
                </a:solidFill>
                <a:latin typeface="Averta" panose="00000500000000000000" pitchFamily="50" charset="0"/>
              </a:rPr>
              <a:t>Compliance &amp; enforcement</a:t>
            </a:r>
            <a:endParaRPr lang="en-NZ" sz="2160">
              <a:solidFill>
                <a:srgbClr val="1C1C1C"/>
              </a:solidFill>
              <a:latin typeface="Averta" panose="00000500000000000000" pitchFamily="50" charset="0"/>
              <a:ea typeface="Tahoma"/>
              <a:cs typeface="Tahoma"/>
            </a:endParaRPr>
          </a:p>
        </p:txBody>
      </p:sp>
      <p:sp>
        <p:nvSpPr>
          <p:cNvPr id="28" name="Rectangle: Rounded Corners 27">
            <a:extLst>
              <a:ext uri="{FF2B5EF4-FFF2-40B4-BE49-F238E27FC236}">
                <a16:creationId xmlns:a16="http://schemas.microsoft.com/office/drawing/2014/main" id="{E5825BEA-4985-11A5-40B3-98A59AE5B9DE}"/>
              </a:ext>
            </a:extLst>
          </p:cNvPr>
          <p:cNvSpPr/>
          <p:nvPr/>
        </p:nvSpPr>
        <p:spPr>
          <a:xfrm>
            <a:off x="832625" y="2570555"/>
            <a:ext cx="6030581" cy="490655"/>
          </a:xfrm>
          <a:prstGeom prst="roundRect">
            <a:avLst/>
          </a:prstGeom>
          <a:solidFill>
            <a:srgbClr val="CBD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74">
              <a:defRPr/>
            </a:pPr>
            <a:r>
              <a:rPr lang="en-US" sz="2160">
                <a:solidFill>
                  <a:srgbClr val="1C1C1C"/>
                </a:solidFill>
                <a:latin typeface="Averta" panose="00000500000000000000" pitchFamily="50" charset="0"/>
              </a:rPr>
              <a:t>Audits</a:t>
            </a:r>
            <a:endParaRPr lang="en-NZ" sz="2160">
              <a:solidFill>
                <a:srgbClr val="1C1C1C"/>
              </a:solidFill>
              <a:latin typeface="Averta" panose="00000500000000000000" pitchFamily="50" charset="0"/>
            </a:endParaRPr>
          </a:p>
        </p:txBody>
      </p:sp>
      <p:sp>
        <p:nvSpPr>
          <p:cNvPr id="29" name="Rectangle: Rounded Corners 28">
            <a:extLst>
              <a:ext uri="{FF2B5EF4-FFF2-40B4-BE49-F238E27FC236}">
                <a16:creationId xmlns:a16="http://schemas.microsoft.com/office/drawing/2014/main" id="{0479CBF0-AB39-7376-7DD7-6D102EC22289}"/>
              </a:ext>
            </a:extLst>
          </p:cNvPr>
          <p:cNvSpPr/>
          <p:nvPr/>
        </p:nvSpPr>
        <p:spPr>
          <a:xfrm>
            <a:off x="832626" y="4349506"/>
            <a:ext cx="10637810" cy="490655"/>
          </a:xfrm>
          <a:prstGeom prst="roundRect">
            <a:avLst/>
          </a:prstGeom>
          <a:solidFill>
            <a:srgbClr val="CBD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74">
              <a:defRPr/>
            </a:pPr>
            <a:r>
              <a:rPr lang="en-US" sz="2160">
                <a:solidFill>
                  <a:srgbClr val="1C1C1C"/>
                </a:solidFill>
                <a:latin typeface="Averta" panose="00000500000000000000" pitchFamily="50" charset="0"/>
              </a:rPr>
              <a:t>Reporting &amp; market performance</a:t>
            </a:r>
            <a:endParaRPr lang="en-NZ" sz="2160">
              <a:solidFill>
                <a:srgbClr val="1C1C1C"/>
              </a:solidFill>
              <a:latin typeface="Averta" panose="00000500000000000000" pitchFamily="50" charset="0"/>
            </a:endParaRPr>
          </a:p>
        </p:txBody>
      </p:sp>
      <p:sp>
        <p:nvSpPr>
          <p:cNvPr id="30" name="Rectangle: Rounded Corners 29">
            <a:extLst>
              <a:ext uri="{FF2B5EF4-FFF2-40B4-BE49-F238E27FC236}">
                <a16:creationId xmlns:a16="http://schemas.microsoft.com/office/drawing/2014/main" id="{BC0E86C7-B7A1-5FB0-0DB3-D4FF5BCE0CCD}"/>
              </a:ext>
            </a:extLst>
          </p:cNvPr>
          <p:cNvSpPr/>
          <p:nvPr/>
        </p:nvSpPr>
        <p:spPr>
          <a:xfrm>
            <a:off x="832625" y="4942491"/>
            <a:ext cx="10637810" cy="490655"/>
          </a:xfrm>
          <a:prstGeom prst="roundRect">
            <a:avLst/>
          </a:prstGeom>
          <a:solidFill>
            <a:srgbClr val="CBD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97274">
              <a:defRPr/>
            </a:pPr>
            <a:r>
              <a:rPr lang="en-US" sz="2160">
                <a:solidFill>
                  <a:srgbClr val="1C1C1C"/>
                </a:solidFill>
                <a:latin typeface="Averta" panose="00000500000000000000" pitchFamily="50" charset="0"/>
              </a:rPr>
              <a:t>Effectiveness of governance arrangements</a:t>
            </a:r>
            <a:endParaRPr lang="en-NZ" sz="2160">
              <a:solidFill>
                <a:srgbClr val="1C1C1C"/>
              </a:solidFill>
              <a:latin typeface="Averta" panose="00000500000000000000" pitchFamily="50" charset="0"/>
            </a:endParaRPr>
          </a:p>
        </p:txBody>
      </p:sp>
    </p:spTree>
    <p:extLst>
      <p:ext uri="{BB962C8B-B14F-4D97-AF65-F5344CB8AC3E}">
        <p14:creationId xmlns:p14="http://schemas.microsoft.com/office/powerpoint/2010/main" val="3689399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0A830-3E1D-FA71-4D27-F926DC1F0287}"/>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635C5E1-1324-63FE-1899-E9ECEA29C3FF}"/>
              </a:ext>
            </a:extLst>
          </p:cNvPr>
          <p:cNvSpPr>
            <a:spLocks noGrp="1"/>
          </p:cNvSpPr>
          <p:nvPr>
            <p:ph idx="1"/>
          </p:nvPr>
        </p:nvSpPr>
        <p:spPr>
          <a:xfrm>
            <a:off x="679938" y="1399032"/>
            <a:ext cx="10832123" cy="4032504"/>
          </a:xfrm>
        </p:spPr>
        <p:txBody>
          <a:bodyPr/>
          <a:lstStyle/>
          <a:p>
            <a:pPr marL="170815" indent="-170815">
              <a:lnSpc>
                <a:spcPts val="2023"/>
              </a:lnSpc>
            </a:pPr>
            <a:r>
              <a:rPr lang="en-US">
                <a:solidFill>
                  <a:srgbClr val="000000"/>
                </a:solidFill>
                <a:latin typeface="Averta"/>
              </a:rPr>
              <a:t>In November 2024 we made a Recommendation to the Minister to amend the Gas (Downstream Reconciliation) Rules 2008 and the Gas (Switching Arrangements) Rules 2008 to make provision for advanced gas meters, injection of renewable gases and D+1 (daily allocations).   </a:t>
            </a:r>
            <a:r>
              <a:rPr lang="en-US">
                <a:solidFill>
                  <a:srgbClr val="111111"/>
                </a:solidFill>
                <a:latin typeface="Averta"/>
              </a:rPr>
              <a:t>​</a:t>
            </a:r>
            <a:endParaRPr lang="en-US" b="0" i="0">
              <a:solidFill>
                <a:srgbClr val="111111"/>
              </a:solidFill>
              <a:effectLst/>
              <a:latin typeface="Averta"/>
              <a:cs typeface="Arial" panose="020B0604020202020204" pitchFamily="34" charset="0"/>
            </a:endParaRPr>
          </a:p>
          <a:p>
            <a:pPr marL="170815" indent="-170815">
              <a:lnSpc>
                <a:spcPts val="2023"/>
              </a:lnSpc>
            </a:pPr>
            <a:r>
              <a:rPr lang="en-US">
                <a:solidFill>
                  <a:srgbClr val="000000"/>
                </a:solidFill>
                <a:latin typeface="Averta"/>
              </a:rPr>
              <a:t>Forecast activities for FY2026 include: </a:t>
            </a:r>
            <a:r>
              <a:rPr lang="en-US">
                <a:solidFill>
                  <a:srgbClr val="111111"/>
                </a:solidFill>
                <a:latin typeface="Averta"/>
              </a:rPr>
              <a:t>​</a:t>
            </a:r>
            <a:endParaRPr lang="en-US" b="0" i="0">
              <a:solidFill>
                <a:srgbClr val="111111"/>
              </a:solidFill>
              <a:effectLst/>
              <a:latin typeface="Averta"/>
              <a:cs typeface="Arial" panose="020B0604020202020204" pitchFamily="34" charset="0"/>
            </a:endParaRPr>
          </a:p>
          <a:p>
            <a:pPr marL="513715" lvl="1" indent="-170815">
              <a:lnSpc>
                <a:spcPts val="2023"/>
              </a:lnSpc>
              <a:buFont typeface="Arial" panose="020B0604020202020204" pitchFamily="34" charset="0"/>
              <a:buChar char="•"/>
            </a:pPr>
            <a:r>
              <a:rPr lang="en-US" sz="2000">
                <a:solidFill>
                  <a:srgbClr val="000000"/>
                </a:solidFill>
                <a:latin typeface="Averta"/>
              </a:rPr>
              <a:t>Engaging with industry on rule drafting and detailed specifications for the implementation of the system changes; </a:t>
            </a:r>
            <a:r>
              <a:rPr lang="en-US" sz="2000">
                <a:solidFill>
                  <a:srgbClr val="111111"/>
                </a:solidFill>
                <a:latin typeface="Averta"/>
              </a:rPr>
              <a:t>​</a:t>
            </a:r>
            <a:endParaRPr lang="en-US" sz="2000">
              <a:solidFill>
                <a:srgbClr val="111111"/>
              </a:solidFill>
              <a:latin typeface="Averta"/>
              <a:cs typeface="Arial" panose="020B0604020202020204" pitchFamily="34" charset="0"/>
            </a:endParaRPr>
          </a:p>
          <a:p>
            <a:pPr marL="513715" lvl="1" indent="-170815">
              <a:lnSpc>
                <a:spcPts val="2023"/>
              </a:lnSpc>
              <a:buFont typeface="Arial" panose="020B0604020202020204" pitchFamily="34" charset="0"/>
              <a:buChar char="•"/>
            </a:pPr>
            <a:r>
              <a:rPr lang="en-US" sz="2000">
                <a:solidFill>
                  <a:srgbClr val="000000"/>
                </a:solidFill>
                <a:latin typeface="Averta"/>
              </a:rPr>
              <a:t>Non-regulatory work, for example consulting on and publishing guidelines and information exchange protocols; and </a:t>
            </a:r>
            <a:r>
              <a:rPr lang="en-US" sz="2000">
                <a:solidFill>
                  <a:srgbClr val="111111"/>
                </a:solidFill>
                <a:latin typeface="Averta"/>
              </a:rPr>
              <a:t>​</a:t>
            </a:r>
            <a:endParaRPr lang="en-US" sz="2000">
              <a:solidFill>
                <a:srgbClr val="111111"/>
              </a:solidFill>
              <a:latin typeface="Averta"/>
              <a:cs typeface="Arial" panose="020B0604020202020204" pitchFamily="34" charset="0"/>
            </a:endParaRPr>
          </a:p>
          <a:p>
            <a:pPr marL="513715" lvl="1" indent="-170815">
              <a:lnSpc>
                <a:spcPts val="2023"/>
              </a:lnSpc>
              <a:buFont typeface="Arial" panose="020B0604020202020204" pitchFamily="34" charset="0"/>
              <a:buChar char="•"/>
            </a:pPr>
            <a:r>
              <a:rPr lang="en-US" sz="2000">
                <a:solidFill>
                  <a:srgbClr val="000000"/>
                </a:solidFill>
                <a:latin typeface="Averta"/>
              </a:rPr>
              <a:t>Go-live of new arrangements and monitoring of new processes (</a:t>
            </a:r>
            <a:r>
              <a:rPr lang="en-US" sz="2000" err="1">
                <a:solidFill>
                  <a:srgbClr val="000000"/>
                </a:solidFill>
                <a:latin typeface="Averta"/>
              </a:rPr>
              <a:t>eg</a:t>
            </a:r>
            <a:r>
              <a:rPr lang="en-US" sz="2000">
                <a:solidFill>
                  <a:srgbClr val="000000"/>
                </a:solidFill>
                <a:latin typeface="Averta"/>
              </a:rPr>
              <a:t> UFG allocation and D+1) to ensure they are working effectively. </a:t>
            </a:r>
            <a:r>
              <a:rPr lang="en-US" sz="2000">
                <a:solidFill>
                  <a:srgbClr val="000000"/>
                </a:solidFill>
                <a:latin typeface="Cambria Math"/>
                <a:ea typeface="Cambria Math"/>
              </a:rPr>
              <a:t>​  </a:t>
            </a:r>
            <a:r>
              <a:rPr lang="en-US" sz="2000">
                <a:solidFill>
                  <a:srgbClr val="111111"/>
                </a:solidFill>
                <a:latin typeface="Cambria Math"/>
                <a:ea typeface="Cambria Math"/>
              </a:rPr>
              <a:t>​</a:t>
            </a:r>
            <a:endParaRPr lang="en-US" sz="2000">
              <a:solidFill>
                <a:srgbClr val="111111"/>
              </a:solidFill>
              <a:latin typeface="Cambria Math"/>
              <a:ea typeface="Cambria Math"/>
              <a:cs typeface="Arial" panose="020B0604020202020204" pitchFamily="34" charset="0"/>
            </a:endParaRPr>
          </a:p>
          <a:p>
            <a:pPr marL="0" indent="0">
              <a:buNone/>
            </a:pPr>
            <a:endParaRPr lang="en-US" b="0" i="0">
              <a:solidFill>
                <a:srgbClr val="111111"/>
              </a:solidFill>
              <a:effectLst/>
              <a:latin typeface="Arial" panose="020B0604020202020204" pitchFamily="34" charset="0"/>
            </a:endParaRPr>
          </a:p>
        </p:txBody>
      </p:sp>
      <p:sp>
        <p:nvSpPr>
          <p:cNvPr id="5" name="Slide Number Placeholder 8">
            <a:extLst>
              <a:ext uri="{FF2B5EF4-FFF2-40B4-BE49-F238E27FC236}">
                <a16:creationId xmlns:a16="http://schemas.microsoft.com/office/drawing/2014/main" id="{3966458A-3944-C5CE-D1C3-2E9521F347B8}"/>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a:solidFill>
                  <a:srgbClr val="DCDCDC">
                    <a:lumMod val="25000"/>
                  </a:srgbClr>
                </a:solidFill>
              </a:rPr>
              <a:pPr>
                <a:defRPr/>
              </a:pPr>
              <a:t>12</a:t>
            </a:fld>
            <a:endParaRPr lang="en-NZ">
              <a:solidFill>
                <a:srgbClr val="DCDCDC">
                  <a:lumMod val="25000"/>
                </a:srgbClr>
              </a:solidFill>
            </a:endParaRPr>
          </a:p>
        </p:txBody>
      </p:sp>
      <p:sp>
        <p:nvSpPr>
          <p:cNvPr id="4" name="Title 1">
            <a:extLst>
              <a:ext uri="{FF2B5EF4-FFF2-40B4-BE49-F238E27FC236}">
                <a16:creationId xmlns:a16="http://schemas.microsoft.com/office/drawing/2014/main" id="{DBF6A8D1-8A0B-FAE1-687E-386D8387B97B}"/>
              </a:ext>
            </a:extLst>
          </p:cNvPr>
          <p:cNvSpPr>
            <a:spLocks noGrp="1"/>
          </p:cNvSpPr>
          <p:nvPr/>
        </p:nvSpPr>
        <p:spPr bwMode="auto">
          <a:xfrm>
            <a:off x="556845" y="16033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rtl="0" eaLnBrk="0" fontAlgn="base" hangingPunct="0">
              <a:lnSpc>
                <a:spcPct val="90000"/>
              </a:lnSpc>
              <a:spcBef>
                <a:spcPct val="0"/>
              </a:spcBef>
              <a:spcAft>
                <a:spcPts val="150"/>
              </a:spcAft>
              <a:defRPr sz="2700" b="1" i="0" kern="4000">
                <a:solidFill>
                  <a:srgbClr val="7C82B3"/>
                </a:solidFill>
                <a:latin typeface="Averta Bold" pitchFamily="2" charset="77"/>
                <a:ea typeface="+mj-ea"/>
                <a:cs typeface="+mj-cs"/>
              </a:defRPr>
            </a:lvl1pPr>
            <a:lvl2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2pPr>
            <a:lvl3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3pPr>
            <a:lvl4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4pPr>
            <a:lvl5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a:solidFill>
                  <a:srgbClr val="00B050"/>
                </a:solidFill>
                <a:latin typeface="Averta Bold" panose="00000500000000000000" pitchFamily="50" charset="0"/>
              </a:rPr>
              <a:t>Gas Governance arrangements: Recommendation to the Minister </a:t>
            </a:r>
            <a:endParaRPr lang="en-US">
              <a:solidFill>
                <a:srgbClr val="000000"/>
              </a:solidFill>
              <a:latin typeface="Averta"/>
            </a:endParaRPr>
          </a:p>
        </p:txBody>
      </p:sp>
    </p:spTree>
    <p:extLst>
      <p:ext uri="{BB962C8B-B14F-4D97-AF65-F5344CB8AC3E}">
        <p14:creationId xmlns:p14="http://schemas.microsoft.com/office/powerpoint/2010/main" val="1099121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3616A-71C5-13C7-38F8-D5BFD253E154}"/>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0741E58-21B6-DF8D-7BB4-52F82EAD1D7B}"/>
              </a:ext>
            </a:extLst>
          </p:cNvPr>
          <p:cNvSpPr>
            <a:spLocks noGrp="1"/>
          </p:cNvSpPr>
          <p:nvPr>
            <p:ph idx="1"/>
          </p:nvPr>
        </p:nvSpPr>
        <p:spPr>
          <a:xfrm>
            <a:off x="622791" y="1485900"/>
            <a:ext cx="10832123" cy="3276191"/>
          </a:xfrm>
        </p:spPr>
        <p:txBody>
          <a:bodyPr/>
          <a:lstStyle/>
          <a:p>
            <a:pPr>
              <a:lnSpc>
                <a:spcPts val="2023"/>
              </a:lnSpc>
            </a:pPr>
            <a:r>
              <a:rPr lang="en-US">
                <a:solidFill>
                  <a:srgbClr val="000000"/>
                </a:solidFill>
                <a:latin typeface="Averta" panose="00000500000000000000" pitchFamily="50" charset="0"/>
              </a:rPr>
              <a:t>We are currently supporting MBIE through the legislative change process to progress amendments to the CCM Regulations.  In FY2026 we intend to:  </a:t>
            </a:r>
            <a:r>
              <a:rPr lang="en-US">
                <a:solidFill>
                  <a:srgbClr val="111111"/>
                </a:solidFill>
                <a:latin typeface="Averta" panose="00000500000000000000" pitchFamily="50" charset="0"/>
              </a:rPr>
              <a:t>​</a:t>
            </a:r>
            <a:endParaRPr lang="en-US" b="0" i="0">
              <a:solidFill>
                <a:srgbClr val="111111"/>
              </a:solidFill>
              <a:effectLst/>
              <a:latin typeface="Arial" panose="020B0604020202020204" pitchFamily="34" charset="0"/>
            </a:endParaRPr>
          </a:p>
          <a:p>
            <a:pPr lvl="1">
              <a:lnSpc>
                <a:spcPts val="2023"/>
              </a:lnSpc>
              <a:buFont typeface="Arial" panose="020B0604020202020204" pitchFamily="34" charset="0"/>
              <a:buChar char="•"/>
            </a:pPr>
            <a:r>
              <a:rPr lang="en-US" sz="2000">
                <a:solidFill>
                  <a:srgbClr val="000000"/>
                </a:solidFill>
                <a:latin typeface="Averta" panose="00000500000000000000" pitchFamily="50" charset="0"/>
              </a:rPr>
              <a:t>Implement proposed changes to the CCM Regulations including consequential changes to existing industry processes.  </a:t>
            </a:r>
            <a:r>
              <a:rPr lang="en-US" sz="2000">
                <a:solidFill>
                  <a:srgbClr val="111111"/>
                </a:solidFill>
                <a:latin typeface="Averta" panose="00000500000000000000" pitchFamily="50" charset="0"/>
              </a:rPr>
              <a:t>​</a:t>
            </a:r>
            <a:endParaRPr lang="en-US" sz="2000">
              <a:solidFill>
                <a:srgbClr val="111111"/>
              </a:solidFill>
              <a:latin typeface="Arial" panose="020B0604020202020204" pitchFamily="34" charset="0"/>
            </a:endParaRPr>
          </a:p>
          <a:p>
            <a:pPr marL="0" indent="0">
              <a:buNone/>
            </a:pPr>
            <a:endParaRPr lang="en-US" b="0" i="0" u="none" strike="noStrike">
              <a:solidFill>
                <a:srgbClr val="000000"/>
              </a:solidFill>
              <a:effectLst/>
              <a:latin typeface="Averta"/>
            </a:endParaRPr>
          </a:p>
        </p:txBody>
      </p:sp>
      <p:sp>
        <p:nvSpPr>
          <p:cNvPr id="5" name="Slide Number Placeholder 8">
            <a:extLst>
              <a:ext uri="{FF2B5EF4-FFF2-40B4-BE49-F238E27FC236}">
                <a16:creationId xmlns:a16="http://schemas.microsoft.com/office/drawing/2014/main" id="{1A56AF72-62F4-6B6A-723C-D80BDBC1807B}"/>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a:solidFill>
                  <a:srgbClr val="DCDCDC">
                    <a:lumMod val="25000"/>
                  </a:srgbClr>
                </a:solidFill>
              </a:rPr>
              <a:pPr>
                <a:defRPr/>
              </a:pPr>
              <a:t>13</a:t>
            </a:fld>
            <a:endParaRPr lang="en-NZ">
              <a:solidFill>
                <a:srgbClr val="DCDCDC">
                  <a:lumMod val="25000"/>
                </a:srgbClr>
              </a:solidFill>
            </a:endParaRPr>
          </a:p>
        </p:txBody>
      </p:sp>
      <p:sp>
        <p:nvSpPr>
          <p:cNvPr id="4" name="Title 1">
            <a:extLst>
              <a:ext uri="{FF2B5EF4-FFF2-40B4-BE49-F238E27FC236}">
                <a16:creationId xmlns:a16="http://schemas.microsoft.com/office/drawing/2014/main" id="{6089C767-6A7D-2B5F-3863-A1094CAEFCF9}"/>
              </a:ext>
            </a:extLst>
          </p:cNvPr>
          <p:cNvSpPr>
            <a:spLocks noGrp="1"/>
          </p:cNvSpPr>
          <p:nvPr/>
        </p:nvSpPr>
        <p:spPr bwMode="auto">
          <a:xfrm>
            <a:off x="556845" y="16033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rtl="0" eaLnBrk="0" fontAlgn="base" hangingPunct="0">
              <a:lnSpc>
                <a:spcPct val="90000"/>
              </a:lnSpc>
              <a:spcBef>
                <a:spcPct val="0"/>
              </a:spcBef>
              <a:spcAft>
                <a:spcPts val="150"/>
              </a:spcAft>
              <a:defRPr sz="2700" b="1" i="0" kern="4000">
                <a:solidFill>
                  <a:srgbClr val="7C82B3"/>
                </a:solidFill>
                <a:latin typeface="Averta Bold" pitchFamily="2" charset="77"/>
                <a:ea typeface="+mj-ea"/>
                <a:cs typeface="+mj-cs"/>
              </a:defRPr>
            </a:lvl1pPr>
            <a:lvl2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2pPr>
            <a:lvl3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3pPr>
            <a:lvl4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4pPr>
            <a:lvl5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a:solidFill>
                  <a:srgbClr val="00B050"/>
                </a:solidFill>
                <a:latin typeface="Averta Bold" panose="00000500000000000000" pitchFamily="50" charset="0"/>
              </a:rPr>
              <a:t>Critical Contingency Management</a:t>
            </a:r>
            <a:r>
              <a:rPr lang="en-US" b="0">
                <a:solidFill>
                  <a:srgbClr val="111111"/>
                </a:solidFill>
                <a:latin typeface="Averta Bold" panose="00000800000000000000" pitchFamily="50" charset="0"/>
              </a:rPr>
              <a:t>​</a:t>
            </a:r>
            <a:endParaRPr lang="en-US">
              <a:solidFill>
                <a:srgbClr val="000000"/>
              </a:solidFill>
              <a:latin typeface="Averta"/>
            </a:endParaRPr>
          </a:p>
        </p:txBody>
      </p:sp>
    </p:spTree>
    <p:extLst>
      <p:ext uri="{BB962C8B-B14F-4D97-AF65-F5344CB8AC3E}">
        <p14:creationId xmlns:p14="http://schemas.microsoft.com/office/powerpoint/2010/main" val="2596827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1D23A-78E6-2546-D225-1F246657BB6F}"/>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9EDD755-FF02-A3B0-C834-BE833A758209}"/>
              </a:ext>
            </a:extLst>
          </p:cNvPr>
          <p:cNvSpPr>
            <a:spLocks noGrp="1"/>
          </p:cNvSpPr>
          <p:nvPr>
            <p:ph idx="1"/>
          </p:nvPr>
        </p:nvSpPr>
        <p:spPr>
          <a:xfrm>
            <a:off x="679941" y="1692527"/>
            <a:ext cx="10832123" cy="3276191"/>
          </a:xfrm>
        </p:spPr>
        <p:txBody>
          <a:bodyPr/>
          <a:lstStyle/>
          <a:p>
            <a:pPr>
              <a:lnSpc>
                <a:spcPts val="2023"/>
              </a:lnSpc>
            </a:pPr>
            <a:r>
              <a:rPr lang="en-US">
                <a:solidFill>
                  <a:srgbClr val="000000"/>
                </a:solidFill>
                <a:latin typeface="Averta" panose="00000500000000000000" pitchFamily="50" charset="0"/>
              </a:rPr>
              <a:t>Gas Industry Co’s levy arrangements have remained unchanged since 2007.  With wholesale gas volumes continuing to decline, while the consumption of LPG, LNG and biogas is expected to increase, in FY2026 we intend to:   </a:t>
            </a:r>
            <a:r>
              <a:rPr lang="en-US">
                <a:solidFill>
                  <a:srgbClr val="111111"/>
                </a:solidFill>
                <a:latin typeface="Averta" panose="00000500000000000000" pitchFamily="50" charset="0"/>
              </a:rPr>
              <a:t>​</a:t>
            </a:r>
            <a:endParaRPr lang="en-US" b="0" i="0">
              <a:solidFill>
                <a:srgbClr val="111111"/>
              </a:solidFill>
              <a:effectLst/>
              <a:latin typeface="Segoe UI" panose="020B0502040204020203" pitchFamily="34" charset="0"/>
            </a:endParaRPr>
          </a:p>
          <a:p>
            <a:pPr lvl="1">
              <a:lnSpc>
                <a:spcPts val="2023"/>
              </a:lnSpc>
              <a:buFont typeface="Arial" panose="020B0604020202020204" pitchFamily="34" charset="0"/>
              <a:buChar char="•"/>
            </a:pPr>
            <a:r>
              <a:rPr lang="en-US" sz="2000">
                <a:solidFill>
                  <a:srgbClr val="000000"/>
                </a:solidFill>
                <a:latin typeface="Averta" panose="00000500000000000000" pitchFamily="50" charset="0"/>
              </a:rPr>
              <a:t>Consult with industry in relation to the possibility of Gas Industry Co levying LPG, LNG and biogas; and </a:t>
            </a:r>
            <a:r>
              <a:rPr lang="en-US" sz="2000">
                <a:solidFill>
                  <a:srgbClr val="111111"/>
                </a:solidFill>
                <a:latin typeface="Averta" panose="00000500000000000000" pitchFamily="50" charset="0"/>
              </a:rPr>
              <a:t>​</a:t>
            </a:r>
            <a:endParaRPr lang="en-US" sz="2000">
              <a:solidFill>
                <a:srgbClr val="111111"/>
              </a:solidFill>
              <a:latin typeface="Arial" panose="020B0604020202020204" pitchFamily="34" charset="0"/>
            </a:endParaRPr>
          </a:p>
          <a:p>
            <a:pPr lvl="1">
              <a:lnSpc>
                <a:spcPts val="1799"/>
              </a:lnSpc>
              <a:buFont typeface="Arial" panose="020B0604020202020204" pitchFamily="34" charset="0"/>
              <a:buChar char="•"/>
            </a:pPr>
            <a:r>
              <a:rPr lang="en-US" sz="2000">
                <a:solidFill>
                  <a:srgbClr val="000000"/>
                </a:solidFill>
                <a:latin typeface="Averta" panose="00000500000000000000" pitchFamily="50" charset="0"/>
              </a:rPr>
              <a:t>Consider whether changes would be required to the Gas Act or levy regulations to enable this.  </a:t>
            </a:r>
            <a:endParaRPr lang="en-US" sz="2000">
              <a:solidFill>
                <a:srgbClr val="111111"/>
              </a:solidFill>
              <a:latin typeface="Arial" panose="020B0604020202020204" pitchFamily="34" charset="0"/>
            </a:endParaRPr>
          </a:p>
          <a:p>
            <a:pPr marL="0" indent="0">
              <a:buNone/>
            </a:pPr>
            <a:endParaRPr lang="en-US">
              <a:latin typeface="Averta" pitchFamily="2" charset="77"/>
            </a:endParaRPr>
          </a:p>
        </p:txBody>
      </p:sp>
      <p:sp>
        <p:nvSpPr>
          <p:cNvPr id="5" name="Slide Number Placeholder 8">
            <a:extLst>
              <a:ext uri="{FF2B5EF4-FFF2-40B4-BE49-F238E27FC236}">
                <a16:creationId xmlns:a16="http://schemas.microsoft.com/office/drawing/2014/main" id="{3BAB37FA-5CE9-6DE8-2933-D786D230AC71}"/>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a:solidFill>
                  <a:srgbClr val="DCDCDC">
                    <a:lumMod val="25000"/>
                  </a:srgbClr>
                </a:solidFill>
              </a:rPr>
              <a:pPr>
                <a:defRPr/>
              </a:pPr>
              <a:t>14</a:t>
            </a:fld>
            <a:endParaRPr lang="en-NZ">
              <a:solidFill>
                <a:srgbClr val="DCDCDC">
                  <a:lumMod val="25000"/>
                </a:srgbClr>
              </a:solidFill>
            </a:endParaRPr>
          </a:p>
        </p:txBody>
      </p:sp>
      <p:sp>
        <p:nvSpPr>
          <p:cNvPr id="4" name="Title 1">
            <a:extLst>
              <a:ext uri="{FF2B5EF4-FFF2-40B4-BE49-F238E27FC236}">
                <a16:creationId xmlns:a16="http://schemas.microsoft.com/office/drawing/2014/main" id="{427DF810-DEDF-F7A4-F40F-20CD773F6EF1}"/>
              </a:ext>
            </a:extLst>
          </p:cNvPr>
          <p:cNvSpPr>
            <a:spLocks noGrp="1"/>
          </p:cNvSpPr>
          <p:nvPr/>
        </p:nvSpPr>
        <p:spPr bwMode="auto">
          <a:xfrm>
            <a:off x="556845" y="16033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rtl="0" eaLnBrk="0" fontAlgn="base" hangingPunct="0">
              <a:lnSpc>
                <a:spcPct val="90000"/>
              </a:lnSpc>
              <a:spcBef>
                <a:spcPct val="0"/>
              </a:spcBef>
              <a:spcAft>
                <a:spcPts val="150"/>
              </a:spcAft>
              <a:defRPr sz="2700" b="1" i="0" kern="4000">
                <a:solidFill>
                  <a:srgbClr val="7C82B3"/>
                </a:solidFill>
                <a:latin typeface="Averta Bold" pitchFamily="2" charset="77"/>
                <a:ea typeface="+mj-ea"/>
                <a:cs typeface="+mj-cs"/>
              </a:defRPr>
            </a:lvl1pPr>
            <a:lvl2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2pPr>
            <a:lvl3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3pPr>
            <a:lvl4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4pPr>
            <a:lvl5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a:solidFill>
                  <a:srgbClr val="00B050"/>
                </a:solidFill>
                <a:latin typeface="Averta Bold" panose="00000500000000000000" pitchFamily="50" charset="0"/>
              </a:rPr>
              <a:t>Levy </a:t>
            </a:r>
            <a:r>
              <a:rPr lang="en-US" b="0">
                <a:solidFill>
                  <a:srgbClr val="111111"/>
                </a:solidFill>
                <a:latin typeface="Averta Bold" panose="00000800000000000000" pitchFamily="50" charset="0"/>
              </a:rPr>
              <a:t>​</a:t>
            </a:r>
            <a:endParaRPr lang="en-US">
              <a:solidFill>
                <a:srgbClr val="000000"/>
              </a:solidFill>
              <a:latin typeface="Averta"/>
            </a:endParaRPr>
          </a:p>
        </p:txBody>
      </p:sp>
    </p:spTree>
    <p:extLst>
      <p:ext uri="{BB962C8B-B14F-4D97-AF65-F5344CB8AC3E}">
        <p14:creationId xmlns:p14="http://schemas.microsoft.com/office/powerpoint/2010/main" val="228854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F16008-AD0E-4F51-B733-FC15CEC41094}"/>
              </a:ext>
            </a:extLst>
          </p:cNvPr>
          <p:cNvSpPr>
            <a:spLocks noGrp="1"/>
          </p:cNvSpPr>
          <p:nvPr>
            <p:ph idx="1"/>
          </p:nvPr>
        </p:nvSpPr>
        <p:spPr>
          <a:xfrm>
            <a:off x="679941" y="1294058"/>
            <a:ext cx="10832123" cy="4428335"/>
          </a:xfrm>
        </p:spPr>
        <p:txBody>
          <a:bodyPr/>
          <a:lstStyle/>
          <a:p>
            <a:pPr marL="0" indent="0">
              <a:lnSpc>
                <a:spcPts val="2251"/>
              </a:lnSpc>
              <a:buNone/>
            </a:pPr>
            <a:r>
              <a:rPr lang="en-US">
                <a:solidFill>
                  <a:srgbClr val="00B050"/>
                </a:solidFill>
                <a:latin typeface="Averta Semibold" panose="00000700000000000000" pitchFamily="50" charset="0"/>
              </a:rPr>
              <a:t>Consumer voice</a:t>
            </a:r>
            <a:r>
              <a:rPr lang="en-US">
                <a:solidFill>
                  <a:srgbClr val="111111"/>
                </a:solidFill>
                <a:latin typeface="Averta Semibold" panose="00000700000000000000" pitchFamily="50" charset="0"/>
              </a:rPr>
              <a:t>​</a:t>
            </a:r>
            <a:endParaRPr lang="en-US" sz="1600">
              <a:solidFill>
                <a:srgbClr val="111111"/>
              </a:solidFill>
              <a:latin typeface="Arial" panose="020B0604020202020204" pitchFamily="34" charset="0"/>
            </a:endParaRPr>
          </a:p>
          <a:p>
            <a:pPr>
              <a:lnSpc>
                <a:spcPts val="2023"/>
              </a:lnSpc>
            </a:pPr>
            <a:r>
              <a:rPr lang="en-US" sz="1799">
                <a:solidFill>
                  <a:srgbClr val="000000"/>
                </a:solidFill>
                <a:latin typeface="Averta" panose="00000500000000000000" pitchFamily="50" charset="0"/>
              </a:rPr>
              <a:t>Based on preliminary work showing fuel switching costs may be much higher than thought, we are interested in better understanding the lifetime cost and emissions outlook for residential and small commercial gas customers. In FY2026 we propose to:</a:t>
            </a:r>
            <a:r>
              <a:rPr lang="en-US" sz="1799">
                <a:solidFill>
                  <a:srgbClr val="111111"/>
                </a:solidFill>
                <a:latin typeface="Averta" panose="00000500000000000000" pitchFamily="50" charset="0"/>
              </a:rPr>
              <a:t>​</a:t>
            </a:r>
            <a:endParaRPr lang="en-US" sz="1600">
              <a:solidFill>
                <a:srgbClr val="111111"/>
              </a:solidFill>
              <a:latin typeface="Arial" panose="020B0604020202020204" pitchFamily="34" charset="0"/>
            </a:endParaRPr>
          </a:p>
          <a:p>
            <a:pPr lvl="1">
              <a:lnSpc>
                <a:spcPts val="2023"/>
              </a:lnSpc>
              <a:buFont typeface="Arial" panose="020B0604020202020204" pitchFamily="34" charset="0"/>
              <a:buChar char="•"/>
            </a:pPr>
            <a:r>
              <a:rPr lang="en-US" sz="2000">
                <a:solidFill>
                  <a:srgbClr val="000000"/>
                </a:solidFill>
                <a:latin typeface="Averta" panose="00000500000000000000" pitchFamily="50" charset="0"/>
              </a:rPr>
              <a:t>Investigate the lifetime cost to residential consumers and the cost of emissions abatement of fuel switching.</a:t>
            </a:r>
            <a:r>
              <a:rPr lang="en-US" sz="2000">
                <a:solidFill>
                  <a:srgbClr val="111111"/>
                </a:solidFill>
                <a:latin typeface="Averta" panose="00000500000000000000" pitchFamily="50" charset="0"/>
              </a:rPr>
              <a:t>​</a:t>
            </a:r>
            <a:endParaRPr lang="en-US" sz="2000">
              <a:solidFill>
                <a:srgbClr val="111111"/>
              </a:solidFill>
              <a:latin typeface="Arial" panose="020B0604020202020204" pitchFamily="34" charset="0"/>
            </a:endParaRPr>
          </a:p>
          <a:p>
            <a:pPr marL="0" indent="0">
              <a:lnSpc>
                <a:spcPts val="2251"/>
              </a:lnSpc>
              <a:spcBef>
                <a:spcPts val="0"/>
              </a:spcBef>
              <a:spcAft>
                <a:spcPts val="0"/>
              </a:spcAft>
              <a:buNone/>
            </a:pPr>
            <a:endParaRPr lang="en-US" b="0" i="0" u="none" strike="noStrike">
              <a:solidFill>
                <a:srgbClr val="00B050"/>
              </a:solidFill>
              <a:effectLst/>
              <a:latin typeface="Averta Semibold" panose="00000700000000000000" pitchFamily="50" charset="0"/>
            </a:endParaRPr>
          </a:p>
          <a:p>
            <a:pPr marL="0" indent="0">
              <a:lnSpc>
                <a:spcPts val="2251"/>
              </a:lnSpc>
              <a:buNone/>
            </a:pPr>
            <a:r>
              <a:rPr lang="en-US">
                <a:solidFill>
                  <a:srgbClr val="00B050"/>
                </a:solidFill>
                <a:latin typeface="Averta Semibold" panose="00000700000000000000" pitchFamily="50" charset="0"/>
              </a:rPr>
              <a:t>Retail Gas Contracts Oversight Scheme </a:t>
            </a:r>
            <a:r>
              <a:rPr lang="en-US">
                <a:solidFill>
                  <a:srgbClr val="111111"/>
                </a:solidFill>
                <a:latin typeface="Averta Semibold" panose="00000700000000000000" pitchFamily="50" charset="0"/>
              </a:rPr>
              <a:t>​</a:t>
            </a:r>
            <a:endParaRPr lang="en-US" sz="1600">
              <a:solidFill>
                <a:srgbClr val="111111"/>
              </a:solidFill>
              <a:latin typeface="Arial" panose="020B0604020202020204" pitchFamily="34" charset="0"/>
            </a:endParaRPr>
          </a:p>
          <a:p>
            <a:pPr>
              <a:lnSpc>
                <a:spcPts val="2023"/>
              </a:lnSpc>
            </a:pPr>
            <a:r>
              <a:rPr lang="en-US" sz="1799">
                <a:solidFill>
                  <a:srgbClr val="000000"/>
                </a:solidFill>
                <a:latin typeface="Averta" panose="00000500000000000000" pitchFamily="50" charset="0"/>
              </a:rPr>
              <a:t>The next full assessment of retailer alignment with the Retail Gas Contracts Oversight Scheme is scheduled for FY2027.  In FY2026 we will: </a:t>
            </a:r>
            <a:r>
              <a:rPr lang="en-US" sz="1799">
                <a:solidFill>
                  <a:srgbClr val="111111"/>
                </a:solidFill>
                <a:latin typeface="Averta" panose="00000500000000000000" pitchFamily="50" charset="0"/>
              </a:rPr>
              <a:t>​</a:t>
            </a:r>
            <a:endParaRPr lang="en-US" sz="1600">
              <a:solidFill>
                <a:srgbClr val="111111"/>
              </a:solidFill>
              <a:latin typeface="Arial" panose="020B0604020202020204" pitchFamily="34" charset="0"/>
            </a:endParaRPr>
          </a:p>
          <a:p>
            <a:pPr lvl="1">
              <a:lnSpc>
                <a:spcPts val="2023"/>
              </a:lnSpc>
              <a:buFont typeface="Arial" panose="020B0604020202020204" pitchFamily="34" charset="0"/>
              <a:buChar char="•"/>
            </a:pPr>
            <a:r>
              <a:rPr lang="en-US" sz="2000">
                <a:solidFill>
                  <a:srgbClr val="000000"/>
                </a:solidFill>
                <a:latin typeface="Averta" panose="00000500000000000000" pitchFamily="50" charset="0"/>
              </a:rPr>
              <a:t>Provide information to new entrant retailers to help them understand their obligations and the governance processes.  </a:t>
            </a:r>
            <a:r>
              <a:rPr lang="en-US" sz="2000">
                <a:solidFill>
                  <a:srgbClr val="111111"/>
                </a:solidFill>
                <a:latin typeface="Averta" panose="00000500000000000000" pitchFamily="50" charset="0"/>
              </a:rPr>
              <a:t>​</a:t>
            </a:r>
            <a:endParaRPr lang="en-US" sz="2000">
              <a:solidFill>
                <a:srgbClr val="111111"/>
              </a:solidFill>
              <a:latin typeface="Arial" panose="020B0604020202020204" pitchFamily="34" charset="0"/>
            </a:endParaRPr>
          </a:p>
          <a:p>
            <a:pPr marL="0" indent="0">
              <a:buNone/>
            </a:pPr>
            <a:endParaRPr lang="en-US" sz="1799"/>
          </a:p>
        </p:txBody>
      </p:sp>
      <p:sp>
        <p:nvSpPr>
          <p:cNvPr id="5" name="Slide Number Placeholder 8">
            <a:extLst>
              <a:ext uri="{FF2B5EF4-FFF2-40B4-BE49-F238E27FC236}">
                <a16:creationId xmlns:a16="http://schemas.microsoft.com/office/drawing/2014/main" id="{C2F9BA9B-7994-7549-AEA8-EF861207D622}"/>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a:solidFill>
                  <a:srgbClr val="DCDCDC">
                    <a:lumMod val="25000"/>
                  </a:srgbClr>
                </a:solidFill>
              </a:rPr>
              <a:pPr>
                <a:defRPr/>
              </a:pPr>
              <a:t>15</a:t>
            </a:fld>
            <a:endParaRPr lang="en-NZ">
              <a:solidFill>
                <a:srgbClr val="DCDCDC">
                  <a:lumMod val="25000"/>
                </a:srgbClr>
              </a:solidFill>
            </a:endParaRPr>
          </a:p>
        </p:txBody>
      </p:sp>
      <p:sp>
        <p:nvSpPr>
          <p:cNvPr id="4" name="Title 1">
            <a:extLst>
              <a:ext uri="{FF2B5EF4-FFF2-40B4-BE49-F238E27FC236}">
                <a16:creationId xmlns:a16="http://schemas.microsoft.com/office/drawing/2014/main" id="{768E8930-7CB7-537E-F97F-415B7E669903}"/>
              </a:ext>
            </a:extLst>
          </p:cNvPr>
          <p:cNvSpPr>
            <a:spLocks noGrp="1"/>
          </p:cNvSpPr>
          <p:nvPr/>
        </p:nvSpPr>
        <p:spPr bwMode="auto">
          <a:xfrm>
            <a:off x="556845" y="16033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rtl="0" eaLnBrk="0" fontAlgn="base" hangingPunct="0">
              <a:lnSpc>
                <a:spcPct val="90000"/>
              </a:lnSpc>
              <a:spcBef>
                <a:spcPct val="0"/>
              </a:spcBef>
              <a:spcAft>
                <a:spcPts val="150"/>
              </a:spcAft>
              <a:defRPr sz="2700" b="1" i="0" kern="4000">
                <a:solidFill>
                  <a:srgbClr val="7C82B3"/>
                </a:solidFill>
                <a:latin typeface="Averta Bold" pitchFamily="2" charset="77"/>
                <a:ea typeface="+mj-ea"/>
                <a:cs typeface="+mj-cs"/>
              </a:defRPr>
            </a:lvl1pPr>
            <a:lvl2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2pPr>
            <a:lvl3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3pPr>
            <a:lvl4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4pPr>
            <a:lvl5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a:solidFill>
                  <a:srgbClr val="00B050"/>
                </a:solidFill>
                <a:latin typeface="Averta Bold" panose="00000500000000000000" pitchFamily="50" charset="0"/>
              </a:rPr>
              <a:t>Consumer</a:t>
            </a:r>
            <a:endParaRPr lang="en-US">
              <a:solidFill>
                <a:srgbClr val="000000"/>
              </a:solidFill>
              <a:latin typeface="Averta"/>
            </a:endParaRPr>
          </a:p>
        </p:txBody>
      </p:sp>
    </p:spTree>
    <p:extLst>
      <p:ext uri="{BB962C8B-B14F-4D97-AF65-F5344CB8AC3E}">
        <p14:creationId xmlns:p14="http://schemas.microsoft.com/office/powerpoint/2010/main" val="2742243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F16008-AD0E-4F51-B733-FC15CEC41094}"/>
              </a:ext>
            </a:extLst>
          </p:cNvPr>
          <p:cNvSpPr>
            <a:spLocks noGrp="1"/>
          </p:cNvSpPr>
          <p:nvPr>
            <p:ph idx="1"/>
          </p:nvPr>
        </p:nvSpPr>
        <p:spPr>
          <a:xfrm>
            <a:off x="679941" y="1692527"/>
            <a:ext cx="10832123" cy="3276191"/>
          </a:xfrm>
        </p:spPr>
        <p:txBody>
          <a:bodyPr/>
          <a:lstStyle/>
          <a:p>
            <a:pPr marL="0" indent="0">
              <a:lnSpc>
                <a:spcPts val="2251"/>
              </a:lnSpc>
              <a:buNone/>
            </a:pPr>
            <a:r>
              <a:rPr lang="en-US" sz="2400">
                <a:solidFill>
                  <a:srgbClr val="00B050"/>
                </a:solidFill>
                <a:latin typeface="Averta Semibold" panose="00000700000000000000" pitchFamily="50" charset="0"/>
              </a:rPr>
              <a:t>Guidelines to Enhance Consumer Outcomes </a:t>
            </a:r>
            <a:r>
              <a:rPr lang="en-US" sz="2400">
                <a:solidFill>
                  <a:srgbClr val="111111"/>
                </a:solidFill>
                <a:latin typeface="Averta Semibold" panose="00000700000000000000" pitchFamily="50" charset="0"/>
              </a:rPr>
              <a:t>​</a:t>
            </a:r>
            <a:endParaRPr lang="en-US" b="0" i="0">
              <a:solidFill>
                <a:srgbClr val="111111"/>
              </a:solidFill>
              <a:effectLst/>
              <a:latin typeface="Arial" panose="020B0604020202020204" pitchFamily="34" charset="0"/>
            </a:endParaRPr>
          </a:p>
          <a:p>
            <a:pPr marL="170815" indent="-170815">
              <a:lnSpc>
                <a:spcPts val="2023"/>
              </a:lnSpc>
            </a:pPr>
            <a:r>
              <a:rPr lang="en-US">
                <a:solidFill>
                  <a:srgbClr val="000000"/>
                </a:solidFill>
                <a:latin typeface="Averta" panose="00000500000000000000" pitchFamily="50" charset="0"/>
              </a:rPr>
              <a:t>We are currently awaiting </a:t>
            </a:r>
            <a:r>
              <a:rPr lang="en-US" err="1">
                <a:solidFill>
                  <a:srgbClr val="000000"/>
                </a:solidFill>
                <a:latin typeface="Averta" panose="00000500000000000000" pitchFamily="50" charset="0"/>
              </a:rPr>
              <a:t>finalisation</a:t>
            </a:r>
            <a:r>
              <a:rPr lang="en-US">
                <a:solidFill>
                  <a:srgbClr val="000000"/>
                </a:solidFill>
                <a:latin typeface="Averta" panose="00000500000000000000" pitchFamily="50" charset="0"/>
              </a:rPr>
              <a:t> of the changes to the Electricity Industry Participation Code to mandate the electricity Consumer Care Guidelines, after which we assess what changes should be made the existing gas Consumer Care Guidelines.  In FY2026, we expect to: </a:t>
            </a:r>
            <a:r>
              <a:rPr lang="en-US">
                <a:solidFill>
                  <a:srgbClr val="111111"/>
                </a:solidFill>
                <a:latin typeface="Averta" panose="00000500000000000000" pitchFamily="50" charset="0"/>
              </a:rPr>
              <a:t>​</a:t>
            </a:r>
            <a:endParaRPr lang="en-US" b="0" i="0">
              <a:solidFill>
                <a:srgbClr val="111111"/>
              </a:solidFill>
              <a:effectLst/>
              <a:latin typeface="Arial" panose="020B0604020202020204" pitchFamily="34" charset="0"/>
              <a:cs typeface="Arial" panose="020B0604020202020204" pitchFamily="34" charset="0"/>
            </a:endParaRPr>
          </a:p>
          <a:p>
            <a:pPr marL="513715" lvl="1" indent="-170815">
              <a:lnSpc>
                <a:spcPts val="2023"/>
              </a:lnSpc>
              <a:buFont typeface="Arial" panose="020B0604020202020204" pitchFamily="34" charset="0"/>
              <a:buChar char="•"/>
            </a:pPr>
            <a:r>
              <a:rPr lang="en-US" sz="2000">
                <a:solidFill>
                  <a:srgbClr val="000000"/>
                </a:solidFill>
                <a:latin typeface="Averta"/>
              </a:rPr>
              <a:t>Complete our review of amendments to the Code together with retailer feedback on the gas Consumer Care Guidelines and make any changes to the gas Consumer Care Guidelines that are appropriate; and  </a:t>
            </a:r>
            <a:r>
              <a:rPr lang="en-US" sz="2000">
                <a:solidFill>
                  <a:srgbClr val="111111"/>
                </a:solidFill>
                <a:latin typeface="Averta"/>
              </a:rPr>
              <a:t>​</a:t>
            </a:r>
            <a:endParaRPr lang="en-US" sz="2000">
              <a:solidFill>
                <a:srgbClr val="111111"/>
              </a:solidFill>
              <a:latin typeface="Averta"/>
              <a:cs typeface="Arial" panose="020B0604020202020204" pitchFamily="34" charset="0"/>
            </a:endParaRPr>
          </a:p>
          <a:p>
            <a:pPr marL="513715" lvl="1" indent="-170815">
              <a:lnSpc>
                <a:spcPts val="2023"/>
              </a:lnSpc>
              <a:buFont typeface="Arial" panose="020B0604020202020204" pitchFamily="34" charset="0"/>
              <a:buChar char="•"/>
            </a:pPr>
            <a:r>
              <a:rPr lang="en-US" sz="2000">
                <a:solidFill>
                  <a:srgbClr val="000000"/>
                </a:solidFill>
                <a:latin typeface="Averta"/>
              </a:rPr>
              <a:t>Following an appropriate implementation period, assess alignment with the revised Gas Consumer Care Guidelines. </a:t>
            </a:r>
            <a:r>
              <a:rPr lang="en-US" sz="2000">
                <a:solidFill>
                  <a:srgbClr val="111111"/>
                </a:solidFill>
                <a:latin typeface="Averta"/>
              </a:rPr>
              <a:t>​</a:t>
            </a:r>
            <a:endParaRPr lang="en-US" sz="2000">
              <a:solidFill>
                <a:srgbClr val="111111"/>
              </a:solidFill>
              <a:latin typeface="Averta"/>
              <a:cs typeface="Arial" panose="020B0604020202020204" pitchFamily="34" charset="0"/>
            </a:endParaRPr>
          </a:p>
          <a:p>
            <a:pPr marL="0" indent="0">
              <a:buNone/>
            </a:pPr>
            <a:endParaRPr lang="en-US">
              <a:latin typeface="Averta" pitchFamily="2" charset="77"/>
            </a:endParaRPr>
          </a:p>
        </p:txBody>
      </p:sp>
      <p:sp>
        <p:nvSpPr>
          <p:cNvPr id="5" name="Slide Number Placeholder 8">
            <a:extLst>
              <a:ext uri="{FF2B5EF4-FFF2-40B4-BE49-F238E27FC236}">
                <a16:creationId xmlns:a16="http://schemas.microsoft.com/office/drawing/2014/main" id="{C2F9BA9B-7994-7549-AEA8-EF861207D622}"/>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a:solidFill>
                  <a:srgbClr val="DCDCDC">
                    <a:lumMod val="25000"/>
                  </a:srgbClr>
                </a:solidFill>
              </a:rPr>
              <a:pPr>
                <a:defRPr/>
              </a:pPr>
              <a:t>16</a:t>
            </a:fld>
            <a:endParaRPr lang="en-NZ">
              <a:solidFill>
                <a:srgbClr val="DCDCDC">
                  <a:lumMod val="25000"/>
                </a:srgbClr>
              </a:solidFill>
            </a:endParaRPr>
          </a:p>
        </p:txBody>
      </p:sp>
      <p:sp>
        <p:nvSpPr>
          <p:cNvPr id="4" name="Title 1">
            <a:extLst>
              <a:ext uri="{FF2B5EF4-FFF2-40B4-BE49-F238E27FC236}">
                <a16:creationId xmlns:a16="http://schemas.microsoft.com/office/drawing/2014/main" id="{768E8930-7CB7-537E-F97F-415B7E669903}"/>
              </a:ext>
            </a:extLst>
          </p:cNvPr>
          <p:cNvSpPr>
            <a:spLocks noGrp="1"/>
          </p:cNvSpPr>
          <p:nvPr/>
        </p:nvSpPr>
        <p:spPr bwMode="auto">
          <a:xfrm>
            <a:off x="556845" y="16033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rtl="0" eaLnBrk="0" fontAlgn="base" hangingPunct="0">
              <a:lnSpc>
                <a:spcPct val="90000"/>
              </a:lnSpc>
              <a:spcBef>
                <a:spcPct val="0"/>
              </a:spcBef>
              <a:spcAft>
                <a:spcPts val="150"/>
              </a:spcAft>
              <a:defRPr sz="2700" b="1" i="0" kern="4000">
                <a:solidFill>
                  <a:srgbClr val="7C82B3"/>
                </a:solidFill>
                <a:latin typeface="Averta Bold" pitchFamily="2" charset="77"/>
                <a:ea typeface="+mj-ea"/>
                <a:cs typeface="+mj-cs"/>
              </a:defRPr>
            </a:lvl1pPr>
            <a:lvl2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2pPr>
            <a:lvl3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3pPr>
            <a:lvl4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4pPr>
            <a:lvl5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a:solidFill>
                  <a:srgbClr val="00B050"/>
                </a:solidFill>
                <a:latin typeface="Averta Bold" panose="00000500000000000000" pitchFamily="50" charset="0"/>
              </a:rPr>
              <a:t>Consumer (continued) </a:t>
            </a:r>
            <a:r>
              <a:rPr lang="en-US" b="0">
                <a:solidFill>
                  <a:srgbClr val="111111"/>
                </a:solidFill>
                <a:latin typeface="Averta Bold" panose="00000800000000000000" pitchFamily="50" charset="0"/>
              </a:rPr>
              <a:t>​</a:t>
            </a:r>
            <a:endParaRPr lang="en-US">
              <a:solidFill>
                <a:srgbClr val="000000"/>
              </a:solidFill>
              <a:latin typeface="Averta"/>
            </a:endParaRPr>
          </a:p>
        </p:txBody>
      </p:sp>
    </p:spTree>
    <p:extLst>
      <p:ext uri="{BB962C8B-B14F-4D97-AF65-F5344CB8AC3E}">
        <p14:creationId xmlns:p14="http://schemas.microsoft.com/office/powerpoint/2010/main" val="991227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FF30F-C536-27B1-5633-516E62B1B877}"/>
              </a:ext>
            </a:extLst>
          </p:cNvPr>
          <p:cNvSpPr>
            <a:spLocks noGrp="1"/>
          </p:cNvSpPr>
          <p:nvPr>
            <p:ph type="title"/>
          </p:nvPr>
        </p:nvSpPr>
        <p:spPr/>
        <p:txBody>
          <a:bodyPr/>
          <a:lstStyle/>
          <a:p>
            <a:r>
              <a:rPr lang="en-US">
                <a:solidFill>
                  <a:srgbClr val="00B050"/>
                </a:solidFill>
                <a:latin typeface="Averta Bold" panose="00000500000000000000" pitchFamily="50" charset="0"/>
              </a:rPr>
              <a:t>Gas Distribution Contracts Oversight Scheme</a:t>
            </a:r>
          </a:p>
        </p:txBody>
      </p:sp>
      <p:sp>
        <p:nvSpPr>
          <p:cNvPr id="3" name="Content Placeholder 2">
            <a:extLst>
              <a:ext uri="{FF2B5EF4-FFF2-40B4-BE49-F238E27FC236}">
                <a16:creationId xmlns:a16="http://schemas.microsoft.com/office/drawing/2014/main" id="{0709666B-2A9A-2DFE-9A31-3261CBCBF323}"/>
              </a:ext>
            </a:extLst>
          </p:cNvPr>
          <p:cNvSpPr>
            <a:spLocks noGrp="1"/>
          </p:cNvSpPr>
          <p:nvPr>
            <p:ph idx="1"/>
          </p:nvPr>
        </p:nvSpPr>
        <p:spPr/>
        <p:txBody>
          <a:bodyPr/>
          <a:lstStyle/>
          <a:p>
            <a:pPr marL="170815" indent="-170815">
              <a:lnSpc>
                <a:spcPts val="2023"/>
              </a:lnSpc>
            </a:pPr>
            <a:r>
              <a:rPr lang="en-US" sz="1750">
                <a:solidFill>
                  <a:srgbClr val="000000"/>
                </a:solidFill>
                <a:latin typeface="Averta"/>
              </a:rPr>
              <a:t>During FY2025, Gas Industry Co appointed an independent assessor to undertake a review of </a:t>
            </a:r>
            <a:r>
              <a:rPr lang="en-US" sz="1750" err="1">
                <a:solidFill>
                  <a:srgbClr val="000000"/>
                </a:solidFill>
                <a:latin typeface="Averta"/>
              </a:rPr>
              <a:t>Firstgas's</a:t>
            </a:r>
            <a:r>
              <a:rPr lang="en-US" sz="1750">
                <a:solidFill>
                  <a:srgbClr val="000000"/>
                </a:solidFill>
                <a:latin typeface="Averta"/>
              </a:rPr>
              <a:t> standard gas use-of-system agreement. The independent assessor's report, and Gas Industry Co's response to the report, were been published in November 2024.  Further work, which may be continuing in FY2026, includes: </a:t>
            </a:r>
            <a:r>
              <a:rPr lang="en-US" sz="1750">
                <a:solidFill>
                  <a:srgbClr val="111111"/>
                </a:solidFill>
                <a:latin typeface="Averta"/>
              </a:rPr>
              <a:t>​</a:t>
            </a:r>
            <a:endParaRPr lang="en-US" sz="1750" b="0" i="0">
              <a:solidFill>
                <a:srgbClr val="111111"/>
              </a:solidFill>
              <a:effectLst/>
              <a:latin typeface="Averta"/>
              <a:cs typeface="Arial" panose="020B0604020202020204" pitchFamily="34" charset="0"/>
            </a:endParaRPr>
          </a:p>
          <a:p>
            <a:pPr marL="513715" lvl="1" indent="-170815">
              <a:lnSpc>
                <a:spcPts val="2023"/>
              </a:lnSpc>
              <a:buFont typeface="Arial" panose="020B0604020202020204" pitchFamily="34" charset="0"/>
              <a:buChar char="•"/>
            </a:pPr>
            <a:r>
              <a:rPr lang="en-US" sz="2000">
                <a:solidFill>
                  <a:srgbClr val="000000"/>
                </a:solidFill>
                <a:latin typeface="Averta" panose="00000500000000000000" pitchFamily="50" charset="0"/>
              </a:rPr>
              <a:t>Following up with retailers on progress towards putting a signed agreement in place; and </a:t>
            </a:r>
            <a:r>
              <a:rPr lang="en-US" sz="2000">
                <a:solidFill>
                  <a:srgbClr val="111111"/>
                </a:solidFill>
                <a:latin typeface="Averta" panose="00000500000000000000" pitchFamily="50" charset="0"/>
              </a:rPr>
              <a:t>​</a:t>
            </a:r>
            <a:endParaRPr lang="en-US" sz="2000">
              <a:solidFill>
                <a:srgbClr val="111111"/>
              </a:solidFill>
              <a:latin typeface="Arial" panose="020B0604020202020204" pitchFamily="34" charset="0"/>
              <a:cs typeface="Arial" panose="020B0604020202020204" pitchFamily="34" charset="0"/>
            </a:endParaRPr>
          </a:p>
          <a:p>
            <a:pPr marL="513715" lvl="1" indent="-170815">
              <a:lnSpc>
                <a:spcPts val="2023"/>
              </a:lnSpc>
              <a:buFont typeface="Arial" panose="020B0604020202020204" pitchFamily="34" charset="0"/>
              <a:buChar char="•"/>
            </a:pPr>
            <a:r>
              <a:rPr lang="en-US" sz="2000">
                <a:solidFill>
                  <a:srgbClr val="000000"/>
                </a:solidFill>
                <a:latin typeface="Averta" panose="00000500000000000000" pitchFamily="50" charset="0"/>
              </a:rPr>
              <a:t>Liaising with distributors regarding any changes to their contracts.  </a:t>
            </a:r>
            <a:r>
              <a:rPr lang="en-US" sz="2000">
                <a:solidFill>
                  <a:srgbClr val="111111"/>
                </a:solidFill>
                <a:latin typeface="Averta" panose="00000500000000000000" pitchFamily="50" charset="0"/>
              </a:rPr>
              <a:t>​</a:t>
            </a:r>
            <a:endParaRPr lang="en-US" sz="2000">
              <a:solidFill>
                <a:srgbClr val="111111"/>
              </a:solidFill>
              <a:latin typeface="Arial" panose="020B0604020202020204" pitchFamily="34" charset="0"/>
              <a:cs typeface="Arial" panose="020B0604020202020204" pitchFamily="34" charset="0"/>
            </a:endParaRPr>
          </a:p>
          <a:p>
            <a:pPr marL="513715" lvl="1" indent="-170815"/>
            <a:endParaRPr lang="en-NZ"/>
          </a:p>
        </p:txBody>
      </p:sp>
      <p:sp>
        <p:nvSpPr>
          <p:cNvPr id="4" name="Slide Number Placeholder 3">
            <a:extLst>
              <a:ext uri="{FF2B5EF4-FFF2-40B4-BE49-F238E27FC236}">
                <a16:creationId xmlns:a16="http://schemas.microsoft.com/office/drawing/2014/main" id="{20709C8A-E26A-A9AC-8CC5-69EBFCCB2A06}"/>
              </a:ext>
            </a:extLst>
          </p:cNvPr>
          <p:cNvSpPr>
            <a:spLocks noGrp="1"/>
          </p:cNvSpPr>
          <p:nvPr>
            <p:ph type="sldNum" sz="quarter" idx="4"/>
          </p:nvPr>
        </p:nvSpPr>
        <p:spPr/>
        <p:txBody>
          <a:bodyPr/>
          <a:lstStyle/>
          <a:p>
            <a:pPr>
              <a:defRPr/>
            </a:pPr>
            <a:fld id="{996E3556-5394-4F3C-A504-FD10AE1FDFB2}" type="slidenum">
              <a:rPr lang="en-NZ" smtClean="0"/>
              <a:pPr>
                <a:defRPr/>
              </a:pPr>
              <a:t>17</a:t>
            </a:fld>
            <a:endParaRPr lang="en-NZ"/>
          </a:p>
        </p:txBody>
      </p:sp>
    </p:spTree>
    <p:extLst>
      <p:ext uri="{BB962C8B-B14F-4D97-AF65-F5344CB8AC3E}">
        <p14:creationId xmlns:p14="http://schemas.microsoft.com/office/powerpoint/2010/main" val="1207707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F16008-AD0E-4F51-B733-FC15CEC41094}"/>
              </a:ext>
            </a:extLst>
          </p:cNvPr>
          <p:cNvSpPr>
            <a:spLocks noGrp="1"/>
          </p:cNvSpPr>
          <p:nvPr>
            <p:ph idx="1"/>
          </p:nvPr>
        </p:nvSpPr>
        <p:spPr>
          <a:xfrm>
            <a:off x="679938" y="1508760"/>
            <a:ext cx="10832123" cy="3840480"/>
          </a:xfrm>
        </p:spPr>
        <p:txBody>
          <a:bodyPr/>
          <a:lstStyle/>
          <a:p>
            <a:pPr>
              <a:lnSpc>
                <a:spcPts val="2023"/>
              </a:lnSpc>
            </a:pPr>
            <a:r>
              <a:rPr lang="en-US" sz="1799">
                <a:solidFill>
                  <a:srgbClr val="000000"/>
                </a:solidFill>
                <a:latin typeface="Averta" panose="00000500000000000000" pitchFamily="50" charset="0"/>
              </a:rPr>
              <a:t>The suitability of transmission arrangements during the energy transition is a matter that will likely require further consideration.  Forecast activities in FY2026 could include:  </a:t>
            </a:r>
            <a:r>
              <a:rPr lang="en-US" sz="1799">
                <a:solidFill>
                  <a:srgbClr val="111111"/>
                </a:solidFill>
                <a:latin typeface="Averta" panose="00000500000000000000" pitchFamily="50" charset="0"/>
              </a:rPr>
              <a:t>​</a:t>
            </a:r>
            <a:endParaRPr lang="en-US" sz="1600">
              <a:solidFill>
                <a:srgbClr val="111111"/>
              </a:solidFill>
              <a:latin typeface="Arial" panose="020B0604020202020204" pitchFamily="34" charset="0"/>
            </a:endParaRPr>
          </a:p>
          <a:p>
            <a:pPr lvl="1">
              <a:lnSpc>
                <a:spcPts val="2023"/>
              </a:lnSpc>
              <a:buFont typeface="Arial" panose="020B0604020202020204" pitchFamily="34" charset="0"/>
              <a:buChar char="•"/>
            </a:pPr>
            <a:r>
              <a:rPr lang="en-US" sz="2000">
                <a:solidFill>
                  <a:srgbClr val="000000"/>
                </a:solidFill>
                <a:latin typeface="Averta" panose="00000500000000000000" pitchFamily="50" charset="0"/>
              </a:rPr>
              <a:t>Working with the Commerce Commission regarding any changes impacting pipeline regulation;  </a:t>
            </a:r>
            <a:r>
              <a:rPr lang="en-US" sz="2000">
                <a:solidFill>
                  <a:srgbClr val="111111"/>
                </a:solidFill>
                <a:latin typeface="Averta" panose="00000500000000000000" pitchFamily="50" charset="0"/>
              </a:rPr>
              <a:t>​</a:t>
            </a:r>
            <a:endParaRPr lang="en-US" sz="2000">
              <a:solidFill>
                <a:srgbClr val="111111"/>
              </a:solidFill>
              <a:latin typeface="Arial" panose="020B0604020202020204" pitchFamily="34" charset="0"/>
            </a:endParaRPr>
          </a:p>
          <a:p>
            <a:pPr lvl="1">
              <a:lnSpc>
                <a:spcPts val="2023"/>
              </a:lnSpc>
              <a:buFont typeface="Arial" panose="020B0604020202020204" pitchFamily="34" charset="0"/>
              <a:buChar char="•"/>
            </a:pPr>
            <a:r>
              <a:rPr lang="en-US" sz="2000">
                <a:solidFill>
                  <a:srgbClr val="000000"/>
                </a:solidFill>
                <a:latin typeface="Averta" panose="00000500000000000000" pitchFamily="50" charset="0"/>
              </a:rPr>
              <a:t>Assessing any proposed changes to the transmission codes;  </a:t>
            </a:r>
            <a:r>
              <a:rPr lang="en-US" sz="2000">
                <a:solidFill>
                  <a:srgbClr val="111111"/>
                </a:solidFill>
                <a:latin typeface="Averta" panose="00000500000000000000" pitchFamily="50" charset="0"/>
              </a:rPr>
              <a:t>​</a:t>
            </a:r>
            <a:endParaRPr lang="en-US" sz="2000">
              <a:solidFill>
                <a:srgbClr val="111111"/>
              </a:solidFill>
              <a:latin typeface="Arial" panose="020B0604020202020204" pitchFamily="34" charset="0"/>
            </a:endParaRPr>
          </a:p>
          <a:p>
            <a:pPr lvl="1">
              <a:lnSpc>
                <a:spcPts val="2023"/>
              </a:lnSpc>
              <a:buFont typeface="Arial" panose="020B0604020202020204" pitchFamily="34" charset="0"/>
              <a:buChar char="•"/>
            </a:pPr>
            <a:r>
              <a:rPr lang="en-US" sz="2000">
                <a:solidFill>
                  <a:srgbClr val="000000"/>
                </a:solidFill>
                <a:latin typeface="Averta" panose="00000500000000000000" pitchFamily="50" charset="0"/>
              </a:rPr>
              <a:t>Transmission pricing changes remain an issue for industrial customers and feedback on increases may require engagement by Gas Industry Co; and </a:t>
            </a:r>
            <a:r>
              <a:rPr lang="en-US" sz="2000">
                <a:solidFill>
                  <a:srgbClr val="111111"/>
                </a:solidFill>
                <a:latin typeface="Averta" panose="00000500000000000000" pitchFamily="50" charset="0"/>
              </a:rPr>
              <a:t>​</a:t>
            </a:r>
            <a:endParaRPr lang="en-US" sz="2000">
              <a:solidFill>
                <a:srgbClr val="111111"/>
              </a:solidFill>
              <a:latin typeface="Arial" panose="020B0604020202020204" pitchFamily="34" charset="0"/>
            </a:endParaRPr>
          </a:p>
          <a:p>
            <a:pPr lvl="1">
              <a:lnSpc>
                <a:spcPts val="2023"/>
              </a:lnSpc>
              <a:buFont typeface="Arial" panose="020B0604020202020204" pitchFamily="34" charset="0"/>
              <a:buChar char="•"/>
            </a:pPr>
            <a:r>
              <a:rPr lang="en-US" sz="2000">
                <a:solidFill>
                  <a:srgbClr val="000000"/>
                </a:solidFill>
                <a:latin typeface="Averta" panose="00000500000000000000" pitchFamily="50" charset="0"/>
              </a:rPr>
              <a:t>Reviewing transmission pipeline interconnections as required, address any concerns regarding reasonable access, and amend the Guidelines as required.  </a:t>
            </a:r>
            <a:r>
              <a:rPr lang="en-US" sz="1600">
                <a:solidFill>
                  <a:srgbClr val="111111"/>
                </a:solidFill>
                <a:latin typeface="Averta" panose="00000500000000000000" pitchFamily="50" charset="0"/>
              </a:rPr>
              <a:t>​</a:t>
            </a:r>
            <a:endParaRPr lang="en-US" sz="1399">
              <a:solidFill>
                <a:srgbClr val="111111"/>
              </a:solidFill>
              <a:latin typeface="Arial" panose="020B0604020202020204" pitchFamily="34" charset="0"/>
            </a:endParaRPr>
          </a:p>
          <a:p>
            <a:endParaRPr lang="en-US" sz="1799">
              <a:solidFill>
                <a:srgbClr val="111111"/>
              </a:solidFill>
              <a:latin typeface="Arial" panose="020B0604020202020204" pitchFamily="34" charset="0"/>
            </a:endParaRPr>
          </a:p>
        </p:txBody>
      </p:sp>
      <p:sp>
        <p:nvSpPr>
          <p:cNvPr id="5" name="Slide Number Placeholder 8">
            <a:extLst>
              <a:ext uri="{FF2B5EF4-FFF2-40B4-BE49-F238E27FC236}">
                <a16:creationId xmlns:a16="http://schemas.microsoft.com/office/drawing/2014/main" id="{C2F9BA9B-7994-7549-AEA8-EF861207D622}"/>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a:solidFill>
                  <a:srgbClr val="DCDCDC">
                    <a:lumMod val="25000"/>
                  </a:srgbClr>
                </a:solidFill>
              </a:rPr>
              <a:pPr>
                <a:defRPr/>
              </a:pPr>
              <a:t>18</a:t>
            </a:fld>
            <a:endParaRPr lang="en-NZ">
              <a:solidFill>
                <a:srgbClr val="DCDCDC">
                  <a:lumMod val="25000"/>
                </a:srgbClr>
              </a:solidFill>
            </a:endParaRPr>
          </a:p>
        </p:txBody>
      </p:sp>
      <p:sp>
        <p:nvSpPr>
          <p:cNvPr id="4" name="Title 1">
            <a:extLst>
              <a:ext uri="{FF2B5EF4-FFF2-40B4-BE49-F238E27FC236}">
                <a16:creationId xmlns:a16="http://schemas.microsoft.com/office/drawing/2014/main" id="{768E8930-7CB7-537E-F97F-415B7E669903}"/>
              </a:ext>
            </a:extLst>
          </p:cNvPr>
          <p:cNvSpPr>
            <a:spLocks noGrp="1"/>
          </p:cNvSpPr>
          <p:nvPr/>
        </p:nvSpPr>
        <p:spPr bwMode="auto">
          <a:xfrm>
            <a:off x="556845" y="16033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rtl="0" eaLnBrk="0" fontAlgn="base" hangingPunct="0">
              <a:lnSpc>
                <a:spcPct val="90000"/>
              </a:lnSpc>
              <a:spcBef>
                <a:spcPct val="0"/>
              </a:spcBef>
              <a:spcAft>
                <a:spcPts val="150"/>
              </a:spcAft>
              <a:defRPr sz="2700" b="1" i="0" kern="4000">
                <a:solidFill>
                  <a:srgbClr val="7C82B3"/>
                </a:solidFill>
                <a:latin typeface="Averta Bold" pitchFamily="2" charset="77"/>
                <a:ea typeface="+mj-ea"/>
                <a:cs typeface="+mj-cs"/>
              </a:defRPr>
            </a:lvl1pPr>
            <a:lvl2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2pPr>
            <a:lvl3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3pPr>
            <a:lvl4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4pPr>
            <a:lvl5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a:solidFill>
                  <a:srgbClr val="00B050"/>
                </a:solidFill>
                <a:latin typeface="Averta Bold" panose="00000500000000000000" pitchFamily="50" charset="0"/>
              </a:rPr>
              <a:t>Gas Transmission</a:t>
            </a:r>
            <a:endParaRPr lang="en-US">
              <a:solidFill>
                <a:srgbClr val="000000"/>
              </a:solidFill>
              <a:latin typeface="Averta"/>
            </a:endParaRPr>
          </a:p>
        </p:txBody>
      </p:sp>
    </p:spTree>
    <p:extLst>
      <p:ext uri="{BB962C8B-B14F-4D97-AF65-F5344CB8AC3E}">
        <p14:creationId xmlns:p14="http://schemas.microsoft.com/office/powerpoint/2010/main" val="3861852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B4D4-8B34-4691-BF7A-24737C1239B8}"/>
              </a:ext>
            </a:extLst>
          </p:cNvPr>
          <p:cNvSpPr>
            <a:spLocks noGrp="1"/>
          </p:cNvSpPr>
          <p:nvPr>
            <p:ph type="title"/>
          </p:nvPr>
        </p:nvSpPr>
        <p:spPr/>
        <p:txBody>
          <a:bodyPr/>
          <a:lstStyle/>
          <a:p>
            <a:r>
              <a:rPr lang="en-US"/>
              <a:t>Funding</a:t>
            </a:r>
            <a:endParaRPr lang="en-NZ"/>
          </a:p>
        </p:txBody>
      </p:sp>
      <p:sp>
        <p:nvSpPr>
          <p:cNvPr id="4" name="Slide Number Placeholder 3">
            <a:extLst>
              <a:ext uri="{FF2B5EF4-FFF2-40B4-BE49-F238E27FC236}">
                <a16:creationId xmlns:a16="http://schemas.microsoft.com/office/drawing/2014/main" id="{8F3C7A8A-25E0-493D-B820-70A3D2022D88}"/>
              </a:ext>
            </a:extLst>
          </p:cNvPr>
          <p:cNvSpPr>
            <a:spLocks noGrp="1"/>
          </p:cNvSpPr>
          <p:nvPr>
            <p:ph type="sldNum" sz="quarter" idx="4"/>
          </p:nvPr>
        </p:nvSpPr>
        <p:spPr/>
        <p:txBody>
          <a:bodyPr/>
          <a:lstStyle/>
          <a:p>
            <a:pPr>
              <a:defRPr/>
            </a:pPr>
            <a:fld id="{996E3556-5394-4F3C-A504-FD10AE1FDFB2}" type="slidenum">
              <a:rPr lang="en-NZ" smtClean="0"/>
              <a:pPr>
                <a:defRPr/>
              </a:pPr>
              <a:t>19</a:t>
            </a:fld>
            <a:endParaRPr lang="en-NZ"/>
          </a:p>
        </p:txBody>
      </p:sp>
    </p:spTree>
    <p:extLst>
      <p:ext uri="{BB962C8B-B14F-4D97-AF65-F5344CB8AC3E}">
        <p14:creationId xmlns:p14="http://schemas.microsoft.com/office/powerpoint/2010/main" val="271120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2DCE22-597F-44AD-A672-F5B4FC72920B}"/>
              </a:ext>
            </a:extLst>
          </p:cNvPr>
          <p:cNvSpPr>
            <a:spLocks noGrp="1"/>
          </p:cNvSpPr>
          <p:nvPr>
            <p:ph type="title"/>
          </p:nvPr>
        </p:nvSpPr>
        <p:spPr/>
        <p:txBody>
          <a:bodyPr/>
          <a:lstStyle/>
          <a:p>
            <a:r>
              <a:rPr lang="en-US"/>
              <a:t>Agenda</a:t>
            </a:r>
          </a:p>
        </p:txBody>
      </p:sp>
      <p:sp>
        <p:nvSpPr>
          <p:cNvPr id="7" name="Content Placeholder 6">
            <a:extLst>
              <a:ext uri="{FF2B5EF4-FFF2-40B4-BE49-F238E27FC236}">
                <a16:creationId xmlns:a16="http://schemas.microsoft.com/office/drawing/2014/main" id="{00F16008-AD0E-4F51-B733-FC15CEC41094}"/>
              </a:ext>
            </a:extLst>
          </p:cNvPr>
          <p:cNvSpPr>
            <a:spLocks noGrp="1"/>
          </p:cNvSpPr>
          <p:nvPr>
            <p:ph idx="1"/>
          </p:nvPr>
        </p:nvSpPr>
        <p:spPr/>
        <p:txBody>
          <a:bodyPr/>
          <a:lstStyle/>
          <a:p>
            <a:r>
              <a:rPr lang="en-US">
                <a:latin typeface="Averta Semibold" pitchFamily="2" charset="77"/>
              </a:rPr>
              <a:t>Housekeeping</a:t>
            </a:r>
          </a:p>
          <a:p>
            <a:r>
              <a:rPr lang="en-US">
                <a:latin typeface="Averta Semibold" pitchFamily="2" charset="77"/>
              </a:rPr>
              <a:t>Objective</a:t>
            </a:r>
          </a:p>
          <a:p>
            <a:r>
              <a:rPr lang="en-US">
                <a:latin typeface="Averta Semibold" pitchFamily="2" charset="77"/>
              </a:rPr>
              <a:t>Strategy and co-regulatory model</a:t>
            </a:r>
          </a:p>
          <a:p>
            <a:r>
              <a:rPr lang="en-US">
                <a:latin typeface="Averta Semibold" pitchFamily="2" charset="77"/>
              </a:rPr>
              <a:t>Proposed Work </a:t>
            </a:r>
            <a:r>
              <a:rPr lang="en-US" err="1">
                <a:latin typeface="Averta Semibold" pitchFamily="2" charset="77"/>
              </a:rPr>
              <a:t>Programme</a:t>
            </a:r>
            <a:endParaRPr lang="en-US">
              <a:latin typeface="Averta Semibold" pitchFamily="2" charset="77"/>
            </a:endParaRPr>
          </a:p>
          <a:p>
            <a:r>
              <a:rPr lang="en-US">
                <a:latin typeface="Averta Semibold" pitchFamily="2" charset="77"/>
              </a:rPr>
              <a:t>Funding</a:t>
            </a:r>
          </a:p>
          <a:p>
            <a:r>
              <a:rPr lang="en-US">
                <a:latin typeface="Averta Semibold" pitchFamily="2" charset="77"/>
              </a:rPr>
              <a:t>Questions &amp; Discussion</a:t>
            </a:r>
          </a:p>
        </p:txBody>
      </p:sp>
      <p:sp>
        <p:nvSpPr>
          <p:cNvPr id="5" name="Slide Number Placeholder 8">
            <a:extLst>
              <a:ext uri="{FF2B5EF4-FFF2-40B4-BE49-F238E27FC236}">
                <a16:creationId xmlns:a16="http://schemas.microsoft.com/office/drawing/2014/main" id="{C2F9BA9B-7994-7549-AEA8-EF861207D622}"/>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2</a:t>
            </a:fld>
            <a:endParaRPr lang="en-NZ"/>
          </a:p>
        </p:txBody>
      </p:sp>
    </p:spTree>
    <p:extLst>
      <p:ext uri="{BB962C8B-B14F-4D97-AF65-F5344CB8AC3E}">
        <p14:creationId xmlns:p14="http://schemas.microsoft.com/office/powerpoint/2010/main" val="2740681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28" y="175854"/>
            <a:ext cx="9464041" cy="1327791"/>
          </a:xfrm>
        </p:spPr>
        <p:txBody>
          <a:bodyPr/>
          <a:lstStyle/>
          <a:p>
            <a:r>
              <a:rPr lang="en-NZ"/>
              <a:t>Two main sources of funding: Market fees and Levy</a:t>
            </a:r>
          </a:p>
        </p:txBody>
      </p:sp>
      <p:sp>
        <p:nvSpPr>
          <p:cNvPr id="3" name="Text Placeholder 2"/>
          <p:cNvSpPr>
            <a:spLocks noGrp="1"/>
          </p:cNvSpPr>
          <p:nvPr>
            <p:ph type="body" sz="quarter" idx="10"/>
          </p:nvPr>
        </p:nvSpPr>
        <p:spPr>
          <a:xfrm>
            <a:off x="720969" y="1193853"/>
            <a:ext cx="10648995" cy="5162503"/>
          </a:xfrm>
        </p:spPr>
        <p:txBody>
          <a:bodyPr/>
          <a:lstStyle/>
          <a:p>
            <a:pPr marL="0" indent="0">
              <a:buNone/>
            </a:pPr>
            <a:r>
              <a:rPr lang="en-NZ" sz="1600" b="1">
                <a:latin typeface="Averta Bold"/>
              </a:rPr>
              <a:t>Market fees:</a:t>
            </a:r>
            <a:endParaRPr lang="en-US" sz="1600" b="1">
              <a:latin typeface="Averta Bold"/>
            </a:endParaRPr>
          </a:p>
          <a:p>
            <a:pPr marL="462277" lvl="1" indent="-153670"/>
            <a:r>
              <a:rPr lang="en-NZ" sz="1600">
                <a:latin typeface="Averta"/>
              </a:rPr>
              <a:t>Provided for in gas governance rules and regulations;</a:t>
            </a:r>
            <a:endParaRPr lang="en-NZ" sz="1600">
              <a:latin typeface="Averta"/>
              <a:ea typeface="Tahoma"/>
              <a:cs typeface="Tahoma"/>
            </a:endParaRPr>
          </a:p>
          <a:p>
            <a:pPr marL="462277" lvl="1" indent="-153670"/>
            <a:r>
              <a:rPr lang="en-NZ" sz="1600">
                <a:latin typeface="Averta"/>
              </a:rPr>
              <a:t>Cover costs of most service providers, and other direct costs relating to the monitoring of rules/regulations;</a:t>
            </a:r>
            <a:endParaRPr lang="en-NZ" sz="1600">
              <a:latin typeface="Averta"/>
              <a:ea typeface="Tahoma"/>
              <a:cs typeface="Tahoma"/>
            </a:endParaRPr>
          </a:p>
          <a:p>
            <a:pPr marL="462277" lvl="1" indent="-153670"/>
            <a:r>
              <a:rPr lang="en-NZ" sz="1600">
                <a:latin typeface="Averta"/>
              </a:rPr>
              <a:t>Formal estimate of market fees published two months before the beginning of the financial year, so placeholder included in FY2026 budget;</a:t>
            </a:r>
            <a:endParaRPr lang="en-NZ" sz="1600">
              <a:latin typeface="Averta"/>
              <a:ea typeface="Tahoma"/>
              <a:cs typeface="Tahoma"/>
            </a:endParaRPr>
          </a:p>
          <a:p>
            <a:pPr marL="462277" lvl="1" indent="-153670"/>
            <a:r>
              <a:rPr lang="en-NZ" sz="1600">
                <a:latin typeface="Averta"/>
              </a:rPr>
              <a:t>Gas Industry Co required to wash-up at year end - either invoices under-recovery, or credits over-recoveries.</a:t>
            </a:r>
            <a:endParaRPr lang="en-NZ" sz="1600">
              <a:latin typeface="Averta"/>
              <a:ea typeface="Tahoma"/>
              <a:cs typeface="Tahoma"/>
            </a:endParaRPr>
          </a:p>
          <a:p>
            <a:pPr marL="0" indent="0">
              <a:buNone/>
            </a:pPr>
            <a:r>
              <a:rPr lang="en-NZ" sz="1600" b="1">
                <a:latin typeface="Averta Bold"/>
              </a:rPr>
              <a:t>Levy:</a:t>
            </a:r>
            <a:endParaRPr lang="en-NZ" sz="1600" b="1">
              <a:latin typeface="Averta Bold"/>
              <a:ea typeface="Tahoma"/>
              <a:cs typeface="Tahoma"/>
            </a:endParaRPr>
          </a:p>
          <a:p>
            <a:pPr marL="462277" lvl="1" indent="-153670"/>
            <a:r>
              <a:rPr lang="en-NZ" sz="1600">
                <a:latin typeface="Averta"/>
              </a:rPr>
              <a:t>Cover direct cost of workstreams and non-operational expenditure;</a:t>
            </a:r>
            <a:endParaRPr lang="en-NZ" sz="1600">
              <a:latin typeface="Averta"/>
              <a:ea typeface="Tahoma"/>
              <a:cs typeface="Tahoma"/>
            </a:endParaRPr>
          </a:p>
          <a:p>
            <a:pPr marL="462277" lvl="1" indent="-153670"/>
            <a:r>
              <a:rPr lang="en-NZ" sz="1600">
                <a:latin typeface="Averta"/>
              </a:rPr>
              <a:t>Two components of the levy: wholesale and retail;</a:t>
            </a:r>
            <a:endParaRPr lang="en-NZ" sz="1600">
              <a:latin typeface="Averta"/>
              <a:ea typeface="Tahoma"/>
              <a:cs typeface="Tahoma"/>
            </a:endParaRPr>
          </a:p>
          <a:p>
            <a:pPr marL="462277" lvl="1" indent="-153670"/>
            <a:r>
              <a:rPr lang="en-NZ" sz="1600">
                <a:latin typeface="Averta"/>
              </a:rPr>
              <a:t>Wholesale levy paid by industry participants on purchases of gas from gas producers; </a:t>
            </a:r>
            <a:endParaRPr lang="en-NZ" sz="1600">
              <a:latin typeface="Averta"/>
              <a:ea typeface="Tahoma"/>
              <a:cs typeface="Tahoma"/>
            </a:endParaRPr>
          </a:p>
          <a:p>
            <a:pPr marL="462277" lvl="1" indent="-153670"/>
            <a:r>
              <a:rPr lang="en-NZ" sz="1600">
                <a:latin typeface="Averta"/>
              </a:rPr>
              <a:t>Retail levy paid by gas retailers on the number of ACTIVE-CONTRACTED ICPs in the registry;</a:t>
            </a:r>
            <a:endParaRPr lang="en-NZ" sz="1600">
              <a:latin typeface="Averta"/>
              <a:ea typeface="Tahoma"/>
              <a:cs typeface="Tahoma"/>
            </a:endParaRPr>
          </a:p>
          <a:p>
            <a:pPr marL="462277" lvl="1" indent="-153670"/>
            <a:r>
              <a:rPr lang="en-NZ" sz="1600">
                <a:latin typeface="Averta"/>
              </a:rPr>
              <a:t>Wholesale/retail component of levy reflects the weighting of the work programme, which changes from year to year;</a:t>
            </a:r>
            <a:endParaRPr lang="en-NZ" sz="1600">
              <a:latin typeface="Averta"/>
              <a:ea typeface="Tahoma"/>
              <a:cs typeface="Tahoma"/>
            </a:endParaRPr>
          </a:p>
          <a:p>
            <a:pPr marL="462277" lvl="1" indent="-153670"/>
            <a:r>
              <a:rPr lang="en-NZ" sz="1600">
                <a:latin typeface="Averta"/>
              </a:rPr>
              <a:t>Gas Industry Co Board practice has been to return any over recovery and/or underspend.</a:t>
            </a:r>
            <a:endParaRPr lang="en-NZ" sz="1600">
              <a:latin typeface="Averta"/>
              <a:ea typeface="Tahoma"/>
              <a:cs typeface="Tahoma"/>
            </a:endParaRPr>
          </a:p>
          <a:p>
            <a:pPr marL="462277" lvl="1" indent="-153670"/>
            <a:endParaRPr lang="en-NZ">
              <a:ea typeface="Tahoma"/>
              <a:cs typeface="Tahoma"/>
            </a:endParaRPr>
          </a:p>
        </p:txBody>
      </p:sp>
      <p:sp>
        <p:nvSpPr>
          <p:cNvPr id="5" name="Footer Placeholder 4"/>
          <p:cNvSpPr>
            <a:spLocks noGrp="1"/>
          </p:cNvSpPr>
          <p:nvPr>
            <p:ph type="ftr" sz="quarter" idx="12"/>
          </p:nvPr>
        </p:nvSpPr>
        <p:spPr>
          <a:xfrm>
            <a:off x="133356" y="5296972"/>
            <a:ext cx="3086100" cy="304271"/>
          </a:xfrm>
          <a:prstGeom prst="rect">
            <a:avLst/>
          </a:prstGeom>
        </p:spPr>
        <p:txBody>
          <a:bodyPr vert="horz" lIns="91440" tIns="45721" rIns="91440" bIns="45721" rtlCol="0" anchor="ctr"/>
          <a:lstStyle>
            <a:defPPr>
              <a:defRPr lang="en-NZ"/>
            </a:defPPr>
            <a:lvl1pPr algn="l" rtl="0" eaLnBrk="0" fontAlgn="base" hangingPunct="0">
              <a:spcBef>
                <a:spcPct val="0"/>
              </a:spcBef>
              <a:spcAft>
                <a:spcPct val="0"/>
              </a:spcAft>
              <a:defRPr sz="900" kern="1200">
                <a:solidFill>
                  <a:schemeClr val="bg1"/>
                </a:solidFill>
                <a:latin typeface="+mn-lt"/>
                <a:ea typeface="+mn-ea"/>
                <a:cs typeface="+mn-cs"/>
              </a:defRPr>
            </a:lvl1pPr>
            <a:lvl2pPr marL="32086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41723"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96258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28344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604306" algn="l" defTabSz="641723" rtl="0" eaLnBrk="1" latinLnBrk="0" hangingPunct="1">
              <a:defRPr kern="1200">
                <a:solidFill>
                  <a:schemeClr val="tx1"/>
                </a:solidFill>
                <a:latin typeface="Calibri" panose="020F0502020204030204" pitchFamily="34" charset="0"/>
                <a:ea typeface="+mn-ea"/>
                <a:cs typeface="+mn-cs"/>
              </a:defRPr>
            </a:lvl6pPr>
            <a:lvl7pPr marL="1925168" algn="l" defTabSz="641723" rtl="0" eaLnBrk="1" latinLnBrk="0" hangingPunct="1">
              <a:defRPr kern="1200">
                <a:solidFill>
                  <a:schemeClr val="tx1"/>
                </a:solidFill>
                <a:latin typeface="Calibri" panose="020F0502020204030204" pitchFamily="34" charset="0"/>
                <a:ea typeface="+mn-ea"/>
                <a:cs typeface="+mn-cs"/>
              </a:defRPr>
            </a:lvl7pPr>
            <a:lvl8pPr marL="2246028" algn="l" defTabSz="641723" rtl="0" eaLnBrk="1" latinLnBrk="0" hangingPunct="1">
              <a:defRPr kern="1200">
                <a:solidFill>
                  <a:schemeClr val="tx1"/>
                </a:solidFill>
                <a:latin typeface="Calibri" panose="020F0502020204030204" pitchFamily="34" charset="0"/>
                <a:ea typeface="+mn-ea"/>
                <a:cs typeface="+mn-cs"/>
              </a:defRPr>
            </a:lvl8pPr>
            <a:lvl9pPr marL="2566890" algn="l" defTabSz="641723" rtl="0" eaLnBrk="1" latinLnBrk="0" hangingPunct="1">
              <a:defRPr kern="1200">
                <a:solidFill>
                  <a:schemeClr val="tx1"/>
                </a:solidFill>
                <a:latin typeface="Calibri" panose="020F0502020204030204" pitchFamily="34" charset="0"/>
                <a:ea typeface="+mn-ea"/>
                <a:cs typeface="+mn-cs"/>
              </a:defRPr>
            </a:lvl9pPr>
          </a:lstStyle>
          <a:p>
            <a:pPr>
              <a:defRPr/>
            </a:pPr>
            <a:r>
              <a:rPr lang="en-NZ"/>
              <a:t>Gas Industry Co</a:t>
            </a:r>
          </a:p>
        </p:txBody>
      </p:sp>
      <p:sp>
        <p:nvSpPr>
          <p:cNvPr id="6" name="Slide Number Placeholder 8">
            <a:extLst>
              <a:ext uri="{FF2B5EF4-FFF2-40B4-BE49-F238E27FC236}">
                <a16:creationId xmlns:a16="http://schemas.microsoft.com/office/drawing/2014/main" id="{D86858F1-BAC7-4277-8306-B7DE931CA21C}"/>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20</a:t>
            </a:fld>
            <a:endParaRPr lang="en-NZ"/>
          </a:p>
        </p:txBody>
      </p:sp>
    </p:spTree>
    <p:extLst>
      <p:ext uri="{BB962C8B-B14F-4D97-AF65-F5344CB8AC3E}">
        <p14:creationId xmlns:p14="http://schemas.microsoft.com/office/powerpoint/2010/main" val="3375244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C54D8-91C4-ACDF-51B1-08FFCCD50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0218F1-9312-541E-159B-075B1FD42035}"/>
              </a:ext>
            </a:extLst>
          </p:cNvPr>
          <p:cNvSpPr>
            <a:spLocks noGrp="1"/>
          </p:cNvSpPr>
          <p:nvPr>
            <p:ph type="title"/>
          </p:nvPr>
        </p:nvSpPr>
        <p:spPr>
          <a:xfrm>
            <a:off x="712185" y="195661"/>
            <a:ext cx="10115844" cy="1325563"/>
          </a:xfrm>
        </p:spPr>
        <p:txBody>
          <a:bodyPr/>
          <a:lstStyle/>
          <a:p>
            <a:r>
              <a:rPr lang="en-US"/>
              <a:t>Shortfall in wholesale levy revenue not sustainable</a:t>
            </a:r>
            <a:endParaRPr lang="en-NZ"/>
          </a:p>
        </p:txBody>
      </p:sp>
      <p:sp>
        <p:nvSpPr>
          <p:cNvPr id="3" name="Text Placeholder 2">
            <a:extLst>
              <a:ext uri="{FF2B5EF4-FFF2-40B4-BE49-F238E27FC236}">
                <a16:creationId xmlns:a16="http://schemas.microsoft.com/office/drawing/2014/main" id="{D9399D48-923B-39E9-2709-744D4CE52BA0}"/>
              </a:ext>
            </a:extLst>
          </p:cNvPr>
          <p:cNvSpPr>
            <a:spLocks noGrp="1"/>
          </p:cNvSpPr>
          <p:nvPr>
            <p:ph type="body" sz="quarter" idx="10"/>
          </p:nvPr>
        </p:nvSpPr>
        <p:spPr>
          <a:xfrm>
            <a:off x="344321" y="1160575"/>
            <a:ext cx="11009479" cy="5162503"/>
          </a:xfrm>
        </p:spPr>
        <p:txBody>
          <a:bodyPr/>
          <a:lstStyle/>
          <a:p>
            <a:pPr marL="594357" lvl="1" indent="-285749"/>
            <a:r>
              <a:rPr lang="en-US">
                <a:ea typeface="Tahoma"/>
                <a:cs typeface="Tahoma"/>
              </a:rPr>
              <a:t>Over recent years we have managed significant shortfalls in wholesale levy revenue due to actual gas volumes being less than budgeted gas volumes.  This is not sustainable if we want to continue to deliver our work programme. </a:t>
            </a:r>
          </a:p>
          <a:p>
            <a:pPr marL="308608" lvl="1" indent="0">
              <a:buNone/>
            </a:pPr>
            <a:endParaRPr lang="en-US" sz="2000">
              <a:ea typeface="Tahoma"/>
              <a:cs typeface="Tahoma"/>
            </a:endParaRPr>
          </a:p>
          <a:p>
            <a:pPr marL="308608" lvl="1" indent="0">
              <a:buNone/>
            </a:pPr>
            <a:endParaRPr lang="en-US" sz="2000">
              <a:ea typeface="Tahoma"/>
              <a:cs typeface="Tahoma"/>
            </a:endParaRPr>
          </a:p>
          <a:p>
            <a:pPr marL="308608" lvl="1" indent="0">
              <a:buNone/>
            </a:pPr>
            <a:endParaRPr lang="en-US" sz="2000">
              <a:ea typeface="Tahoma"/>
              <a:cs typeface="Tahoma"/>
            </a:endParaRPr>
          </a:p>
          <a:p>
            <a:pPr marL="308608" lvl="1" indent="0">
              <a:buNone/>
            </a:pPr>
            <a:endParaRPr lang="en-US" sz="2000">
              <a:ea typeface="Tahoma"/>
              <a:cs typeface="Tahoma"/>
            </a:endParaRPr>
          </a:p>
          <a:p>
            <a:pPr marL="308608" lvl="1" indent="0">
              <a:buNone/>
            </a:pPr>
            <a:endParaRPr lang="en-US" sz="2000">
              <a:ea typeface="Tahoma"/>
              <a:cs typeface="Tahoma"/>
            </a:endParaRPr>
          </a:p>
          <a:p>
            <a:pPr marL="308608" lvl="1" indent="0">
              <a:buNone/>
            </a:pPr>
            <a:endParaRPr lang="en-US" sz="2000">
              <a:ea typeface="Tahoma"/>
              <a:cs typeface="Tahoma"/>
            </a:endParaRPr>
          </a:p>
          <a:p>
            <a:pPr marL="308608" lvl="1" indent="0">
              <a:buNone/>
            </a:pPr>
            <a:endParaRPr lang="en-US" sz="2000">
              <a:ea typeface="Tahoma"/>
              <a:cs typeface="Tahoma"/>
            </a:endParaRPr>
          </a:p>
          <a:p>
            <a:pPr marL="308608" lvl="1" indent="0">
              <a:buNone/>
            </a:pPr>
            <a:endParaRPr lang="en-US" sz="2000">
              <a:ea typeface="Tahoma"/>
              <a:cs typeface="Tahoma"/>
            </a:endParaRPr>
          </a:p>
          <a:p>
            <a:pPr marL="594357" lvl="1" indent="-285749"/>
            <a:endParaRPr lang="en-US" sz="2000">
              <a:ea typeface="Tahoma"/>
              <a:cs typeface="Tahoma"/>
            </a:endParaRPr>
          </a:p>
          <a:p>
            <a:pPr marL="594357" lvl="1" indent="-285749"/>
            <a:r>
              <a:rPr lang="en-US">
                <a:ea typeface="Tahoma"/>
                <a:cs typeface="Tahoma"/>
              </a:rPr>
              <a:t>If we use a more conservative/accurate estimate of wholesale gas volumes in FY2026 we would see a sharp increase in the wholesale levy rate, </a:t>
            </a:r>
            <a:r>
              <a:rPr lang="en-US" u="sng">
                <a:ea typeface="Tahoma"/>
                <a:cs typeface="Tahoma"/>
              </a:rPr>
              <a:t>unless</a:t>
            </a:r>
            <a:r>
              <a:rPr lang="en-US">
                <a:ea typeface="Tahoma"/>
                <a:cs typeface="Tahoma"/>
              </a:rPr>
              <a:t> the amount required to be funded by the levy is significantly lower. </a:t>
            </a:r>
          </a:p>
        </p:txBody>
      </p:sp>
      <p:sp>
        <p:nvSpPr>
          <p:cNvPr id="5" name="Footer Placeholder 4">
            <a:extLst>
              <a:ext uri="{FF2B5EF4-FFF2-40B4-BE49-F238E27FC236}">
                <a16:creationId xmlns:a16="http://schemas.microsoft.com/office/drawing/2014/main" id="{F76C1969-2A8D-2280-534E-2F748C05FDAB}"/>
              </a:ext>
            </a:extLst>
          </p:cNvPr>
          <p:cNvSpPr>
            <a:spLocks noGrp="1"/>
          </p:cNvSpPr>
          <p:nvPr>
            <p:ph type="ftr" sz="quarter" idx="12"/>
          </p:nvPr>
        </p:nvSpPr>
        <p:spPr>
          <a:xfrm>
            <a:off x="133356" y="5296972"/>
            <a:ext cx="3086100" cy="304271"/>
          </a:xfrm>
          <a:prstGeom prst="rect">
            <a:avLst/>
          </a:prstGeom>
        </p:spPr>
        <p:txBody>
          <a:bodyPr vert="horz" lIns="91440" tIns="45721" rIns="91440" bIns="45721" rtlCol="0" anchor="ctr"/>
          <a:lstStyle>
            <a:defPPr>
              <a:defRPr lang="en-NZ"/>
            </a:defPPr>
            <a:lvl1pPr algn="l" rtl="0" eaLnBrk="0" fontAlgn="base" hangingPunct="0">
              <a:spcBef>
                <a:spcPct val="0"/>
              </a:spcBef>
              <a:spcAft>
                <a:spcPct val="0"/>
              </a:spcAft>
              <a:defRPr sz="900" kern="1200">
                <a:solidFill>
                  <a:schemeClr val="bg1"/>
                </a:solidFill>
                <a:latin typeface="+mn-lt"/>
                <a:ea typeface="+mn-ea"/>
                <a:cs typeface="+mn-cs"/>
              </a:defRPr>
            </a:lvl1pPr>
            <a:lvl2pPr marL="32086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41723"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96258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28344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604306" algn="l" defTabSz="641723" rtl="0" eaLnBrk="1" latinLnBrk="0" hangingPunct="1">
              <a:defRPr kern="1200">
                <a:solidFill>
                  <a:schemeClr val="tx1"/>
                </a:solidFill>
                <a:latin typeface="Calibri" panose="020F0502020204030204" pitchFamily="34" charset="0"/>
                <a:ea typeface="+mn-ea"/>
                <a:cs typeface="+mn-cs"/>
              </a:defRPr>
            </a:lvl6pPr>
            <a:lvl7pPr marL="1925168" algn="l" defTabSz="641723" rtl="0" eaLnBrk="1" latinLnBrk="0" hangingPunct="1">
              <a:defRPr kern="1200">
                <a:solidFill>
                  <a:schemeClr val="tx1"/>
                </a:solidFill>
                <a:latin typeface="Calibri" panose="020F0502020204030204" pitchFamily="34" charset="0"/>
                <a:ea typeface="+mn-ea"/>
                <a:cs typeface="+mn-cs"/>
              </a:defRPr>
            </a:lvl7pPr>
            <a:lvl8pPr marL="2246028" algn="l" defTabSz="641723" rtl="0" eaLnBrk="1" latinLnBrk="0" hangingPunct="1">
              <a:defRPr kern="1200">
                <a:solidFill>
                  <a:schemeClr val="tx1"/>
                </a:solidFill>
                <a:latin typeface="Calibri" panose="020F0502020204030204" pitchFamily="34" charset="0"/>
                <a:ea typeface="+mn-ea"/>
                <a:cs typeface="+mn-cs"/>
              </a:defRPr>
            </a:lvl8pPr>
            <a:lvl9pPr marL="2566890" algn="l" defTabSz="641723" rtl="0" eaLnBrk="1" latinLnBrk="0" hangingPunct="1">
              <a:defRPr kern="1200">
                <a:solidFill>
                  <a:schemeClr val="tx1"/>
                </a:solidFill>
                <a:latin typeface="Calibri" panose="020F0502020204030204" pitchFamily="34" charset="0"/>
                <a:ea typeface="+mn-ea"/>
                <a:cs typeface="+mn-cs"/>
              </a:defRPr>
            </a:lvl9pPr>
          </a:lstStyle>
          <a:p>
            <a:pPr>
              <a:defRPr/>
            </a:pPr>
            <a:r>
              <a:rPr lang="en-NZ"/>
              <a:t>Gas Industry Co</a:t>
            </a:r>
          </a:p>
        </p:txBody>
      </p:sp>
      <p:sp>
        <p:nvSpPr>
          <p:cNvPr id="6" name="Slide Number Placeholder 8">
            <a:extLst>
              <a:ext uri="{FF2B5EF4-FFF2-40B4-BE49-F238E27FC236}">
                <a16:creationId xmlns:a16="http://schemas.microsoft.com/office/drawing/2014/main" id="{90D19CE2-FDB8-4303-3BEE-FB32C5C4F7EF}"/>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21</a:t>
            </a:fld>
            <a:endParaRPr lang="en-NZ"/>
          </a:p>
        </p:txBody>
      </p:sp>
      <p:graphicFrame>
        <p:nvGraphicFramePr>
          <p:cNvPr id="7" name="Chart 6" descr="Chart type: Clustered Column, Line. Multiple values by 'Field1'&#10;&#10;Description automatically generated">
            <a:extLst>
              <a:ext uri="{FF2B5EF4-FFF2-40B4-BE49-F238E27FC236}">
                <a16:creationId xmlns:a16="http://schemas.microsoft.com/office/drawing/2014/main" id="{1598DFA7-B1E8-5506-1857-2B9184CC6EC1}"/>
              </a:ext>
            </a:extLst>
          </p:cNvPr>
          <p:cNvGraphicFramePr>
            <a:graphicFrameLocks/>
          </p:cNvGraphicFramePr>
          <p:nvPr>
            <p:extLst>
              <p:ext uri="{D42A27DB-BD31-4B8C-83A1-F6EECF244321}">
                <p14:modId xmlns:p14="http://schemas.microsoft.com/office/powerpoint/2010/main" val="3273722868"/>
              </p:ext>
            </p:extLst>
          </p:nvPr>
        </p:nvGraphicFramePr>
        <p:xfrm>
          <a:off x="2980531" y="2071315"/>
          <a:ext cx="5102225"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124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59C21-8543-BFDF-B01C-8192D6D2B7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4073FC-387A-1E1F-588F-AC7AA7C3F3E6}"/>
              </a:ext>
            </a:extLst>
          </p:cNvPr>
          <p:cNvSpPr>
            <a:spLocks noGrp="1"/>
          </p:cNvSpPr>
          <p:nvPr>
            <p:ph type="title"/>
          </p:nvPr>
        </p:nvSpPr>
        <p:spPr>
          <a:xfrm>
            <a:off x="712185" y="195661"/>
            <a:ext cx="10115844" cy="1325563"/>
          </a:xfrm>
        </p:spPr>
        <p:txBody>
          <a:bodyPr/>
          <a:lstStyle/>
          <a:p>
            <a:r>
              <a:rPr lang="en-NZ"/>
              <a:t>Reallocation of salary costs from levy to market fees</a:t>
            </a:r>
          </a:p>
        </p:txBody>
      </p:sp>
      <p:sp>
        <p:nvSpPr>
          <p:cNvPr id="3" name="Text Placeholder 2">
            <a:extLst>
              <a:ext uri="{FF2B5EF4-FFF2-40B4-BE49-F238E27FC236}">
                <a16:creationId xmlns:a16="http://schemas.microsoft.com/office/drawing/2014/main" id="{BA830758-2641-7162-9BB6-226F144E9ABF}"/>
              </a:ext>
            </a:extLst>
          </p:cNvPr>
          <p:cNvSpPr>
            <a:spLocks noGrp="1"/>
          </p:cNvSpPr>
          <p:nvPr>
            <p:ph type="body" sz="quarter" idx="10"/>
          </p:nvPr>
        </p:nvSpPr>
        <p:spPr>
          <a:xfrm>
            <a:off x="344319" y="1256757"/>
            <a:ext cx="11009481" cy="5162505"/>
          </a:xfrm>
        </p:spPr>
        <p:txBody>
          <a:bodyPr/>
          <a:lstStyle/>
          <a:p>
            <a:pPr marL="594357" lvl="1" indent="-285749"/>
            <a:r>
              <a:rPr lang="en-US" sz="2000">
                <a:ea typeface="Tahoma"/>
                <a:cs typeface="Tahoma"/>
              </a:rPr>
              <a:t>We reviewed our current practice of including </a:t>
            </a:r>
            <a:r>
              <a:rPr lang="en-US" sz="2000" u="sng">
                <a:ea typeface="Tahoma"/>
                <a:cs typeface="Tahoma"/>
              </a:rPr>
              <a:t>all</a:t>
            </a:r>
            <a:r>
              <a:rPr lang="en-US" sz="2000">
                <a:ea typeface="Tahoma"/>
                <a:cs typeface="Tahoma"/>
              </a:rPr>
              <a:t> salary costs in the levy, and none in market fees, even though the rules/regulations allow for this.</a:t>
            </a:r>
          </a:p>
          <a:p>
            <a:pPr marL="308608" lvl="1" indent="0">
              <a:buNone/>
            </a:pPr>
            <a:endParaRPr lang="en-US" sz="1200">
              <a:ea typeface="Tahoma"/>
              <a:cs typeface="Tahoma"/>
            </a:endParaRPr>
          </a:p>
          <a:p>
            <a:pPr marL="594357" lvl="1" indent="-285749"/>
            <a:r>
              <a:rPr lang="en-US" sz="2000">
                <a:ea typeface="Tahoma"/>
                <a:cs typeface="Tahoma"/>
              </a:rPr>
              <a:t>We carried out an exercise to determine the portion of time staff spend working on gas governance arrangements vs time spent on other work. This has resulted in $900,000 being reallocated from the levy to market fees in FY2026. </a:t>
            </a:r>
          </a:p>
          <a:p>
            <a:pPr marL="308608" lvl="1" indent="0">
              <a:buNone/>
            </a:pPr>
            <a:endParaRPr lang="en-US" sz="1200">
              <a:solidFill>
                <a:srgbClr val="000000"/>
              </a:solidFill>
              <a:latin typeface="Averta" panose="00000500000000000000" pitchFamily="50" charset="0"/>
              <a:ea typeface="Tahoma"/>
              <a:cs typeface="Tahoma"/>
            </a:endParaRPr>
          </a:p>
          <a:p>
            <a:pPr marL="594357" lvl="1" indent="-285749"/>
            <a:r>
              <a:rPr lang="en-US" sz="2000">
                <a:solidFill>
                  <a:srgbClr val="000000"/>
                </a:solidFill>
                <a:latin typeface="Averta" panose="00000500000000000000" pitchFamily="50" charset="0"/>
                <a:ea typeface="Tahoma"/>
                <a:cs typeface="Tahoma"/>
              </a:rPr>
              <a:t>The impact of this reallocation to levy/market fee payers is small overall. </a:t>
            </a:r>
          </a:p>
          <a:p>
            <a:pPr marL="594357" lvl="1" indent="-285749"/>
            <a:endParaRPr lang="en-US" sz="1200">
              <a:solidFill>
                <a:srgbClr val="000000"/>
              </a:solidFill>
              <a:latin typeface="Averta" panose="00000500000000000000" pitchFamily="50" charset="0"/>
              <a:ea typeface="Tahoma"/>
              <a:cs typeface="Tahoma"/>
            </a:endParaRPr>
          </a:p>
          <a:p>
            <a:pPr marL="594357" lvl="1" indent="-285749"/>
            <a:r>
              <a:rPr lang="en-US" sz="2000">
                <a:solidFill>
                  <a:srgbClr val="000000"/>
                </a:solidFill>
                <a:latin typeface="Averta" panose="00000500000000000000" pitchFamily="50" charset="0"/>
                <a:ea typeface="Tahoma"/>
                <a:cs typeface="Tahoma"/>
              </a:rPr>
              <a:t>Using 2024 numbers, 9 of 13 industry participants will pay less overall than they currently do.  Of the 4 who will pay more, the increases range from 2% to 6% for all but one industry participant (a small gas retailer who does not pay the wholesale levy so doesn’t benefit from the offsetting reduction in amounts funded by the levy). </a:t>
            </a:r>
          </a:p>
          <a:p>
            <a:pPr marL="594357" lvl="1" indent="-285749"/>
            <a:endParaRPr lang="en-US" sz="1200">
              <a:solidFill>
                <a:srgbClr val="000000"/>
              </a:solidFill>
              <a:latin typeface="Averta" panose="00000500000000000000" pitchFamily="50" charset="0"/>
            </a:endParaRPr>
          </a:p>
          <a:p>
            <a:pPr marL="594357" lvl="1" indent="-285749"/>
            <a:r>
              <a:rPr lang="en-US" sz="2000">
                <a:solidFill>
                  <a:srgbClr val="000000"/>
                </a:solidFill>
                <a:latin typeface="Averta" panose="00000500000000000000" pitchFamily="50" charset="0"/>
              </a:rPr>
              <a:t>In our view, this reallocation of salary costs more accurately reflects the allocation of staff time and effort across our various activities. </a:t>
            </a:r>
          </a:p>
          <a:p>
            <a:pPr marL="594357" lvl="1" indent="-285749"/>
            <a:endParaRPr lang="en-US" sz="2000">
              <a:ea typeface="Tahoma"/>
              <a:cs typeface="Tahoma"/>
            </a:endParaRPr>
          </a:p>
        </p:txBody>
      </p:sp>
      <p:sp>
        <p:nvSpPr>
          <p:cNvPr id="5" name="Footer Placeholder 4">
            <a:extLst>
              <a:ext uri="{FF2B5EF4-FFF2-40B4-BE49-F238E27FC236}">
                <a16:creationId xmlns:a16="http://schemas.microsoft.com/office/drawing/2014/main" id="{D22A5553-24B9-15F2-EAAF-BDE1F41E4E2B}"/>
              </a:ext>
            </a:extLst>
          </p:cNvPr>
          <p:cNvSpPr>
            <a:spLocks noGrp="1"/>
          </p:cNvSpPr>
          <p:nvPr>
            <p:ph type="ftr" sz="quarter" idx="12"/>
          </p:nvPr>
        </p:nvSpPr>
        <p:spPr>
          <a:xfrm>
            <a:off x="133356" y="5296972"/>
            <a:ext cx="3086100" cy="304271"/>
          </a:xfrm>
          <a:prstGeom prst="rect">
            <a:avLst/>
          </a:prstGeom>
        </p:spPr>
        <p:txBody>
          <a:bodyPr vert="horz" lIns="91440" tIns="45721" rIns="91440" bIns="45721" rtlCol="0" anchor="ctr"/>
          <a:lstStyle>
            <a:defPPr>
              <a:defRPr lang="en-NZ"/>
            </a:defPPr>
            <a:lvl1pPr algn="l" rtl="0" eaLnBrk="0" fontAlgn="base" hangingPunct="0">
              <a:spcBef>
                <a:spcPct val="0"/>
              </a:spcBef>
              <a:spcAft>
                <a:spcPct val="0"/>
              </a:spcAft>
              <a:defRPr sz="900" kern="1200">
                <a:solidFill>
                  <a:schemeClr val="bg1"/>
                </a:solidFill>
                <a:latin typeface="+mn-lt"/>
                <a:ea typeface="+mn-ea"/>
                <a:cs typeface="+mn-cs"/>
              </a:defRPr>
            </a:lvl1pPr>
            <a:lvl2pPr marL="32086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41723"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96258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28344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604306" algn="l" defTabSz="641723" rtl="0" eaLnBrk="1" latinLnBrk="0" hangingPunct="1">
              <a:defRPr kern="1200">
                <a:solidFill>
                  <a:schemeClr val="tx1"/>
                </a:solidFill>
                <a:latin typeface="Calibri" panose="020F0502020204030204" pitchFamily="34" charset="0"/>
                <a:ea typeface="+mn-ea"/>
                <a:cs typeface="+mn-cs"/>
              </a:defRPr>
            </a:lvl6pPr>
            <a:lvl7pPr marL="1925168" algn="l" defTabSz="641723" rtl="0" eaLnBrk="1" latinLnBrk="0" hangingPunct="1">
              <a:defRPr kern="1200">
                <a:solidFill>
                  <a:schemeClr val="tx1"/>
                </a:solidFill>
                <a:latin typeface="Calibri" panose="020F0502020204030204" pitchFamily="34" charset="0"/>
                <a:ea typeface="+mn-ea"/>
                <a:cs typeface="+mn-cs"/>
              </a:defRPr>
            </a:lvl7pPr>
            <a:lvl8pPr marL="2246028" algn="l" defTabSz="641723" rtl="0" eaLnBrk="1" latinLnBrk="0" hangingPunct="1">
              <a:defRPr kern="1200">
                <a:solidFill>
                  <a:schemeClr val="tx1"/>
                </a:solidFill>
                <a:latin typeface="Calibri" panose="020F0502020204030204" pitchFamily="34" charset="0"/>
                <a:ea typeface="+mn-ea"/>
                <a:cs typeface="+mn-cs"/>
              </a:defRPr>
            </a:lvl8pPr>
            <a:lvl9pPr marL="2566890" algn="l" defTabSz="641723" rtl="0" eaLnBrk="1" latinLnBrk="0" hangingPunct="1">
              <a:defRPr kern="1200">
                <a:solidFill>
                  <a:schemeClr val="tx1"/>
                </a:solidFill>
                <a:latin typeface="Calibri" panose="020F0502020204030204" pitchFamily="34" charset="0"/>
                <a:ea typeface="+mn-ea"/>
                <a:cs typeface="+mn-cs"/>
              </a:defRPr>
            </a:lvl9pPr>
          </a:lstStyle>
          <a:p>
            <a:pPr>
              <a:defRPr/>
            </a:pPr>
            <a:r>
              <a:rPr lang="en-NZ"/>
              <a:t>Gas Industry Co</a:t>
            </a:r>
          </a:p>
        </p:txBody>
      </p:sp>
      <p:sp>
        <p:nvSpPr>
          <p:cNvPr id="6" name="Slide Number Placeholder 8">
            <a:extLst>
              <a:ext uri="{FF2B5EF4-FFF2-40B4-BE49-F238E27FC236}">
                <a16:creationId xmlns:a16="http://schemas.microsoft.com/office/drawing/2014/main" id="{F09CEAE2-607A-45AB-0C51-C3666173FB95}"/>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22</a:t>
            </a:fld>
            <a:endParaRPr lang="en-NZ"/>
          </a:p>
        </p:txBody>
      </p:sp>
    </p:spTree>
    <p:extLst>
      <p:ext uri="{BB962C8B-B14F-4D97-AF65-F5344CB8AC3E}">
        <p14:creationId xmlns:p14="http://schemas.microsoft.com/office/powerpoint/2010/main" val="3682585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9" y="410181"/>
            <a:ext cx="8695695" cy="561193"/>
          </a:xfrm>
        </p:spPr>
        <p:txBody>
          <a:bodyPr/>
          <a:lstStyle/>
          <a:p>
            <a:r>
              <a:rPr lang="en-NZ">
                <a:latin typeface="Averta Bold"/>
              </a:rPr>
              <a:t>Projected FY2026 expenditure </a:t>
            </a:r>
            <a:endParaRPr lang="en-US"/>
          </a:p>
        </p:txBody>
      </p:sp>
      <p:sp>
        <p:nvSpPr>
          <p:cNvPr id="3" name="Content Placeholder 2"/>
          <p:cNvSpPr>
            <a:spLocks noGrp="1"/>
          </p:cNvSpPr>
          <p:nvPr>
            <p:ph idx="1"/>
          </p:nvPr>
        </p:nvSpPr>
        <p:spPr>
          <a:xfrm>
            <a:off x="2361115" y="1538176"/>
            <a:ext cx="7099510" cy="3917021"/>
          </a:xfrm>
        </p:spPr>
        <p:txBody>
          <a:bodyPr/>
          <a:lstStyle/>
          <a:p>
            <a:pPr marL="0" indent="0">
              <a:buNone/>
            </a:pPr>
            <a:endParaRPr lang="en-NZ"/>
          </a:p>
          <a:p>
            <a:pPr marL="0" indent="0">
              <a:buNone/>
            </a:pPr>
            <a:endParaRPr lang="en-NZ"/>
          </a:p>
          <a:p>
            <a:endParaRPr lang="en-NZ"/>
          </a:p>
        </p:txBody>
      </p:sp>
      <p:sp>
        <p:nvSpPr>
          <p:cNvPr id="5" name="Footer Placeholder 4"/>
          <p:cNvSpPr>
            <a:spLocks noGrp="1"/>
          </p:cNvSpPr>
          <p:nvPr>
            <p:ph type="ftr" sz="quarter" idx="11"/>
          </p:nvPr>
        </p:nvSpPr>
        <p:spPr>
          <a:xfrm>
            <a:off x="133356" y="5296972"/>
            <a:ext cx="3086100" cy="304271"/>
          </a:xfrm>
          <a:prstGeom prst="rect">
            <a:avLst/>
          </a:prstGeom>
        </p:spPr>
        <p:txBody>
          <a:bodyPr vert="horz" lIns="91440" tIns="45721" rIns="91440" bIns="45721" rtlCol="0" anchor="ctr"/>
          <a:lstStyle>
            <a:defPPr>
              <a:defRPr lang="en-NZ"/>
            </a:defPPr>
            <a:lvl1pPr algn="l" rtl="0" eaLnBrk="0" fontAlgn="base" hangingPunct="0">
              <a:spcBef>
                <a:spcPct val="0"/>
              </a:spcBef>
              <a:spcAft>
                <a:spcPct val="0"/>
              </a:spcAft>
              <a:defRPr sz="900" kern="1200">
                <a:solidFill>
                  <a:schemeClr val="bg1"/>
                </a:solidFill>
                <a:latin typeface="+mn-lt"/>
                <a:ea typeface="+mn-ea"/>
                <a:cs typeface="+mn-cs"/>
              </a:defRPr>
            </a:lvl1pPr>
            <a:lvl2pPr marL="32086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41723"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96258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28344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604306" algn="l" defTabSz="641723" rtl="0" eaLnBrk="1" latinLnBrk="0" hangingPunct="1">
              <a:defRPr kern="1200">
                <a:solidFill>
                  <a:schemeClr val="tx1"/>
                </a:solidFill>
                <a:latin typeface="Calibri" panose="020F0502020204030204" pitchFamily="34" charset="0"/>
                <a:ea typeface="+mn-ea"/>
                <a:cs typeface="+mn-cs"/>
              </a:defRPr>
            </a:lvl6pPr>
            <a:lvl7pPr marL="1925168" algn="l" defTabSz="641723" rtl="0" eaLnBrk="1" latinLnBrk="0" hangingPunct="1">
              <a:defRPr kern="1200">
                <a:solidFill>
                  <a:schemeClr val="tx1"/>
                </a:solidFill>
                <a:latin typeface="Calibri" panose="020F0502020204030204" pitchFamily="34" charset="0"/>
                <a:ea typeface="+mn-ea"/>
                <a:cs typeface="+mn-cs"/>
              </a:defRPr>
            </a:lvl7pPr>
            <a:lvl8pPr marL="2246028" algn="l" defTabSz="641723" rtl="0" eaLnBrk="1" latinLnBrk="0" hangingPunct="1">
              <a:defRPr kern="1200">
                <a:solidFill>
                  <a:schemeClr val="tx1"/>
                </a:solidFill>
                <a:latin typeface="Calibri" panose="020F0502020204030204" pitchFamily="34" charset="0"/>
                <a:ea typeface="+mn-ea"/>
                <a:cs typeface="+mn-cs"/>
              </a:defRPr>
            </a:lvl8pPr>
            <a:lvl9pPr marL="2566890" algn="l" defTabSz="641723" rtl="0" eaLnBrk="1" latinLnBrk="0" hangingPunct="1">
              <a:defRPr kern="1200">
                <a:solidFill>
                  <a:schemeClr val="tx1"/>
                </a:solidFill>
                <a:latin typeface="Calibri" panose="020F0502020204030204" pitchFamily="34" charset="0"/>
                <a:ea typeface="+mn-ea"/>
                <a:cs typeface="+mn-cs"/>
              </a:defRPr>
            </a:lvl9pPr>
          </a:lstStyle>
          <a:p>
            <a:pPr>
              <a:defRPr/>
            </a:pPr>
            <a:r>
              <a:rPr lang="en-NZ"/>
              <a:t>Gas Industry Co</a:t>
            </a:r>
          </a:p>
        </p:txBody>
      </p:sp>
      <p:graphicFrame>
        <p:nvGraphicFramePr>
          <p:cNvPr id="6" name="Table 5"/>
          <p:cNvGraphicFramePr>
            <a:graphicFrameLocks noGrp="1"/>
          </p:cNvGraphicFramePr>
          <p:nvPr>
            <p:extLst>
              <p:ext uri="{D42A27DB-BD31-4B8C-83A1-F6EECF244321}">
                <p14:modId xmlns:p14="http://schemas.microsoft.com/office/powerpoint/2010/main" val="3951554050"/>
              </p:ext>
            </p:extLst>
          </p:nvPr>
        </p:nvGraphicFramePr>
        <p:xfrm>
          <a:off x="782514" y="2398444"/>
          <a:ext cx="9895905" cy="3399421"/>
        </p:xfrm>
        <a:graphic>
          <a:graphicData uri="http://schemas.openxmlformats.org/drawingml/2006/table">
            <a:tbl>
              <a:tblPr firstRow="1" bandRow="1">
                <a:tableStyleId>{5C22544A-7EE6-4342-B048-85BDC9FD1C3A}</a:tableStyleId>
              </a:tblPr>
              <a:tblGrid>
                <a:gridCol w="2876649">
                  <a:extLst>
                    <a:ext uri="{9D8B030D-6E8A-4147-A177-3AD203B41FA5}">
                      <a16:colId xmlns:a16="http://schemas.microsoft.com/office/drawing/2014/main" val="20000"/>
                    </a:ext>
                  </a:extLst>
                </a:gridCol>
                <a:gridCol w="661339">
                  <a:extLst>
                    <a:ext uri="{9D8B030D-6E8A-4147-A177-3AD203B41FA5}">
                      <a16:colId xmlns:a16="http://schemas.microsoft.com/office/drawing/2014/main" val="20001"/>
                    </a:ext>
                  </a:extLst>
                </a:gridCol>
                <a:gridCol w="2846267">
                  <a:extLst>
                    <a:ext uri="{9D8B030D-6E8A-4147-A177-3AD203B41FA5}">
                      <a16:colId xmlns:a16="http://schemas.microsoft.com/office/drawing/2014/main" val="20002"/>
                    </a:ext>
                  </a:extLst>
                </a:gridCol>
                <a:gridCol w="694825">
                  <a:extLst>
                    <a:ext uri="{9D8B030D-6E8A-4147-A177-3AD203B41FA5}">
                      <a16:colId xmlns:a16="http://schemas.microsoft.com/office/drawing/2014/main" val="20003"/>
                    </a:ext>
                  </a:extLst>
                </a:gridCol>
                <a:gridCol w="2816825">
                  <a:extLst>
                    <a:ext uri="{9D8B030D-6E8A-4147-A177-3AD203B41FA5}">
                      <a16:colId xmlns:a16="http://schemas.microsoft.com/office/drawing/2014/main" val="20004"/>
                    </a:ext>
                  </a:extLst>
                </a:gridCol>
              </a:tblGrid>
              <a:tr h="861049">
                <a:tc>
                  <a:txBody>
                    <a:bodyPr/>
                    <a:lstStyle/>
                    <a:p>
                      <a:r>
                        <a:rPr lang="en-NZ" sz="1800">
                          <a:latin typeface="Averta"/>
                        </a:rPr>
                        <a:t>Levy funding requirement</a:t>
                      </a:r>
                    </a:p>
                  </a:txBody>
                  <a:tcPr marL="98754" marR="98754" marT="49378" marB="49378"/>
                </a:tc>
                <a:tc rowSpan="3">
                  <a:txBody>
                    <a:bodyPr/>
                    <a:lstStyle/>
                    <a:p>
                      <a:pPr algn="ctr"/>
                      <a:r>
                        <a:rPr lang="en-NZ" sz="1800">
                          <a:solidFill>
                            <a:schemeClr val="tx1"/>
                          </a:solidFill>
                          <a:latin typeface="Averta"/>
                        </a:rPr>
                        <a:t>+</a:t>
                      </a:r>
                    </a:p>
                  </a:txBody>
                  <a:tcPr marL="98754" marR="98754" marT="49378" marB="49378" anchor="ctr">
                    <a:solidFill>
                      <a:schemeClr val="bg1"/>
                    </a:solidFill>
                  </a:tcPr>
                </a:tc>
                <a:tc>
                  <a:txBody>
                    <a:bodyPr/>
                    <a:lstStyle/>
                    <a:p>
                      <a:r>
                        <a:rPr lang="en-NZ" sz="1800">
                          <a:latin typeface="Averta"/>
                        </a:rPr>
                        <a:t>Market fees</a:t>
                      </a:r>
                    </a:p>
                  </a:txBody>
                  <a:tcPr marL="98754" marR="98754" marT="49378" marB="49378"/>
                </a:tc>
                <a:tc rowSpan="3">
                  <a:txBody>
                    <a:bodyPr/>
                    <a:lstStyle/>
                    <a:p>
                      <a:pPr algn="ctr"/>
                      <a:r>
                        <a:rPr lang="en-NZ" sz="1800">
                          <a:solidFill>
                            <a:schemeClr val="tx1"/>
                          </a:solidFill>
                          <a:latin typeface="Averta"/>
                        </a:rPr>
                        <a:t>=</a:t>
                      </a:r>
                    </a:p>
                  </a:txBody>
                  <a:tcPr marL="98754" marR="98754" marT="49378" marB="49378" anchor="ctr">
                    <a:solidFill>
                      <a:schemeClr val="bg1"/>
                    </a:solidFill>
                  </a:tcPr>
                </a:tc>
                <a:tc>
                  <a:txBody>
                    <a:bodyPr/>
                    <a:lstStyle/>
                    <a:p>
                      <a:r>
                        <a:rPr lang="en-NZ" sz="1800">
                          <a:latin typeface="Averta"/>
                        </a:rPr>
                        <a:t>Total work programme costs</a:t>
                      </a:r>
                    </a:p>
                  </a:txBody>
                  <a:tcPr marL="98754" marR="98754" marT="49378" marB="49378"/>
                </a:tc>
                <a:extLst>
                  <a:ext uri="{0D108BD9-81ED-4DB2-BD59-A6C34878D82A}">
                    <a16:rowId xmlns:a16="http://schemas.microsoft.com/office/drawing/2014/main" val="10000"/>
                  </a:ext>
                </a:extLst>
              </a:tr>
              <a:tr h="683970">
                <a:tc>
                  <a:txBody>
                    <a:bodyPr/>
                    <a:lstStyle/>
                    <a:p>
                      <a:pPr algn="r"/>
                      <a:r>
                        <a:rPr lang="en-NZ" sz="1800">
                          <a:latin typeface="Averta"/>
                        </a:rPr>
                        <a:t>$3,410,198</a:t>
                      </a:r>
                      <a:endParaRPr lang="en-NZ" sz="1800">
                        <a:latin typeface="Averta" panose="00000500000000000000" pitchFamily="50" charset="0"/>
                      </a:endParaRPr>
                    </a:p>
                  </a:txBody>
                  <a:tcPr marL="98754" marR="98754" marT="49378" marB="49378"/>
                </a:tc>
                <a:tc vMerge="1">
                  <a:txBody>
                    <a:bodyPr/>
                    <a:lstStyle/>
                    <a:p>
                      <a:pPr algn="r"/>
                      <a:endParaRPr lang="en-NZ" sz="1800"/>
                    </a:p>
                  </a:txBody>
                  <a:tcPr/>
                </a:tc>
                <a:tc>
                  <a:txBody>
                    <a:bodyPr/>
                    <a:lstStyle/>
                    <a:p>
                      <a:pPr algn="r"/>
                      <a:r>
                        <a:rPr lang="en-NZ" sz="1800">
                          <a:latin typeface="Averta"/>
                        </a:rPr>
                        <a:t>$2,674,550*</a:t>
                      </a:r>
                    </a:p>
                  </a:txBody>
                  <a:tcPr marL="98754" marR="98754" marT="49378" marB="49378"/>
                </a:tc>
                <a:tc vMerge="1">
                  <a:txBody>
                    <a:bodyPr/>
                    <a:lstStyle/>
                    <a:p>
                      <a:pPr algn="r"/>
                      <a:endParaRPr lang="en-NZ" sz="1800"/>
                    </a:p>
                  </a:txBody>
                  <a:tcPr/>
                </a:tc>
                <a:tc>
                  <a:txBody>
                    <a:bodyPr/>
                    <a:lstStyle/>
                    <a:p>
                      <a:pPr marL="0" marR="0" lvl="0" indent="0" algn="r" rtl="0" eaLnBrk="1" fontAlgn="auto" latinLnBrk="0" hangingPunct="1">
                        <a:lnSpc>
                          <a:spcPct val="100000"/>
                        </a:lnSpc>
                        <a:spcBef>
                          <a:spcPts val="0"/>
                        </a:spcBef>
                        <a:spcAft>
                          <a:spcPts val="0"/>
                        </a:spcAft>
                        <a:buClrTx/>
                        <a:buSzTx/>
                        <a:buFontTx/>
                        <a:buNone/>
                      </a:pPr>
                      <a:r>
                        <a:rPr lang="en-NZ" sz="1800">
                          <a:latin typeface="Averta"/>
                        </a:rPr>
                        <a:t>$6,084,748</a:t>
                      </a:r>
                      <a:endParaRPr lang="en-NZ" sz="1800">
                        <a:latin typeface="Averta" panose="00000500000000000000" pitchFamily="50" charset="0"/>
                      </a:endParaRPr>
                    </a:p>
                    <a:p>
                      <a:pPr algn="r"/>
                      <a:endParaRPr lang="en-NZ" sz="1800">
                        <a:latin typeface="Averta" panose="00000500000000000000" pitchFamily="50" charset="0"/>
                      </a:endParaRPr>
                    </a:p>
                  </a:txBody>
                  <a:tcPr marL="98754" marR="98754" marT="49378" marB="49378"/>
                </a:tc>
                <a:extLst>
                  <a:ext uri="{0D108BD9-81ED-4DB2-BD59-A6C34878D82A}">
                    <a16:rowId xmlns:a16="http://schemas.microsoft.com/office/drawing/2014/main" val="10001"/>
                  </a:ext>
                </a:extLst>
              </a:tr>
              <a:tr h="1854402">
                <a:tc>
                  <a:txBody>
                    <a:bodyPr/>
                    <a:lstStyle/>
                    <a:p>
                      <a:pPr algn="r"/>
                      <a:r>
                        <a:rPr lang="en-NZ" sz="1800">
                          <a:latin typeface="Averta"/>
                        </a:rPr>
                        <a:t>22.89% decrease from FY2025 ($4,422,758) </a:t>
                      </a:r>
                      <a:endParaRPr lang="en-US" sz="1400"/>
                    </a:p>
                  </a:txBody>
                  <a:tcPr marL="98754" marR="98754" marT="49378" marB="49378"/>
                </a:tc>
                <a:tc vMerge="1">
                  <a:txBody>
                    <a:bodyPr/>
                    <a:lstStyle/>
                    <a:p>
                      <a:endParaRPr lang="en-NZ"/>
                    </a:p>
                  </a:txBody>
                  <a:tcPr/>
                </a:tc>
                <a:tc>
                  <a:txBody>
                    <a:bodyPr/>
                    <a:lstStyle/>
                    <a:p>
                      <a:pPr marL="0" marR="0" lvl="0" indent="0" algn="r" rtl="0" eaLnBrk="1" fontAlgn="auto" latinLnBrk="0" hangingPunct="1">
                        <a:lnSpc>
                          <a:spcPct val="100000"/>
                        </a:lnSpc>
                        <a:spcBef>
                          <a:spcPts val="0"/>
                        </a:spcBef>
                        <a:spcAft>
                          <a:spcPts val="0"/>
                        </a:spcAft>
                        <a:buClrTx/>
                        <a:buSzTx/>
                        <a:buFontTx/>
                        <a:buNone/>
                      </a:pPr>
                      <a:r>
                        <a:rPr lang="en-NZ" sz="1800">
                          <a:latin typeface="Averta"/>
                        </a:rPr>
                        <a:t>57.83% increase from FY2025 ($1,694,566)</a:t>
                      </a:r>
                    </a:p>
                    <a:p>
                      <a:pPr marL="0" marR="0" lvl="0" indent="0" algn="r" defTabSz="571610" rtl="0" eaLnBrk="1" fontAlgn="auto" latinLnBrk="0" hangingPunct="1">
                        <a:lnSpc>
                          <a:spcPct val="100000"/>
                        </a:lnSpc>
                        <a:spcBef>
                          <a:spcPts val="0"/>
                        </a:spcBef>
                        <a:spcAft>
                          <a:spcPts val="0"/>
                        </a:spcAft>
                        <a:buClrTx/>
                        <a:buSzTx/>
                        <a:buFontTx/>
                        <a:buNone/>
                        <a:tabLst/>
                        <a:defRPr/>
                      </a:pPr>
                      <a:endParaRPr lang="en-NZ" sz="1800">
                        <a:latin typeface="Averta" panose="00000500000000000000" pitchFamily="50" charset="0"/>
                      </a:endParaRPr>
                    </a:p>
                    <a:p>
                      <a:pPr marL="0" marR="0" lvl="0" indent="0" algn="r" defTabSz="571610" rtl="0" eaLnBrk="1" fontAlgn="auto" latinLnBrk="0" hangingPunct="1">
                        <a:lnSpc>
                          <a:spcPct val="100000"/>
                        </a:lnSpc>
                        <a:spcBef>
                          <a:spcPts val="0"/>
                        </a:spcBef>
                        <a:spcAft>
                          <a:spcPts val="0"/>
                        </a:spcAft>
                        <a:buClrTx/>
                        <a:buSzTx/>
                        <a:buFontTx/>
                        <a:buNone/>
                        <a:tabLst/>
                        <a:defRPr/>
                      </a:pPr>
                      <a:r>
                        <a:rPr lang="en-NZ" sz="1800">
                          <a:latin typeface="Averta"/>
                        </a:rPr>
                        <a:t>*Placeholder - Market</a:t>
                      </a:r>
                      <a:r>
                        <a:rPr lang="en-NZ" sz="1800" baseline="0">
                          <a:latin typeface="Averta"/>
                        </a:rPr>
                        <a:t> fees estimated in April</a:t>
                      </a:r>
                      <a:endParaRPr lang="en-NZ" sz="1800">
                        <a:latin typeface="Averta"/>
                      </a:endParaRPr>
                    </a:p>
                  </a:txBody>
                  <a:tcPr marL="98754" marR="98754" marT="49378" marB="49378"/>
                </a:tc>
                <a:tc vMerge="1">
                  <a:txBody>
                    <a:bodyPr/>
                    <a:lstStyle/>
                    <a:p>
                      <a:endParaRPr lang="en-NZ"/>
                    </a:p>
                  </a:txBody>
                  <a:tcPr/>
                </a:tc>
                <a:tc>
                  <a:txBody>
                    <a:bodyPr/>
                    <a:lstStyle/>
                    <a:p>
                      <a:pPr algn="r"/>
                      <a:r>
                        <a:rPr lang="en-NZ" sz="1800" kern="1200">
                          <a:solidFill>
                            <a:schemeClr val="dk1"/>
                          </a:solidFill>
                          <a:latin typeface="Averta"/>
                          <a:ea typeface="+mn-ea"/>
                          <a:cs typeface="+mn-cs"/>
                        </a:rPr>
                        <a:t>0.53% decrease from FY2025 ($6,117,324) </a:t>
                      </a:r>
                      <a:endParaRPr lang="en-NZ" sz="1800">
                        <a:latin typeface="Averta" panose="00000500000000000000" pitchFamily="50" charset="0"/>
                      </a:endParaRPr>
                    </a:p>
                  </a:txBody>
                  <a:tcPr marL="98754" marR="98754" marT="49378" marB="49378"/>
                </a:tc>
                <a:extLst>
                  <a:ext uri="{0D108BD9-81ED-4DB2-BD59-A6C34878D82A}">
                    <a16:rowId xmlns:a16="http://schemas.microsoft.com/office/drawing/2014/main" val="1651533202"/>
                  </a:ext>
                </a:extLst>
              </a:tr>
            </a:tbl>
          </a:graphicData>
        </a:graphic>
      </p:graphicFrame>
      <p:sp>
        <p:nvSpPr>
          <p:cNvPr id="7" name="Slide Number Placeholder 8">
            <a:extLst>
              <a:ext uri="{FF2B5EF4-FFF2-40B4-BE49-F238E27FC236}">
                <a16:creationId xmlns:a16="http://schemas.microsoft.com/office/drawing/2014/main" id="{FC20EFA7-9DDB-481F-8F68-7F82FC405E1C}"/>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23</a:t>
            </a:fld>
            <a:endParaRPr lang="en-NZ"/>
          </a:p>
        </p:txBody>
      </p:sp>
      <p:sp>
        <p:nvSpPr>
          <p:cNvPr id="9" name="TextBox 8">
            <a:extLst>
              <a:ext uri="{FF2B5EF4-FFF2-40B4-BE49-F238E27FC236}">
                <a16:creationId xmlns:a16="http://schemas.microsoft.com/office/drawing/2014/main" id="{4CCFD321-01D1-5935-6475-6ACD36F1A06F}"/>
              </a:ext>
            </a:extLst>
          </p:cNvPr>
          <p:cNvSpPr txBox="1"/>
          <p:nvPr/>
        </p:nvSpPr>
        <p:spPr>
          <a:xfrm>
            <a:off x="606678" y="1314031"/>
            <a:ext cx="10410092" cy="646331"/>
          </a:xfrm>
          <a:prstGeom prst="rect">
            <a:avLst/>
          </a:prstGeom>
          <a:noFill/>
        </p:spPr>
        <p:txBody>
          <a:bodyPr wrap="square">
            <a:spAutoFit/>
          </a:bodyPr>
          <a:lstStyle/>
          <a:p>
            <a:r>
              <a:rPr lang="en-US">
                <a:solidFill>
                  <a:srgbClr val="000000"/>
                </a:solidFill>
                <a:latin typeface="Averta" panose="00000500000000000000" pitchFamily="50" charset="0"/>
              </a:rPr>
              <a:t>The reallocation of salary costs is illustrated in the table below by the reduction in the levy funding requirement, and offsetting increase in market fees: </a:t>
            </a:r>
            <a:endParaRPr lang="en-NZ"/>
          </a:p>
        </p:txBody>
      </p:sp>
    </p:spTree>
    <p:extLst>
      <p:ext uri="{BB962C8B-B14F-4D97-AF65-F5344CB8AC3E}">
        <p14:creationId xmlns:p14="http://schemas.microsoft.com/office/powerpoint/2010/main" val="1187392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469" y="468843"/>
            <a:ext cx="7907215" cy="538945"/>
          </a:xfrm>
        </p:spPr>
        <p:txBody>
          <a:bodyPr/>
          <a:lstStyle/>
          <a:p>
            <a:r>
              <a:rPr lang="en-NZ" sz="2451">
                <a:latin typeface="Averta Bold"/>
              </a:rPr>
              <a:t>Comparison of FY2025 and FY2026</a:t>
            </a:r>
          </a:p>
        </p:txBody>
      </p:sp>
      <p:sp>
        <p:nvSpPr>
          <p:cNvPr id="4" name="Slide Number Placeholder 3"/>
          <p:cNvSpPr>
            <a:spLocks noGrp="1"/>
          </p:cNvSpPr>
          <p:nvPr>
            <p:ph type="sldNum" sz="quarter" idx="10"/>
          </p:nvPr>
        </p:nvSpPr>
        <p:spPr>
          <a:xfrm>
            <a:off x="-2655277" y="5296963"/>
            <a:ext cx="61546" cy="304271"/>
          </a:xfrm>
          <a:prstGeom prst="rect">
            <a:avLst/>
          </a:prstGeom>
        </p:spPr>
        <p:txBody>
          <a:bodyPr vert="horz" lIns="91440" tIns="45721" rIns="91440" bIns="45721" rtlCol="0" anchor="ctr"/>
          <a:lstStyle>
            <a:defPPr>
              <a:defRPr lang="en-NZ"/>
            </a:defPPr>
            <a:lvl1pPr algn="r" rtl="0" eaLnBrk="0" fontAlgn="base" hangingPunct="0">
              <a:spcBef>
                <a:spcPct val="0"/>
              </a:spcBef>
              <a:spcAft>
                <a:spcPct val="0"/>
              </a:spcAft>
              <a:defRPr sz="939" b="0" kern="4000" baseline="0">
                <a:solidFill>
                  <a:schemeClr val="bg2">
                    <a:lumMod val="25000"/>
                  </a:schemeClr>
                </a:solidFill>
                <a:latin typeface="Tahoma" panose="020B0604030504040204" pitchFamily="34" charset="0"/>
                <a:ea typeface="+mn-ea"/>
                <a:cs typeface="+mn-cs"/>
              </a:defRPr>
            </a:lvl1pPr>
            <a:lvl2pPr marL="32086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41723"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96258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28344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604306" algn="l" defTabSz="641723" rtl="0" eaLnBrk="1" latinLnBrk="0" hangingPunct="1">
              <a:defRPr kern="1200">
                <a:solidFill>
                  <a:schemeClr val="tx1"/>
                </a:solidFill>
                <a:latin typeface="Calibri" panose="020F0502020204030204" pitchFamily="34" charset="0"/>
                <a:ea typeface="+mn-ea"/>
                <a:cs typeface="+mn-cs"/>
              </a:defRPr>
            </a:lvl6pPr>
            <a:lvl7pPr marL="1925168" algn="l" defTabSz="641723" rtl="0" eaLnBrk="1" latinLnBrk="0" hangingPunct="1">
              <a:defRPr kern="1200">
                <a:solidFill>
                  <a:schemeClr val="tx1"/>
                </a:solidFill>
                <a:latin typeface="Calibri" panose="020F0502020204030204" pitchFamily="34" charset="0"/>
                <a:ea typeface="+mn-ea"/>
                <a:cs typeface="+mn-cs"/>
              </a:defRPr>
            </a:lvl7pPr>
            <a:lvl8pPr marL="2246028" algn="l" defTabSz="641723" rtl="0" eaLnBrk="1" latinLnBrk="0" hangingPunct="1">
              <a:defRPr kern="1200">
                <a:solidFill>
                  <a:schemeClr val="tx1"/>
                </a:solidFill>
                <a:latin typeface="Calibri" panose="020F0502020204030204" pitchFamily="34" charset="0"/>
                <a:ea typeface="+mn-ea"/>
                <a:cs typeface="+mn-cs"/>
              </a:defRPr>
            </a:lvl8pPr>
            <a:lvl9pPr marL="2566890" algn="l" defTabSz="641723" rtl="0" eaLnBrk="1" latinLnBrk="0" hangingPunct="1">
              <a:defRPr kern="1200">
                <a:solidFill>
                  <a:schemeClr val="tx1"/>
                </a:solidFill>
                <a:latin typeface="Calibri" panose="020F0502020204030204" pitchFamily="34" charset="0"/>
                <a:ea typeface="+mn-ea"/>
                <a:cs typeface="+mn-cs"/>
              </a:defRPr>
            </a:lvl9pPr>
          </a:lstStyle>
          <a:p>
            <a:pPr>
              <a:defRPr/>
            </a:pPr>
            <a:endParaRPr lang="en-NZ"/>
          </a:p>
        </p:txBody>
      </p:sp>
      <p:sp>
        <p:nvSpPr>
          <p:cNvPr id="5" name="Footer Placeholder 4"/>
          <p:cNvSpPr>
            <a:spLocks noGrp="1"/>
          </p:cNvSpPr>
          <p:nvPr>
            <p:ph type="ftr" sz="quarter" idx="11"/>
          </p:nvPr>
        </p:nvSpPr>
        <p:spPr>
          <a:xfrm>
            <a:off x="133356" y="5296972"/>
            <a:ext cx="3086100" cy="304271"/>
          </a:xfrm>
          <a:prstGeom prst="rect">
            <a:avLst/>
          </a:prstGeom>
        </p:spPr>
        <p:txBody>
          <a:bodyPr vert="horz" lIns="91440" tIns="45721" rIns="91440" bIns="45721" rtlCol="0" anchor="ctr"/>
          <a:lstStyle>
            <a:defPPr>
              <a:defRPr lang="en-NZ"/>
            </a:defPPr>
            <a:lvl1pPr algn="l" rtl="0" eaLnBrk="0" fontAlgn="base" hangingPunct="0">
              <a:spcBef>
                <a:spcPct val="0"/>
              </a:spcBef>
              <a:spcAft>
                <a:spcPct val="0"/>
              </a:spcAft>
              <a:defRPr sz="900" kern="1200">
                <a:solidFill>
                  <a:schemeClr val="bg1"/>
                </a:solidFill>
                <a:latin typeface="+mn-lt"/>
                <a:ea typeface="+mn-ea"/>
                <a:cs typeface="+mn-cs"/>
              </a:defRPr>
            </a:lvl1pPr>
            <a:lvl2pPr marL="32086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41723"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96258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28344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604306" algn="l" defTabSz="641723" rtl="0" eaLnBrk="1" latinLnBrk="0" hangingPunct="1">
              <a:defRPr kern="1200">
                <a:solidFill>
                  <a:schemeClr val="tx1"/>
                </a:solidFill>
                <a:latin typeface="Calibri" panose="020F0502020204030204" pitchFamily="34" charset="0"/>
                <a:ea typeface="+mn-ea"/>
                <a:cs typeface="+mn-cs"/>
              </a:defRPr>
            </a:lvl6pPr>
            <a:lvl7pPr marL="1925168" algn="l" defTabSz="641723" rtl="0" eaLnBrk="1" latinLnBrk="0" hangingPunct="1">
              <a:defRPr kern="1200">
                <a:solidFill>
                  <a:schemeClr val="tx1"/>
                </a:solidFill>
                <a:latin typeface="Calibri" panose="020F0502020204030204" pitchFamily="34" charset="0"/>
                <a:ea typeface="+mn-ea"/>
                <a:cs typeface="+mn-cs"/>
              </a:defRPr>
            </a:lvl7pPr>
            <a:lvl8pPr marL="2246028" algn="l" defTabSz="641723" rtl="0" eaLnBrk="1" latinLnBrk="0" hangingPunct="1">
              <a:defRPr kern="1200">
                <a:solidFill>
                  <a:schemeClr val="tx1"/>
                </a:solidFill>
                <a:latin typeface="Calibri" panose="020F0502020204030204" pitchFamily="34" charset="0"/>
                <a:ea typeface="+mn-ea"/>
                <a:cs typeface="+mn-cs"/>
              </a:defRPr>
            </a:lvl8pPr>
            <a:lvl9pPr marL="2566890" algn="l" defTabSz="641723" rtl="0" eaLnBrk="1" latinLnBrk="0" hangingPunct="1">
              <a:defRPr kern="1200">
                <a:solidFill>
                  <a:schemeClr val="tx1"/>
                </a:solidFill>
                <a:latin typeface="Calibri" panose="020F0502020204030204" pitchFamily="34" charset="0"/>
                <a:ea typeface="+mn-ea"/>
                <a:cs typeface="+mn-cs"/>
              </a:defRPr>
            </a:lvl9pPr>
          </a:lstStyle>
          <a:p>
            <a:pPr>
              <a:defRPr/>
            </a:pPr>
            <a:r>
              <a:rPr lang="en-NZ"/>
              <a:t>Gas Industry Co</a:t>
            </a:r>
          </a:p>
        </p:txBody>
      </p:sp>
      <p:graphicFrame>
        <p:nvGraphicFramePr>
          <p:cNvPr id="3" name="Table 2"/>
          <p:cNvGraphicFramePr>
            <a:graphicFrameLocks noGrp="1"/>
          </p:cNvGraphicFramePr>
          <p:nvPr>
            <p:extLst>
              <p:ext uri="{D42A27DB-BD31-4B8C-83A1-F6EECF244321}">
                <p14:modId xmlns:p14="http://schemas.microsoft.com/office/powerpoint/2010/main" val="2808741469"/>
              </p:ext>
            </p:extLst>
          </p:nvPr>
        </p:nvGraphicFramePr>
        <p:xfrm>
          <a:off x="764933" y="2726944"/>
          <a:ext cx="9882555" cy="2471220"/>
        </p:xfrm>
        <a:graphic>
          <a:graphicData uri="http://schemas.openxmlformats.org/drawingml/2006/table">
            <a:tbl>
              <a:tblPr firstRow="1" bandRow="1">
                <a:tableStyleId>{5C22544A-7EE6-4342-B048-85BDC9FD1C3A}</a:tableStyleId>
              </a:tblPr>
              <a:tblGrid>
                <a:gridCol w="3759275">
                  <a:extLst>
                    <a:ext uri="{9D8B030D-6E8A-4147-A177-3AD203B41FA5}">
                      <a16:colId xmlns:a16="http://schemas.microsoft.com/office/drawing/2014/main" val="20000"/>
                    </a:ext>
                  </a:extLst>
                </a:gridCol>
                <a:gridCol w="2080863">
                  <a:extLst>
                    <a:ext uri="{9D8B030D-6E8A-4147-A177-3AD203B41FA5}">
                      <a16:colId xmlns:a16="http://schemas.microsoft.com/office/drawing/2014/main" val="4022757679"/>
                    </a:ext>
                  </a:extLst>
                </a:gridCol>
                <a:gridCol w="1815484">
                  <a:extLst>
                    <a:ext uri="{9D8B030D-6E8A-4147-A177-3AD203B41FA5}">
                      <a16:colId xmlns:a16="http://schemas.microsoft.com/office/drawing/2014/main" val="20002"/>
                    </a:ext>
                  </a:extLst>
                </a:gridCol>
                <a:gridCol w="2226933">
                  <a:extLst>
                    <a:ext uri="{9D8B030D-6E8A-4147-A177-3AD203B41FA5}">
                      <a16:colId xmlns:a16="http://schemas.microsoft.com/office/drawing/2014/main" val="1118890474"/>
                    </a:ext>
                  </a:extLst>
                </a:gridCol>
              </a:tblGrid>
              <a:tr h="610631">
                <a:tc>
                  <a:txBody>
                    <a:bodyPr/>
                    <a:lstStyle/>
                    <a:p>
                      <a:endParaRPr lang="en-NZ" sz="1700">
                        <a:latin typeface="Averta" panose="00000500000000000000" pitchFamily="50" charset="0"/>
                      </a:endParaRPr>
                    </a:p>
                  </a:txBody>
                  <a:tcPr marL="82313" marR="82313" marT="41156" marB="41156"/>
                </a:tc>
                <a:tc>
                  <a:txBody>
                    <a:bodyPr/>
                    <a:lstStyle/>
                    <a:p>
                      <a:pPr algn="r"/>
                      <a:r>
                        <a:rPr lang="en-NZ" sz="1700">
                          <a:latin typeface="Averta"/>
                        </a:rPr>
                        <a:t>FY2026 </a:t>
                      </a:r>
                    </a:p>
                    <a:p>
                      <a:pPr algn="r"/>
                      <a:r>
                        <a:rPr lang="en-NZ" sz="1700" baseline="0">
                          <a:latin typeface="Averta"/>
                        </a:rPr>
                        <a:t>(indicative)</a:t>
                      </a:r>
                      <a:endParaRPr lang="en-NZ" sz="1700">
                        <a:latin typeface="Averta"/>
                      </a:endParaRPr>
                    </a:p>
                  </a:txBody>
                  <a:tcPr marL="82313" marR="82313" marT="41156" marB="41156"/>
                </a:tc>
                <a:tc>
                  <a:txBody>
                    <a:bodyPr/>
                    <a:lstStyle/>
                    <a:p>
                      <a:pPr algn="r"/>
                      <a:r>
                        <a:rPr lang="en-NZ" sz="1700">
                          <a:latin typeface="Averta"/>
                        </a:rPr>
                        <a:t>FY2025</a:t>
                      </a:r>
                      <a:endParaRPr lang="en-NZ" sz="1700">
                        <a:latin typeface="Averta" panose="00000500000000000000" pitchFamily="50" charset="0"/>
                      </a:endParaRPr>
                    </a:p>
                    <a:p>
                      <a:pPr algn="r"/>
                      <a:r>
                        <a:rPr lang="en-NZ" sz="1700">
                          <a:latin typeface="Averta" panose="00000500000000000000" pitchFamily="50" charset="0"/>
                        </a:rPr>
                        <a:t>(published)</a:t>
                      </a:r>
                    </a:p>
                  </a:txBody>
                  <a:tcPr marL="82313" marR="82313" marT="41156" marB="41156"/>
                </a:tc>
                <a:tc>
                  <a:txBody>
                    <a:bodyPr/>
                    <a:lstStyle/>
                    <a:p>
                      <a:pPr algn="r"/>
                      <a:r>
                        <a:rPr lang="en-US" sz="1700">
                          <a:latin typeface="Averta" panose="00000500000000000000" pitchFamily="50" charset="0"/>
                        </a:rPr>
                        <a:t>Variance</a:t>
                      </a:r>
                      <a:endParaRPr lang="en-NZ" sz="1700">
                        <a:latin typeface="Averta" panose="00000500000000000000" pitchFamily="50" charset="0"/>
                      </a:endParaRPr>
                    </a:p>
                  </a:txBody>
                  <a:tcPr marL="82313" marR="82313" marT="41156" marB="41156"/>
                </a:tc>
                <a:extLst>
                  <a:ext uri="{0D108BD9-81ED-4DB2-BD59-A6C34878D82A}">
                    <a16:rowId xmlns:a16="http://schemas.microsoft.com/office/drawing/2014/main" val="10000"/>
                  </a:ext>
                </a:extLst>
              </a:tr>
              <a:tr h="506894">
                <a:tc>
                  <a:txBody>
                    <a:bodyPr/>
                    <a:lstStyle/>
                    <a:p>
                      <a:r>
                        <a:rPr lang="en-NZ" sz="1700">
                          <a:latin typeface="Averta" panose="00000500000000000000" pitchFamily="50" charset="0"/>
                        </a:rPr>
                        <a:t>Levy Funding requirement</a:t>
                      </a:r>
                    </a:p>
                  </a:txBody>
                  <a:tcPr marL="82313" marR="82313" marT="41156" marB="41156" anchor="ctr"/>
                </a:tc>
                <a:tc>
                  <a:txBody>
                    <a:bodyPr/>
                    <a:lstStyle/>
                    <a:p>
                      <a:pPr marL="0" algn="r" defTabSz="685800" rtl="0" eaLnBrk="1" latinLnBrk="0" hangingPunct="1">
                        <a:tabLst>
                          <a:tab pos="1077913" algn="dec"/>
                          <a:tab pos="1798638" algn="dec"/>
                        </a:tabLst>
                      </a:pPr>
                      <a:r>
                        <a:rPr lang="en-US" sz="1700" kern="1200">
                          <a:solidFill>
                            <a:schemeClr val="dk1"/>
                          </a:solidFill>
                          <a:latin typeface="Averta" panose="00000500000000000000" pitchFamily="50" charset="0"/>
                          <a:ea typeface="+mn-ea"/>
                          <a:cs typeface="+mn-cs"/>
                        </a:rPr>
                        <a:t>$3,410,198</a:t>
                      </a:r>
                      <a:endParaRPr lang="en-NZ" sz="1700" kern="1200">
                        <a:solidFill>
                          <a:schemeClr val="dk1"/>
                        </a:solidFill>
                        <a:latin typeface="Averta" panose="00000500000000000000" pitchFamily="50" charset="0"/>
                        <a:ea typeface="+mn-ea"/>
                        <a:cs typeface="+mn-cs"/>
                      </a:endParaRPr>
                    </a:p>
                  </a:txBody>
                  <a:tcPr marL="82313" marR="82313" marT="41156" marB="41156" anchor="ctr"/>
                </a:tc>
                <a:tc>
                  <a:txBody>
                    <a:bodyPr/>
                    <a:lstStyle/>
                    <a:p>
                      <a:pPr marL="0" algn="r" defTabSz="685800" rtl="0" eaLnBrk="1" latinLnBrk="0" hangingPunct="1">
                        <a:tabLst>
                          <a:tab pos="1077913" algn="dec"/>
                          <a:tab pos="1798638" algn="dec"/>
                        </a:tabLst>
                      </a:pPr>
                      <a:r>
                        <a:rPr lang="en-NZ" sz="1700" kern="1200">
                          <a:solidFill>
                            <a:schemeClr val="dk1"/>
                          </a:solidFill>
                          <a:latin typeface="Averta" panose="00000500000000000000" pitchFamily="50" charset="0"/>
                          <a:ea typeface="+mn-ea"/>
                          <a:cs typeface="+mn-cs"/>
                        </a:rPr>
                        <a:t>	$4,422,758</a:t>
                      </a:r>
                    </a:p>
                  </a:txBody>
                  <a:tcPr marL="82313" marR="82313" marT="41156" marB="41156" anchor="ctr"/>
                </a:tc>
                <a:tc>
                  <a:txBody>
                    <a:bodyPr/>
                    <a:lstStyle/>
                    <a:p>
                      <a:pPr marL="0" algn="r" defTabSz="685800" rtl="0" eaLnBrk="1" latinLnBrk="0" hangingPunct="1">
                        <a:tabLst>
                          <a:tab pos="1077913" algn="dec"/>
                          <a:tab pos="1798638" algn="dec"/>
                        </a:tabLst>
                      </a:pPr>
                      <a:r>
                        <a:rPr lang="en-US" sz="1700" kern="1200">
                          <a:solidFill>
                            <a:schemeClr val="dk1"/>
                          </a:solidFill>
                          <a:latin typeface="Averta" panose="00000500000000000000" pitchFamily="50" charset="0"/>
                          <a:ea typeface="+mn-ea"/>
                          <a:cs typeface="+mn-cs"/>
                        </a:rPr>
                        <a:t>22.89% decrease</a:t>
                      </a:r>
                      <a:endParaRPr lang="en-NZ" sz="1700" kern="1200">
                        <a:solidFill>
                          <a:schemeClr val="dk1"/>
                        </a:solidFill>
                        <a:latin typeface="Averta" panose="00000500000000000000" pitchFamily="50" charset="0"/>
                        <a:ea typeface="+mn-ea"/>
                        <a:cs typeface="+mn-cs"/>
                      </a:endParaRPr>
                    </a:p>
                  </a:txBody>
                  <a:tcPr marL="82313" marR="82313" marT="41156" marB="41156" anchor="ctr"/>
                </a:tc>
                <a:extLst>
                  <a:ext uri="{0D108BD9-81ED-4DB2-BD59-A6C34878D82A}">
                    <a16:rowId xmlns:a16="http://schemas.microsoft.com/office/drawing/2014/main" val="10001"/>
                  </a:ext>
                </a:extLst>
              </a:tr>
              <a:tr h="457200">
                <a:tc>
                  <a:txBody>
                    <a:bodyPr/>
                    <a:lstStyle/>
                    <a:p>
                      <a:r>
                        <a:rPr lang="en-NZ" sz="1700">
                          <a:latin typeface="Averta" panose="00000500000000000000" pitchFamily="50" charset="0"/>
                        </a:rPr>
                        <a:t>Wholesale</a:t>
                      </a:r>
                      <a:r>
                        <a:rPr lang="en-NZ" sz="1700" baseline="0">
                          <a:latin typeface="Averta" panose="00000500000000000000" pitchFamily="50" charset="0"/>
                        </a:rPr>
                        <a:t> volume estimate</a:t>
                      </a:r>
                      <a:endParaRPr lang="en-NZ" sz="1700">
                        <a:latin typeface="Averta" panose="00000500000000000000" pitchFamily="50" charset="0"/>
                      </a:endParaRPr>
                    </a:p>
                  </a:txBody>
                  <a:tcPr marL="82313" marR="82313" marT="41156" marB="41156" anchor="ctr"/>
                </a:tc>
                <a:tc>
                  <a:txBody>
                    <a:bodyPr/>
                    <a:lstStyle/>
                    <a:p>
                      <a:pPr marL="0" algn="r" defTabSz="685800" rtl="0" eaLnBrk="1" latinLnBrk="0" hangingPunct="1">
                        <a:tabLst>
                          <a:tab pos="895350" algn="dec"/>
                          <a:tab pos="1798638" algn="dec"/>
                        </a:tabLst>
                      </a:pPr>
                      <a:r>
                        <a:rPr lang="en-US" sz="1700" kern="1200">
                          <a:solidFill>
                            <a:schemeClr val="dk1"/>
                          </a:solidFill>
                          <a:latin typeface="Averta" panose="00000500000000000000" pitchFamily="50" charset="0"/>
                          <a:ea typeface="+mn-ea"/>
                          <a:cs typeface="+mn-cs"/>
                        </a:rPr>
                        <a:t>110PJ</a:t>
                      </a:r>
                      <a:endParaRPr lang="en-NZ" sz="1700" kern="1200">
                        <a:solidFill>
                          <a:schemeClr val="dk1"/>
                        </a:solidFill>
                        <a:latin typeface="Averta" panose="00000500000000000000" pitchFamily="50" charset="0"/>
                        <a:ea typeface="+mn-ea"/>
                        <a:cs typeface="+mn-cs"/>
                      </a:endParaRPr>
                    </a:p>
                  </a:txBody>
                  <a:tcPr marL="82313" marR="82313" marT="41156" marB="41156" anchor="ctr"/>
                </a:tc>
                <a:tc>
                  <a:txBody>
                    <a:bodyPr/>
                    <a:lstStyle/>
                    <a:p>
                      <a:pPr marL="0" algn="r" defTabSz="685800" rtl="0" eaLnBrk="1" latinLnBrk="0" hangingPunct="1">
                        <a:tabLst>
                          <a:tab pos="895350" algn="dec"/>
                          <a:tab pos="1798638" algn="dec"/>
                        </a:tabLst>
                      </a:pPr>
                      <a:r>
                        <a:rPr lang="en-NZ" sz="1700" kern="1200">
                          <a:solidFill>
                            <a:schemeClr val="dk1"/>
                          </a:solidFill>
                          <a:latin typeface="Averta" panose="00000500000000000000" pitchFamily="50" charset="0"/>
                          <a:ea typeface="+mn-ea"/>
                          <a:cs typeface="+mn-cs"/>
                        </a:rPr>
                        <a:t>	150PJ</a:t>
                      </a:r>
                    </a:p>
                  </a:txBody>
                  <a:tcPr marL="82313" marR="82313" marT="41156" marB="41156" anchor="ctr"/>
                </a:tc>
                <a:tc>
                  <a:txBody>
                    <a:bodyPr/>
                    <a:lstStyle/>
                    <a:p>
                      <a:pPr marL="0" algn="r" defTabSz="685800" rtl="0" eaLnBrk="1" latinLnBrk="0" hangingPunct="1">
                        <a:tabLst>
                          <a:tab pos="895350" algn="dec"/>
                          <a:tab pos="1798638" algn="dec"/>
                        </a:tabLst>
                      </a:pPr>
                      <a:r>
                        <a:rPr lang="en-US" sz="1700" kern="1200">
                          <a:solidFill>
                            <a:schemeClr val="dk1"/>
                          </a:solidFill>
                          <a:latin typeface="Averta" panose="00000500000000000000" pitchFamily="50" charset="0"/>
                          <a:ea typeface="+mn-ea"/>
                          <a:cs typeface="+mn-cs"/>
                        </a:rPr>
                        <a:t>26.67% decrease</a:t>
                      </a:r>
                      <a:endParaRPr lang="en-NZ" sz="1700" kern="1200">
                        <a:solidFill>
                          <a:schemeClr val="dk1"/>
                        </a:solidFill>
                        <a:latin typeface="Averta" panose="00000500000000000000" pitchFamily="50" charset="0"/>
                        <a:ea typeface="+mn-ea"/>
                        <a:cs typeface="+mn-cs"/>
                      </a:endParaRPr>
                    </a:p>
                  </a:txBody>
                  <a:tcPr marL="82313" marR="82313" marT="41156" marB="41156" anchor="ctr"/>
                </a:tc>
                <a:extLst>
                  <a:ext uri="{0D108BD9-81ED-4DB2-BD59-A6C34878D82A}">
                    <a16:rowId xmlns:a16="http://schemas.microsoft.com/office/drawing/2014/main" val="10002"/>
                  </a:ext>
                </a:extLst>
              </a:tr>
              <a:tr h="422031">
                <a:tc>
                  <a:txBody>
                    <a:bodyPr/>
                    <a:lstStyle/>
                    <a:p>
                      <a:r>
                        <a:rPr lang="en-NZ" sz="1700">
                          <a:latin typeface="Averta" panose="00000500000000000000" pitchFamily="50" charset="0"/>
                        </a:rPr>
                        <a:t>Wholesale Levy </a:t>
                      </a:r>
                    </a:p>
                  </a:txBody>
                  <a:tcPr marL="82313" marR="82313" marT="41156" marB="41156" anchor="ctr"/>
                </a:tc>
                <a:tc>
                  <a:txBody>
                    <a:bodyPr/>
                    <a:lstStyle/>
                    <a:p>
                      <a:pPr marL="0" algn="r" defTabSz="685800" rtl="0" eaLnBrk="1" latinLnBrk="0" hangingPunct="1">
                        <a:tabLst>
                          <a:tab pos="625475" algn="dec"/>
                          <a:tab pos="1798638" algn="dec"/>
                        </a:tabLst>
                      </a:pPr>
                      <a:r>
                        <a:rPr lang="en-US" sz="1700" kern="1200">
                          <a:solidFill>
                            <a:schemeClr val="dk1"/>
                          </a:solidFill>
                          <a:latin typeface="Averta" panose="00000500000000000000" pitchFamily="50" charset="0"/>
                          <a:ea typeface="+mn-ea"/>
                          <a:cs typeface="+mn-cs"/>
                        </a:rPr>
                        <a:t>1.7158c/GJ</a:t>
                      </a:r>
                      <a:endParaRPr lang="en-NZ" sz="1700" kern="1200">
                        <a:solidFill>
                          <a:schemeClr val="dk1"/>
                        </a:solidFill>
                        <a:latin typeface="Averta" panose="00000500000000000000" pitchFamily="50" charset="0"/>
                        <a:ea typeface="+mn-ea"/>
                        <a:cs typeface="+mn-cs"/>
                      </a:endParaRPr>
                    </a:p>
                  </a:txBody>
                  <a:tcPr marL="82313" marR="82313" marT="41156" marB="41156" anchor="ctr"/>
                </a:tc>
                <a:tc>
                  <a:txBody>
                    <a:bodyPr/>
                    <a:lstStyle/>
                    <a:p>
                      <a:pPr marL="0" algn="r" defTabSz="685800" rtl="0" eaLnBrk="1" latinLnBrk="0" hangingPunct="1">
                        <a:tabLst>
                          <a:tab pos="625475" algn="dec"/>
                          <a:tab pos="1798638" algn="dec"/>
                        </a:tabLst>
                      </a:pPr>
                      <a:r>
                        <a:rPr lang="en-NZ" sz="1700" kern="1200">
                          <a:solidFill>
                            <a:schemeClr val="dk1"/>
                          </a:solidFill>
                          <a:latin typeface="Averta" panose="00000500000000000000" pitchFamily="50" charset="0"/>
                          <a:ea typeface="+mn-ea"/>
                          <a:cs typeface="+mn-cs"/>
                        </a:rPr>
                        <a:t>1.5952c/GJ</a:t>
                      </a:r>
                    </a:p>
                  </a:txBody>
                  <a:tcPr marL="82313" marR="82313" marT="41156" marB="41156" anchor="ctr"/>
                </a:tc>
                <a:tc>
                  <a:txBody>
                    <a:bodyPr/>
                    <a:lstStyle/>
                    <a:p>
                      <a:pPr marL="0" algn="r" defTabSz="685800" rtl="0" eaLnBrk="1" latinLnBrk="0" hangingPunct="1">
                        <a:tabLst>
                          <a:tab pos="625475" algn="dec"/>
                          <a:tab pos="1798638" algn="dec"/>
                        </a:tabLst>
                      </a:pPr>
                      <a:r>
                        <a:rPr lang="en-US" sz="1700" kern="1200">
                          <a:solidFill>
                            <a:schemeClr val="dk1"/>
                          </a:solidFill>
                          <a:latin typeface="Averta" panose="00000500000000000000" pitchFamily="50" charset="0"/>
                          <a:ea typeface="+mn-ea"/>
                          <a:cs typeface="+mn-cs"/>
                        </a:rPr>
                        <a:t>7.56% increase</a:t>
                      </a:r>
                      <a:endParaRPr lang="en-NZ" sz="1700" kern="1200">
                        <a:solidFill>
                          <a:schemeClr val="dk1"/>
                        </a:solidFill>
                        <a:latin typeface="Averta" panose="00000500000000000000" pitchFamily="50" charset="0"/>
                        <a:ea typeface="+mn-ea"/>
                        <a:cs typeface="+mn-cs"/>
                      </a:endParaRPr>
                    </a:p>
                  </a:txBody>
                  <a:tcPr marL="82313" marR="82313" marT="41156" marB="41156" anchor="ctr"/>
                </a:tc>
                <a:extLst>
                  <a:ext uri="{0D108BD9-81ED-4DB2-BD59-A6C34878D82A}">
                    <a16:rowId xmlns:a16="http://schemas.microsoft.com/office/drawing/2014/main" val="10003"/>
                  </a:ext>
                </a:extLst>
              </a:tr>
              <a:tr h="474464">
                <a:tc>
                  <a:txBody>
                    <a:bodyPr/>
                    <a:lstStyle/>
                    <a:p>
                      <a:r>
                        <a:rPr lang="en-NZ" sz="1700">
                          <a:latin typeface="Averta" panose="00000500000000000000" pitchFamily="50" charset="0"/>
                        </a:rPr>
                        <a:t>Retail Levy</a:t>
                      </a:r>
                    </a:p>
                  </a:txBody>
                  <a:tcPr marL="82313" marR="82313" marT="41156" marB="41156" anchor="ctr"/>
                </a:tc>
                <a:tc>
                  <a:txBody>
                    <a:bodyPr/>
                    <a:lstStyle/>
                    <a:p>
                      <a:pPr marL="0" algn="r" defTabSz="685800" rtl="0" eaLnBrk="1" latinLnBrk="0" hangingPunct="1">
                        <a:tabLst>
                          <a:tab pos="625475" algn="dec"/>
                          <a:tab pos="1798638" algn="dec"/>
                        </a:tabLst>
                      </a:pPr>
                      <a:r>
                        <a:rPr lang="en-US" sz="1700" kern="1200">
                          <a:solidFill>
                            <a:schemeClr val="dk1"/>
                          </a:solidFill>
                          <a:latin typeface="Averta" panose="00000500000000000000" pitchFamily="50" charset="0"/>
                          <a:ea typeface="+mn-ea"/>
                          <a:cs typeface="+mn-cs"/>
                        </a:rPr>
                        <a:t>$4.90/ICP</a:t>
                      </a:r>
                      <a:endParaRPr lang="en-NZ" sz="1700" kern="1200">
                        <a:solidFill>
                          <a:schemeClr val="dk1"/>
                        </a:solidFill>
                        <a:latin typeface="Averta" panose="00000500000000000000" pitchFamily="50" charset="0"/>
                        <a:ea typeface="+mn-ea"/>
                        <a:cs typeface="+mn-cs"/>
                      </a:endParaRPr>
                    </a:p>
                  </a:txBody>
                  <a:tcPr marL="82313" marR="82313" marT="41156" marB="41156" anchor="ctr"/>
                </a:tc>
                <a:tc>
                  <a:txBody>
                    <a:bodyPr/>
                    <a:lstStyle/>
                    <a:p>
                      <a:pPr marL="0" algn="r" defTabSz="685800" rtl="0" eaLnBrk="1" latinLnBrk="0" hangingPunct="1">
                        <a:tabLst>
                          <a:tab pos="625475" algn="dec"/>
                          <a:tab pos="1798638" algn="dec"/>
                        </a:tabLst>
                      </a:pPr>
                      <a:r>
                        <a:rPr lang="en-NZ" sz="1700" kern="1200">
                          <a:solidFill>
                            <a:schemeClr val="dk1"/>
                          </a:solidFill>
                          <a:latin typeface="Averta" panose="00000500000000000000" pitchFamily="50" charset="0"/>
                          <a:ea typeface="+mn-ea"/>
                          <a:cs typeface="+mn-cs"/>
                        </a:rPr>
                        <a:t>$6.53/ICP</a:t>
                      </a:r>
                    </a:p>
                  </a:txBody>
                  <a:tcPr marL="82313" marR="82313" marT="41156" marB="41156" anchor="ctr"/>
                </a:tc>
                <a:tc>
                  <a:txBody>
                    <a:bodyPr/>
                    <a:lstStyle/>
                    <a:p>
                      <a:pPr marL="0" algn="r" defTabSz="685800" rtl="0" eaLnBrk="1" latinLnBrk="0" hangingPunct="1">
                        <a:tabLst>
                          <a:tab pos="625475" algn="dec"/>
                          <a:tab pos="1798638" algn="dec"/>
                        </a:tabLst>
                      </a:pPr>
                      <a:r>
                        <a:rPr lang="en-US" sz="1700" kern="1200">
                          <a:solidFill>
                            <a:schemeClr val="dk1"/>
                          </a:solidFill>
                          <a:latin typeface="Averta" panose="00000500000000000000" pitchFamily="50" charset="0"/>
                          <a:ea typeface="+mn-ea"/>
                          <a:cs typeface="+mn-cs"/>
                        </a:rPr>
                        <a:t>25.02% decrease</a:t>
                      </a:r>
                      <a:endParaRPr lang="en-NZ" sz="1700" kern="1200">
                        <a:solidFill>
                          <a:schemeClr val="dk1"/>
                        </a:solidFill>
                        <a:latin typeface="Averta" panose="00000500000000000000" pitchFamily="50" charset="0"/>
                        <a:ea typeface="+mn-ea"/>
                        <a:cs typeface="+mn-cs"/>
                      </a:endParaRPr>
                    </a:p>
                  </a:txBody>
                  <a:tcPr marL="82313" marR="82313" marT="41156" marB="41156" anchor="ctr"/>
                </a:tc>
                <a:extLst>
                  <a:ext uri="{0D108BD9-81ED-4DB2-BD59-A6C34878D82A}">
                    <a16:rowId xmlns:a16="http://schemas.microsoft.com/office/drawing/2014/main" val="10004"/>
                  </a:ext>
                </a:extLst>
              </a:tr>
            </a:tbl>
          </a:graphicData>
        </a:graphic>
      </p:graphicFrame>
      <p:sp>
        <p:nvSpPr>
          <p:cNvPr id="6" name="Slide Number Placeholder 8">
            <a:extLst>
              <a:ext uri="{FF2B5EF4-FFF2-40B4-BE49-F238E27FC236}">
                <a16:creationId xmlns:a16="http://schemas.microsoft.com/office/drawing/2014/main" id="{EECF66EC-3A09-4716-8F6B-4F4F72D6A275}"/>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24</a:t>
            </a:fld>
            <a:endParaRPr lang="en-NZ"/>
          </a:p>
        </p:txBody>
      </p:sp>
      <p:sp>
        <p:nvSpPr>
          <p:cNvPr id="9" name="TextBox 8">
            <a:extLst>
              <a:ext uri="{FF2B5EF4-FFF2-40B4-BE49-F238E27FC236}">
                <a16:creationId xmlns:a16="http://schemas.microsoft.com/office/drawing/2014/main" id="{73DB34E2-2BE1-1EFF-AF86-312B531B39DB}"/>
              </a:ext>
            </a:extLst>
          </p:cNvPr>
          <p:cNvSpPr txBox="1"/>
          <p:nvPr/>
        </p:nvSpPr>
        <p:spPr>
          <a:xfrm>
            <a:off x="316525" y="1256775"/>
            <a:ext cx="10480432" cy="1140825"/>
          </a:xfrm>
          <a:prstGeom prst="rect">
            <a:avLst/>
          </a:prstGeom>
          <a:noFill/>
        </p:spPr>
        <p:txBody>
          <a:bodyPr wrap="square">
            <a:spAutoFit/>
          </a:bodyPr>
          <a:lstStyle/>
          <a:p>
            <a:pPr marL="594357" lvl="1" indent="-285749">
              <a:lnSpc>
                <a:spcPct val="90000"/>
              </a:lnSpc>
              <a:spcBef>
                <a:spcPts val="375"/>
              </a:spcBef>
              <a:buClr>
                <a:srgbClr val="7C82B3"/>
              </a:buClr>
              <a:buFont typeface="Arial" panose="020B0604020202020204" pitchFamily="34" charset="0"/>
              <a:buChar char="•"/>
              <a:defRPr/>
            </a:pPr>
            <a:r>
              <a:rPr lang="en-US">
                <a:solidFill>
                  <a:srgbClr val="000000"/>
                </a:solidFill>
                <a:latin typeface="Averta" panose="00000500000000000000" pitchFamily="50" charset="0"/>
              </a:rPr>
              <a:t>The reduction in the levy funding requirement has enabled us to use a more conservative 110PJ estimate of wholesale gas volumes, with the result being a modest 7.56% increase in the wholesale levy rate for FY2026 (11.35% increase in FY2025).  </a:t>
            </a:r>
          </a:p>
          <a:p>
            <a:pPr marL="594357" lvl="1" indent="-285749">
              <a:lnSpc>
                <a:spcPct val="90000"/>
              </a:lnSpc>
              <a:spcBef>
                <a:spcPts val="375"/>
              </a:spcBef>
              <a:buClr>
                <a:srgbClr val="7C82B3"/>
              </a:buClr>
              <a:buFont typeface="Arial" panose="020B0604020202020204" pitchFamily="34" charset="0"/>
              <a:buChar char="•"/>
              <a:defRPr/>
            </a:pPr>
            <a:r>
              <a:rPr lang="en-US">
                <a:solidFill>
                  <a:srgbClr val="000000"/>
                </a:solidFill>
                <a:latin typeface="Averta" panose="00000500000000000000" pitchFamily="50" charset="0"/>
              </a:rPr>
              <a:t>If no reallocation was done the FY2026 wholesale levy rate would increase by 24.66%. </a:t>
            </a:r>
            <a:endParaRPr lang="en-US">
              <a:solidFill>
                <a:prstClr val="black"/>
              </a:solidFill>
              <a:latin typeface="Averta" pitchFamily="2" charset="77"/>
              <a:ea typeface="Tahoma"/>
              <a:cs typeface="Tahoma"/>
            </a:endParaRPr>
          </a:p>
        </p:txBody>
      </p:sp>
    </p:spTree>
    <p:extLst>
      <p:ext uri="{BB962C8B-B14F-4D97-AF65-F5344CB8AC3E}">
        <p14:creationId xmlns:p14="http://schemas.microsoft.com/office/powerpoint/2010/main" val="2567058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837" y="460166"/>
            <a:ext cx="9978905" cy="514655"/>
          </a:xfrm>
        </p:spPr>
        <p:txBody>
          <a:bodyPr/>
          <a:lstStyle/>
          <a:p>
            <a:r>
              <a:rPr lang="en-NZ" sz="2451">
                <a:latin typeface="Averta Bold"/>
              </a:rPr>
              <a:t>Year-on-year levies</a:t>
            </a:r>
          </a:p>
        </p:txBody>
      </p:sp>
      <p:sp>
        <p:nvSpPr>
          <p:cNvPr id="5" name="Footer Placeholder 4"/>
          <p:cNvSpPr>
            <a:spLocks noGrp="1"/>
          </p:cNvSpPr>
          <p:nvPr>
            <p:ph type="ftr" sz="quarter" idx="11"/>
          </p:nvPr>
        </p:nvSpPr>
        <p:spPr>
          <a:xfrm>
            <a:off x="861287" y="4406814"/>
            <a:ext cx="10225455" cy="786091"/>
          </a:xfrm>
          <a:prstGeom prst="rect">
            <a:avLst/>
          </a:prstGeom>
        </p:spPr>
        <p:txBody>
          <a:bodyPr vert="horz" lIns="91440" tIns="45721" rIns="91440" bIns="45721" rtlCol="0" anchor="ctr"/>
          <a:lstStyle>
            <a:defPPr>
              <a:defRPr lang="en-NZ"/>
            </a:defPPr>
            <a:lvl1pPr algn="l" rtl="0" eaLnBrk="0" fontAlgn="base" hangingPunct="0">
              <a:spcBef>
                <a:spcPct val="0"/>
              </a:spcBef>
              <a:spcAft>
                <a:spcPct val="0"/>
              </a:spcAft>
              <a:defRPr sz="900" kern="1200">
                <a:solidFill>
                  <a:schemeClr val="bg1"/>
                </a:solidFill>
                <a:latin typeface="+mn-lt"/>
                <a:ea typeface="+mn-ea"/>
                <a:cs typeface="+mn-cs"/>
              </a:defRPr>
            </a:lvl1pPr>
            <a:lvl2pPr marL="32086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41723"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96258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28344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604306" algn="l" defTabSz="641723" rtl="0" eaLnBrk="1" latinLnBrk="0" hangingPunct="1">
              <a:defRPr kern="1200">
                <a:solidFill>
                  <a:schemeClr val="tx1"/>
                </a:solidFill>
                <a:latin typeface="Calibri" panose="020F0502020204030204" pitchFamily="34" charset="0"/>
                <a:ea typeface="+mn-ea"/>
                <a:cs typeface="+mn-cs"/>
              </a:defRPr>
            </a:lvl6pPr>
            <a:lvl7pPr marL="1925168" algn="l" defTabSz="641723" rtl="0" eaLnBrk="1" latinLnBrk="0" hangingPunct="1">
              <a:defRPr kern="1200">
                <a:solidFill>
                  <a:schemeClr val="tx1"/>
                </a:solidFill>
                <a:latin typeface="Calibri" panose="020F0502020204030204" pitchFamily="34" charset="0"/>
                <a:ea typeface="+mn-ea"/>
                <a:cs typeface="+mn-cs"/>
              </a:defRPr>
            </a:lvl7pPr>
            <a:lvl8pPr marL="2246028" algn="l" defTabSz="641723" rtl="0" eaLnBrk="1" latinLnBrk="0" hangingPunct="1">
              <a:defRPr kern="1200">
                <a:solidFill>
                  <a:schemeClr val="tx1"/>
                </a:solidFill>
                <a:latin typeface="Calibri" panose="020F0502020204030204" pitchFamily="34" charset="0"/>
                <a:ea typeface="+mn-ea"/>
                <a:cs typeface="+mn-cs"/>
              </a:defRPr>
            </a:lvl8pPr>
            <a:lvl9pPr marL="2566890" algn="l" defTabSz="641723" rtl="0" eaLnBrk="1" latinLnBrk="0" hangingPunct="1">
              <a:defRPr kern="1200">
                <a:solidFill>
                  <a:schemeClr val="tx1"/>
                </a:solidFill>
                <a:latin typeface="Calibri" panose="020F0502020204030204" pitchFamily="34" charset="0"/>
                <a:ea typeface="+mn-ea"/>
                <a:cs typeface="+mn-cs"/>
              </a:defRPr>
            </a:lvl9pPr>
          </a:lstStyle>
          <a:p>
            <a:pPr marL="285749" indent="-285749">
              <a:buFont typeface="Arial" panose="020B0604020202020204" pitchFamily="34" charset="0"/>
              <a:buChar char="•"/>
              <a:defRPr/>
            </a:pPr>
            <a:r>
              <a:rPr lang="en-NZ" sz="1799">
                <a:solidFill>
                  <a:schemeClr val="tx1"/>
                </a:solidFill>
                <a:latin typeface="Averta" panose="00000500000000000000"/>
              </a:rPr>
              <a:t>The wholesale levy increase in FY2026 is largely due to reduced gas volumes.</a:t>
            </a:r>
          </a:p>
          <a:p>
            <a:pPr>
              <a:defRPr/>
            </a:pPr>
            <a:endParaRPr lang="en-NZ" sz="1200">
              <a:solidFill>
                <a:schemeClr val="tx1"/>
              </a:solidFill>
              <a:latin typeface="Averta" panose="00000500000000000000"/>
            </a:endParaRPr>
          </a:p>
          <a:p>
            <a:pPr marL="285749" indent="-285749">
              <a:buFont typeface="Arial" panose="020B0604020202020204" pitchFamily="34" charset="0"/>
              <a:buChar char="•"/>
              <a:defRPr/>
            </a:pPr>
            <a:r>
              <a:rPr lang="en-NZ" sz="1799">
                <a:solidFill>
                  <a:schemeClr val="tx1"/>
                </a:solidFill>
                <a:latin typeface="Averta" panose="00000500000000000000"/>
              </a:rPr>
              <a:t>The retail levy has decreased </a:t>
            </a:r>
            <a:r>
              <a:rPr lang="en-US" sz="1799">
                <a:solidFill>
                  <a:srgbClr val="000000"/>
                </a:solidFill>
                <a:latin typeface="Averta" panose="00000500000000000000" pitchFamily="50" charset="0"/>
              </a:rPr>
              <a:t>as amounts required to be funded by the retail levy have reduced, while the number of ICPs has remained steady (311,000).  Almost two-thirds of the amount reallocated to market fees came from the retail component of the levy funding requirement.</a:t>
            </a:r>
          </a:p>
          <a:p>
            <a:pPr marL="285749" indent="-285749">
              <a:buFont typeface="Arial" panose="020B0604020202020204" pitchFamily="34" charset="0"/>
              <a:buChar char="•"/>
              <a:defRPr/>
            </a:pPr>
            <a:endParaRPr lang="en-NZ" sz="1799">
              <a:solidFill>
                <a:schemeClr val="tx1"/>
              </a:solidFill>
              <a:latin typeface="Averta" panose="00000500000000000000"/>
            </a:endParaRPr>
          </a:p>
        </p:txBody>
      </p:sp>
      <p:sp>
        <p:nvSpPr>
          <p:cNvPr id="9" name="Slide Number Placeholder 8">
            <a:extLst>
              <a:ext uri="{FF2B5EF4-FFF2-40B4-BE49-F238E27FC236}">
                <a16:creationId xmlns:a16="http://schemas.microsoft.com/office/drawing/2014/main" id="{D2275A48-E2A6-46EB-B546-3B1EFB921908}"/>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25</a:t>
            </a:fld>
            <a:endParaRPr lang="en-NZ"/>
          </a:p>
        </p:txBody>
      </p:sp>
      <p:pic>
        <p:nvPicPr>
          <p:cNvPr id="3073" name="Picture 1">
            <a:extLst>
              <a:ext uri="{FF2B5EF4-FFF2-40B4-BE49-F238E27FC236}">
                <a16:creationId xmlns:a16="http://schemas.microsoft.com/office/drawing/2014/main" id="{41FD8626-663F-3477-B92D-8E57C1AE9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262" y="974811"/>
            <a:ext cx="3851031" cy="25048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49EEA80E-997B-8191-F712-397CF1213F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012" y="974817"/>
            <a:ext cx="4120665" cy="248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189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F67BA9-3112-4B91-9A36-569F2E10925F}"/>
              </a:ext>
            </a:extLst>
          </p:cNvPr>
          <p:cNvSpPr>
            <a:spLocks noGrp="1"/>
          </p:cNvSpPr>
          <p:nvPr>
            <p:ph type="body" sz="quarter" idx="10"/>
          </p:nvPr>
        </p:nvSpPr>
        <p:spPr>
          <a:xfrm>
            <a:off x="838200" y="1469114"/>
            <a:ext cx="9174480" cy="3518628"/>
          </a:xfrm>
        </p:spPr>
        <p:txBody>
          <a:bodyPr/>
          <a:lstStyle/>
          <a:p>
            <a:r>
              <a:rPr lang="en-US"/>
              <a:t>Do you agree with suggestions that energy affordability should feature more centrally in market regulation?​</a:t>
            </a:r>
          </a:p>
          <a:p>
            <a:endParaRPr lang="en-US" sz="1200"/>
          </a:p>
          <a:p>
            <a:r>
              <a:rPr lang="en-US"/>
              <a:t>Is the voice of consumers (large and small) adequate in the regulatory process? ​</a:t>
            </a:r>
          </a:p>
          <a:p>
            <a:endParaRPr lang="en-US" sz="1200"/>
          </a:p>
          <a:p>
            <a:r>
              <a:rPr lang="en-US"/>
              <a:t>Is there other work that should be included in the 2026 work programme?​</a:t>
            </a:r>
          </a:p>
          <a:p>
            <a:endParaRPr lang="en-US" sz="1200"/>
          </a:p>
          <a:p>
            <a:r>
              <a:rPr lang="en-US"/>
              <a:t>What issues in the gas sector do you think will need more attention in future?​</a:t>
            </a:r>
          </a:p>
          <a:p>
            <a:endParaRPr lang="en-US" sz="1200"/>
          </a:p>
          <a:p>
            <a:r>
              <a:rPr lang="en-US"/>
              <a:t>Are there gas industry issues that we haven’t identified?​</a:t>
            </a:r>
          </a:p>
          <a:p>
            <a:pPr marL="0" indent="0">
              <a:buNone/>
            </a:pPr>
            <a:endParaRPr lang="en-US">
              <a:latin typeface="Averta" pitchFamily="2" charset="77"/>
            </a:endParaRPr>
          </a:p>
          <a:p>
            <a:pPr marL="0" indent="0">
              <a:buNone/>
            </a:pPr>
            <a:endParaRPr lang="en-US">
              <a:latin typeface="Averta" pitchFamily="2" charset="77"/>
            </a:endParaRPr>
          </a:p>
        </p:txBody>
      </p:sp>
      <p:sp>
        <p:nvSpPr>
          <p:cNvPr id="5" name="Slide Number Placeholder 8">
            <a:extLst>
              <a:ext uri="{FF2B5EF4-FFF2-40B4-BE49-F238E27FC236}">
                <a16:creationId xmlns:a16="http://schemas.microsoft.com/office/drawing/2014/main" id="{86A6AE6B-D1F5-2841-A0AB-14DAA6A266BA}"/>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26</a:t>
            </a:fld>
            <a:endParaRPr lang="en-NZ"/>
          </a:p>
        </p:txBody>
      </p:sp>
      <p:sp>
        <p:nvSpPr>
          <p:cNvPr id="8" name="Title 5">
            <a:extLst>
              <a:ext uri="{FF2B5EF4-FFF2-40B4-BE49-F238E27FC236}">
                <a16:creationId xmlns:a16="http://schemas.microsoft.com/office/drawing/2014/main" id="{EA347132-BB50-C146-8117-1B9E1D68214B}"/>
              </a:ext>
            </a:extLst>
          </p:cNvPr>
          <p:cNvSpPr>
            <a:spLocks noGrp="1"/>
          </p:cNvSpPr>
          <p:nvPr>
            <p:ph type="title"/>
          </p:nvPr>
        </p:nvSpPr>
        <p:spPr>
          <a:xfrm>
            <a:off x="838200" y="352359"/>
            <a:ext cx="10515600" cy="1325563"/>
          </a:xfrm>
        </p:spPr>
        <p:txBody>
          <a:bodyPr/>
          <a:lstStyle/>
          <a:p>
            <a:r>
              <a:rPr lang="en-US">
                <a:latin typeface="Averta Bold"/>
              </a:rPr>
              <a:t>Crucial Questions</a:t>
            </a:r>
            <a:endParaRPr lang="en-US">
              <a:solidFill>
                <a:srgbClr val="00A3E0"/>
              </a:solidFill>
            </a:endParaRPr>
          </a:p>
        </p:txBody>
      </p:sp>
    </p:spTree>
    <p:extLst>
      <p:ext uri="{BB962C8B-B14F-4D97-AF65-F5344CB8AC3E}">
        <p14:creationId xmlns:p14="http://schemas.microsoft.com/office/powerpoint/2010/main" val="1038157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79D2-733F-9876-14CD-8E6BF9613406}"/>
              </a:ext>
            </a:extLst>
          </p:cNvPr>
          <p:cNvSpPr>
            <a:spLocks noGrp="1"/>
          </p:cNvSpPr>
          <p:nvPr>
            <p:ph type="title"/>
          </p:nvPr>
        </p:nvSpPr>
        <p:spPr/>
        <p:txBody>
          <a:bodyPr/>
          <a:lstStyle/>
          <a:p>
            <a:r>
              <a:rPr lang="en-US"/>
              <a:t>Next steps</a:t>
            </a:r>
          </a:p>
        </p:txBody>
      </p:sp>
      <p:sp>
        <p:nvSpPr>
          <p:cNvPr id="3" name="Text Placeholder 2">
            <a:extLst>
              <a:ext uri="{FF2B5EF4-FFF2-40B4-BE49-F238E27FC236}">
                <a16:creationId xmlns:a16="http://schemas.microsoft.com/office/drawing/2014/main" id="{8CD5119B-0DEB-EA34-22D2-2C9C4F42C0FF}"/>
              </a:ext>
            </a:extLst>
          </p:cNvPr>
          <p:cNvSpPr>
            <a:spLocks noGrp="1"/>
          </p:cNvSpPr>
          <p:nvPr>
            <p:ph type="body" sz="quarter" idx="10"/>
          </p:nvPr>
        </p:nvSpPr>
        <p:spPr/>
        <p:txBody>
          <a:bodyPr/>
          <a:lstStyle/>
          <a:p>
            <a:r>
              <a:rPr lang="en-US"/>
              <a:t>Feedback from today’s Co-regulatory forum will be incorporated into the Consultation Paper on the FY2026 Work Programme and Levy;</a:t>
            </a:r>
          </a:p>
          <a:p>
            <a:endParaRPr lang="en-US" sz="1200"/>
          </a:p>
          <a:p>
            <a:r>
              <a:rPr lang="en-US"/>
              <a:t>The Consultation Paper will be published on our website (and advised via our News Bulletin) on 18 December 2024;</a:t>
            </a:r>
          </a:p>
          <a:p>
            <a:endParaRPr lang="en-US" sz="1200"/>
          </a:p>
          <a:p>
            <a:r>
              <a:rPr lang="en-US"/>
              <a:t>Submissions will be due by 5 pm Friday, 7 February 2025.</a:t>
            </a:r>
          </a:p>
          <a:p>
            <a:endParaRPr lang="en-US"/>
          </a:p>
        </p:txBody>
      </p:sp>
      <p:sp>
        <p:nvSpPr>
          <p:cNvPr id="4" name="Slide Number Placeholder 3">
            <a:extLst>
              <a:ext uri="{FF2B5EF4-FFF2-40B4-BE49-F238E27FC236}">
                <a16:creationId xmlns:a16="http://schemas.microsoft.com/office/drawing/2014/main" id="{3C11105D-E7A6-C22D-C43D-8D5A4578C114}"/>
              </a:ext>
            </a:extLst>
          </p:cNvPr>
          <p:cNvSpPr>
            <a:spLocks noGrp="1"/>
          </p:cNvSpPr>
          <p:nvPr>
            <p:ph type="sldNum" sz="quarter" idx="4"/>
          </p:nvPr>
        </p:nvSpPr>
        <p:spPr/>
        <p:txBody>
          <a:bodyPr/>
          <a:lstStyle/>
          <a:p>
            <a:pPr>
              <a:defRPr/>
            </a:pPr>
            <a:fld id="{996E3556-5394-4F3C-A504-FD10AE1FDFB2}" type="slidenum">
              <a:rPr lang="en-NZ" smtClean="0"/>
              <a:pPr>
                <a:defRPr/>
              </a:pPr>
              <a:t>27</a:t>
            </a:fld>
            <a:endParaRPr lang="en-NZ"/>
          </a:p>
        </p:txBody>
      </p:sp>
    </p:spTree>
    <p:extLst>
      <p:ext uri="{BB962C8B-B14F-4D97-AF65-F5344CB8AC3E}">
        <p14:creationId xmlns:p14="http://schemas.microsoft.com/office/powerpoint/2010/main" val="3337394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56" y="5296972"/>
            <a:ext cx="3086100" cy="304271"/>
          </a:xfrm>
          <a:prstGeom prst="rect">
            <a:avLst/>
          </a:prstGeom>
        </p:spPr>
        <p:txBody>
          <a:bodyPr vert="horz" lIns="91440" tIns="45721" rIns="91440" bIns="45721" rtlCol="0" anchor="ctr"/>
          <a:lstStyle>
            <a:defPPr>
              <a:defRPr lang="en-NZ"/>
            </a:defPPr>
            <a:lvl1pPr algn="l" rtl="0" eaLnBrk="0" fontAlgn="base" hangingPunct="0">
              <a:spcBef>
                <a:spcPct val="0"/>
              </a:spcBef>
              <a:spcAft>
                <a:spcPct val="0"/>
              </a:spcAft>
              <a:defRPr sz="900" kern="1200">
                <a:solidFill>
                  <a:schemeClr val="bg1"/>
                </a:solidFill>
                <a:latin typeface="+mn-lt"/>
                <a:ea typeface="+mn-ea"/>
                <a:cs typeface="+mn-cs"/>
              </a:defRPr>
            </a:lvl1pPr>
            <a:lvl2pPr marL="32086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41723"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96258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28344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604306" algn="l" defTabSz="641723" rtl="0" eaLnBrk="1" latinLnBrk="0" hangingPunct="1">
              <a:defRPr kern="1200">
                <a:solidFill>
                  <a:schemeClr val="tx1"/>
                </a:solidFill>
                <a:latin typeface="Calibri" panose="020F0502020204030204" pitchFamily="34" charset="0"/>
                <a:ea typeface="+mn-ea"/>
                <a:cs typeface="+mn-cs"/>
              </a:defRPr>
            </a:lvl6pPr>
            <a:lvl7pPr marL="1925168" algn="l" defTabSz="641723" rtl="0" eaLnBrk="1" latinLnBrk="0" hangingPunct="1">
              <a:defRPr kern="1200">
                <a:solidFill>
                  <a:schemeClr val="tx1"/>
                </a:solidFill>
                <a:latin typeface="Calibri" panose="020F0502020204030204" pitchFamily="34" charset="0"/>
                <a:ea typeface="+mn-ea"/>
                <a:cs typeface="+mn-cs"/>
              </a:defRPr>
            </a:lvl7pPr>
            <a:lvl8pPr marL="2246028" algn="l" defTabSz="641723" rtl="0" eaLnBrk="1" latinLnBrk="0" hangingPunct="1">
              <a:defRPr kern="1200">
                <a:solidFill>
                  <a:schemeClr val="tx1"/>
                </a:solidFill>
                <a:latin typeface="Calibri" panose="020F0502020204030204" pitchFamily="34" charset="0"/>
                <a:ea typeface="+mn-ea"/>
                <a:cs typeface="+mn-cs"/>
              </a:defRPr>
            </a:lvl8pPr>
            <a:lvl9pPr marL="2566890" algn="l" defTabSz="641723" rtl="0" eaLnBrk="1" latinLnBrk="0" hangingPunct="1">
              <a:defRPr kern="1200">
                <a:solidFill>
                  <a:schemeClr val="tx1"/>
                </a:solidFill>
                <a:latin typeface="Calibri" panose="020F0502020204030204" pitchFamily="34" charset="0"/>
                <a:ea typeface="+mn-ea"/>
                <a:cs typeface="+mn-cs"/>
              </a:defRPr>
            </a:lvl9pPr>
          </a:lstStyle>
          <a:p>
            <a:pPr>
              <a:defRPr/>
            </a:pPr>
            <a:r>
              <a:rPr lang="en-NZ"/>
              <a:t>Gas Industry Co</a:t>
            </a: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761866" y="2669911"/>
            <a:ext cx="2668272" cy="1518207"/>
          </a:xfrm>
          <a:prstGeom prst="rect">
            <a:avLst/>
          </a:prstGeom>
          <a:noFill/>
        </p:spPr>
      </p:pic>
      <p:sp>
        <p:nvSpPr>
          <p:cNvPr id="2" name="TextBox 1"/>
          <p:cNvSpPr txBox="1"/>
          <p:nvPr/>
        </p:nvSpPr>
        <p:spPr>
          <a:xfrm>
            <a:off x="7607011" y="4387807"/>
            <a:ext cx="1515977" cy="369332"/>
          </a:xfrm>
          <a:prstGeom prst="rect">
            <a:avLst/>
          </a:prstGeom>
          <a:noFill/>
        </p:spPr>
        <p:txBody>
          <a:bodyPr wrap="square" rtlCol="0">
            <a:spAutoFit/>
          </a:bodyPr>
          <a:lstStyle/>
          <a:p>
            <a:r>
              <a:rPr lang="en-NZ">
                <a:solidFill>
                  <a:schemeClr val="tx2"/>
                </a:solidFill>
                <a:latin typeface="Averta" panose="00000500000000000000" pitchFamily="50" charset="0"/>
              </a:rPr>
              <a:t>Thank you</a:t>
            </a:r>
          </a:p>
        </p:txBody>
      </p:sp>
      <p:cxnSp>
        <p:nvCxnSpPr>
          <p:cNvPr id="7" name="Straight Connector 6"/>
          <p:cNvCxnSpPr/>
          <p:nvPr/>
        </p:nvCxnSpPr>
        <p:spPr>
          <a:xfrm>
            <a:off x="7484745" y="2481806"/>
            <a:ext cx="7122" cy="2286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91250" y="4306861"/>
            <a:ext cx="41092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8">
            <a:extLst>
              <a:ext uri="{FF2B5EF4-FFF2-40B4-BE49-F238E27FC236}">
                <a16:creationId xmlns:a16="http://schemas.microsoft.com/office/drawing/2014/main" id="{47253C9C-96A9-4DDD-A879-4E21E5262BA9}"/>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28</a:t>
            </a:fld>
            <a:endParaRPr lang="en-NZ"/>
          </a:p>
        </p:txBody>
      </p:sp>
    </p:spTree>
    <p:extLst>
      <p:ext uri="{BB962C8B-B14F-4D97-AF65-F5344CB8AC3E}">
        <p14:creationId xmlns:p14="http://schemas.microsoft.com/office/powerpoint/2010/main" val="2773052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8">
            <a:extLst>
              <a:ext uri="{FF2B5EF4-FFF2-40B4-BE49-F238E27FC236}">
                <a16:creationId xmlns:a16="http://schemas.microsoft.com/office/drawing/2014/main" id="{4B9B9024-73FF-1540-AE66-677B74821796}"/>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3</a:t>
            </a:fld>
            <a:endParaRPr lang="en-NZ"/>
          </a:p>
        </p:txBody>
      </p:sp>
      <p:sp>
        <p:nvSpPr>
          <p:cNvPr id="8" name="Title 5">
            <a:extLst>
              <a:ext uri="{FF2B5EF4-FFF2-40B4-BE49-F238E27FC236}">
                <a16:creationId xmlns:a16="http://schemas.microsoft.com/office/drawing/2014/main" id="{AD08B11F-C940-854F-955A-7902BCAFDF9A}"/>
              </a:ext>
            </a:extLst>
          </p:cNvPr>
          <p:cNvSpPr>
            <a:spLocks noGrp="1"/>
          </p:cNvSpPr>
          <p:nvPr>
            <p:ph type="title"/>
          </p:nvPr>
        </p:nvSpPr>
        <p:spPr>
          <a:xfrm>
            <a:off x="838200" y="365126"/>
            <a:ext cx="10515600" cy="1325563"/>
          </a:xfrm>
        </p:spPr>
        <p:txBody>
          <a:bodyPr/>
          <a:lstStyle/>
          <a:p>
            <a:r>
              <a:rPr lang="en-US"/>
              <a:t>Gas Act and GPS objectives </a:t>
            </a:r>
          </a:p>
        </p:txBody>
      </p:sp>
      <p:sp>
        <p:nvSpPr>
          <p:cNvPr id="6" name="TextBox 5">
            <a:extLst>
              <a:ext uri="{FF2B5EF4-FFF2-40B4-BE49-F238E27FC236}">
                <a16:creationId xmlns:a16="http://schemas.microsoft.com/office/drawing/2014/main" id="{5AD3D505-8D99-5844-A5BB-9C3D4F2B6433}"/>
              </a:ext>
            </a:extLst>
          </p:cNvPr>
          <p:cNvSpPr txBox="1"/>
          <p:nvPr/>
        </p:nvSpPr>
        <p:spPr>
          <a:xfrm>
            <a:off x="1090697" y="2148575"/>
            <a:ext cx="10372993" cy="1569660"/>
          </a:xfrm>
          <a:prstGeom prst="rect">
            <a:avLst/>
          </a:prstGeom>
          <a:noFill/>
        </p:spPr>
        <p:txBody>
          <a:bodyPr wrap="square">
            <a:spAutoFit/>
          </a:bodyPr>
          <a:lstStyle/>
          <a:p>
            <a:r>
              <a:rPr lang="en-NZ" sz="3200" b="1">
                <a:solidFill>
                  <a:srgbClr val="F26838"/>
                </a:solidFill>
                <a:latin typeface="Averta Bold" pitchFamily="2" charset="77"/>
              </a:rPr>
              <a:t>Gas Industry Co seeks to ensure that gas is delivered to consumers in a safe, efficient, reliable, fair, and environmentally sustainable manner. </a:t>
            </a:r>
            <a:endParaRPr lang="en-NZ" sz="3200"/>
          </a:p>
        </p:txBody>
      </p:sp>
    </p:spTree>
    <p:extLst>
      <p:ext uri="{BB962C8B-B14F-4D97-AF65-F5344CB8AC3E}">
        <p14:creationId xmlns:p14="http://schemas.microsoft.com/office/powerpoint/2010/main" val="324438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8">
            <a:extLst>
              <a:ext uri="{FF2B5EF4-FFF2-40B4-BE49-F238E27FC236}">
                <a16:creationId xmlns:a16="http://schemas.microsoft.com/office/drawing/2014/main" id="{4B9B9024-73FF-1540-AE66-677B74821796}"/>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4</a:t>
            </a:fld>
            <a:endParaRPr lang="en-NZ"/>
          </a:p>
        </p:txBody>
      </p:sp>
      <p:sp>
        <p:nvSpPr>
          <p:cNvPr id="8" name="Title 5">
            <a:extLst>
              <a:ext uri="{FF2B5EF4-FFF2-40B4-BE49-F238E27FC236}">
                <a16:creationId xmlns:a16="http://schemas.microsoft.com/office/drawing/2014/main" id="{AD08B11F-C940-854F-955A-7902BCAFDF9A}"/>
              </a:ext>
            </a:extLst>
          </p:cNvPr>
          <p:cNvSpPr>
            <a:spLocks noGrp="1"/>
          </p:cNvSpPr>
          <p:nvPr>
            <p:ph type="title"/>
          </p:nvPr>
        </p:nvSpPr>
        <p:spPr>
          <a:xfrm>
            <a:off x="838200" y="365126"/>
            <a:ext cx="10515600" cy="1325563"/>
          </a:xfrm>
        </p:spPr>
        <p:txBody>
          <a:bodyPr/>
          <a:lstStyle/>
          <a:p>
            <a:r>
              <a:rPr lang="en-US"/>
              <a:t>Strategy</a:t>
            </a:r>
          </a:p>
        </p:txBody>
      </p:sp>
      <p:pic>
        <p:nvPicPr>
          <p:cNvPr id="1026" name="Picture 2" descr="A circular white circle with black text&#10;&#10;Description automatically generated">
            <a:extLst>
              <a:ext uri="{FF2B5EF4-FFF2-40B4-BE49-F238E27FC236}">
                <a16:creationId xmlns:a16="http://schemas.microsoft.com/office/drawing/2014/main" id="{EE9B740C-E2B9-F4B3-618E-CC99B8ED5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292" y="-404447"/>
            <a:ext cx="9200417" cy="6216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211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770" y="588752"/>
            <a:ext cx="9687217" cy="561074"/>
          </a:xfrm>
        </p:spPr>
        <p:txBody>
          <a:bodyPr/>
          <a:lstStyle/>
          <a:p>
            <a:pPr>
              <a:defRPr/>
            </a:pPr>
            <a:r>
              <a:rPr lang="en-US" sz="2451">
                <a:latin typeface="Averta Bold"/>
                <a:sym typeface="Arial" charset="0"/>
              </a:rPr>
              <a:t>FY2026 Planning process starts early</a:t>
            </a:r>
          </a:p>
        </p:txBody>
      </p:sp>
      <p:sp>
        <p:nvSpPr>
          <p:cNvPr id="5" name="Footer Placeholder 4"/>
          <p:cNvSpPr>
            <a:spLocks noGrp="1"/>
          </p:cNvSpPr>
          <p:nvPr>
            <p:ph type="ftr" sz="quarter" idx="11"/>
          </p:nvPr>
        </p:nvSpPr>
        <p:spPr>
          <a:xfrm>
            <a:off x="133356" y="5296970"/>
            <a:ext cx="3086100" cy="304271"/>
          </a:xfrm>
          <a:prstGeom prst="rect">
            <a:avLst/>
          </a:prstGeom>
        </p:spPr>
        <p:txBody>
          <a:bodyPr vert="horz" lIns="91440" tIns="45721" rIns="91440" bIns="45721" rtlCol="0" anchor="ctr"/>
          <a:lstStyle>
            <a:defPPr>
              <a:defRPr lang="en-NZ"/>
            </a:defPPr>
            <a:lvl1pPr algn="l" rtl="0" eaLnBrk="0" fontAlgn="base" hangingPunct="0">
              <a:spcBef>
                <a:spcPct val="0"/>
              </a:spcBef>
              <a:spcAft>
                <a:spcPct val="0"/>
              </a:spcAft>
              <a:defRPr sz="900" kern="1200">
                <a:solidFill>
                  <a:schemeClr val="bg1"/>
                </a:solidFill>
                <a:latin typeface="+mn-lt"/>
                <a:ea typeface="+mn-ea"/>
                <a:cs typeface="+mn-cs"/>
              </a:defRPr>
            </a:lvl1pPr>
            <a:lvl2pPr marL="32086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41723"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96258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28344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604306" algn="l" defTabSz="641723" rtl="0" eaLnBrk="1" latinLnBrk="0" hangingPunct="1">
              <a:defRPr kern="1200">
                <a:solidFill>
                  <a:schemeClr val="tx1"/>
                </a:solidFill>
                <a:latin typeface="Calibri" panose="020F0502020204030204" pitchFamily="34" charset="0"/>
                <a:ea typeface="+mn-ea"/>
                <a:cs typeface="+mn-cs"/>
              </a:defRPr>
            </a:lvl6pPr>
            <a:lvl7pPr marL="1925168" algn="l" defTabSz="641723" rtl="0" eaLnBrk="1" latinLnBrk="0" hangingPunct="1">
              <a:defRPr kern="1200">
                <a:solidFill>
                  <a:schemeClr val="tx1"/>
                </a:solidFill>
                <a:latin typeface="Calibri" panose="020F0502020204030204" pitchFamily="34" charset="0"/>
                <a:ea typeface="+mn-ea"/>
                <a:cs typeface="+mn-cs"/>
              </a:defRPr>
            </a:lvl7pPr>
            <a:lvl8pPr marL="2246028" algn="l" defTabSz="641723" rtl="0" eaLnBrk="1" latinLnBrk="0" hangingPunct="1">
              <a:defRPr kern="1200">
                <a:solidFill>
                  <a:schemeClr val="tx1"/>
                </a:solidFill>
                <a:latin typeface="Calibri" panose="020F0502020204030204" pitchFamily="34" charset="0"/>
                <a:ea typeface="+mn-ea"/>
                <a:cs typeface="+mn-cs"/>
              </a:defRPr>
            </a:lvl8pPr>
            <a:lvl9pPr marL="2566890" algn="l" defTabSz="641723" rtl="0" eaLnBrk="1" latinLnBrk="0" hangingPunct="1">
              <a:defRPr kern="1200">
                <a:solidFill>
                  <a:schemeClr val="tx1"/>
                </a:solidFill>
                <a:latin typeface="Calibri" panose="020F0502020204030204" pitchFamily="34" charset="0"/>
                <a:ea typeface="+mn-ea"/>
                <a:cs typeface="+mn-cs"/>
              </a:defRPr>
            </a:lvl9pPr>
          </a:lstStyle>
          <a:p>
            <a:pPr>
              <a:defRPr/>
            </a:pPr>
            <a:r>
              <a:rPr lang="en-NZ">
                <a:solidFill>
                  <a:srgbClr val="FFFFFF"/>
                </a:solidFill>
              </a:rPr>
              <a:t>Gas Industry Co</a:t>
            </a:r>
          </a:p>
        </p:txBody>
      </p:sp>
      <p:sp>
        <p:nvSpPr>
          <p:cNvPr id="6" name="Content Placeholder 2"/>
          <p:cNvSpPr txBox="1">
            <a:spLocks/>
          </p:cNvSpPr>
          <p:nvPr/>
        </p:nvSpPr>
        <p:spPr>
          <a:xfrm>
            <a:off x="1569414" y="1201260"/>
            <a:ext cx="9568876" cy="3355145"/>
          </a:xfrm>
          <a:prstGeom prst="rect">
            <a:avLst/>
          </a:prstGeom>
        </p:spPr>
        <p:txBody>
          <a:bodyPr/>
          <a:lstStyle>
            <a:lvl1pPr algn="l" rtl="0" eaLnBrk="1" fontAlgn="base" hangingPunct="1">
              <a:spcBef>
                <a:spcPts val="900"/>
              </a:spcBef>
              <a:spcAft>
                <a:spcPct val="0"/>
              </a:spcAft>
              <a:defRPr sz="2400" b="1">
                <a:solidFill>
                  <a:schemeClr val="tx1"/>
                </a:solidFill>
                <a:latin typeface="+mn-lt"/>
                <a:ea typeface="+mn-ea"/>
                <a:cs typeface="+mn-cs"/>
                <a:sym typeface="Arial" charset="0"/>
              </a:defRPr>
            </a:lvl1pPr>
            <a:lvl2pPr marL="269875" indent="-268288" algn="l" rtl="0" eaLnBrk="1" fontAlgn="base" hangingPunct="1">
              <a:lnSpc>
                <a:spcPct val="90000"/>
              </a:lnSpc>
              <a:spcBef>
                <a:spcPts val="1700"/>
              </a:spcBef>
              <a:spcAft>
                <a:spcPct val="0"/>
              </a:spcAft>
              <a:buClr>
                <a:schemeClr val="tx1"/>
              </a:buClr>
              <a:buSzPct val="80000"/>
              <a:buFont typeface="Frutiger 47LightCn" charset="0"/>
              <a:buChar char="●"/>
              <a:defRPr sz="2000" b="1">
                <a:solidFill>
                  <a:schemeClr val="tx1"/>
                </a:solidFill>
                <a:latin typeface="+mn-lt"/>
                <a:cs typeface="+mn-cs"/>
                <a:sym typeface="Arial" charset="0"/>
              </a:defRPr>
            </a:lvl2pPr>
            <a:lvl3pPr marL="542925" indent="-271463" algn="l" rtl="0" eaLnBrk="1" fontAlgn="base" hangingPunct="1">
              <a:lnSpc>
                <a:spcPct val="90000"/>
              </a:lnSpc>
              <a:spcBef>
                <a:spcPts val="2200"/>
              </a:spcBef>
              <a:spcAft>
                <a:spcPct val="0"/>
              </a:spcAft>
              <a:buClr>
                <a:schemeClr val="tx1"/>
              </a:buClr>
              <a:buSzPct val="100000"/>
              <a:buFont typeface="Frutiger 47LightCn" charset="0"/>
              <a:buChar char="○"/>
              <a:defRPr sz="2000">
                <a:solidFill>
                  <a:schemeClr val="tx2"/>
                </a:solidFill>
                <a:latin typeface="+mn-lt"/>
                <a:cs typeface="+mn-cs"/>
                <a:sym typeface="Arial" charset="0"/>
              </a:defRPr>
            </a:lvl3pPr>
            <a:lvl4pPr marL="800100" indent="-255588" algn="l" rtl="0" eaLnBrk="1" fontAlgn="base" hangingPunct="1">
              <a:lnSpc>
                <a:spcPct val="90000"/>
              </a:lnSpc>
              <a:spcBef>
                <a:spcPts val="1100"/>
              </a:spcBef>
              <a:spcAft>
                <a:spcPct val="0"/>
              </a:spcAft>
              <a:buClr>
                <a:schemeClr val="tx1"/>
              </a:buClr>
              <a:buSzPct val="100000"/>
              <a:buFont typeface="Lucida Grande" charset="0"/>
              <a:buChar char="–"/>
              <a:defRPr>
                <a:solidFill>
                  <a:schemeClr val="tx2"/>
                </a:solidFill>
                <a:latin typeface="+mn-lt"/>
                <a:cs typeface="+mn-cs"/>
                <a:sym typeface="Arial" charset="0"/>
              </a:defRPr>
            </a:lvl4pPr>
            <a:lvl5pPr marL="2754313" indent="2755900" algn="l" rtl="0" eaLnBrk="1" fontAlgn="base" hangingPunct="1">
              <a:spcBef>
                <a:spcPts val="500"/>
              </a:spcBef>
              <a:spcAft>
                <a:spcPct val="0"/>
              </a:spcAft>
              <a:buClr>
                <a:srgbClr val="AA9F97"/>
              </a:buClr>
              <a:buSzPct val="100000"/>
              <a:buFont typeface="Lucida Grande" charset="0"/>
              <a:buChar char="•"/>
              <a:defRPr sz="2600">
                <a:solidFill>
                  <a:srgbClr val="4D263B"/>
                </a:solidFill>
                <a:latin typeface="Frutiger 47LightCn" charset="0"/>
                <a:cs typeface="+mn-cs"/>
                <a:sym typeface="Arial" charset="0"/>
              </a:defRPr>
            </a:lvl5pPr>
            <a:lvl6pPr marL="3211513" indent="2755900" algn="l" rtl="0" eaLnBrk="1" fontAlgn="base" hangingPunct="1">
              <a:spcBef>
                <a:spcPts val="500"/>
              </a:spcBef>
              <a:spcAft>
                <a:spcPct val="0"/>
              </a:spcAft>
              <a:buClr>
                <a:srgbClr val="AA9F97"/>
              </a:buClr>
              <a:buSzPct val="100000"/>
              <a:buFont typeface="Lucida Grande" charset="0"/>
              <a:buChar char="•"/>
              <a:defRPr sz="2600">
                <a:solidFill>
                  <a:srgbClr val="4D263B"/>
                </a:solidFill>
                <a:latin typeface="Frutiger 47LightCn" charset="0"/>
                <a:cs typeface="+mn-cs"/>
                <a:sym typeface="Arial" charset="0"/>
              </a:defRPr>
            </a:lvl6pPr>
            <a:lvl7pPr marL="3668713" indent="2755900" algn="l" rtl="0" eaLnBrk="1" fontAlgn="base" hangingPunct="1">
              <a:spcBef>
                <a:spcPts val="500"/>
              </a:spcBef>
              <a:spcAft>
                <a:spcPct val="0"/>
              </a:spcAft>
              <a:buClr>
                <a:srgbClr val="AA9F97"/>
              </a:buClr>
              <a:buSzPct val="100000"/>
              <a:buFont typeface="Lucida Grande" charset="0"/>
              <a:buChar char="•"/>
              <a:defRPr sz="2600">
                <a:solidFill>
                  <a:srgbClr val="4D263B"/>
                </a:solidFill>
                <a:latin typeface="Frutiger 47LightCn" charset="0"/>
                <a:cs typeface="+mn-cs"/>
                <a:sym typeface="Arial" charset="0"/>
              </a:defRPr>
            </a:lvl7pPr>
            <a:lvl8pPr marL="4125913" indent="2755900" algn="l" rtl="0" eaLnBrk="1" fontAlgn="base" hangingPunct="1">
              <a:spcBef>
                <a:spcPts val="500"/>
              </a:spcBef>
              <a:spcAft>
                <a:spcPct val="0"/>
              </a:spcAft>
              <a:buClr>
                <a:srgbClr val="AA9F97"/>
              </a:buClr>
              <a:buSzPct val="100000"/>
              <a:buFont typeface="Lucida Grande" charset="0"/>
              <a:buChar char="•"/>
              <a:defRPr sz="2600">
                <a:solidFill>
                  <a:srgbClr val="4D263B"/>
                </a:solidFill>
                <a:latin typeface="Frutiger 47LightCn" charset="0"/>
                <a:cs typeface="+mn-cs"/>
                <a:sym typeface="Arial" charset="0"/>
              </a:defRPr>
            </a:lvl8pPr>
            <a:lvl9pPr marL="4583113" indent="2755900" algn="l" rtl="0" eaLnBrk="1" fontAlgn="base" hangingPunct="1">
              <a:spcBef>
                <a:spcPts val="500"/>
              </a:spcBef>
              <a:spcAft>
                <a:spcPct val="0"/>
              </a:spcAft>
              <a:buClr>
                <a:srgbClr val="AA9F97"/>
              </a:buClr>
              <a:buSzPct val="100000"/>
              <a:buFont typeface="Lucida Grande" charset="0"/>
              <a:buChar char="•"/>
              <a:defRPr sz="2600">
                <a:solidFill>
                  <a:srgbClr val="4D263B"/>
                </a:solidFill>
                <a:latin typeface="Frutiger 47LightCn" charset="0"/>
                <a:cs typeface="+mn-cs"/>
                <a:sym typeface="Arial" charset="0"/>
              </a:defRPr>
            </a:lvl9pPr>
          </a:lstStyle>
          <a:p>
            <a:pPr marL="162866" indent="-162866">
              <a:buFont typeface="Arial" pitchFamily="34" charset="0"/>
              <a:buChar char="•"/>
            </a:pPr>
            <a:endParaRPr lang="en-NZ" sz="1260" b="0">
              <a:solidFill>
                <a:srgbClr val="111111"/>
              </a:solidFill>
              <a:ea typeface="Tahoma" panose="020B0604030504040204" pitchFamily="34" charset="0"/>
              <a:cs typeface="Tahoma" panose="020B0604030504040204" pitchFamily="34" charset="0"/>
            </a:endParaRPr>
          </a:p>
          <a:p>
            <a:pPr marL="162866" indent="-162866">
              <a:buFont typeface="Arial" pitchFamily="34" charset="0"/>
              <a:buChar char="•"/>
            </a:pPr>
            <a:endParaRPr lang="en-NZ" sz="1260" b="0">
              <a:solidFill>
                <a:srgbClr val="111111"/>
              </a:solidFill>
              <a:ea typeface="Tahoma" panose="020B0604030504040204" pitchFamily="34" charset="0"/>
              <a:cs typeface="Tahoma" panose="020B0604030504040204" pitchFamily="34" charset="0"/>
            </a:endParaRPr>
          </a:p>
          <a:p>
            <a:pPr marL="162866" indent="-162866">
              <a:buFont typeface="Arial" pitchFamily="34" charset="0"/>
              <a:buChar char="•"/>
            </a:pPr>
            <a:endParaRPr lang="en-NZ" sz="1620" b="0">
              <a:solidFill>
                <a:srgbClr val="111111"/>
              </a:solidFill>
              <a:ea typeface="Tahoma" panose="020B0604030504040204" pitchFamily="34" charset="0"/>
              <a:cs typeface="Tahoma" panose="020B0604030504040204" pitchFamily="34" charset="0"/>
            </a:endParaRPr>
          </a:p>
        </p:txBody>
      </p:sp>
      <p:sp>
        <p:nvSpPr>
          <p:cNvPr id="7" name="AutoShape 57"/>
          <p:cNvSpPr>
            <a:spLocks noChangeArrowheads="1"/>
          </p:cNvSpPr>
          <p:nvPr/>
        </p:nvSpPr>
        <p:spPr bwMode="auto">
          <a:xfrm>
            <a:off x="4299723" y="4159887"/>
            <a:ext cx="3592572" cy="1591753"/>
          </a:xfrm>
          <a:prstGeom prst="flowChartDecision">
            <a:avLst/>
          </a:prstGeom>
          <a:ln>
            <a:headEnd/>
            <a:tailEnd/>
          </a:ln>
        </p:spPr>
        <p:style>
          <a:lnRef idx="0">
            <a:schemeClr val="accent5"/>
          </a:lnRef>
          <a:fillRef idx="3">
            <a:schemeClr val="accent5"/>
          </a:fillRef>
          <a:effectRef idx="3">
            <a:schemeClr val="accent5"/>
          </a:effectRef>
          <a:fontRef idx="minor">
            <a:schemeClr val="lt1"/>
          </a:fontRef>
        </p:style>
        <p:txBody>
          <a:bodyPr wrap="none" lIns="0" tIns="0" rIns="0" bIns="0" anchor="ctr"/>
          <a:lstStyle/>
          <a:p>
            <a:pPr marL="158113" indent="-158113" algn="ctr"/>
            <a:endParaRPr lang="en-US">
              <a:solidFill>
                <a:srgbClr val="FFFFFF"/>
              </a:solidFill>
              <a:ea typeface="Tahoma" panose="020B0604030504040204" pitchFamily="34" charset="0"/>
              <a:cs typeface="Tahoma" panose="020B0604030504040204" pitchFamily="34" charset="0"/>
            </a:endParaRPr>
          </a:p>
          <a:p>
            <a:pPr marL="158113" indent="-158113" algn="ctr"/>
            <a:r>
              <a:rPr lang="en-US">
                <a:solidFill>
                  <a:schemeClr val="tx2"/>
                </a:solidFill>
                <a:latin typeface="Averta" panose="00000500000000000000" pitchFamily="50" charset="0"/>
                <a:ea typeface="Tahoma"/>
                <a:cs typeface="Tahoma"/>
              </a:rPr>
              <a:t>Levy Regulations </a:t>
            </a:r>
            <a:endParaRPr lang="en-US">
              <a:solidFill>
                <a:schemeClr val="tx2"/>
              </a:solidFill>
              <a:latin typeface="Averta" panose="00000500000000000000" pitchFamily="50" charset="0"/>
              <a:ea typeface="Tahoma" panose="020B0604030504040204" pitchFamily="34" charset="0"/>
              <a:cs typeface="Tahoma" panose="020B0604030504040204" pitchFamily="34" charset="0"/>
            </a:endParaRPr>
          </a:p>
          <a:p>
            <a:pPr marL="158113" indent="-158113" algn="ctr"/>
            <a:r>
              <a:rPr lang="en-US">
                <a:solidFill>
                  <a:schemeClr val="tx2"/>
                </a:solidFill>
                <a:latin typeface="Averta" panose="00000500000000000000" pitchFamily="50" charset="0"/>
                <a:ea typeface="Tahoma"/>
                <a:cs typeface="Tahoma"/>
              </a:rPr>
              <a:t>take effect </a:t>
            </a:r>
            <a:endParaRPr lang="en-US">
              <a:solidFill>
                <a:schemeClr val="tx2"/>
              </a:solidFill>
              <a:latin typeface="Averta" panose="00000500000000000000" pitchFamily="50" charset="0"/>
              <a:ea typeface="Tahoma" panose="020B0604030504040204" pitchFamily="34" charset="0"/>
              <a:cs typeface="Tahoma" panose="020B0604030504040204" pitchFamily="34" charset="0"/>
            </a:endParaRPr>
          </a:p>
          <a:p>
            <a:pPr marL="158113" indent="-158113" algn="ctr"/>
            <a:r>
              <a:rPr lang="en-US">
                <a:solidFill>
                  <a:schemeClr val="tx2"/>
                </a:solidFill>
                <a:latin typeface="Averta"/>
                <a:ea typeface="Tahoma"/>
                <a:cs typeface="Tahoma"/>
              </a:rPr>
              <a:t>1 July 2025</a:t>
            </a:r>
            <a:endParaRPr lang="en-US">
              <a:solidFill>
                <a:schemeClr val="tx2"/>
              </a:solidFill>
              <a:latin typeface="Averta"/>
              <a:ea typeface="Tahoma" panose="020B0604030504040204" pitchFamily="34" charset="0"/>
              <a:cs typeface="Tahoma" panose="020B0604030504040204" pitchFamily="34" charset="0"/>
            </a:endParaRPr>
          </a:p>
          <a:p>
            <a:pPr marL="158113" indent="-158113"/>
            <a:endParaRPr lang="en-US" sz="1440">
              <a:solidFill>
                <a:srgbClr val="FFFFFF"/>
              </a:solidFill>
              <a:ea typeface="Tahoma" panose="020B0604030504040204" pitchFamily="34" charset="0"/>
              <a:cs typeface="Tahoma" panose="020B060403050404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254171678"/>
              </p:ext>
            </p:extLst>
          </p:nvPr>
        </p:nvGraphicFramePr>
        <p:xfrm>
          <a:off x="1201764" y="1080016"/>
          <a:ext cx="9723021" cy="3042505"/>
        </p:xfrm>
        <a:graphic>
          <a:graphicData uri="http://schemas.openxmlformats.org/drawingml/2006/table">
            <a:tbl>
              <a:tblPr bandRow="1">
                <a:tableStyleId>{69CF1AB2-1976-4502-BF36-3FF5EA218861}</a:tableStyleId>
              </a:tblPr>
              <a:tblGrid>
                <a:gridCol w="2198180">
                  <a:extLst>
                    <a:ext uri="{9D8B030D-6E8A-4147-A177-3AD203B41FA5}">
                      <a16:colId xmlns:a16="http://schemas.microsoft.com/office/drawing/2014/main" val="20000"/>
                    </a:ext>
                  </a:extLst>
                </a:gridCol>
                <a:gridCol w="7524841">
                  <a:extLst>
                    <a:ext uri="{9D8B030D-6E8A-4147-A177-3AD203B41FA5}">
                      <a16:colId xmlns:a16="http://schemas.microsoft.com/office/drawing/2014/main" val="20001"/>
                    </a:ext>
                  </a:extLst>
                </a:gridCol>
              </a:tblGrid>
              <a:tr h="50025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800" b="1">
                          <a:solidFill>
                            <a:schemeClr val="tx2"/>
                          </a:solidFill>
                          <a:latin typeface="Averta Bold"/>
                        </a:rPr>
                        <a:t>Oct/Nov 2024</a:t>
                      </a:r>
                      <a:endParaRPr lang="en-NZ" sz="1800" b="1">
                        <a:solidFill>
                          <a:schemeClr val="tx2"/>
                        </a:solidFill>
                        <a:latin typeface="Averta Bold" panose="00000500000000000000" pitchFamily="50" charset="0"/>
                        <a:ea typeface="Tahoma" panose="020B0604030504040204" pitchFamily="34" charset="0"/>
                        <a:cs typeface="Tahoma" panose="020B0604030504040204" pitchFamily="34" charset="0"/>
                      </a:endParaRPr>
                    </a:p>
                  </a:txBody>
                  <a:tcPr marL="82297" marR="82297" marT="41148" marB="4114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NZ" sz="1800" b="0">
                          <a:solidFill>
                            <a:schemeClr val="tx1"/>
                          </a:solidFill>
                          <a:latin typeface="Averta" panose="00000500000000000000" pitchFamily="50" charset="0"/>
                        </a:rPr>
                        <a:t>Board notes Indicative Work Programme &amp; Budget</a:t>
                      </a:r>
                      <a:endParaRPr lang="en-NZ" sz="1800">
                        <a:solidFill>
                          <a:schemeClr val="tx1"/>
                        </a:solidFill>
                        <a:latin typeface="Averta" panose="00000500000000000000" pitchFamily="50" charset="0"/>
                        <a:ea typeface="Tahoma"/>
                        <a:cs typeface="Tahoma"/>
                      </a:endParaRPr>
                    </a:p>
                  </a:txBody>
                  <a:tcPr marL="82297" marR="82297" marT="41148" marB="41148"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0255">
                <a:tc>
                  <a:txBody>
                    <a:bodyPr/>
                    <a:lstStyle/>
                    <a:p>
                      <a:pPr marL="0" marR="0" lvl="0" indent="0" algn="l" rtl="0" eaLnBrk="1" fontAlgn="auto" latinLnBrk="0" hangingPunct="1">
                        <a:lnSpc>
                          <a:spcPct val="100000"/>
                        </a:lnSpc>
                        <a:spcBef>
                          <a:spcPts val="0"/>
                        </a:spcBef>
                        <a:spcAft>
                          <a:spcPts val="0"/>
                        </a:spcAft>
                        <a:buClrTx/>
                        <a:buSzTx/>
                        <a:buFontTx/>
                        <a:buNone/>
                      </a:pPr>
                      <a:r>
                        <a:rPr lang="en-NZ" sz="1800" b="1">
                          <a:solidFill>
                            <a:schemeClr val="tx2"/>
                          </a:solidFill>
                          <a:latin typeface="Averta Bold"/>
                        </a:rPr>
                        <a:t>28 November</a:t>
                      </a:r>
                      <a:endParaRPr lang="en-NZ" sz="1800" b="1">
                        <a:solidFill>
                          <a:schemeClr val="tx2"/>
                        </a:solidFill>
                        <a:latin typeface="Averta Bold"/>
                        <a:ea typeface="Tahoma"/>
                        <a:cs typeface="Tahoma"/>
                      </a:endParaRPr>
                    </a:p>
                  </a:txBody>
                  <a:tcPr marL="82297" marR="82297" marT="41148" marB="4114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800" b="0">
                          <a:solidFill>
                            <a:schemeClr val="tx1"/>
                          </a:solidFill>
                          <a:latin typeface="Averta" panose="00000500000000000000" pitchFamily="50" charset="0"/>
                        </a:rPr>
                        <a:t>Initial industry engagement (Co-regulatory Forum)</a:t>
                      </a:r>
                      <a:endParaRPr lang="en-NZ" sz="1800" b="0">
                        <a:solidFill>
                          <a:schemeClr val="tx1"/>
                        </a:solidFill>
                        <a:latin typeface="Averta" panose="00000500000000000000" pitchFamily="50" charset="0"/>
                        <a:ea typeface="Tahoma"/>
                        <a:cs typeface="Tahoma"/>
                      </a:endParaRPr>
                    </a:p>
                  </a:txBody>
                  <a:tcPr marL="82297" marR="82297" marT="41148" marB="41148"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1230">
                <a:tc>
                  <a:txBody>
                    <a:bodyPr/>
                    <a:lstStyle/>
                    <a:p>
                      <a:r>
                        <a:rPr lang="en-NZ" sz="1800" b="1">
                          <a:solidFill>
                            <a:schemeClr val="tx2"/>
                          </a:solidFill>
                          <a:latin typeface="Averta Bold"/>
                        </a:rPr>
                        <a:t>18 December </a:t>
                      </a:r>
                    </a:p>
                  </a:txBody>
                  <a:tcPr marL="82297" marR="82297" marT="41148" marB="4114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800" b="0">
                          <a:solidFill>
                            <a:schemeClr val="tx1"/>
                          </a:solidFill>
                          <a:latin typeface="Averta" panose="00000500000000000000" pitchFamily="50" charset="0"/>
                        </a:rPr>
                        <a:t>Board approves release of Consultation Paper</a:t>
                      </a:r>
                      <a:endParaRPr lang="en-NZ" sz="1800" b="0">
                        <a:solidFill>
                          <a:schemeClr val="tx1"/>
                        </a:solidFill>
                        <a:latin typeface="Averta" panose="00000500000000000000" pitchFamily="50" charset="0"/>
                        <a:ea typeface="Tahoma"/>
                        <a:cs typeface="Tahoma"/>
                      </a:endParaRPr>
                    </a:p>
                  </a:txBody>
                  <a:tcPr marL="82297" marR="82297" marT="41148" marB="41148"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0255">
                <a:tc>
                  <a:txBody>
                    <a:bodyPr/>
                    <a:lstStyle/>
                    <a:p>
                      <a:pPr marL="0" marR="0" lvl="0" indent="0" algn="l" rtl="0" eaLnBrk="1" fontAlgn="auto" latinLnBrk="0" hangingPunct="1">
                        <a:lnSpc>
                          <a:spcPct val="100000"/>
                        </a:lnSpc>
                        <a:spcBef>
                          <a:spcPts val="0"/>
                        </a:spcBef>
                        <a:spcAft>
                          <a:spcPts val="0"/>
                        </a:spcAft>
                        <a:buFontTx/>
                        <a:buNone/>
                      </a:pPr>
                      <a:r>
                        <a:rPr lang="en-NZ" sz="1800" b="1">
                          <a:solidFill>
                            <a:schemeClr val="tx2"/>
                          </a:solidFill>
                          <a:latin typeface="Averta Bold"/>
                        </a:rPr>
                        <a:t>7 February 2025</a:t>
                      </a:r>
                    </a:p>
                  </a:txBody>
                  <a:tcPr marL="82297" marR="82297" marT="41148" marB="4114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800" b="0">
                          <a:solidFill>
                            <a:schemeClr val="tx1"/>
                          </a:solidFill>
                          <a:latin typeface="Averta" panose="00000500000000000000" pitchFamily="50" charset="0"/>
                        </a:rPr>
                        <a:t>Industry submissions due</a:t>
                      </a:r>
                      <a:endParaRPr lang="en-NZ" sz="1800" b="0">
                        <a:solidFill>
                          <a:schemeClr val="tx1"/>
                        </a:solidFill>
                        <a:latin typeface="Averta" panose="00000500000000000000" pitchFamily="50" charset="0"/>
                        <a:ea typeface="Tahoma"/>
                        <a:cs typeface="Tahoma"/>
                      </a:endParaRPr>
                    </a:p>
                  </a:txBody>
                  <a:tcPr marL="82297" marR="82297" marT="41148" marB="41148"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0255">
                <a:tc>
                  <a:txBody>
                    <a:bodyPr/>
                    <a:lstStyle/>
                    <a:p>
                      <a:r>
                        <a:rPr lang="en-NZ" sz="1800" b="1">
                          <a:solidFill>
                            <a:schemeClr val="tx2"/>
                          </a:solidFill>
                          <a:latin typeface="Averta Bold" panose="00000500000000000000" pitchFamily="50" charset="0"/>
                        </a:rPr>
                        <a:t>27 February</a:t>
                      </a:r>
                      <a:endParaRPr lang="en-NZ" sz="1800" b="1">
                        <a:solidFill>
                          <a:schemeClr val="tx2"/>
                        </a:solidFill>
                        <a:latin typeface="Averta Bold" panose="00000500000000000000" pitchFamily="50" charset="0"/>
                        <a:ea typeface="Tahoma"/>
                        <a:cs typeface="Tahoma"/>
                      </a:endParaRPr>
                    </a:p>
                  </a:txBody>
                  <a:tcPr marL="82297" marR="82297" marT="41148" marB="4114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800" b="0">
                          <a:solidFill>
                            <a:schemeClr val="tx1"/>
                          </a:solidFill>
                          <a:latin typeface="Averta" panose="00000500000000000000" pitchFamily="50" charset="0"/>
                        </a:rPr>
                        <a:t>Board approves Levy Recommendation</a:t>
                      </a:r>
                      <a:endParaRPr lang="en-NZ" sz="1800" b="0">
                        <a:solidFill>
                          <a:schemeClr val="tx1"/>
                        </a:solidFill>
                        <a:latin typeface="Averta" panose="00000500000000000000" pitchFamily="50" charset="0"/>
                        <a:ea typeface="Tahoma"/>
                        <a:cs typeface="Tahoma"/>
                      </a:endParaRPr>
                    </a:p>
                  </a:txBody>
                  <a:tcPr marL="82297" marR="82297" marT="41148" marB="41148"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0255">
                <a:tc>
                  <a:txBody>
                    <a:bodyPr/>
                    <a:lstStyle/>
                    <a:p>
                      <a:r>
                        <a:rPr lang="en-NZ" sz="1800" b="1">
                          <a:solidFill>
                            <a:schemeClr val="tx2"/>
                          </a:solidFill>
                          <a:latin typeface="Averta Bold" panose="00000500000000000000" pitchFamily="50" charset="0"/>
                        </a:rPr>
                        <a:t>March </a:t>
                      </a:r>
                    </a:p>
                  </a:txBody>
                  <a:tcPr marL="82297" marR="82297" marT="41148" marB="4114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800" b="0">
                          <a:solidFill>
                            <a:schemeClr val="tx1"/>
                          </a:solidFill>
                          <a:latin typeface="Averta" panose="00000500000000000000" pitchFamily="50" charset="0"/>
                        </a:rPr>
                        <a:t>Recommendation to Minister for Levy Regulations</a:t>
                      </a:r>
                      <a:endParaRPr lang="en-NZ" sz="1800" b="0">
                        <a:solidFill>
                          <a:schemeClr val="tx1"/>
                        </a:solidFill>
                        <a:latin typeface="Averta" panose="00000500000000000000" pitchFamily="50" charset="0"/>
                        <a:ea typeface="Tahoma"/>
                        <a:cs typeface="Tahoma"/>
                      </a:endParaRPr>
                    </a:p>
                  </a:txBody>
                  <a:tcPr marL="82297" marR="82297" marT="41148" marB="41148"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8" name="Slide Number Placeholder 8">
            <a:extLst>
              <a:ext uri="{FF2B5EF4-FFF2-40B4-BE49-F238E27FC236}">
                <a16:creationId xmlns:a16="http://schemas.microsoft.com/office/drawing/2014/main" id="{177CE7D5-30BE-42DA-948D-61E5E96C25BB}"/>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5</a:t>
            </a:fld>
            <a:endParaRPr lang="en-NZ"/>
          </a:p>
        </p:txBody>
      </p:sp>
    </p:spTree>
    <p:extLst>
      <p:ext uri="{BB962C8B-B14F-4D97-AF65-F5344CB8AC3E}">
        <p14:creationId xmlns:p14="http://schemas.microsoft.com/office/powerpoint/2010/main" val="35844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B4D4-8B34-4691-BF7A-24737C1239B8}"/>
              </a:ext>
            </a:extLst>
          </p:cNvPr>
          <p:cNvSpPr>
            <a:spLocks noGrp="1"/>
          </p:cNvSpPr>
          <p:nvPr>
            <p:ph type="title"/>
          </p:nvPr>
        </p:nvSpPr>
        <p:spPr/>
        <p:txBody>
          <a:bodyPr/>
          <a:lstStyle/>
          <a:p>
            <a:r>
              <a:rPr lang="en-US"/>
              <a:t>Gas Industry Co proposed work programme FY2026</a:t>
            </a:r>
          </a:p>
        </p:txBody>
      </p:sp>
      <p:sp>
        <p:nvSpPr>
          <p:cNvPr id="4" name="Slide Number Placeholder 3">
            <a:extLst>
              <a:ext uri="{FF2B5EF4-FFF2-40B4-BE49-F238E27FC236}">
                <a16:creationId xmlns:a16="http://schemas.microsoft.com/office/drawing/2014/main" id="{8F3C7A8A-25E0-493D-B820-70A3D2022D88}"/>
              </a:ext>
            </a:extLst>
          </p:cNvPr>
          <p:cNvSpPr>
            <a:spLocks noGrp="1"/>
          </p:cNvSpPr>
          <p:nvPr>
            <p:ph type="sldNum" sz="quarter" idx="4"/>
          </p:nvPr>
        </p:nvSpPr>
        <p:spPr/>
        <p:txBody>
          <a:bodyPr/>
          <a:lstStyle/>
          <a:p>
            <a:pPr>
              <a:defRPr/>
            </a:pPr>
            <a:fld id="{996E3556-5394-4F3C-A504-FD10AE1FDFB2}" type="slidenum">
              <a:rPr lang="en-NZ" smtClean="0"/>
              <a:pPr>
                <a:defRPr/>
              </a:pPr>
              <a:t>6</a:t>
            </a:fld>
            <a:endParaRPr lang="en-NZ"/>
          </a:p>
        </p:txBody>
      </p:sp>
    </p:spTree>
    <p:extLst>
      <p:ext uri="{BB962C8B-B14F-4D97-AF65-F5344CB8AC3E}">
        <p14:creationId xmlns:p14="http://schemas.microsoft.com/office/powerpoint/2010/main" val="3302944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002D-C9A5-4934-A7CE-E260ECBA1759}"/>
              </a:ext>
            </a:extLst>
          </p:cNvPr>
          <p:cNvSpPr>
            <a:spLocks noGrp="1"/>
          </p:cNvSpPr>
          <p:nvPr>
            <p:ph type="title"/>
          </p:nvPr>
        </p:nvSpPr>
        <p:spPr/>
        <p:txBody>
          <a:bodyPr/>
          <a:lstStyle/>
          <a:p>
            <a:r>
              <a:rPr lang="en-US"/>
              <a:t>Proposed work </a:t>
            </a:r>
            <a:r>
              <a:rPr lang="en-US" err="1"/>
              <a:t>programme</a:t>
            </a:r>
            <a:endParaRPr lang="en-NZ"/>
          </a:p>
        </p:txBody>
      </p:sp>
      <p:sp>
        <p:nvSpPr>
          <p:cNvPr id="3" name="Text Placeholder 2">
            <a:extLst>
              <a:ext uri="{FF2B5EF4-FFF2-40B4-BE49-F238E27FC236}">
                <a16:creationId xmlns:a16="http://schemas.microsoft.com/office/drawing/2014/main" id="{30CCA509-5C24-4888-8131-933C20324575}"/>
              </a:ext>
            </a:extLst>
          </p:cNvPr>
          <p:cNvSpPr>
            <a:spLocks noGrp="1"/>
          </p:cNvSpPr>
          <p:nvPr>
            <p:ph type="body" sz="quarter" idx="10"/>
          </p:nvPr>
        </p:nvSpPr>
        <p:spPr>
          <a:xfrm>
            <a:off x="838202" y="1505737"/>
            <a:ext cx="10515600" cy="3883956"/>
          </a:xfrm>
        </p:spPr>
        <p:txBody>
          <a:bodyPr/>
          <a:lstStyle/>
          <a:p>
            <a:pPr marL="170815" indent="-170815"/>
            <a:r>
              <a:rPr lang="en-US">
                <a:latin typeface="Averta"/>
              </a:rPr>
              <a:t>Security of Supply</a:t>
            </a:r>
          </a:p>
          <a:p>
            <a:pPr marL="170815" indent="-170815"/>
            <a:r>
              <a:rPr lang="en-US">
                <a:latin typeface="Averta"/>
              </a:rPr>
              <a:t>emsTradepoint</a:t>
            </a:r>
          </a:p>
          <a:p>
            <a:pPr marL="170815" indent="-170815"/>
            <a:r>
              <a:rPr lang="en-US"/>
              <a:t>Gas Governance arrangements: Recommendation to Minister on Gas Governance arrangements; Critical Contingency Management</a:t>
            </a:r>
          </a:p>
          <a:p>
            <a:pPr marL="170815" indent="-170815"/>
            <a:r>
              <a:rPr lang="en-US"/>
              <a:t>Levy</a:t>
            </a:r>
          </a:p>
          <a:p>
            <a:pPr marL="170815" indent="-170815"/>
            <a:r>
              <a:rPr lang="en-US">
                <a:latin typeface="Averta"/>
              </a:rPr>
              <a:t>Consumer: consumer voice; retail gas contracts oversight scheme; guidelines to enhance consumer outcomes</a:t>
            </a:r>
          </a:p>
          <a:p>
            <a:pPr marL="170815" indent="-170815"/>
            <a:r>
              <a:rPr lang="en-US"/>
              <a:t>Gas Distribution Contracts Oversight Scheme</a:t>
            </a:r>
          </a:p>
          <a:p>
            <a:pPr marL="170815" indent="-170815"/>
            <a:r>
              <a:rPr lang="en-US"/>
              <a:t>Gas Transmission</a:t>
            </a:r>
          </a:p>
          <a:p>
            <a:pPr marL="170815" indent="-170815"/>
            <a:endParaRPr lang="en-US"/>
          </a:p>
          <a:p>
            <a:pPr marL="170815" indent="-170815"/>
            <a:endParaRPr lang="en-US"/>
          </a:p>
          <a:p>
            <a:pPr marL="170815" indent="-170815"/>
            <a:endParaRPr lang="en-US"/>
          </a:p>
          <a:p>
            <a:pPr marL="170815" indent="-170815"/>
            <a:endParaRPr lang="en-US"/>
          </a:p>
          <a:p>
            <a:pPr marL="170815" indent="-170815"/>
            <a:endParaRPr lang="en-NZ"/>
          </a:p>
        </p:txBody>
      </p:sp>
      <p:sp>
        <p:nvSpPr>
          <p:cNvPr id="4" name="Slide Number Placeholder 3">
            <a:extLst>
              <a:ext uri="{FF2B5EF4-FFF2-40B4-BE49-F238E27FC236}">
                <a16:creationId xmlns:a16="http://schemas.microsoft.com/office/drawing/2014/main" id="{A047597B-B227-4EF8-A0D7-22B97D6142FF}"/>
              </a:ext>
            </a:extLst>
          </p:cNvPr>
          <p:cNvSpPr>
            <a:spLocks noGrp="1"/>
          </p:cNvSpPr>
          <p:nvPr>
            <p:ph type="sldNum" sz="quarter" idx="4"/>
          </p:nvPr>
        </p:nvSpPr>
        <p:spPr/>
        <p:txBody>
          <a:bodyPr/>
          <a:lstStyle/>
          <a:p>
            <a:pPr>
              <a:defRPr/>
            </a:pPr>
            <a:fld id="{996E3556-5394-4F3C-A504-FD10AE1FDFB2}" type="slidenum">
              <a:rPr lang="en-NZ" smtClean="0"/>
              <a:pPr>
                <a:defRPr/>
              </a:pPr>
              <a:t>7</a:t>
            </a:fld>
            <a:endParaRPr lang="en-NZ"/>
          </a:p>
        </p:txBody>
      </p:sp>
    </p:spTree>
    <p:extLst>
      <p:ext uri="{BB962C8B-B14F-4D97-AF65-F5344CB8AC3E}">
        <p14:creationId xmlns:p14="http://schemas.microsoft.com/office/powerpoint/2010/main" val="279274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F16008-AD0E-4F51-B733-FC15CEC41094}"/>
              </a:ext>
            </a:extLst>
          </p:cNvPr>
          <p:cNvSpPr>
            <a:spLocks noGrp="1"/>
          </p:cNvSpPr>
          <p:nvPr>
            <p:ph idx="1"/>
          </p:nvPr>
        </p:nvSpPr>
        <p:spPr>
          <a:xfrm>
            <a:off x="679941" y="1657357"/>
            <a:ext cx="10832123" cy="3276191"/>
          </a:xfrm>
        </p:spPr>
        <p:txBody>
          <a:bodyPr/>
          <a:lstStyle/>
          <a:p>
            <a:pPr>
              <a:lnSpc>
                <a:spcPts val="2023"/>
              </a:lnSpc>
            </a:pPr>
            <a:r>
              <a:rPr lang="en-US">
                <a:solidFill>
                  <a:srgbClr val="000000"/>
                </a:solidFill>
                <a:latin typeface="Averta" panose="00000500000000000000" pitchFamily="50" charset="0"/>
              </a:rPr>
              <a:t>Work on issues relating to the energy transition will continue to be required in FY2026. This work may include:  </a:t>
            </a:r>
            <a:r>
              <a:rPr lang="en-US">
                <a:solidFill>
                  <a:srgbClr val="111111"/>
                </a:solidFill>
                <a:latin typeface="Averta" panose="00000500000000000000" pitchFamily="50" charset="0"/>
              </a:rPr>
              <a:t>​</a:t>
            </a:r>
            <a:endParaRPr lang="en-US" b="0" i="0">
              <a:solidFill>
                <a:srgbClr val="111111"/>
              </a:solidFill>
              <a:effectLst/>
              <a:latin typeface="Arial" panose="020B0604020202020204" pitchFamily="34" charset="0"/>
            </a:endParaRPr>
          </a:p>
          <a:p>
            <a:pPr lvl="1">
              <a:lnSpc>
                <a:spcPts val="2023"/>
              </a:lnSpc>
              <a:buFont typeface="Arial" panose="020B0604020202020204" pitchFamily="34" charset="0"/>
              <a:buChar char="•"/>
            </a:pPr>
            <a:r>
              <a:rPr lang="en-US" sz="2000">
                <a:solidFill>
                  <a:srgbClr val="000000"/>
                </a:solidFill>
                <a:latin typeface="Averta" panose="00000500000000000000" pitchFamily="50" charset="0"/>
              </a:rPr>
              <a:t>Facilitating industry and advising Government to enable imported LNG to be available by winter 2026 if required; </a:t>
            </a:r>
            <a:r>
              <a:rPr lang="en-US" sz="2000">
                <a:solidFill>
                  <a:srgbClr val="111111"/>
                </a:solidFill>
                <a:latin typeface="Averta" panose="00000500000000000000" pitchFamily="50" charset="0"/>
              </a:rPr>
              <a:t>​</a:t>
            </a:r>
            <a:endParaRPr lang="en-US" sz="2000">
              <a:solidFill>
                <a:srgbClr val="111111"/>
              </a:solidFill>
              <a:latin typeface="Arial" panose="020B0604020202020204" pitchFamily="34" charset="0"/>
            </a:endParaRPr>
          </a:p>
          <a:p>
            <a:pPr lvl="1">
              <a:lnSpc>
                <a:spcPts val="2023"/>
              </a:lnSpc>
              <a:buFont typeface="Arial" panose="020B0604020202020204" pitchFamily="34" charset="0"/>
              <a:buChar char="•"/>
            </a:pPr>
            <a:r>
              <a:rPr lang="en-US" sz="2000">
                <a:solidFill>
                  <a:srgbClr val="000000"/>
                </a:solidFill>
                <a:latin typeface="Averta" panose="00000500000000000000" pitchFamily="50" charset="0"/>
              </a:rPr>
              <a:t>Blending of renewable gases into gas networks and measures to bring renewable gases into the natural gas market, such as tradeable renewable gas certificates and other market measures; </a:t>
            </a:r>
            <a:r>
              <a:rPr lang="en-US" sz="2000">
                <a:solidFill>
                  <a:srgbClr val="111111"/>
                </a:solidFill>
                <a:latin typeface="Averta" panose="00000500000000000000" pitchFamily="50" charset="0"/>
              </a:rPr>
              <a:t>​</a:t>
            </a:r>
            <a:endParaRPr lang="en-US" sz="2000">
              <a:solidFill>
                <a:srgbClr val="111111"/>
              </a:solidFill>
              <a:latin typeface="Arial" panose="020B0604020202020204" pitchFamily="34" charset="0"/>
            </a:endParaRPr>
          </a:p>
          <a:p>
            <a:pPr lvl="1">
              <a:lnSpc>
                <a:spcPts val="2023"/>
              </a:lnSpc>
              <a:buFont typeface="Arial" panose="020B0604020202020204" pitchFamily="34" charset="0"/>
              <a:buChar char="•"/>
            </a:pPr>
            <a:r>
              <a:rPr lang="en-US" sz="2000">
                <a:solidFill>
                  <a:srgbClr val="000000"/>
                </a:solidFill>
                <a:latin typeface="Averta" panose="00000500000000000000" pitchFamily="50" charset="0"/>
              </a:rPr>
              <a:t>Consideration of whether additional or changed mechanisms are needed to ensure natural gas is available to industrial users in times of unexpectedly tight supply; and </a:t>
            </a:r>
            <a:r>
              <a:rPr lang="en-US" sz="2000">
                <a:solidFill>
                  <a:srgbClr val="111111"/>
                </a:solidFill>
                <a:latin typeface="Averta" panose="00000500000000000000" pitchFamily="50" charset="0"/>
              </a:rPr>
              <a:t>​</a:t>
            </a:r>
            <a:endParaRPr lang="en-US" sz="2000">
              <a:solidFill>
                <a:srgbClr val="111111"/>
              </a:solidFill>
              <a:latin typeface="Arial" panose="020B0604020202020204" pitchFamily="34" charset="0"/>
            </a:endParaRPr>
          </a:p>
          <a:p>
            <a:pPr lvl="1">
              <a:lnSpc>
                <a:spcPts val="2023"/>
              </a:lnSpc>
              <a:buFont typeface="Arial" panose="020B0604020202020204" pitchFamily="34" charset="0"/>
              <a:buChar char="•"/>
            </a:pPr>
            <a:r>
              <a:rPr lang="en-US" sz="2000">
                <a:solidFill>
                  <a:srgbClr val="000000"/>
                </a:solidFill>
                <a:latin typeface="Averta" panose="00000500000000000000" pitchFamily="50" charset="0"/>
              </a:rPr>
              <a:t>Our regular supply and demand studies. </a:t>
            </a:r>
            <a:r>
              <a:rPr lang="en-US" sz="2000">
                <a:solidFill>
                  <a:srgbClr val="111111"/>
                </a:solidFill>
                <a:latin typeface="Averta" panose="00000500000000000000" pitchFamily="50" charset="0"/>
              </a:rPr>
              <a:t>​</a:t>
            </a:r>
            <a:endParaRPr lang="en-US" sz="2000">
              <a:solidFill>
                <a:srgbClr val="111111"/>
              </a:solidFill>
              <a:latin typeface="Arial" panose="020B0604020202020204" pitchFamily="34" charset="0"/>
            </a:endParaRPr>
          </a:p>
          <a:p>
            <a:pPr marL="0" indent="0">
              <a:buNone/>
            </a:pPr>
            <a:endParaRPr lang="en-US">
              <a:latin typeface="Averta" pitchFamily="2" charset="77"/>
            </a:endParaRPr>
          </a:p>
        </p:txBody>
      </p:sp>
      <p:sp>
        <p:nvSpPr>
          <p:cNvPr id="5" name="Slide Number Placeholder 8">
            <a:extLst>
              <a:ext uri="{FF2B5EF4-FFF2-40B4-BE49-F238E27FC236}">
                <a16:creationId xmlns:a16="http://schemas.microsoft.com/office/drawing/2014/main" id="{C2F9BA9B-7994-7549-AEA8-EF861207D622}"/>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a:solidFill>
                  <a:srgbClr val="DCDCDC">
                    <a:lumMod val="25000"/>
                  </a:srgbClr>
                </a:solidFill>
              </a:rPr>
              <a:pPr>
                <a:defRPr/>
              </a:pPr>
              <a:t>8</a:t>
            </a:fld>
            <a:endParaRPr lang="en-NZ">
              <a:solidFill>
                <a:srgbClr val="DCDCDC">
                  <a:lumMod val="25000"/>
                </a:srgbClr>
              </a:solidFill>
            </a:endParaRPr>
          </a:p>
        </p:txBody>
      </p:sp>
      <p:sp>
        <p:nvSpPr>
          <p:cNvPr id="4" name="Title 1">
            <a:extLst>
              <a:ext uri="{FF2B5EF4-FFF2-40B4-BE49-F238E27FC236}">
                <a16:creationId xmlns:a16="http://schemas.microsoft.com/office/drawing/2014/main" id="{768E8930-7CB7-537E-F97F-415B7E669903}"/>
              </a:ext>
            </a:extLst>
          </p:cNvPr>
          <p:cNvSpPr>
            <a:spLocks noGrp="1"/>
          </p:cNvSpPr>
          <p:nvPr/>
        </p:nvSpPr>
        <p:spPr bwMode="auto">
          <a:xfrm>
            <a:off x="556845" y="16033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rtl="0" eaLnBrk="0" fontAlgn="base" hangingPunct="0">
              <a:lnSpc>
                <a:spcPct val="90000"/>
              </a:lnSpc>
              <a:spcBef>
                <a:spcPct val="0"/>
              </a:spcBef>
              <a:spcAft>
                <a:spcPts val="150"/>
              </a:spcAft>
              <a:defRPr sz="2700" b="1" i="0" kern="4000">
                <a:solidFill>
                  <a:srgbClr val="7C82B3"/>
                </a:solidFill>
                <a:latin typeface="Averta Bold" pitchFamily="2" charset="77"/>
                <a:ea typeface="+mj-ea"/>
                <a:cs typeface="+mj-cs"/>
              </a:defRPr>
            </a:lvl1pPr>
            <a:lvl2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2pPr>
            <a:lvl3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3pPr>
            <a:lvl4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4pPr>
            <a:lvl5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a:solidFill>
                  <a:srgbClr val="00B050"/>
                </a:solidFill>
                <a:latin typeface="Averta Bold"/>
              </a:rPr>
              <a:t>Security of Supply</a:t>
            </a:r>
            <a:r>
              <a:rPr lang="en-US" b="0">
                <a:solidFill>
                  <a:srgbClr val="111111"/>
                </a:solidFill>
                <a:latin typeface="Averta Bold"/>
              </a:rPr>
              <a:t>​</a:t>
            </a:r>
            <a:endParaRPr lang="en-US">
              <a:solidFill>
                <a:srgbClr val="000000"/>
              </a:solidFill>
              <a:latin typeface="Averta Bold"/>
            </a:endParaRPr>
          </a:p>
        </p:txBody>
      </p:sp>
    </p:spTree>
    <p:extLst>
      <p:ext uri="{BB962C8B-B14F-4D97-AF65-F5344CB8AC3E}">
        <p14:creationId xmlns:p14="http://schemas.microsoft.com/office/powerpoint/2010/main" val="3511280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0F16008-AD0E-4F51-B733-FC15CEC41094}"/>
              </a:ext>
            </a:extLst>
          </p:cNvPr>
          <p:cNvSpPr>
            <a:spLocks noGrp="1"/>
          </p:cNvSpPr>
          <p:nvPr>
            <p:ph idx="1"/>
          </p:nvPr>
        </p:nvSpPr>
        <p:spPr>
          <a:xfrm>
            <a:off x="618395" y="1622189"/>
            <a:ext cx="10832123" cy="3276191"/>
          </a:xfrm>
        </p:spPr>
        <p:txBody>
          <a:bodyPr/>
          <a:lstStyle/>
          <a:p>
            <a:pPr>
              <a:lnSpc>
                <a:spcPts val="2023"/>
              </a:lnSpc>
            </a:pPr>
            <a:r>
              <a:rPr lang="en-US">
                <a:solidFill>
                  <a:srgbClr val="000000"/>
                </a:solidFill>
                <a:latin typeface="Averta" panose="00000500000000000000" pitchFamily="50" charset="0"/>
              </a:rPr>
              <a:t>We note </a:t>
            </a:r>
            <a:r>
              <a:rPr lang="en-US" err="1">
                <a:solidFill>
                  <a:srgbClr val="000000"/>
                </a:solidFill>
                <a:latin typeface="Averta" panose="00000500000000000000" pitchFamily="50" charset="0"/>
              </a:rPr>
              <a:t>Transpower’s</a:t>
            </a:r>
            <a:r>
              <a:rPr lang="en-US">
                <a:solidFill>
                  <a:srgbClr val="000000"/>
                </a:solidFill>
                <a:latin typeface="Averta" panose="00000500000000000000" pitchFamily="50" charset="0"/>
              </a:rPr>
              <a:t> most recent statement on emsTradepoint has the system continuing until September 2025.  </a:t>
            </a:r>
            <a:r>
              <a:rPr lang="en-US">
                <a:solidFill>
                  <a:srgbClr val="111111"/>
                </a:solidFill>
                <a:latin typeface="Averta" panose="00000500000000000000" pitchFamily="50" charset="0"/>
              </a:rPr>
              <a:t>​</a:t>
            </a:r>
            <a:endParaRPr lang="en-US" b="0" i="0">
              <a:solidFill>
                <a:srgbClr val="111111"/>
              </a:solidFill>
              <a:effectLst/>
              <a:latin typeface="Arial" panose="020B0604020202020204" pitchFamily="34" charset="0"/>
            </a:endParaRPr>
          </a:p>
          <a:p>
            <a:pPr>
              <a:lnSpc>
                <a:spcPts val="2023"/>
              </a:lnSpc>
            </a:pPr>
            <a:r>
              <a:rPr lang="en-US">
                <a:solidFill>
                  <a:srgbClr val="000000"/>
                </a:solidFill>
                <a:latin typeface="Averta" panose="00000500000000000000" pitchFamily="50" charset="0"/>
              </a:rPr>
              <a:t>Given the importance of a trading platform, we are assuming a role in managing the transition of emsTradepoint after September 2025, including consulting on a range of options.</a:t>
            </a:r>
            <a:r>
              <a:rPr lang="en-US">
                <a:solidFill>
                  <a:srgbClr val="111111"/>
                </a:solidFill>
                <a:latin typeface="Averta" panose="00000500000000000000" pitchFamily="50" charset="0"/>
              </a:rPr>
              <a:t>​</a:t>
            </a:r>
            <a:endParaRPr lang="en-US" b="0" i="0">
              <a:solidFill>
                <a:srgbClr val="111111"/>
              </a:solidFill>
              <a:effectLst/>
              <a:latin typeface="Arial" panose="020B0604020202020204" pitchFamily="34" charset="0"/>
            </a:endParaRPr>
          </a:p>
          <a:p>
            <a:pPr>
              <a:lnSpc>
                <a:spcPts val="2023"/>
              </a:lnSpc>
            </a:pPr>
            <a:r>
              <a:rPr lang="en-US">
                <a:solidFill>
                  <a:srgbClr val="000000"/>
                </a:solidFill>
                <a:latin typeface="Averta" panose="00000500000000000000" pitchFamily="50" charset="0"/>
              </a:rPr>
              <a:t>This may include Gas Industry Co purchasing the gas trading platform if necessary to ensure security of supply. </a:t>
            </a:r>
            <a:r>
              <a:rPr lang="en-US">
                <a:solidFill>
                  <a:srgbClr val="111111"/>
                </a:solidFill>
                <a:latin typeface="Averta" panose="00000500000000000000" pitchFamily="50" charset="0"/>
              </a:rPr>
              <a:t>​</a:t>
            </a:r>
            <a:endParaRPr lang="en-US" b="0" i="0">
              <a:solidFill>
                <a:srgbClr val="111111"/>
              </a:solidFill>
              <a:effectLst/>
              <a:latin typeface="Arial" panose="020B0604020202020204" pitchFamily="34" charset="0"/>
            </a:endParaRPr>
          </a:p>
          <a:p>
            <a:pPr marL="0" indent="0">
              <a:buNone/>
            </a:pPr>
            <a:endParaRPr lang="en-US" b="0" i="0" u="none" strike="noStrike">
              <a:solidFill>
                <a:srgbClr val="000000"/>
              </a:solidFill>
              <a:effectLst/>
              <a:latin typeface="Averta"/>
            </a:endParaRPr>
          </a:p>
        </p:txBody>
      </p:sp>
      <p:sp>
        <p:nvSpPr>
          <p:cNvPr id="5" name="Slide Number Placeholder 8">
            <a:extLst>
              <a:ext uri="{FF2B5EF4-FFF2-40B4-BE49-F238E27FC236}">
                <a16:creationId xmlns:a16="http://schemas.microsoft.com/office/drawing/2014/main" id="{C2F9BA9B-7994-7549-AEA8-EF861207D622}"/>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a:solidFill>
                  <a:srgbClr val="DCDCDC">
                    <a:lumMod val="25000"/>
                  </a:srgbClr>
                </a:solidFill>
              </a:rPr>
              <a:pPr>
                <a:defRPr/>
              </a:pPr>
              <a:t>9</a:t>
            </a:fld>
            <a:endParaRPr lang="en-NZ">
              <a:solidFill>
                <a:srgbClr val="DCDCDC">
                  <a:lumMod val="25000"/>
                </a:srgbClr>
              </a:solidFill>
            </a:endParaRPr>
          </a:p>
        </p:txBody>
      </p:sp>
      <p:sp>
        <p:nvSpPr>
          <p:cNvPr id="4" name="Title 1">
            <a:extLst>
              <a:ext uri="{FF2B5EF4-FFF2-40B4-BE49-F238E27FC236}">
                <a16:creationId xmlns:a16="http://schemas.microsoft.com/office/drawing/2014/main" id="{768E8930-7CB7-537E-F97F-415B7E669903}"/>
              </a:ext>
            </a:extLst>
          </p:cNvPr>
          <p:cNvSpPr>
            <a:spLocks noGrp="1"/>
          </p:cNvSpPr>
          <p:nvPr/>
        </p:nvSpPr>
        <p:spPr bwMode="auto">
          <a:xfrm>
            <a:off x="556845" y="16033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rtl="0" eaLnBrk="0" fontAlgn="base" hangingPunct="0">
              <a:lnSpc>
                <a:spcPct val="90000"/>
              </a:lnSpc>
              <a:spcBef>
                <a:spcPct val="0"/>
              </a:spcBef>
              <a:spcAft>
                <a:spcPts val="150"/>
              </a:spcAft>
              <a:defRPr sz="2700" b="1" i="0" kern="4000">
                <a:solidFill>
                  <a:srgbClr val="7C82B3"/>
                </a:solidFill>
                <a:latin typeface="Averta Bold" pitchFamily="2" charset="77"/>
                <a:ea typeface="+mj-ea"/>
                <a:cs typeface="+mj-cs"/>
              </a:defRPr>
            </a:lvl1pPr>
            <a:lvl2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2pPr>
            <a:lvl3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3pPr>
            <a:lvl4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4pPr>
            <a:lvl5pPr algn="l" rtl="0" eaLnBrk="0" fontAlgn="base" hangingPunct="0">
              <a:lnSpc>
                <a:spcPct val="90000"/>
              </a:lnSpc>
              <a:spcBef>
                <a:spcPct val="0"/>
              </a:spcBef>
              <a:spcAft>
                <a:spcPts val="150"/>
              </a:spcAft>
              <a:defRPr sz="2700">
                <a:solidFill>
                  <a:srgbClr val="589199"/>
                </a:solidFill>
                <a:latin typeface="Tahoma" panose="020B060403050404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a:solidFill>
                  <a:srgbClr val="00B050"/>
                </a:solidFill>
                <a:latin typeface="Averta Bold" panose="00000500000000000000" pitchFamily="50" charset="0"/>
              </a:rPr>
              <a:t>emsTradepoint</a:t>
            </a:r>
            <a:endParaRPr lang="en-US">
              <a:solidFill>
                <a:srgbClr val="000000"/>
              </a:solidFill>
              <a:latin typeface="Averta"/>
            </a:endParaRPr>
          </a:p>
        </p:txBody>
      </p:sp>
    </p:spTree>
    <p:extLst>
      <p:ext uri="{BB962C8B-B14F-4D97-AF65-F5344CB8AC3E}">
        <p14:creationId xmlns:p14="http://schemas.microsoft.com/office/powerpoint/2010/main" val="2881052192"/>
      </p:ext>
    </p:extLst>
  </p:cSld>
  <p:clrMapOvr>
    <a:masterClrMapping/>
  </p:clrMapOvr>
</p:sld>
</file>

<file path=ppt/theme/theme1.xml><?xml version="1.0" encoding="utf-8"?>
<a:theme xmlns:a="http://schemas.openxmlformats.org/drawingml/2006/main" name="# 2 Larger Font for fewer word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ew GIC.pot [Compatibility Mode]" id="{4ED63CF4-1A91-4C54-94B4-527D3B915F22}" vid="{13635EC2-A6E6-4B0C-ABB9-43D5A59E2CD0}"/>
    </a:ext>
  </a:extLst>
</a:theme>
</file>

<file path=ppt/theme/theme2.xml><?xml version="1.0" encoding="utf-8"?>
<a:theme xmlns:a="http://schemas.openxmlformats.org/drawingml/2006/main" name="# 3 For &quot;wordy&quo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ew GIC.pot [Compatibility Mode]" id="{4ED63CF4-1A91-4C54-94B4-527D3B915F22}" vid="{C27FBD58-D045-49DD-BE2F-FE7F64BCD1CD}"/>
    </a:ext>
  </a:extLst>
</a:theme>
</file>

<file path=ppt/theme/theme3.xml><?xml version="1.0" encoding="utf-8"?>
<a:theme xmlns:a="http://schemas.openxmlformats.org/drawingml/2006/main" name="# 1 GIC Standard Slides">
  <a:themeElements>
    <a:clrScheme name="GIC">
      <a:dk1>
        <a:sysClr val="windowText" lastClr="000000"/>
      </a:dk1>
      <a:lt1>
        <a:sysClr val="window" lastClr="FFFFFF"/>
      </a:lt1>
      <a:dk2>
        <a:srgbClr val="351F65"/>
      </a:dk2>
      <a:lt2>
        <a:srgbClr val="CBD3EA"/>
      </a:lt2>
      <a:accent1>
        <a:srgbClr val="615E9B"/>
      </a:accent1>
      <a:accent2>
        <a:srgbClr val="00A3E0"/>
      </a:accent2>
      <a:accent3>
        <a:srgbClr val="F4633A"/>
      </a:accent3>
      <a:accent4>
        <a:srgbClr val="9D968D"/>
      </a:accent4>
      <a:accent5>
        <a:srgbClr val="C4C0BA"/>
      </a:accent5>
      <a:accent6>
        <a:srgbClr val="00B373"/>
      </a:accent6>
      <a:hlink>
        <a:srgbClr val="615E9B"/>
      </a:hlink>
      <a:folHlink>
        <a:srgbClr val="4E4B48"/>
      </a:folHlink>
    </a:clrScheme>
    <a:fontScheme name="GIC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ew GIC.pot [Compatibility Mode]" id="{4ED63CF4-1A91-4C54-94B4-527D3B915F22}" vid="{EF8CB733-F43C-4FF1-B30E-F72F32D2451E}"/>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 1 GIC Standard Slides">
  <a:themeElements>
    <a:clrScheme name="GIC Shades of the Sea">
      <a:dk1>
        <a:srgbClr val="111111"/>
      </a:dk1>
      <a:lt1>
        <a:srgbClr val="FFFFFF"/>
      </a:lt1>
      <a:dk2>
        <a:srgbClr val="1C1C1C"/>
      </a:dk2>
      <a:lt2>
        <a:srgbClr val="DCDCDC"/>
      </a:lt2>
      <a:accent1>
        <a:srgbClr val="589199"/>
      </a:accent1>
      <a:accent2>
        <a:srgbClr val="B0C4DE"/>
      </a:accent2>
      <a:accent3>
        <a:srgbClr val="FFFFFF"/>
      </a:accent3>
      <a:accent4>
        <a:srgbClr val="DCDCDC"/>
      </a:accent4>
      <a:accent5>
        <a:srgbClr val="5F9EA0"/>
      </a:accent5>
      <a:accent6>
        <a:srgbClr val="85B3B9"/>
      </a:accent6>
      <a:hlink>
        <a:srgbClr val="589199"/>
      </a:hlink>
      <a:folHlink>
        <a:srgbClr val="800080"/>
      </a:folHlink>
    </a:clrScheme>
    <a:fontScheme name="GIC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ew GIC.pot [Compatibility Mode]" id="{4ED63CF4-1A91-4C54-94B4-527D3B915F22}" vid="{EF8CB733-F43C-4FF1-B30E-F72F32D2451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daccffd-2b90-44c6-8d43-8a587f98c855">
      <UserInfo>
        <DisplayName/>
        <AccountId xsi:nil="true"/>
        <AccountType/>
      </UserInfo>
    </SharedWithUsers>
    <_Version xmlns="http://schemas.microsoft.com/sharepoint/v3/fields" xsi:nil="true"/>
    <TaxCatchAll xmlns="7daccffd-2b90-44c6-8d43-8a587f98c855" xsi:nil="true"/>
    <lcf76f155ced4ddcb4097134ff3c332f xmlns="9405dc10-635f-444a-ba6b-bd5be3c3d52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7F770E26F8FE41AB820CB09F01914A" ma:contentTypeVersion="17" ma:contentTypeDescription="Create a new document." ma:contentTypeScope="" ma:versionID="6218086e8fa8d81a2d0ddf1ae20b8f16">
  <xsd:schema xmlns:xsd="http://www.w3.org/2001/XMLSchema" xmlns:xs="http://www.w3.org/2001/XMLSchema" xmlns:p="http://schemas.microsoft.com/office/2006/metadata/properties" xmlns:ns2="9405dc10-635f-444a-ba6b-bd5be3c3d520" xmlns:ns3="http://schemas.microsoft.com/sharepoint/v3/fields" xmlns:ns4="7daccffd-2b90-44c6-8d43-8a587f98c855" targetNamespace="http://schemas.microsoft.com/office/2006/metadata/properties" ma:root="true" ma:fieldsID="20ee98970ab002c538dc37de330690dc" ns2:_="" ns3:_="" ns4:_="">
    <xsd:import namespace="9405dc10-635f-444a-ba6b-bd5be3c3d520"/>
    <xsd:import namespace="http://schemas.microsoft.com/sharepoint/v3/fields"/>
    <xsd:import namespace="7daccffd-2b90-44c6-8d43-8a587f98c855"/>
    <xsd:element name="properties">
      <xsd:complexType>
        <xsd:sequence>
          <xsd:element name="documentManagement">
            <xsd:complexType>
              <xsd:all>
                <xsd:element ref="ns2:MediaServiceMetadata" minOccurs="0"/>
                <xsd:element ref="ns2:MediaServiceFastMetadata" minOccurs="0"/>
                <xsd:element ref="ns3:_Version" minOccurs="0"/>
                <xsd:element ref="ns2:MediaServiceAutoTags"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DateTaken"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05dc10-635f-444a-ba6b-bd5be3c3d5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ecc8704-c352-45cf-8dd8-8b339582244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0" nillable="true" ma:displayName="Version" ma:format="Dropdown" ma:internalName="_Vers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accffd-2b90-44c6-8d43-8a587f98c85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33bca7d-8331-4dbd-b446-4f84653da566}" ma:internalName="TaxCatchAll" ma:showField="CatchAllData" ma:web="7daccffd-2b90-44c6-8d43-8a587f98c8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B2046B-C7C6-4E9A-9664-A52DD9D59F7A}">
  <ds:schemaRefs>
    <ds:schemaRef ds:uri="7daccffd-2b90-44c6-8d43-8a587f98c855"/>
    <ds:schemaRef ds:uri="9405dc10-635f-444a-ba6b-bd5be3c3d5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839616F-B36E-401F-8AF5-05D938330245}">
  <ds:schemaRefs>
    <ds:schemaRef ds:uri="7daccffd-2b90-44c6-8d43-8a587f98c855"/>
    <ds:schemaRef ds:uri="9405dc10-635f-444a-ba6b-bd5be3c3d5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BC3CA52-391B-4169-A54C-57C8B31170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GIC Standard Presentation</Template>
  <Application>Microsoft Office PowerPoint</Application>
  <PresentationFormat>Widescreen</PresentationFormat>
  <Slides>28</Slides>
  <Notes>27</Notes>
  <HiddenSlides>0</HiddenSlide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 2 Larger Font for fewer words</vt:lpstr>
      <vt:lpstr># 3 For "wordy" slides</vt:lpstr>
      <vt:lpstr># 1 GIC Standard Slides</vt:lpstr>
      <vt:lpstr>Custom Design</vt:lpstr>
      <vt:lpstr>1_# 1 GIC Standard Slides</vt:lpstr>
      <vt:lpstr>FY2026 Draft Work Programme and Budget Co-Regulatory Forum</vt:lpstr>
      <vt:lpstr>Agenda</vt:lpstr>
      <vt:lpstr>Gas Act and GPS objectives </vt:lpstr>
      <vt:lpstr>Strategy</vt:lpstr>
      <vt:lpstr>FY2026 Planning process starts early</vt:lpstr>
      <vt:lpstr>Gas Industry Co proposed work programme FY2026</vt:lpstr>
      <vt:lpstr>Proposed work programme</vt:lpstr>
      <vt:lpstr>PowerPoint Presentation</vt:lpstr>
      <vt:lpstr>PowerPoint Presentation</vt:lpstr>
      <vt:lpstr>PowerPoint Presentation</vt:lpstr>
      <vt:lpstr>Gas Governance arrangements</vt:lpstr>
      <vt:lpstr>PowerPoint Presentation</vt:lpstr>
      <vt:lpstr>PowerPoint Presentation</vt:lpstr>
      <vt:lpstr>PowerPoint Presentation</vt:lpstr>
      <vt:lpstr>PowerPoint Presentation</vt:lpstr>
      <vt:lpstr>PowerPoint Presentation</vt:lpstr>
      <vt:lpstr>Gas Distribution Contracts Oversight Scheme</vt:lpstr>
      <vt:lpstr>PowerPoint Presentation</vt:lpstr>
      <vt:lpstr>Funding</vt:lpstr>
      <vt:lpstr>Two main sources of funding: Market fees and Levy</vt:lpstr>
      <vt:lpstr>Shortfall in wholesale levy revenue not sustainable</vt:lpstr>
      <vt:lpstr>Reallocation of salary costs from levy to market fees</vt:lpstr>
      <vt:lpstr>Projected FY2026 expenditure </vt:lpstr>
      <vt:lpstr>Comparison of FY2025 and FY2026</vt:lpstr>
      <vt:lpstr>Year-on-year levies</vt:lpstr>
      <vt:lpstr>Crucial Questions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Estelle Tolmay</dc:creator>
  <cp:revision>2</cp:revision>
  <cp:lastPrinted>2024-11-18T22:41:17Z</cp:lastPrinted>
  <dcterms:created xsi:type="dcterms:W3CDTF">2016-08-15T04:43:43Z</dcterms:created>
  <dcterms:modified xsi:type="dcterms:W3CDTF">2024-11-28T23:03:31Z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0x010100337F770E26F8FE41AB820CB09F01914A</vt:lpwstr>
  </property>
  <property fmtid="{D5CDD505-2E9C-101B-9397-08002B2CF9AE}" pid="3" name="AuthorIds_UIVersion_512">
    <vt:lpwstr>20</vt:lpwstr>
  </property>
  <property fmtid="{D5CDD505-2E9C-101B-9397-08002B2CF9AE}" pid="4" name="AuthorIds_UIVersion_1536">
    <vt:lpwstr>20</vt:lpwstr>
  </property>
  <property fmtid="{D5CDD505-2E9C-101B-9397-08002B2CF9AE}" pid="5" name="AuthorIds_UIVersion_2560">
    <vt:lpwstr>20</vt:lpwstr>
  </property>
  <property fmtid="{D5CDD505-2E9C-101B-9397-08002B2CF9AE}" pid="6" name="AuthorIds_UIVersion_2048">
    <vt:lpwstr>20</vt:lpwstr>
  </property>
  <property fmtid="{D5CDD505-2E9C-101B-9397-08002B2CF9AE}" pid="7" name="xd_Signature">
    <vt:bool>false</vt:bool>
  </property>
  <property fmtid="{D5CDD505-2E9C-101B-9397-08002B2CF9AE}" pid="8" name="xd_ProgID">
    <vt:lpwstr/>
  </property>
  <property fmtid="{D5CDD505-2E9C-101B-9397-08002B2CF9AE}" pid="9" name="TemplateUrl">
    <vt:lpwstr/>
  </property>
  <property fmtid="{D5CDD505-2E9C-101B-9397-08002B2CF9AE}" pid="10" name="ComplianceAssetId">
    <vt:lpwstr/>
  </property>
  <property fmtid="{D5CDD505-2E9C-101B-9397-08002B2CF9AE}" pid="11" name="AuthorIds_UIVersion_1024">
    <vt:lpwstr>20</vt:lpwstr>
  </property>
  <property fmtid="{D5CDD505-2E9C-101B-9397-08002B2CF9AE}" pid="12" name="AuthorIds_UIVersion_3072">
    <vt:lpwstr>20</vt:lpwstr>
  </property>
  <property fmtid="{D5CDD505-2E9C-101B-9397-08002B2CF9AE}" pid="13" name="Order">
    <vt:r8>629700</vt:r8>
  </property>
  <property fmtid="{D5CDD505-2E9C-101B-9397-08002B2CF9AE}" pid="14" name="TriggerFlowInfo">
    <vt:lpwstr/>
  </property>
  <property fmtid="{D5CDD505-2E9C-101B-9397-08002B2CF9AE}" pid="15" name="_ExtendedDescription">
    <vt:lpwstr/>
  </property>
  <property fmtid="{D5CDD505-2E9C-101B-9397-08002B2CF9AE}" pid="16" name="MediaServiceImageTags">
    <vt:lpwstr/>
  </property>
</Properties>
</file>