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702" r:id="rId5"/>
    <p:sldMasterId id="2147483725" r:id="rId6"/>
    <p:sldMasterId id="2147483804" r:id="rId7"/>
  </p:sldMasterIdLst>
  <p:notesMasterIdLst>
    <p:notesMasterId r:id="rId28"/>
  </p:notesMasterIdLst>
  <p:handoutMasterIdLst>
    <p:handoutMasterId r:id="rId29"/>
  </p:handoutMasterIdLst>
  <p:sldIdLst>
    <p:sldId id="256" r:id="rId8"/>
    <p:sldId id="276" r:id="rId9"/>
    <p:sldId id="423" r:id="rId10"/>
    <p:sldId id="297" r:id="rId11"/>
    <p:sldId id="296" r:id="rId12"/>
    <p:sldId id="302" r:id="rId13"/>
    <p:sldId id="290" r:id="rId14"/>
    <p:sldId id="291" r:id="rId15"/>
    <p:sldId id="292" r:id="rId16"/>
    <p:sldId id="293" r:id="rId17"/>
    <p:sldId id="294" r:id="rId18"/>
    <p:sldId id="298" r:id="rId19"/>
    <p:sldId id="289" r:id="rId20"/>
    <p:sldId id="300" r:id="rId21"/>
    <p:sldId id="282" r:id="rId22"/>
    <p:sldId id="271" r:id="rId23"/>
    <p:sldId id="301" r:id="rId24"/>
    <p:sldId id="281" r:id="rId25"/>
    <p:sldId id="273" r:id="rId26"/>
    <p:sldId id="278" r:id="rId27"/>
  </p:sldIdLst>
  <p:sldSz cx="12192000" cy="6858000"/>
  <p:notesSz cx="7019925" cy="9305925"/>
  <p:defaultTextStyle>
    <a:defPPr>
      <a:defRPr lang="en-NZ"/>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8E0019-52D6-1BF0-3B16-BA97B7CCC767}" name="Susan Dunne" initials="SD" userId="S::susan.dunne@gasindustry.co.nz::b929cc6d-e4ac-431b-bb2d-fb9dad8294c2" providerId="AD"/>
  <p188:author id="{A1DAB55A-EF8E-E194-2AA0-4E1C18D5780F}" name="John Pagani" initials="JP" userId="S::john.pagani@gasindustry.co.nz::f7a11d17-19ca-4bdc-af1a-b3c163ac8a9d" providerId="AD"/>
  <p188:author id="{DADC075D-DDB7-5152-9726-38807F10A7EA}" name="Susan Dunne" initials="" userId="S::Susan.Dunne@gasindustry.co.nz::b929cc6d-e4ac-431b-bb2d-fb9dad8294c2" providerId="AD"/>
  <p188:author id="{93874C66-8E98-A5DD-4407-14703B7C054E}" name="Alex Ehlert" initials="" userId="S::Alex.Ehlert@gasindustry.co.nz::c0e1998d-7269-445b-a527-5d5cb019ca6e" providerId="AD"/>
  <p188:author id="{D2D5AD91-F723-B389-89B5-51526ACAF744}" name="Alana Hepburn" initials="AH" userId="S::alana.hepburn@gasindustry.co.nz::2a977f72-255f-4c87-b222-6be3703a9962" providerId="AD"/>
  <p188:author id="{936EB7B2-8FA0-26CE-C4C2-C5BCBDC8524A}" name="Andrew Knight" initials="AK" userId="S::Andrew.Knight@gasindustry.co.nz::c2ee9d09-1d3a-41b1-a3eb-c9ab46378c81" providerId="AD"/>
  <p188:author id="{52C0BAE8-0825-A9A0-C571-2C917DBB8A00}" name="Alana Hepburn" initials="AH" userId="S::Alana.Hepburn@gasindustry.co.nz::2a977f72-255f-4c87-b222-6be3703a99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82B3"/>
    <a:srgbClr val="F4633A"/>
    <a:srgbClr val="351F65"/>
    <a:srgbClr val="00A3E0"/>
    <a:srgbClr val="589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26" y="10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Dunne" userId="S::susan.dunne@gasindustry.co.nz::b929cc6d-e4ac-431b-bb2d-fb9dad8294c2" providerId="AD" clId="Web-{3A41C1AC-0174-402F-8E7A-DF0943CD7BEC}"/>
    <pc:docChg chg="delSld modSld">
      <pc:chgData name="Susan Dunne" userId="S::susan.dunne@gasindustry.co.nz::b929cc6d-e4ac-431b-bb2d-fb9dad8294c2" providerId="AD" clId="Web-{3A41C1AC-0174-402F-8E7A-DF0943CD7BEC}" dt="2025-11-14T01:01:18.967" v="2"/>
      <pc:docMkLst>
        <pc:docMk/>
      </pc:docMkLst>
    </pc:docChg>
  </pc:docChgLst>
  <pc:docChgLst>
    <pc:chgData name="Susan Dunne" userId="b929cc6d-e4ac-431b-bb2d-fb9dad8294c2" providerId="ADAL" clId="{13CBF823-5D7C-4C67-8D7C-52B18C61AF80}"/>
    <pc:docChg chg="undo custSel addSld delSld modSld sldOrd">
      <pc:chgData name="Susan Dunne" userId="b929cc6d-e4ac-431b-bb2d-fb9dad8294c2" providerId="ADAL" clId="{13CBF823-5D7C-4C67-8D7C-52B18C61AF80}" dt="2025-11-23T23:24:50.686" v="3302"/>
      <pc:docMkLst>
        <pc:docMk/>
      </pc:docMkLst>
      <pc:sldChg chg="modSp mod">
        <pc:chgData name="Susan Dunne" userId="b929cc6d-e4ac-431b-bb2d-fb9dad8294c2" providerId="ADAL" clId="{13CBF823-5D7C-4C67-8D7C-52B18C61AF80}" dt="2025-11-21T23:14:34.661" v="3286" actId="20577"/>
        <pc:sldMkLst>
          <pc:docMk/>
          <pc:sldMk cId="641263436" sldId="271"/>
        </pc:sldMkLst>
        <pc:spChg chg="mod">
          <ac:chgData name="Susan Dunne" userId="b929cc6d-e4ac-431b-bb2d-fb9dad8294c2" providerId="ADAL" clId="{13CBF823-5D7C-4C67-8D7C-52B18C61AF80}" dt="2025-11-21T23:14:34.661" v="3286" actId="20577"/>
          <ac:spMkLst>
            <pc:docMk/>
            <pc:sldMk cId="641263436" sldId="271"/>
            <ac:spMk id="7" creationId="{E9F67BA9-3112-4B91-9A36-569F2E10925F}"/>
          </ac:spMkLst>
        </pc:spChg>
        <pc:spChg chg="mod">
          <ac:chgData name="Susan Dunne" userId="b929cc6d-e4ac-431b-bb2d-fb9dad8294c2" providerId="ADAL" clId="{13CBF823-5D7C-4C67-8D7C-52B18C61AF80}" dt="2025-11-18T00:42:04.119" v="1876" actId="14100"/>
          <ac:spMkLst>
            <pc:docMk/>
            <pc:sldMk cId="641263436" sldId="271"/>
            <ac:spMk id="8" creationId="{7FCE3B3D-32FC-524F-B96E-4715C73E85DE}"/>
          </ac:spMkLst>
        </pc:spChg>
      </pc:sldChg>
      <pc:sldChg chg="modSp mod">
        <pc:chgData name="Susan Dunne" userId="b929cc6d-e4ac-431b-bb2d-fb9dad8294c2" providerId="ADAL" clId="{13CBF823-5D7C-4C67-8D7C-52B18C61AF80}" dt="2025-11-18T00:46:30.824" v="2127" actId="1076"/>
        <pc:sldMkLst>
          <pc:docMk/>
          <pc:sldMk cId="4145424955" sldId="281"/>
        </pc:sldMkLst>
        <pc:spChg chg="mod">
          <ac:chgData name="Susan Dunne" userId="b929cc6d-e4ac-431b-bb2d-fb9dad8294c2" providerId="ADAL" clId="{13CBF823-5D7C-4C67-8D7C-52B18C61AF80}" dt="2025-11-18T00:43:59.829" v="2026" actId="14100"/>
          <ac:spMkLst>
            <pc:docMk/>
            <pc:sldMk cId="4145424955" sldId="281"/>
            <ac:spMk id="6" creationId="{222DCE22-597F-44AD-A672-F5B4FC72920B}"/>
          </ac:spMkLst>
        </pc:spChg>
        <pc:spChg chg="mod">
          <ac:chgData name="Susan Dunne" userId="b929cc6d-e4ac-431b-bb2d-fb9dad8294c2" providerId="ADAL" clId="{13CBF823-5D7C-4C67-8D7C-52B18C61AF80}" dt="2025-11-18T00:46:30.824" v="2127" actId="1076"/>
          <ac:spMkLst>
            <pc:docMk/>
            <pc:sldMk cId="4145424955" sldId="281"/>
            <ac:spMk id="7" creationId="{00F16008-AD0E-4F51-B733-FC15CEC41094}"/>
          </ac:spMkLst>
        </pc:spChg>
      </pc:sldChg>
      <pc:sldChg chg="modSp mod">
        <pc:chgData name="Susan Dunne" userId="b929cc6d-e4ac-431b-bb2d-fb9dad8294c2" providerId="ADAL" clId="{13CBF823-5D7C-4C67-8D7C-52B18C61AF80}" dt="2025-11-21T23:02:13.200" v="2723" actId="20577"/>
        <pc:sldMkLst>
          <pc:docMk/>
          <pc:sldMk cId="2262359592" sldId="282"/>
        </pc:sldMkLst>
        <pc:spChg chg="mod">
          <ac:chgData name="Susan Dunne" userId="b929cc6d-e4ac-431b-bb2d-fb9dad8294c2" providerId="ADAL" clId="{13CBF823-5D7C-4C67-8D7C-52B18C61AF80}" dt="2025-11-21T23:02:13.200" v="2723" actId="20577"/>
          <ac:spMkLst>
            <pc:docMk/>
            <pc:sldMk cId="2262359592" sldId="282"/>
            <ac:spMk id="7" creationId="{E9F67BA9-3112-4B91-9A36-569F2E10925F}"/>
          </ac:spMkLst>
        </pc:spChg>
        <pc:spChg chg="mod">
          <ac:chgData name="Susan Dunne" userId="b929cc6d-e4ac-431b-bb2d-fb9dad8294c2" providerId="ADAL" clId="{13CBF823-5D7C-4C67-8D7C-52B18C61AF80}" dt="2025-11-18T00:40:45.625" v="1834" actId="14100"/>
          <ac:spMkLst>
            <pc:docMk/>
            <pc:sldMk cId="2262359592" sldId="282"/>
            <ac:spMk id="8" creationId="{4657B9C3-6F88-8C4F-B508-3BA66E445CD2}"/>
          </ac:spMkLst>
        </pc:spChg>
      </pc:sldChg>
      <pc:sldChg chg="modSp mod">
        <pc:chgData name="Susan Dunne" userId="b929cc6d-e4ac-431b-bb2d-fb9dad8294c2" providerId="ADAL" clId="{13CBF823-5D7C-4C67-8D7C-52B18C61AF80}" dt="2025-11-21T23:01:05.061" v="2665" actId="108"/>
        <pc:sldMkLst>
          <pc:docMk/>
          <pc:sldMk cId="4035935151" sldId="289"/>
        </pc:sldMkLst>
        <pc:spChg chg="mod">
          <ac:chgData name="Susan Dunne" userId="b929cc6d-e4ac-431b-bb2d-fb9dad8294c2" providerId="ADAL" clId="{13CBF823-5D7C-4C67-8D7C-52B18C61AF80}" dt="2025-11-21T23:01:05.061" v="2665" actId="108"/>
          <ac:spMkLst>
            <pc:docMk/>
            <pc:sldMk cId="4035935151" sldId="289"/>
            <ac:spMk id="7" creationId="{E9F67BA9-3112-4B91-9A36-569F2E10925F}"/>
          </ac:spMkLst>
        </pc:spChg>
        <pc:spChg chg="mod">
          <ac:chgData name="Susan Dunne" userId="b929cc6d-e4ac-431b-bb2d-fb9dad8294c2" providerId="ADAL" clId="{13CBF823-5D7C-4C67-8D7C-52B18C61AF80}" dt="2025-11-18T00:32:41.409" v="1392" actId="14100"/>
          <ac:spMkLst>
            <pc:docMk/>
            <pc:sldMk cId="4035935151" sldId="289"/>
            <ac:spMk id="8" creationId="{4657B9C3-6F88-8C4F-B508-3BA66E445CD2}"/>
          </ac:spMkLst>
        </pc:spChg>
      </pc:sldChg>
      <pc:sldChg chg="modSp add mod">
        <pc:chgData name="Susan Dunne" userId="b929cc6d-e4ac-431b-bb2d-fb9dad8294c2" providerId="ADAL" clId="{13CBF823-5D7C-4C67-8D7C-52B18C61AF80}" dt="2025-11-18T00:27:05.579" v="1037" actId="1076"/>
        <pc:sldMkLst>
          <pc:docMk/>
          <pc:sldMk cId="755283221" sldId="290"/>
        </pc:sldMkLst>
        <pc:spChg chg="mod">
          <ac:chgData name="Susan Dunne" userId="b929cc6d-e4ac-431b-bb2d-fb9dad8294c2" providerId="ADAL" clId="{13CBF823-5D7C-4C67-8D7C-52B18C61AF80}" dt="2025-11-18T00:27:00.722" v="1036" actId="14100"/>
          <ac:spMkLst>
            <pc:docMk/>
            <pc:sldMk cId="755283221" sldId="290"/>
            <ac:spMk id="6" creationId="{EC48AD15-C839-57E4-0C0C-B8C19E73F6D7}"/>
          </ac:spMkLst>
        </pc:spChg>
        <pc:spChg chg="mod">
          <ac:chgData name="Susan Dunne" userId="b929cc6d-e4ac-431b-bb2d-fb9dad8294c2" providerId="ADAL" clId="{13CBF823-5D7C-4C67-8D7C-52B18C61AF80}" dt="2025-11-18T00:27:05.579" v="1037" actId="1076"/>
          <ac:spMkLst>
            <pc:docMk/>
            <pc:sldMk cId="755283221" sldId="290"/>
            <ac:spMk id="7" creationId="{7906B1C5-12E5-1DBB-A397-48E09E0658C1}"/>
          </ac:spMkLst>
        </pc:spChg>
      </pc:sldChg>
      <pc:sldChg chg="modSp add mod">
        <pc:chgData name="Susan Dunne" userId="b929cc6d-e4ac-431b-bb2d-fb9dad8294c2" providerId="ADAL" clId="{13CBF823-5D7C-4C67-8D7C-52B18C61AF80}" dt="2025-11-21T22:49:44.207" v="2216" actId="1076"/>
        <pc:sldMkLst>
          <pc:docMk/>
          <pc:sldMk cId="4183309029" sldId="291"/>
        </pc:sldMkLst>
        <pc:spChg chg="mod">
          <ac:chgData name="Susan Dunne" userId="b929cc6d-e4ac-431b-bb2d-fb9dad8294c2" providerId="ADAL" clId="{13CBF823-5D7C-4C67-8D7C-52B18C61AF80}" dt="2025-11-18T00:25:42.025" v="978" actId="207"/>
          <ac:spMkLst>
            <pc:docMk/>
            <pc:sldMk cId="4183309029" sldId="291"/>
            <ac:spMk id="6" creationId="{D35BAEDC-3D6D-ADCA-2DE5-7D613E153732}"/>
          </ac:spMkLst>
        </pc:spChg>
        <pc:spChg chg="mod">
          <ac:chgData name="Susan Dunne" userId="b929cc6d-e4ac-431b-bb2d-fb9dad8294c2" providerId="ADAL" clId="{13CBF823-5D7C-4C67-8D7C-52B18C61AF80}" dt="2025-11-21T22:49:44.207" v="2216" actId="1076"/>
          <ac:spMkLst>
            <pc:docMk/>
            <pc:sldMk cId="4183309029" sldId="291"/>
            <ac:spMk id="7" creationId="{35B91D19-783F-5B01-1600-6B84C86AB41E}"/>
          </ac:spMkLst>
        </pc:spChg>
      </pc:sldChg>
      <pc:sldChg chg="modSp add mod">
        <pc:chgData name="Susan Dunne" userId="b929cc6d-e4ac-431b-bb2d-fb9dad8294c2" providerId="ADAL" clId="{13CBF823-5D7C-4C67-8D7C-52B18C61AF80}" dt="2025-11-21T22:57:41.071" v="2452" actId="6549"/>
        <pc:sldMkLst>
          <pc:docMk/>
          <pc:sldMk cId="610945793" sldId="292"/>
        </pc:sldMkLst>
        <pc:spChg chg="mod">
          <ac:chgData name="Susan Dunne" userId="b929cc6d-e4ac-431b-bb2d-fb9dad8294c2" providerId="ADAL" clId="{13CBF823-5D7C-4C67-8D7C-52B18C61AF80}" dt="2025-11-18T00:26:36.725" v="1027" actId="1076"/>
          <ac:spMkLst>
            <pc:docMk/>
            <pc:sldMk cId="610945793" sldId="292"/>
            <ac:spMk id="6" creationId="{03CF6045-E1D2-8C67-5BB8-70CBF2C685F6}"/>
          </ac:spMkLst>
        </pc:spChg>
        <pc:spChg chg="mod">
          <ac:chgData name="Susan Dunne" userId="b929cc6d-e4ac-431b-bb2d-fb9dad8294c2" providerId="ADAL" clId="{13CBF823-5D7C-4C67-8D7C-52B18C61AF80}" dt="2025-11-21T22:57:41.071" v="2452" actId="6549"/>
          <ac:spMkLst>
            <pc:docMk/>
            <pc:sldMk cId="610945793" sldId="292"/>
            <ac:spMk id="7" creationId="{C7F9FDB7-ADA9-A9A4-4AC8-F1988A0DCA39}"/>
          </ac:spMkLst>
        </pc:spChg>
      </pc:sldChg>
      <pc:sldChg chg="modSp add mod">
        <pc:chgData name="Susan Dunne" userId="b929cc6d-e4ac-431b-bb2d-fb9dad8294c2" providerId="ADAL" clId="{13CBF823-5D7C-4C67-8D7C-52B18C61AF80}" dt="2025-11-21T22:53:17.285" v="2255" actId="6549"/>
        <pc:sldMkLst>
          <pc:docMk/>
          <pc:sldMk cId="73623656" sldId="293"/>
        </pc:sldMkLst>
        <pc:spChg chg="mod">
          <ac:chgData name="Susan Dunne" userId="b929cc6d-e4ac-431b-bb2d-fb9dad8294c2" providerId="ADAL" clId="{13CBF823-5D7C-4C67-8D7C-52B18C61AF80}" dt="2025-11-18T00:27:30.158" v="1088" actId="207"/>
          <ac:spMkLst>
            <pc:docMk/>
            <pc:sldMk cId="73623656" sldId="293"/>
            <ac:spMk id="6" creationId="{F6B9F50C-2D87-539F-5CEA-07E2342957B9}"/>
          </ac:spMkLst>
        </pc:spChg>
        <pc:spChg chg="mod">
          <ac:chgData name="Susan Dunne" userId="b929cc6d-e4ac-431b-bb2d-fb9dad8294c2" providerId="ADAL" clId="{13CBF823-5D7C-4C67-8D7C-52B18C61AF80}" dt="2025-11-21T22:53:17.285" v="2255" actId="6549"/>
          <ac:spMkLst>
            <pc:docMk/>
            <pc:sldMk cId="73623656" sldId="293"/>
            <ac:spMk id="7" creationId="{3CB0D3EC-D8C7-363C-C834-8736ABCD57D2}"/>
          </ac:spMkLst>
        </pc:spChg>
      </pc:sldChg>
      <pc:sldChg chg="modSp add mod">
        <pc:chgData name="Susan Dunne" userId="b929cc6d-e4ac-431b-bb2d-fb9dad8294c2" providerId="ADAL" clId="{13CBF823-5D7C-4C67-8D7C-52B18C61AF80}" dt="2025-11-18T00:35:36.827" v="1540" actId="6549"/>
        <pc:sldMkLst>
          <pc:docMk/>
          <pc:sldMk cId="3018558258" sldId="294"/>
        </pc:sldMkLst>
        <pc:spChg chg="mod">
          <ac:chgData name="Susan Dunne" userId="b929cc6d-e4ac-431b-bb2d-fb9dad8294c2" providerId="ADAL" clId="{13CBF823-5D7C-4C67-8D7C-52B18C61AF80}" dt="2025-11-18T00:27:51.941" v="1129" actId="207"/>
          <ac:spMkLst>
            <pc:docMk/>
            <pc:sldMk cId="3018558258" sldId="294"/>
            <ac:spMk id="6" creationId="{FBB898BD-032B-4326-0A5E-38F52770FB4E}"/>
          </ac:spMkLst>
        </pc:spChg>
        <pc:spChg chg="mod">
          <ac:chgData name="Susan Dunne" userId="b929cc6d-e4ac-431b-bb2d-fb9dad8294c2" providerId="ADAL" clId="{13CBF823-5D7C-4C67-8D7C-52B18C61AF80}" dt="2025-11-18T00:35:36.827" v="1540" actId="6549"/>
          <ac:spMkLst>
            <pc:docMk/>
            <pc:sldMk cId="3018558258" sldId="294"/>
            <ac:spMk id="7" creationId="{A0EE3DDB-DD53-6220-A717-89DE419A145F}"/>
          </ac:spMkLst>
        </pc:spChg>
      </pc:sldChg>
      <pc:sldChg chg="modSp add mod">
        <pc:chgData name="Susan Dunne" userId="b929cc6d-e4ac-431b-bb2d-fb9dad8294c2" providerId="ADAL" clId="{13CBF823-5D7C-4C67-8D7C-52B18C61AF80}" dt="2025-11-21T22:56:57.753" v="2448" actId="6549"/>
        <pc:sldMkLst>
          <pc:docMk/>
          <pc:sldMk cId="3960461976" sldId="296"/>
        </pc:sldMkLst>
        <pc:spChg chg="mod">
          <ac:chgData name="Susan Dunne" userId="b929cc6d-e4ac-431b-bb2d-fb9dad8294c2" providerId="ADAL" clId="{13CBF823-5D7C-4C67-8D7C-52B18C61AF80}" dt="2025-11-21T22:54:29.141" v="2284" actId="20577"/>
          <ac:spMkLst>
            <pc:docMk/>
            <pc:sldMk cId="3960461976" sldId="296"/>
            <ac:spMk id="6" creationId="{05EFC183-CBF1-9BAC-2C5E-058A09B115B0}"/>
          </ac:spMkLst>
        </pc:spChg>
        <pc:spChg chg="mod">
          <ac:chgData name="Susan Dunne" userId="b929cc6d-e4ac-431b-bb2d-fb9dad8294c2" providerId="ADAL" clId="{13CBF823-5D7C-4C67-8D7C-52B18C61AF80}" dt="2025-11-21T22:56:57.753" v="2448" actId="6549"/>
          <ac:spMkLst>
            <pc:docMk/>
            <pc:sldMk cId="3960461976" sldId="296"/>
            <ac:spMk id="7" creationId="{046F6FE0-D6F6-D000-556A-D3C9FFD78617}"/>
          </ac:spMkLst>
        </pc:spChg>
      </pc:sldChg>
      <pc:sldChg chg="addSp modSp new mod">
        <pc:chgData name="Susan Dunne" userId="b929cc6d-e4ac-431b-bb2d-fb9dad8294c2" providerId="ADAL" clId="{13CBF823-5D7C-4C67-8D7C-52B18C61AF80}" dt="2025-11-18T00:24:17.222" v="916" actId="255"/>
        <pc:sldMkLst>
          <pc:docMk/>
          <pc:sldMk cId="2712504840" sldId="297"/>
        </pc:sldMkLst>
        <pc:spChg chg="add mod">
          <ac:chgData name="Susan Dunne" userId="b929cc6d-e4ac-431b-bb2d-fb9dad8294c2" providerId="ADAL" clId="{13CBF823-5D7C-4C67-8D7C-52B18C61AF80}" dt="2025-11-18T00:24:17.222" v="916" actId="255"/>
          <ac:spMkLst>
            <pc:docMk/>
            <pc:sldMk cId="2712504840" sldId="297"/>
            <ac:spMk id="3" creationId="{97971EED-DFB3-96E6-565A-23A77500DA32}"/>
          </ac:spMkLst>
        </pc:spChg>
      </pc:sldChg>
      <pc:sldChg chg="modSp add mod ord">
        <pc:chgData name="Susan Dunne" userId="b929cc6d-e4ac-431b-bb2d-fb9dad8294c2" providerId="ADAL" clId="{13CBF823-5D7C-4C67-8D7C-52B18C61AF80}" dt="2025-11-18T00:29:51.364" v="1187" actId="6549"/>
        <pc:sldMkLst>
          <pc:docMk/>
          <pc:sldMk cId="403930402" sldId="298"/>
        </pc:sldMkLst>
        <pc:spChg chg="mod">
          <ac:chgData name="Susan Dunne" userId="b929cc6d-e4ac-431b-bb2d-fb9dad8294c2" providerId="ADAL" clId="{13CBF823-5D7C-4C67-8D7C-52B18C61AF80}" dt="2025-11-18T00:29:51.364" v="1187" actId="6549"/>
          <ac:spMkLst>
            <pc:docMk/>
            <pc:sldMk cId="403930402" sldId="298"/>
            <ac:spMk id="3" creationId="{6B8DEDF6-72FD-CBBE-7984-FFB5BFE69199}"/>
          </ac:spMkLst>
        </pc:spChg>
      </pc:sldChg>
      <pc:sldChg chg="modSp add mod ord">
        <pc:chgData name="Susan Dunne" userId="b929cc6d-e4ac-431b-bb2d-fb9dad8294c2" providerId="ADAL" clId="{13CBF823-5D7C-4C67-8D7C-52B18C61AF80}" dt="2025-11-18T00:37:28.789" v="1674" actId="6549"/>
        <pc:sldMkLst>
          <pc:docMk/>
          <pc:sldMk cId="49691173" sldId="300"/>
        </pc:sldMkLst>
        <pc:spChg chg="mod">
          <ac:chgData name="Susan Dunne" userId="b929cc6d-e4ac-431b-bb2d-fb9dad8294c2" providerId="ADAL" clId="{13CBF823-5D7C-4C67-8D7C-52B18C61AF80}" dt="2025-11-18T00:37:28.789" v="1674" actId="6549"/>
          <ac:spMkLst>
            <pc:docMk/>
            <pc:sldMk cId="49691173" sldId="300"/>
            <ac:spMk id="3" creationId="{A532EDB0-61C7-2B01-3A6F-907AFF20D763}"/>
          </ac:spMkLst>
        </pc:spChg>
      </pc:sldChg>
      <pc:sldChg chg="modSp add mod ord">
        <pc:chgData name="Susan Dunne" userId="b929cc6d-e4ac-431b-bb2d-fb9dad8294c2" providerId="ADAL" clId="{13CBF823-5D7C-4C67-8D7C-52B18C61AF80}" dt="2025-11-18T00:43:36.528" v="1994" actId="20577"/>
        <pc:sldMkLst>
          <pc:docMk/>
          <pc:sldMk cId="4291595743" sldId="301"/>
        </pc:sldMkLst>
        <pc:spChg chg="mod">
          <ac:chgData name="Susan Dunne" userId="b929cc6d-e4ac-431b-bb2d-fb9dad8294c2" providerId="ADAL" clId="{13CBF823-5D7C-4C67-8D7C-52B18C61AF80}" dt="2025-11-18T00:43:36.528" v="1994" actId="20577"/>
          <ac:spMkLst>
            <pc:docMk/>
            <pc:sldMk cId="4291595743" sldId="301"/>
            <ac:spMk id="3" creationId="{D4DF889A-CBBF-284D-E897-C63883444B72}"/>
          </ac:spMkLst>
        </pc:spChg>
      </pc:sldChg>
      <pc:sldChg chg="add">
        <pc:chgData name="Susan Dunne" userId="b929cc6d-e4ac-431b-bb2d-fb9dad8294c2" providerId="ADAL" clId="{13CBF823-5D7C-4C67-8D7C-52B18C61AF80}" dt="2025-11-21T22:54:18.304" v="2257" actId="2890"/>
        <pc:sldMkLst>
          <pc:docMk/>
          <pc:sldMk cId="3096656815" sldId="302"/>
        </pc:sldMkLst>
      </pc:sldChg>
      <pc:sldChg chg="addSp delSp modSp add mod">
        <pc:chgData name="Susan Dunne" userId="b929cc6d-e4ac-431b-bb2d-fb9dad8294c2" providerId="ADAL" clId="{13CBF823-5D7C-4C67-8D7C-52B18C61AF80}" dt="2025-11-23T23:24:50.686" v="3302"/>
        <pc:sldMkLst>
          <pc:docMk/>
          <pc:sldMk cId="3163112118" sldId="423"/>
        </pc:sldMkLst>
        <pc:graphicFrameChg chg="add mod">
          <ac:chgData name="Susan Dunne" userId="b929cc6d-e4ac-431b-bb2d-fb9dad8294c2" providerId="ADAL" clId="{13CBF823-5D7C-4C67-8D7C-52B18C61AF80}" dt="2025-11-23T23:24:50.686" v="3302"/>
          <ac:graphicFrameMkLst>
            <pc:docMk/>
            <pc:sldMk cId="3163112118" sldId="423"/>
            <ac:graphicFrameMk id="5" creationId="{35901054-CAF7-D15A-8765-D139B8B7209F}"/>
          </ac:graphicFrameMkLst>
        </pc:graphicFrameChg>
      </pc:sldChg>
    </pc:docChg>
  </pc:docChgLst>
  <pc:docChgLst>
    <pc:chgData name="Susan Dunne" userId="S::susan.dunne@gasindustry.co.nz::b929cc6d-e4ac-431b-bb2d-fb9dad8294c2" providerId="AD" clId="Web-{C8C7767D-71EA-4210-BCF7-26212F5D646D}"/>
    <pc:docChg chg="delSld modSld">
      <pc:chgData name="Susan Dunne" userId="S::susan.dunne@gasindustry.co.nz::b929cc6d-e4ac-431b-bb2d-fb9dad8294c2" providerId="AD" clId="Web-{C8C7767D-71EA-4210-BCF7-26212F5D646D}" dt="2025-11-18T00:54:27.897" v="78" actId="20577"/>
      <pc:docMkLst>
        <pc:docMk/>
      </pc:docMkLst>
      <pc:sldChg chg="modSp">
        <pc:chgData name="Susan Dunne" userId="S::susan.dunne@gasindustry.co.nz::b929cc6d-e4ac-431b-bb2d-fb9dad8294c2" providerId="AD" clId="Web-{C8C7767D-71EA-4210-BCF7-26212F5D646D}" dt="2025-11-18T00:53:52.241" v="69" actId="20577"/>
        <pc:sldMkLst>
          <pc:docMk/>
          <pc:sldMk cId="1038157599" sldId="273"/>
        </pc:sldMkLst>
        <pc:spChg chg="mod">
          <ac:chgData name="Susan Dunne" userId="S::susan.dunne@gasindustry.co.nz::b929cc6d-e4ac-431b-bb2d-fb9dad8294c2" providerId="AD" clId="Web-{C8C7767D-71EA-4210-BCF7-26212F5D646D}" dt="2025-11-18T00:53:52.241" v="69" actId="20577"/>
          <ac:spMkLst>
            <pc:docMk/>
            <pc:sldMk cId="1038157599" sldId="273"/>
            <ac:spMk id="7" creationId="{E9F67BA9-3112-4B91-9A36-569F2E10925F}"/>
          </ac:spMkLst>
        </pc:spChg>
        <pc:spChg chg="mod">
          <ac:chgData name="Susan Dunne" userId="S::susan.dunne@gasindustry.co.nz::b929cc6d-e4ac-431b-bb2d-fb9dad8294c2" providerId="AD" clId="Web-{C8C7767D-71EA-4210-BCF7-26212F5D646D}" dt="2025-11-18T00:53:40.162" v="67" actId="20577"/>
          <ac:spMkLst>
            <pc:docMk/>
            <pc:sldMk cId="1038157599" sldId="273"/>
            <ac:spMk id="8" creationId="{EA347132-BB50-C146-8117-1B9E1D68214B}"/>
          </ac:spMkLst>
        </pc:spChg>
      </pc:sldChg>
      <pc:sldChg chg="delSp modSp">
        <pc:chgData name="Susan Dunne" userId="S::susan.dunne@gasindustry.co.nz::b929cc6d-e4ac-431b-bb2d-fb9dad8294c2" providerId="AD" clId="Web-{C8C7767D-71EA-4210-BCF7-26212F5D646D}" dt="2025-11-18T00:53:10.834" v="62"/>
        <pc:sldMkLst>
          <pc:docMk/>
          <pc:sldMk cId="1252619884" sldId="278"/>
        </pc:sldMkLst>
      </pc:sldChg>
      <pc:sldChg chg="modSp">
        <pc:chgData name="Susan Dunne" userId="S::susan.dunne@gasindustry.co.nz::b929cc6d-e4ac-431b-bb2d-fb9dad8294c2" providerId="AD" clId="Web-{C8C7767D-71EA-4210-BCF7-26212F5D646D}" dt="2025-11-18T00:54:27.897" v="78" actId="20577"/>
        <pc:sldMkLst>
          <pc:docMk/>
          <pc:sldMk cId="2712504840" sldId="297"/>
        </pc:sldMkLst>
        <pc:spChg chg="mod">
          <ac:chgData name="Susan Dunne" userId="S::susan.dunne@gasindustry.co.nz::b929cc6d-e4ac-431b-bb2d-fb9dad8294c2" providerId="AD" clId="Web-{C8C7767D-71EA-4210-BCF7-26212F5D646D}" dt="2025-11-18T00:54:27.897" v="78" actId="20577"/>
          <ac:spMkLst>
            <pc:docMk/>
            <pc:sldMk cId="2712504840" sldId="297"/>
            <ac:spMk id="3" creationId="{97971EED-DFB3-96E6-565A-23A77500DA32}"/>
          </ac:spMkLst>
        </pc:spChg>
      </pc:sldChg>
      <pc:sldChg chg="modSp">
        <pc:chgData name="Susan Dunne" userId="S::susan.dunne@gasindustry.co.nz::b929cc6d-e4ac-431b-bb2d-fb9dad8294c2" providerId="AD" clId="Web-{C8C7767D-71EA-4210-BCF7-26212F5D646D}" dt="2025-11-18T00:54:21.131" v="75" actId="20577"/>
        <pc:sldMkLst>
          <pc:docMk/>
          <pc:sldMk cId="403930402" sldId="298"/>
        </pc:sldMkLst>
        <pc:spChg chg="mod">
          <ac:chgData name="Susan Dunne" userId="S::susan.dunne@gasindustry.co.nz::b929cc6d-e4ac-431b-bb2d-fb9dad8294c2" providerId="AD" clId="Web-{C8C7767D-71EA-4210-BCF7-26212F5D646D}" dt="2025-11-18T00:54:21.131" v="75" actId="20577"/>
          <ac:spMkLst>
            <pc:docMk/>
            <pc:sldMk cId="403930402" sldId="298"/>
            <ac:spMk id="3" creationId="{6B8DEDF6-72FD-CBBE-7984-FFB5BFE69199}"/>
          </ac:spMkLst>
        </pc:spChg>
      </pc:sldChg>
      <pc:sldChg chg="modSp">
        <pc:chgData name="Susan Dunne" userId="S::susan.dunne@gasindustry.co.nz::b929cc6d-e4ac-431b-bb2d-fb9dad8294c2" providerId="AD" clId="Web-{C8C7767D-71EA-4210-BCF7-26212F5D646D}" dt="2025-11-18T00:54:12.522" v="72" actId="20577"/>
        <pc:sldMkLst>
          <pc:docMk/>
          <pc:sldMk cId="49691173" sldId="300"/>
        </pc:sldMkLst>
        <pc:spChg chg="mod">
          <ac:chgData name="Susan Dunne" userId="S::susan.dunne@gasindustry.co.nz::b929cc6d-e4ac-431b-bb2d-fb9dad8294c2" providerId="AD" clId="Web-{C8C7767D-71EA-4210-BCF7-26212F5D646D}" dt="2025-11-18T00:54:12.522" v="72" actId="20577"/>
          <ac:spMkLst>
            <pc:docMk/>
            <pc:sldMk cId="49691173" sldId="300"/>
            <ac:spMk id="3" creationId="{A532EDB0-61C7-2B01-3A6F-907AFF20D763}"/>
          </ac:spMkLst>
        </pc:spChg>
      </pc:sldChg>
      <pc:sldChg chg="modSp">
        <pc:chgData name="Susan Dunne" userId="S::susan.dunne@gasindustry.co.nz::b929cc6d-e4ac-431b-bb2d-fb9dad8294c2" providerId="AD" clId="Web-{C8C7767D-71EA-4210-BCF7-26212F5D646D}" dt="2025-11-18T00:54:16.616" v="74" actId="20577"/>
        <pc:sldMkLst>
          <pc:docMk/>
          <pc:sldMk cId="4291595743" sldId="301"/>
        </pc:sldMkLst>
        <pc:spChg chg="mod">
          <ac:chgData name="Susan Dunne" userId="S::susan.dunne@gasindustry.co.nz::b929cc6d-e4ac-431b-bb2d-fb9dad8294c2" providerId="AD" clId="Web-{C8C7767D-71EA-4210-BCF7-26212F5D646D}" dt="2025-11-18T00:54:16.616" v="74" actId="20577"/>
          <ac:spMkLst>
            <pc:docMk/>
            <pc:sldMk cId="4291595743" sldId="301"/>
            <ac:spMk id="3" creationId="{D4DF889A-CBBF-284D-E897-C63883444B72}"/>
          </ac:spMkLst>
        </pc:spChg>
      </pc:sldChg>
    </pc:docChg>
  </pc:docChgLst>
  <pc:docChgLst>
    <pc:chgData name="Susan Dunne" userId="S::susan.dunne@gasindustry.co.nz::b929cc6d-e4ac-431b-bb2d-fb9dad8294c2" providerId="AD" clId="Web-{1A880CB3-3CF4-4AD6-A885-4BD096C75192}"/>
    <pc:docChg chg="delSld modSld">
      <pc:chgData name="Susan Dunne" userId="S::susan.dunne@gasindustry.co.nz::b929cc6d-e4ac-431b-bb2d-fb9dad8294c2" providerId="AD" clId="Web-{1A880CB3-3CF4-4AD6-A885-4BD096C75192}" dt="2025-11-21T22:41:17.167" v="256" actId="20577"/>
      <pc:docMkLst>
        <pc:docMk/>
      </pc:docMkLst>
      <pc:sldChg chg="modSp">
        <pc:chgData name="Susan Dunne" userId="S::susan.dunne@gasindustry.co.nz::b929cc6d-e4ac-431b-bb2d-fb9dad8294c2" providerId="AD" clId="Web-{1A880CB3-3CF4-4AD6-A885-4BD096C75192}" dt="2025-11-21T22:37:05.517" v="72" actId="20577"/>
        <pc:sldMkLst>
          <pc:docMk/>
          <pc:sldMk cId="1978984042" sldId="276"/>
        </pc:sldMkLst>
        <pc:spChg chg="mod">
          <ac:chgData name="Susan Dunne" userId="S::susan.dunne@gasindustry.co.nz::b929cc6d-e4ac-431b-bb2d-fb9dad8294c2" providerId="AD" clId="Web-{1A880CB3-3CF4-4AD6-A885-4BD096C75192}" dt="2025-11-21T22:34:44.186" v="16" actId="20577"/>
          <ac:spMkLst>
            <pc:docMk/>
            <pc:sldMk cId="1978984042" sldId="276"/>
            <ac:spMk id="2" creationId="{6981C112-7DB9-462B-92B7-733AEBB15ECD}"/>
          </ac:spMkLst>
        </pc:spChg>
        <pc:spChg chg="mod">
          <ac:chgData name="Susan Dunne" userId="S::susan.dunne@gasindustry.co.nz::b929cc6d-e4ac-431b-bb2d-fb9dad8294c2" providerId="AD" clId="Web-{1A880CB3-3CF4-4AD6-A885-4BD096C75192}" dt="2025-11-21T22:37:05.517" v="72" actId="20577"/>
          <ac:spMkLst>
            <pc:docMk/>
            <pc:sldMk cId="1978984042" sldId="276"/>
            <ac:spMk id="3" creationId="{FDB91AFA-7130-4173-9778-AD6899CCDE62}"/>
          </ac:spMkLst>
        </pc:spChg>
      </pc:sldChg>
      <pc:sldChg chg="modSp">
        <pc:chgData name="Susan Dunne" userId="S::susan.dunne@gasindustry.co.nz::b929cc6d-e4ac-431b-bb2d-fb9dad8294c2" providerId="AD" clId="Web-{1A880CB3-3CF4-4AD6-A885-4BD096C75192}" dt="2025-11-21T22:38:15.164" v="98" actId="20577"/>
        <pc:sldMkLst>
          <pc:docMk/>
          <pc:sldMk cId="755283221" sldId="290"/>
        </pc:sldMkLst>
        <pc:spChg chg="mod">
          <ac:chgData name="Susan Dunne" userId="S::susan.dunne@gasindustry.co.nz::b929cc6d-e4ac-431b-bb2d-fb9dad8294c2" providerId="AD" clId="Web-{1A880CB3-3CF4-4AD6-A885-4BD096C75192}" dt="2025-11-21T22:38:15.164" v="98" actId="20577"/>
          <ac:spMkLst>
            <pc:docMk/>
            <pc:sldMk cId="755283221" sldId="290"/>
            <ac:spMk id="7" creationId="{7906B1C5-12E5-1DBB-A397-48E09E0658C1}"/>
          </ac:spMkLst>
        </pc:spChg>
      </pc:sldChg>
      <pc:sldChg chg="modSp">
        <pc:chgData name="Susan Dunne" userId="S::susan.dunne@gasindustry.co.nz::b929cc6d-e4ac-431b-bb2d-fb9dad8294c2" providerId="AD" clId="Web-{1A880CB3-3CF4-4AD6-A885-4BD096C75192}" dt="2025-11-21T22:41:17.167" v="256" actId="20577"/>
        <pc:sldMkLst>
          <pc:docMk/>
          <pc:sldMk cId="4183309029" sldId="291"/>
        </pc:sldMkLst>
        <pc:spChg chg="mod">
          <ac:chgData name="Susan Dunne" userId="S::susan.dunne@gasindustry.co.nz::b929cc6d-e4ac-431b-bb2d-fb9dad8294c2" providerId="AD" clId="Web-{1A880CB3-3CF4-4AD6-A885-4BD096C75192}" dt="2025-11-21T22:41:17.167" v="256" actId="20577"/>
          <ac:spMkLst>
            <pc:docMk/>
            <pc:sldMk cId="4183309029" sldId="291"/>
            <ac:spMk id="7" creationId="{35B91D19-783F-5B01-1600-6B84C86AB41E}"/>
          </ac:spMkLst>
        </pc:spChg>
      </pc:sldChg>
      <pc:sldChg chg="modSp">
        <pc:chgData name="Susan Dunne" userId="S::susan.dunne@gasindustry.co.nz::b929cc6d-e4ac-431b-bb2d-fb9dad8294c2" providerId="AD" clId="Web-{1A880CB3-3CF4-4AD6-A885-4BD096C75192}" dt="2025-11-21T22:39:56.916" v="215" actId="20577"/>
        <pc:sldMkLst>
          <pc:docMk/>
          <pc:sldMk cId="3960461976" sldId="296"/>
        </pc:sldMkLst>
        <pc:spChg chg="mod">
          <ac:chgData name="Susan Dunne" userId="S::susan.dunne@gasindustry.co.nz::b929cc6d-e4ac-431b-bb2d-fb9dad8294c2" providerId="AD" clId="Web-{1A880CB3-3CF4-4AD6-A885-4BD096C75192}" dt="2025-11-21T22:39:56.916" v="215" actId="20577"/>
          <ac:spMkLst>
            <pc:docMk/>
            <pc:sldMk cId="3960461976" sldId="296"/>
            <ac:spMk id="7" creationId="{046F6FE0-D6F6-D000-556A-D3C9FFD78617}"/>
          </ac:spMkLst>
        </pc:spChg>
      </pc:sldChg>
    </pc:docChg>
  </pc:docChgLst>
  <pc:docChgLst>
    <pc:chgData name="Susan Dunne" userId="S::susan.dunne@gasindustry.co.nz::b929cc6d-e4ac-431b-bb2d-fb9dad8294c2" providerId="AD" clId="Web-{DDB01139-0B83-42C3-B59D-D49FF099B7A9}"/>
    <pc:docChg chg="modSld">
      <pc:chgData name="Susan Dunne" userId="S::susan.dunne@gasindustry.co.nz::b929cc6d-e4ac-431b-bb2d-fb9dad8294c2" providerId="AD" clId="Web-{DDB01139-0B83-42C3-B59D-D49FF099B7A9}" dt="2025-11-23T20:56:13.544" v="18" actId="20577"/>
      <pc:docMkLst>
        <pc:docMk/>
      </pc:docMkLst>
      <pc:sldChg chg="modSp">
        <pc:chgData name="Susan Dunne" userId="S::susan.dunne@gasindustry.co.nz::b929cc6d-e4ac-431b-bb2d-fb9dad8294c2" providerId="AD" clId="Web-{DDB01139-0B83-42C3-B59D-D49FF099B7A9}" dt="2025-11-23T20:56:13.544" v="18" actId="20577"/>
        <pc:sldMkLst>
          <pc:docMk/>
          <pc:sldMk cId="641263436" sldId="271"/>
        </pc:sldMkLst>
        <pc:spChg chg="mod">
          <ac:chgData name="Susan Dunne" userId="S::susan.dunne@gasindustry.co.nz::b929cc6d-e4ac-431b-bb2d-fb9dad8294c2" providerId="AD" clId="Web-{DDB01139-0B83-42C3-B59D-D49FF099B7A9}" dt="2025-11-23T20:56:13.544" v="18" actId="20577"/>
          <ac:spMkLst>
            <pc:docMk/>
            <pc:sldMk cId="641263436" sldId="271"/>
            <ac:spMk id="7" creationId="{E9F67BA9-3112-4B91-9A36-569F2E10925F}"/>
          </ac:spMkLst>
        </pc:spChg>
      </pc:sldChg>
      <pc:sldChg chg="modSp">
        <pc:chgData name="Susan Dunne" userId="S::susan.dunne@gasindustry.co.nz::b929cc6d-e4ac-431b-bb2d-fb9dad8294c2" providerId="AD" clId="Web-{DDB01139-0B83-42C3-B59D-D49FF099B7A9}" dt="2025-11-23T20:55:43.588" v="2" actId="20577"/>
        <pc:sldMkLst>
          <pc:docMk/>
          <pc:sldMk cId="610945793" sldId="292"/>
        </pc:sldMkLst>
        <pc:spChg chg="mod">
          <ac:chgData name="Susan Dunne" userId="S::susan.dunne@gasindustry.co.nz::b929cc6d-e4ac-431b-bb2d-fb9dad8294c2" providerId="AD" clId="Web-{DDB01139-0B83-42C3-B59D-D49FF099B7A9}" dt="2025-11-23T20:55:43.588" v="2" actId="20577"/>
          <ac:spMkLst>
            <pc:docMk/>
            <pc:sldMk cId="610945793" sldId="292"/>
            <ac:spMk id="7" creationId="{C7F9FDB7-ADA9-A9A4-4AC8-F1988A0DCA39}"/>
          </ac:spMkLst>
        </pc:spChg>
      </pc:sldChg>
    </pc:docChg>
  </pc:docChgLst>
  <pc:docChgLst>
    <pc:chgData name="Susan Dunne" userId="S::susan.dunne@gasindustry.co.nz::b929cc6d-e4ac-431b-bb2d-fb9dad8294c2" providerId="AD" clId="Web-{7E77BCC1-96E6-400B-BB2D-A774ABAAF820}"/>
    <pc:docChg chg="modSld">
      <pc:chgData name="Susan Dunne" userId="S::susan.dunne@gasindustry.co.nz::b929cc6d-e4ac-431b-bb2d-fb9dad8294c2" providerId="AD" clId="Web-{7E77BCC1-96E6-400B-BB2D-A774ABAAF820}" dt="2025-11-23T20:30:24.353" v="4" actId="20577"/>
      <pc:docMkLst>
        <pc:docMk/>
      </pc:docMkLst>
      <pc:sldChg chg="modSp">
        <pc:chgData name="Susan Dunne" userId="S::susan.dunne@gasindustry.co.nz::b929cc6d-e4ac-431b-bb2d-fb9dad8294c2" providerId="AD" clId="Web-{7E77BCC1-96E6-400B-BB2D-A774ABAAF820}" dt="2025-11-23T20:30:24.353" v="4" actId="20577"/>
        <pc:sldMkLst>
          <pc:docMk/>
          <pc:sldMk cId="3960461976" sldId="296"/>
        </pc:sldMkLst>
        <pc:spChg chg="mod">
          <ac:chgData name="Susan Dunne" userId="S::susan.dunne@gasindustry.co.nz::b929cc6d-e4ac-431b-bb2d-fb9dad8294c2" providerId="AD" clId="Web-{7E77BCC1-96E6-400B-BB2D-A774ABAAF820}" dt="2025-11-23T20:30:24.353" v="4" actId="20577"/>
          <ac:spMkLst>
            <pc:docMk/>
            <pc:sldMk cId="3960461976" sldId="296"/>
            <ac:spMk id="7" creationId="{046F6FE0-D6F6-D000-556A-D3C9FFD786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pPr>
              <a:defRPr/>
            </a:pPr>
            <a:endParaRPr lang="en-NZ"/>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pPr>
              <a:defRPr/>
            </a:pPr>
            <a:fld id="{590154BB-39BC-47F7-B68A-B1BA58E9A1AC}" type="datetimeFigureOut">
              <a:rPr lang="en-NZ"/>
              <a:pPr>
                <a:defRPr/>
              </a:pPr>
              <a:t>27/11/2025</a:t>
            </a:fld>
            <a:endParaRPr lang="en-NZ"/>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pPr>
              <a:defRPr/>
            </a:pPr>
            <a:endParaRPr lang="en-NZ"/>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pPr>
              <a:defRPr/>
            </a:pPr>
            <a:fld id="{7D314EE7-4E54-4067-9B55-5DE6F411D9DC}" type="slidenum">
              <a:rPr lang="en-NZ"/>
              <a:pPr>
                <a:defRPr/>
              </a:pPr>
              <a:t>‹#›</a:t>
            </a:fld>
            <a:endParaRPr lang="en-NZ"/>
          </a:p>
        </p:txBody>
      </p:sp>
    </p:spTree>
    <p:extLst>
      <p:ext uri="{BB962C8B-B14F-4D97-AF65-F5344CB8AC3E}">
        <p14:creationId xmlns:p14="http://schemas.microsoft.com/office/powerpoint/2010/main" val="1937072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pPr>
              <a:defRPr/>
            </a:pPr>
            <a:endParaRPr lang="en-NZ"/>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pPr>
              <a:defRPr/>
            </a:pPr>
            <a:fld id="{D42DB165-0991-4E20-B511-195140E5B392}" type="datetimeFigureOut">
              <a:rPr lang="en-NZ"/>
              <a:pPr>
                <a:defRPr/>
              </a:pPr>
              <a:t>27/11/2025</a:t>
            </a:fld>
            <a:endParaRPr lang="en-NZ"/>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pPr lvl="0"/>
            <a:endParaRPr lang="en-NZ" noProof="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pPr>
              <a:defRPr/>
            </a:pPr>
            <a:endParaRPr lang="en-NZ"/>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pPr>
              <a:defRPr/>
            </a:pPr>
            <a:fld id="{5B008817-DD99-4B0E-97BF-52747D0E154F}" type="slidenum">
              <a:rPr lang="en-NZ"/>
              <a:pPr>
                <a:defRPr/>
              </a:pPr>
              <a:t>‹#›</a:t>
            </a:fld>
            <a:endParaRPr lang="en-NZ"/>
          </a:p>
        </p:txBody>
      </p:sp>
    </p:spTree>
    <p:extLst>
      <p:ext uri="{BB962C8B-B14F-4D97-AF65-F5344CB8AC3E}">
        <p14:creationId xmlns:p14="http://schemas.microsoft.com/office/powerpoint/2010/main" val="73627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9038D-966F-34AE-7C8E-A9ADEDD49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755B-3BE6-E958-6B3C-BB2A177E8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ACF54-E9FD-FCD3-0A8B-CFA8CBE7797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AB7B3135-DFEB-E84F-6385-623B380785EC}"/>
              </a:ext>
            </a:extLst>
          </p:cNvPr>
          <p:cNvSpPr>
            <a:spLocks noGrp="1"/>
          </p:cNvSpPr>
          <p:nvPr>
            <p:ph type="sldNum" sz="quarter" idx="5"/>
          </p:nvPr>
        </p:nvSpPr>
        <p:spPr/>
        <p:txBody>
          <a:bodyPr/>
          <a:lstStyle/>
          <a:p>
            <a:pPr>
              <a:defRPr/>
            </a:pPr>
            <a:fld id="{5B008817-DD99-4B0E-97BF-52747D0E154F}" type="slidenum">
              <a:rPr lang="en-NZ" smtClean="0"/>
              <a:pPr>
                <a:defRPr/>
              </a:pPr>
              <a:t>5</a:t>
            </a:fld>
            <a:endParaRPr lang="en-NZ"/>
          </a:p>
        </p:txBody>
      </p:sp>
    </p:spTree>
    <p:extLst>
      <p:ext uri="{BB962C8B-B14F-4D97-AF65-F5344CB8AC3E}">
        <p14:creationId xmlns:p14="http://schemas.microsoft.com/office/powerpoint/2010/main" val="128130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A9F62-5443-1416-865B-A5228375A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02837-41DB-635B-D034-DA0A3615F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90A50-1F68-B5C8-BB4A-0A6E35A09A29}"/>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8F34D8E9-CD31-1388-D2E7-9CE6B1AB6D07}"/>
              </a:ext>
            </a:extLst>
          </p:cNvPr>
          <p:cNvSpPr>
            <a:spLocks noGrp="1"/>
          </p:cNvSpPr>
          <p:nvPr>
            <p:ph type="sldNum" sz="quarter" idx="5"/>
          </p:nvPr>
        </p:nvSpPr>
        <p:spPr/>
        <p:txBody>
          <a:bodyPr/>
          <a:lstStyle/>
          <a:p>
            <a:pPr>
              <a:defRPr/>
            </a:pPr>
            <a:fld id="{5B008817-DD99-4B0E-97BF-52747D0E154F}" type="slidenum">
              <a:rPr lang="en-NZ" smtClean="0"/>
              <a:pPr>
                <a:defRPr/>
              </a:pPr>
              <a:t>6</a:t>
            </a:fld>
            <a:endParaRPr lang="en-NZ"/>
          </a:p>
        </p:txBody>
      </p:sp>
    </p:spTree>
    <p:extLst>
      <p:ext uri="{BB962C8B-B14F-4D97-AF65-F5344CB8AC3E}">
        <p14:creationId xmlns:p14="http://schemas.microsoft.com/office/powerpoint/2010/main" val="333410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7496B-0C3C-6753-7096-514CCEB93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1028B-7A67-51F9-C5AD-01F52829B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8D2E8-A2A7-4EF7-3504-846F6849ACE4}"/>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D5B763B4-C6BC-1CF4-AA3F-1A2B185E7444}"/>
              </a:ext>
            </a:extLst>
          </p:cNvPr>
          <p:cNvSpPr>
            <a:spLocks noGrp="1"/>
          </p:cNvSpPr>
          <p:nvPr>
            <p:ph type="sldNum" sz="quarter" idx="5"/>
          </p:nvPr>
        </p:nvSpPr>
        <p:spPr/>
        <p:txBody>
          <a:bodyPr/>
          <a:lstStyle/>
          <a:p>
            <a:pPr>
              <a:defRPr/>
            </a:pPr>
            <a:fld id="{5B008817-DD99-4B0E-97BF-52747D0E154F}" type="slidenum">
              <a:rPr lang="en-NZ" smtClean="0"/>
              <a:pPr>
                <a:defRPr/>
              </a:pPr>
              <a:t>7</a:t>
            </a:fld>
            <a:endParaRPr lang="en-NZ"/>
          </a:p>
        </p:txBody>
      </p:sp>
    </p:spTree>
    <p:extLst>
      <p:ext uri="{BB962C8B-B14F-4D97-AF65-F5344CB8AC3E}">
        <p14:creationId xmlns:p14="http://schemas.microsoft.com/office/powerpoint/2010/main" val="274577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DAF21-9C92-034D-860B-0B70ADCDE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44D73-A724-C2A1-11FB-AFBC349C08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474E0-1F0F-DD7D-336B-F739784E81E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8F897369-9961-4836-1E79-D9F4B7C9B072}"/>
              </a:ext>
            </a:extLst>
          </p:cNvPr>
          <p:cNvSpPr>
            <a:spLocks noGrp="1"/>
          </p:cNvSpPr>
          <p:nvPr>
            <p:ph type="sldNum" sz="quarter" idx="5"/>
          </p:nvPr>
        </p:nvSpPr>
        <p:spPr/>
        <p:txBody>
          <a:bodyPr/>
          <a:lstStyle/>
          <a:p>
            <a:pPr>
              <a:defRPr/>
            </a:pPr>
            <a:fld id="{5B008817-DD99-4B0E-97BF-52747D0E154F}" type="slidenum">
              <a:rPr lang="en-NZ" smtClean="0"/>
              <a:pPr>
                <a:defRPr/>
              </a:pPr>
              <a:t>8</a:t>
            </a:fld>
            <a:endParaRPr lang="en-NZ"/>
          </a:p>
        </p:txBody>
      </p:sp>
    </p:spTree>
    <p:extLst>
      <p:ext uri="{BB962C8B-B14F-4D97-AF65-F5344CB8AC3E}">
        <p14:creationId xmlns:p14="http://schemas.microsoft.com/office/powerpoint/2010/main" val="411724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FC17B-A140-7E56-0E34-D6620AAB6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02C5D-4BCE-E59D-5DA7-C2684F31E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2C4F7-2CA3-FDB6-FA88-ACBEC6CD0BA4}"/>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2CE7EDA9-84FE-FBA0-86E0-C7228F1D1439}"/>
              </a:ext>
            </a:extLst>
          </p:cNvPr>
          <p:cNvSpPr>
            <a:spLocks noGrp="1"/>
          </p:cNvSpPr>
          <p:nvPr>
            <p:ph type="sldNum" sz="quarter" idx="5"/>
          </p:nvPr>
        </p:nvSpPr>
        <p:spPr/>
        <p:txBody>
          <a:bodyPr/>
          <a:lstStyle/>
          <a:p>
            <a:pPr>
              <a:defRPr/>
            </a:pPr>
            <a:fld id="{5B008817-DD99-4B0E-97BF-52747D0E154F}" type="slidenum">
              <a:rPr lang="en-NZ" smtClean="0"/>
              <a:pPr>
                <a:defRPr/>
              </a:pPr>
              <a:t>9</a:t>
            </a:fld>
            <a:endParaRPr lang="en-NZ"/>
          </a:p>
        </p:txBody>
      </p:sp>
    </p:spTree>
    <p:extLst>
      <p:ext uri="{BB962C8B-B14F-4D97-AF65-F5344CB8AC3E}">
        <p14:creationId xmlns:p14="http://schemas.microsoft.com/office/powerpoint/2010/main" val="1156317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BC107-8321-F969-8784-CD6376460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FF146-EFDA-A1E7-1ACF-0B9695438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2C3FC-D0D7-A7B3-4F11-96F23B993793}"/>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54FFE670-455B-69A9-B377-D4F538B28223}"/>
              </a:ext>
            </a:extLst>
          </p:cNvPr>
          <p:cNvSpPr>
            <a:spLocks noGrp="1"/>
          </p:cNvSpPr>
          <p:nvPr>
            <p:ph type="sldNum" sz="quarter" idx="5"/>
          </p:nvPr>
        </p:nvSpPr>
        <p:spPr/>
        <p:txBody>
          <a:bodyPr/>
          <a:lstStyle/>
          <a:p>
            <a:pPr>
              <a:defRPr/>
            </a:pPr>
            <a:fld id="{5B008817-DD99-4B0E-97BF-52747D0E154F}" type="slidenum">
              <a:rPr lang="en-NZ" smtClean="0"/>
              <a:pPr>
                <a:defRPr/>
              </a:pPr>
              <a:t>10</a:t>
            </a:fld>
            <a:endParaRPr lang="en-NZ"/>
          </a:p>
        </p:txBody>
      </p:sp>
    </p:spTree>
    <p:extLst>
      <p:ext uri="{BB962C8B-B14F-4D97-AF65-F5344CB8AC3E}">
        <p14:creationId xmlns:p14="http://schemas.microsoft.com/office/powerpoint/2010/main" val="352431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10202-DAFC-677A-590F-DB88E0160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F8F47-38A3-E48B-7D5E-DB77F2F31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0A957-CE4B-5B23-5938-DC2023CDD30F}"/>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DC9B337D-C073-177D-B209-0927FAE960BE}"/>
              </a:ext>
            </a:extLst>
          </p:cNvPr>
          <p:cNvSpPr>
            <a:spLocks noGrp="1"/>
          </p:cNvSpPr>
          <p:nvPr>
            <p:ph type="sldNum" sz="quarter" idx="5"/>
          </p:nvPr>
        </p:nvSpPr>
        <p:spPr/>
        <p:txBody>
          <a:bodyPr/>
          <a:lstStyle/>
          <a:p>
            <a:pPr>
              <a:defRPr/>
            </a:pPr>
            <a:fld id="{5B008817-DD99-4B0E-97BF-52747D0E154F}" type="slidenum">
              <a:rPr lang="en-NZ" smtClean="0"/>
              <a:pPr>
                <a:defRPr/>
              </a:pPr>
              <a:t>11</a:t>
            </a:fld>
            <a:endParaRPr lang="en-NZ"/>
          </a:p>
        </p:txBody>
      </p:sp>
    </p:spTree>
    <p:extLst>
      <p:ext uri="{BB962C8B-B14F-4D97-AF65-F5344CB8AC3E}">
        <p14:creationId xmlns:p14="http://schemas.microsoft.com/office/powerpoint/2010/main" val="4458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ew Sec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3050" b="1" i="0">
                <a:latin typeface="Averta Bold" pitchFamily="2" charset="77"/>
              </a:defRPr>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verta" pitchFamily="2" charset="77"/>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Slide Number Placeholder 8"/>
          <p:cNvSpPr>
            <a:spLocks noGrp="1"/>
          </p:cNvSpPr>
          <p:nvPr>
            <p:ph type="sldNum" sz="quarter" idx="10"/>
          </p:nvPr>
        </p:nvSpPr>
        <p:spPr/>
        <p:txBody>
          <a:bodyPr/>
          <a:lstStyle>
            <a:lvl1pPr>
              <a:defRPr>
                <a:latin typeface="Averta" pitchFamily="2" charset="77"/>
              </a:defRPr>
            </a:lvl1pPr>
          </a:lstStyle>
          <a:p>
            <a:pPr>
              <a:defRPr/>
            </a:pPr>
            <a:fld id="{E09CA10B-C66C-4129-962D-D853951E0348}" type="slidenum">
              <a:rPr lang="en-NZ" smtClean="0"/>
              <a:pPr>
                <a:defRPr/>
              </a:pPr>
              <a:t>‹#›</a:t>
            </a:fld>
            <a:endParaRPr lang="en-NZ"/>
          </a:p>
        </p:txBody>
      </p:sp>
    </p:spTree>
    <p:extLst>
      <p:ext uri="{BB962C8B-B14F-4D97-AF65-F5344CB8AC3E}">
        <p14:creationId xmlns:p14="http://schemas.microsoft.com/office/powerpoint/2010/main" val="337281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ront page">
    <p:spTree>
      <p:nvGrpSpPr>
        <p:cNvPr id="1" name=""/>
        <p:cNvGrpSpPr/>
        <p:nvPr/>
      </p:nvGrpSpPr>
      <p:grpSpPr>
        <a:xfrm>
          <a:off x="0" y="0"/>
          <a:ext cx="0" cy="0"/>
          <a:chOff x="0" y="0"/>
          <a:chExt cx="0" cy="0"/>
        </a:xfrm>
      </p:grpSpPr>
      <p:pic>
        <p:nvPicPr>
          <p:cNvPr id="11" name="Picture 10" descr="A picture containing sky, outdoor, snow, mountain&#10;&#10;Description automatically generated">
            <a:extLst>
              <a:ext uri="{FF2B5EF4-FFF2-40B4-BE49-F238E27FC236}">
                <a16:creationId xmlns:a16="http://schemas.microsoft.com/office/drawing/2014/main" id="{9FEE2CF0-CCB0-3D4F-9E88-9833658DF2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itle 2"/>
          <p:cNvSpPr txBox="1">
            <a:spLocks/>
          </p:cNvSpPr>
          <p:nvPr/>
        </p:nvSpPr>
        <p:spPr bwMode="auto">
          <a:xfrm>
            <a:off x="4089400"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Author</a:t>
            </a:r>
            <a:r>
              <a:rPr lang="en-US" sz="1050">
                <a:solidFill>
                  <a:srgbClr val="7C82B3"/>
                </a:solidFill>
                <a:latin typeface="Averta" pitchFamily="2" charset="77"/>
              </a:rPr>
              <a:t>:</a:t>
            </a:r>
            <a:endParaRPr lang="en-NZ" sz="1050">
              <a:solidFill>
                <a:srgbClr val="7C82B3"/>
              </a:solidFill>
              <a:latin typeface="Averta" pitchFamily="2" charset="77"/>
            </a:endParaRPr>
          </a:p>
        </p:txBody>
      </p:sp>
      <p:sp>
        <p:nvSpPr>
          <p:cNvPr id="6" name="Subtitle 2"/>
          <p:cNvSpPr txBox="1">
            <a:spLocks/>
          </p:cNvSpPr>
          <p:nvPr/>
        </p:nvSpPr>
        <p:spPr bwMode="auto">
          <a:xfrm>
            <a:off x="753533"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Date</a:t>
            </a:r>
            <a:r>
              <a:rPr lang="en-US" sz="1200">
                <a:solidFill>
                  <a:srgbClr val="7C82B3"/>
                </a:solidFill>
                <a:latin typeface="Averta" pitchFamily="2" charset="77"/>
              </a:rPr>
              <a:t>:</a:t>
            </a:r>
            <a:endParaRPr lang="en-NZ" sz="1200">
              <a:solidFill>
                <a:srgbClr val="7C82B3"/>
              </a:solidFill>
              <a:latin typeface="Averta" pitchFamily="2" charset="77"/>
            </a:endParaRPr>
          </a:p>
        </p:txBody>
      </p:sp>
      <p:sp>
        <p:nvSpPr>
          <p:cNvPr id="2" name="Title 1"/>
          <p:cNvSpPr>
            <a:spLocks noGrp="1"/>
          </p:cNvSpPr>
          <p:nvPr>
            <p:ph type="ctrTitle" hasCustomPrompt="1"/>
          </p:nvPr>
        </p:nvSpPr>
        <p:spPr>
          <a:xfrm>
            <a:off x="635000" y="3858739"/>
            <a:ext cx="9144000" cy="338815"/>
          </a:xfrm>
        </p:spPr>
        <p:txBody>
          <a:bodyPr anchor="t"/>
          <a:lstStyle>
            <a:lvl1pPr algn="l">
              <a:spcBef>
                <a:spcPts val="638"/>
              </a:spcBef>
              <a:spcAft>
                <a:spcPts val="848"/>
              </a:spcAft>
              <a:defRPr sz="2750" b="1" i="0" kern="4000" cap="none" spc="40" baseline="0">
                <a:solidFill>
                  <a:srgbClr val="7C82B3"/>
                </a:solidFill>
                <a:latin typeface="Averta Bold" pitchFamily="2" charset="77"/>
              </a:defRPr>
            </a:lvl1pPr>
          </a:lstStyle>
          <a:p>
            <a:r>
              <a:rPr lang="en-US"/>
              <a:t>Click to Edit Master Title Style</a:t>
            </a:r>
            <a:endParaRPr lang="en-NZ"/>
          </a:p>
        </p:txBody>
      </p:sp>
    </p:spTree>
    <p:extLst>
      <p:ext uri="{BB962C8B-B14F-4D97-AF65-F5344CB8AC3E}">
        <p14:creationId xmlns:p14="http://schemas.microsoft.com/office/powerpoint/2010/main" val="80174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150"/>
              </a:spcAft>
              <a:defRPr kern="4000" spc="75" baseline="0">
                <a:solidFill>
                  <a:srgbClr val="7C82B3"/>
                </a:solidFill>
              </a:defRPr>
            </a:lvl1pPr>
          </a:lstStyle>
          <a:p>
            <a:r>
              <a:rPr lang="en-US"/>
              <a:t>Click to edit Master title style</a:t>
            </a:r>
            <a:endParaRPr lang="en-NZ"/>
          </a:p>
        </p:txBody>
      </p:sp>
      <p:sp>
        <p:nvSpPr>
          <p:cNvPr id="3" name="Content Placeholder 2"/>
          <p:cNvSpPr>
            <a:spLocks noGrp="1"/>
          </p:cNvSpPr>
          <p:nvPr>
            <p:ph idx="1"/>
          </p:nvPr>
        </p:nvSpPr>
        <p:spPr/>
        <p:txBody>
          <a:bodyPr/>
          <a:lstStyle>
            <a:lvl1pPr>
              <a:spcAft>
                <a:spcPts val="750"/>
              </a:spcAft>
              <a:defRPr/>
            </a:lvl1pPr>
            <a:lvl2pPr>
              <a:spcAft>
                <a:spcPts val="375"/>
              </a:spcAft>
              <a:defRPr/>
            </a:lvl2p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CF35A24B-446D-114C-921E-D3F1D58A1444}"/>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69434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Slide (Heading of New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185085"/>
            <a:ext cx="10515600" cy="2852737"/>
          </a:xfrm>
        </p:spPr>
        <p:txBody>
          <a:bodyPr anchor="b"/>
          <a:lstStyle>
            <a:lvl1pPr>
              <a:defRPr sz="2800"/>
            </a:lvl1pPr>
          </a:lstStyle>
          <a:p>
            <a:r>
              <a:rPr lang="en-US"/>
              <a:t>Click to edit Master title style</a:t>
            </a:r>
            <a:endParaRPr lang="en-NZ"/>
          </a:p>
        </p:txBody>
      </p:sp>
      <p:sp>
        <p:nvSpPr>
          <p:cNvPr id="3" name="Text Placeholder 2"/>
          <p:cNvSpPr>
            <a:spLocks noGrp="1"/>
          </p:cNvSpPr>
          <p:nvPr>
            <p:ph type="body" idx="1"/>
          </p:nvPr>
        </p:nvSpPr>
        <p:spPr>
          <a:xfrm>
            <a:off x="831851" y="4064810"/>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Slide Number Placeholder 8">
            <a:extLst>
              <a:ext uri="{FF2B5EF4-FFF2-40B4-BE49-F238E27FC236}">
                <a16:creationId xmlns:a16="http://schemas.microsoft.com/office/drawing/2014/main" id="{02A239C3-BC1F-F844-AB3A-E3C1AA12A4A3}"/>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972674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Side by Si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7C82B3"/>
                </a:solidFill>
                <a:latin typeface="Averta Bold" pitchFamily="2" charset="77"/>
              </a:defRPr>
            </a:lvl1pPr>
          </a:lstStyle>
          <a:p>
            <a:r>
              <a:rPr lang="en-US"/>
              <a:t>Click to edit Master title style</a:t>
            </a:r>
            <a:endParaRPr lang="en-NZ"/>
          </a:p>
        </p:txBody>
      </p:sp>
      <p:sp>
        <p:nvSpPr>
          <p:cNvPr id="3" name="Content Placeholder 2"/>
          <p:cNvSpPr>
            <a:spLocks noGrp="1"/>
          </p:cNvSpPr>
          <p:nvPr>
            <p:ph sz="half" idx="1"/>
          </p:nvPr>
        </p:nvSpPr>
        <p:spPr>
          <a:xfrm>
            <a:off x="838200" y="1825625"/>
            <a:ext cx="5181600" cy="3510873"/>
          </a:xfrm>
        </p:spPr>
        <p:txBody>
          <a:bodyPr/>
          <a:lstStyle>
            <a:lvl1pPr>
              <a:defRPr>
                <a:latin typeface="Averta" pitchFamily="2" charset="77"/>
              </a:defRPr>
            </a:lvl1pPr>
            <a:lvl2pPr>
              <a:defRPr>
                <a:latin typeface="Averta" pitchFamily="2" charset="77"/>
              </a:defRPr>
            </a:lvl2pPr>
            <a:lvl3pPr>
              <a:defRPr>
                <a:latin typeface="Averta" pitchFamily="2" charset="77"/>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825625"/>
            <a:ext cx="5181600" cy="3510873"/>
          </a:xfrm>
        </p:spPr>
        <p:txBody>
          <a:bodyPr/>
          <a:lstStyle>
            <a:lvl1pPr>
              <a:defRPr>
                <a:latin typeface="Averta" pitchFamily="2" charset="77"/>
              </a:defRPr>
            </a:lvl1pPr>
            <a:lvl2pPr>
              <a:defRPr>
                <a:latin typeface="Averta" pitchFamily="2" charset="77"/>
              </a:defRPr>
            </a:lvl2pPr>
            <a:lvl3pPr>
              <a:defRPr>
                <a:latin typeface="Averta" pitchFamily="2" charset="77"/>
              </a:defRPr>
            </a:lvl3pPr>
          </a:lstStyle>
          <a:p>
            <a:pPr lvl="0"/>
            <a:r>
              <a:rPr lang="en-US"/>
              <a:t>Click to edit Master text styles</a:t>
            </a:r>
          </a:p>
          <a:p>
            <a:pPr lvl="1"/>
            <a:r>
              <a:rPr lang="en-US"/>
              <a:t>Second level</a:t>
            </a:r>
          </a:p>
          <a:p>
            <a:pPr lvl="2"/>
            <a:r>
              <a:rPr lang="en-US"/>
              <a:t>Third level</a:t>
            </a:r>
          </a:p>
        </p:txBody>
      </p:sp>
      <p:sp>
        <p:nvSpPr>
          <p:cNvPr id="6" name="Slide Number Placeholder 8">
            <a:extLst>
              <a:ext uri="{FF2B5EF4-FFF2-40B4-BE49-F238E27FC236}">
                <a16:creationId xmlns:a16="http://schemas.microsoft.com/office/drawing/2014/main" id="{DF7F612B-83ED-824F-9A74-3A03A400BEC1}"/>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581359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6" name="Text Placeholder 5"/>
          <p:cNvSpPr>
            <a:spLocks noGrp="1"/>
          </p:cNvSpPr>
          <p:nvPr>
            <p:ph type="body" sz="quarter" idx="10"/>
          </p:nvPr>
        </p:nvSpPr>
        <p:spPr>
          <a:xfrm>
            <a:off x="838201" y="1847852"/>
            <a:ext cx="10515600" cy="3518628"/>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0F92E5CB-BABC-E549-8A24-999F69CD1887}"/>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60000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F90D6AF0-2764-E04E-AFC1-AE6C6A1B9758}"/>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88416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NZ"/>
          </a:p>
        </p:txBody>
      </p:sp>
      <p:sp>
        <p:nvSpPr>
          <p:cNvPr id="7" name="Table Placeholder 6"/>
          <p:cNvSpPr>
            <a:spLocks noGrp="1"/>
          </p:cNvSpPr>
          <p:nvPr>
            <p:ph type="tbl" sz="quarter" idx="13"/>
          </p:nvPr>
        </p:nvSpPr>
        <p:spPr>
          <a:xfrm>
            <a:off x="838200" y="2032000"/>
            <a:ext cx="10515600" cy="3514361"/>
          </a:xfrm>
        </p:spPr>
        <p:txBody>
          <a:bodyPr rtlCol="0">
            <a:normAutofit/>
          </a:bodyPr>
          <a:lstStyle/>
          <a:p>
            <a:pPr lvl="0"/>
            <a:r>
              <a:rPr lang="en-US" noProof="0"/>
              <a:t>Click icon to add table</a:t>
            </a:r>
            <a:endParaRPr lang="en-NZ" noProof="0"/>
          </a:p>
        </p:txBody>
      </p:sp>
      <p:sp>
        <p:nvSpPr>
          <p:cNvPr id="5" name="Slide Number Placeholder 8">
            <a:extLst>
              <a:ext uri="{FF2B5EF4-FFF2-40B4-BE49-F238E27FC236}">
                <a16:creationId xmlns:a16="http://schemas.microsoft.com/office/drawing/2014/main" id="{624BCA74-6006-8642-A7D7-5EEF9801D3F7}"/>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2321834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Picture Placeholder 6"/>
          <p:cNvSpPr>
            <a:spLocks noGrp="1"/>
          </p:cNvSpPr>
          <p:nvPr>
            <p:ph type="pic" sz="quarter" idx="13"/>
          </p:nvPr>
        </p:nvSpPr>
        <p:spPr>
          <a:xfrm>
            <a:off x="838200" y="1973263"/>
            <a:ext cx="10515600" cy="3513137"/>
          </a:xfrm>
        </p:spPr>
        <p:txBody>
          <a:bodyPr rtlCol="0">
            <a:normAutofit/>
          </a:bodyPr>
          <a:lstStyle/>
          <a:p>
            <a:pPr lvl="0"/>
            <a:r>
              <a:rPr lang="en-US" noProof="0"/>
              <a:t>Click icon to add picture</a:t>
            </a:r>
            <a:endParaRPr lang="en-NZ" noProof="0"/>
          </a:p>
        </p:txBody>
      </p:sp>
    </p:spTree>
    <p:extLst>
      <p:ext uri="{BB962C8B-B14F-4D97-AF65-F5344CB8AC3E}">
        <p14:creationId xmlns:p14="http://schemas.microsoft.com/office/powerpoint/2010/main" val="422300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Chart Placeholder 6"/>
          <p:cNvSpPr>
            <a:spLocks noGrp="1"/>
          </p:cNvSpPr>
          <p:nvPr>
            <p:ph type="chart" sz="quarter" idx="13"/>
          </p:nvPr>
        </p:nvSpPr>
        <p:spPr>
          <a:xfrm>
            <a:off x="838200" y="1989138"/>
            <a:ext cx="10515600" cy="3497262"/>
          </a:xfrm>
        </p:spPr>
        <p:txBody>
          <a:bodyPr rtlCol="0">
            <a:normAutofit/>
          </a:bodyPr>
          <a:lstStyle/>
          <a:p>
            <a:pPr lvl="0"/>
            <a:r>
              <a:rPr lang="en-US" noProof="0"/>
              <a:t>Click icon to add chart</a:t>
            </a:r>
            <a:endParaRPr lang="en-NZ" noProof="0"/>
          </a:p>
        </p:txBody>
      </p:sp>
      <p:sp>
        <p:nvSpPr>
          <p:cNvPr id="5" name="Slide Number Placeholder 8">
            <a:extLst>
              <a:ext uri="{FF2B5EF4-FFF2-40B4-BE49-F238E27FC236}">
                <a16:creationId xmlns:a16="http://schemas.microsoft.com/office/drawing/2014/main" id="{D73E732F-E41F-7843-B9FD-2599C39E40BE}"/>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426713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6" name="Text Placeholder 5"/>
          <p:cNvSpPr>
            <a:spLocks noGrp="1"/>
          </p:cNvSpPr>
          <p:nvPr>
            <p:ph type="body" sz="quarter" idx="10"/>
          </p:nvPr>
        </p:nvSpPr>
        <p:spPr>
          <a:xfrm>
            <a:off x="838201" y="1847851"/>
            <a:ext cx="10515600" cy="351113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17C436C1-2CAD-4343-ADBB-61D6BE66D2BB}"/>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26477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rta Bold" pitchFamily="2" charset="77"/>
              </a:defRPr>
            </a:lvl1pPr>
          </a:lstStyle>
          <a:p>
            <a:r>
              <a:rPr lang="en-US"/>
              <a:t>Click to edit Master title style</a:t>
            </a:r>
            <a:endParaRPr lang="en-NZ"/>
          </a:p>
        </p:txBody>
      </p:sp>
      <p:sp>
        <p:nvSpPr>
          <p:cNvPr id="3" name="Content Placeholder 2"/>
          <p:cNvSpPr>
            <a:spLocks noGrp="1"/>
          </p:cNvSpPr>
          <p:nvPr>
            <p:ph idx="1"/>
          </p:nvPr>
        </p:nvSpPr>
        <p:spPr/>
        <p:txBody>
          <a:bodyPr/>
          <a:lstStyle>
            <a:lvl1pPr>
              <a:defRPr>
                <a:latin typeface="Averta" pitchFamily="2" charset="77"/>
              </a:defRPr>
            </a:lvl1pPr>
            <a:lvl2pPr>
              <a:defRPr>
                <a:latin typeface="Averta" pitchFamily="2" charset="77"/>
              </a:defRPr>
            </a:lvl2pPr>
            <a:lvl3pPr>
              <a:defRPr>
                <a:latin typeface="Averta" pitchFamily="2" charset="77"/>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Slide Number Placeholder 8"/>
          <p:cNvSpPr>
            <a:spLocks noGrp="1"/>
          </p:cNvSpPr>
          <p:nvPr>
            <p:ph type="sldNum" sz="quarter" idx="10"/>
          </p:nvPr>
        </p:nvSpPr>
        <p:spPr/>
        <p:txBody>
          <a:bodyPr/>
          <a:lstStyle>
            <a:lvl1pPr>
              <a:defRPr>
                <a:latin typeface="Averta" pitchFamily="2" charset="77"/>
              </a:defRPr>
            </a:lvl1pPr>
          </a:lstStyle>
          <a:p>
            <a:pPr>
              <a:defRPr/>
            </a:pPr>
            <a:fld id="{5179FA57-F2B0-4D34-A5CB-1DF113AD35EA}" type="slidenum">
              <a:rPr lang="en-NZ" smtClean="0"/>
              <a:pPr>
                <a:defRPr/>
              </a:pPr>
              <a:t>‹#›</a:t>
            </a:fld>
            <a:endParaRPr lang="en-NZ"/>
          </a:p>
        </p:txBody>
      </p:sp>
    </p:spTree>
    <p:extLst>
      <p:ext uri="{BB962C8B-B14F-4D97-AF65-F5344CB8AC3E}">
        <p14:creationId xmlns:p14="http://schemas.microsoft.com/office/powerpoint/2010/main" val="94976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Table Placeholder 6"/>
          <p:cNvSpPr>
            <a:spLocks noGrp="1"/>
          </p:cNvSpPr>
          <p:nvPr>
            <p:ph type="tbl" sz="quarter" idx="13"/>
          </p:nvPr>
        </p:nvSpPr>
        <p:spPr>
          <a:xfrm>
            <a:off x="838200" y="2032000"/>
            <a:ext cx="10515600" cy="3506866"/>
          </a:xfrm>
        </p:spPr>
        <p:txBody>
          <a:bodyPr rtlCol="0">
            <a:normAutofit/>
          </a:bodyPr>
          <a:lstStyle/>
          <a:p>
            <a:pPr lvl="0"/>
            <a:endParaRPr lang="en-NZ" noProof="0"/>
          </a:p>
        </p:txBody>
      </p:sp>
      <p:sp>
        <p:nvSpPr>
          <p:cNvPr id="5" name="Slide Number Placeholder 8">
            <a:extLst>
              <a:ext uri="{FF2B5EF4-FFF2-40B4-BE49-F238E27FC236}">
                <a16:creationId xmlns:a16="http://schemas.microsoft.com/office/drawing/2014/main" id="{D57C340A-6B84-2D4C-8263-8A6A1F96EA2A}"/>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251909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Picture Placeholder 6"/>
          <p:cNvSpPr>
            <a:spLocks noGrp="1"/>
          </p:cNvSpPr>
          <p:nvPr>
            <p:ph type="pic" sz="quarter" idx="13"/>
          </p:nvPr>
        </p:nvSpPr>
        <p:spPr>
          <a:xfrm>
            <a:off x="838200" y="1973263"/>
            <a:ext cx="10515600" cy="3513137"/>
          </a:xfrm>
        </p:spPr>
        <p:txBody>
          <a:bodyPr rtlCol="0">
            <a:normAutofit/>
          </a:bodyPr>
          <a:lstStyle/>
          <a:p>
            <a:pPr lvl="0"/>
            <a:endParaRPr lang="en-NZ" noProof="0"/>
          </a:p>
        </p:txBody>
      </p:sp>
      <p:sp>
        <p:nvSpPr>
          <p:cNvPr id="5" name="Slide Number Placeholder 8">
            <a:extLst>
              <a:ext uri="{FF2B5EF4-FFF2-40B4-BE49-F238E27FC236}">
                <a16:creationId xmlns:a16="http://schemas.microsoft.com/office/drawing/2014/main" id="{9C88DF02-8082-9E45-ADF7-7291A4A85BE5}"/>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262028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Chart Placeholder 6"/>
          <p:cNvSpPr>
            <a:spLocks noGrp="1"/>
          </p:cNvSpPr>
          <p:nvPr>
            <p:ph type="chart" sz="quarter" idx="13"/>
          </p:nvPr>
        </p:nvSpPr>
        <p:spPr>
          <a:xfrm>
            <a:off x="838200" y="1989138"/>
            <a:ext cx="10515600" cy="3504757"/>
          </a:xfrm>
        </p:spPr>
        <p:txBody>
          <a:bodyPr rtlCol="0">
            <a:normAutofit/>
          </a:bodyPr>
          <a:lstStyle>
            <a:lvl1pPr>
              <a:buClr>
                <a:srgbClr val="7C82B3"/>
              </a:buClr>
              <a:defRPr/>
            </a:lvl1pPr>
          </a:lstStyle>
          <a:p>
            <a:pPr lvl="0"/>
            <a:endParaRPr lang="en-NZ" noProof="0"/>
          </a:p>
        </p:txBody>
      </p:sp>
      <p:sp>
        <p:nvSpPr>
          <p:cNvPr id="5" name="Slide Number Placeholder 8">
            <a:extLst>
              <a:ext uri="{FF2B5EF4-FFF2-40B4-BE49-F238E27FC236}">
                <a16:creationId xmlns:a16="http://schemas.microsoft.com/office/drawing/2014/main" id="{2006C81E-0EE3-6E42-B7C3-87306FC330BE}"/>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4141226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AC3D53-3AFC-0844-A767-BC996BC176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FEBA95ED-CC66-B74D-8F53-C739D30AF64D}"/>
              </a:ext>
            </a:extLst>
          </p:cNvPr>
          <p:cNvSpPr txBox="1">
            <a:spLocks/>
          </p:cNvSpPr>
          <p:nvPr userDrawn="1"/>
        </p:nvSpPr>
        <p:spPr bwMode="auto">
          <a:xfrm>
            <a:off x="4089400"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Author</a:t>
            </a:r>
            <a:r>
              <a:rPr lang="en-US" sz="1050">
                <a:solidFill>
                  <a:srgbClr val="7C82B3"/>
                </a:solidFill>
                <a:latin typeface="Averta" pitchFamily="2" charset="77"/>
              </a:rPr>
              <a:t>:</a:t>
            </a:r>
            <a:endParaRPr lang="en-NZ" sz="1050">
              <a:solidFill>
                <a:srgbClr val="7C82B3"/>
              </a:solidFill>
              <a:latin typeface="Averta" pitchFamily="2" charset="77"/>
            </a:endParaRPr>
          </a:p>
        </p:txBody>
      </p:sp>
      <p:sp>
        <p:nvSpPr>
          <p:cNvPr id="9" name="Subtitle 2">
            <a:extLst>
              <a:ext uri="{FF2B5EF4-FFF2-40B4-BE49-F238E27FC236}">
                <a16:creationId xmlns:a16="http://schemas.microsoft.com/office/drawing/2014/main" id="{15FF087E-9D24-F448-B199-CA137EC2557D}"/>
              </a:ext>
            </a:extLst>
          </p:cNvPr>
          <p:cNvSpPr txBox="1">
            <a:spLocks/>
          </p:cNvSpPr>
          <p:nvPr userDrawn="1"/>
        </p:nvSpPr>
        <p:spPr bwMode="auto">
          <a:xfrm>
            <a:off x="753533"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Date</a:t>
            </a:r>
            <a:r>
              <a:rPr lang="en-US" sz="1200">
                <a:solidFill>
                  <a:srgbClr val="7C82B3"/>
                </a:solidFill>
                <a:latin typeface="Averta" pitchFamily="2" charset="77"/>
              </a:rPr>
              <a:t>:</a:t>
            </a:r>
            <a:endParaRPr lang="en-NZ" sz="1200">
              <a:solidFill>
                <a:srgbClr val="7C82B3"/>
              </a:solidFill>
              <a:latin typeface="Averta" pitchFamily="2" charset="77"/>
            </a:endParaRPr>
          </a:p>
        </p:txBody>
      </p:sp>
      <p:sp>
        <p:nvSpPr>
          <p:cNvPr id="11" name="Title 1">
            <a:extLst>
              <a:ext uri="{FF2B5EF4-FFF2-40B4-BE49-F238E27FC236}">
                <a16:creationId xmlns:a16="http://schemas.microsoft.com/office/drawing/2014/main" id="{0FA6CEB4-50E4-2B45-B3C2-EF605DC22F31}"/>
              </a:ext>
            </a:extLst>
          </p:cNvPr>
          <p:cNvSpPr>
            <a:spLocks noGrp="1"/>
          </p:cNvSpPr>
          <p:nvPr>
            <p:ph type="ctrTitle" hasCustomPrompt="1"/>
          </p:nvPr>
        </p:nvSpPr>
        <p:spPr>
          <a:xfrm>
            <a:off x="635000" y="3858739"/>
            <a:ext cx="9144000" cy="338815"/>
          </a:xfrm>
        </p:spPr>
        <p:txBody>
          <a:bodyPr anchor="t"/>
          <a:lstStyle>
            <a:lvl1pPr algn="l">
              <a:spcBef>
                <a:spcPts val="638"/>
              </a:spcBef>
              <a:spcAft>
                <a:spcPts val="848"/>
              </a:spcAft>
              <a:defRPr sz="2750" b="1" i="0" kern="4000" cap="none" spc="40" baseline="0">
                <a:solidFill>
                  <a:srgbClr val="7C82B3"/>
                </a:solidFill>
                <a:latin typeface="Averta Bold" pitchFamily="2" charset="77"/>
              </a:defRPr>
            </a:lvl1pPr>
          </a:lstStyle>
          <a:p>
            <a:r>
              <a:rPr lang="en-US"/>
              <a:t>Click to Edit Master Title Style</a:t>
            </a:r>
            <a:endParaRPr lang="en-NZ"/>
          </a:p>
        </p:txBody>
      </p:sp>
    </p:spTree>
    <p:extLst>
      <p:ext uri="{BB962C8B-B14F-4D97-AF65-F5344CB8AC3E}">
        <p14:creationId xmlns:p14="http://schemas.microsoft.com/office/powerpoint/2010/main" val="419442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rta Bold" pitchFamily="2" charset="77"/>
              </a:defRPr>
            </a:lvl1pPr>
          </a:lstStyle>
          <a:p>
            <a:r>
              <a:rPr lang="en-US"/>
              <a:t>Click to edit Master title style</a:t>
            </a:r>
            <a:endParaRPr lang="en-NZ"/>
          </a:p>
        </p:txBody>
      </p:sp>
      <p:sp>
        <p:nvSpPr>
          <p:cNvPr id="3" name="Content Placeholder 2"/>
          <p:cNvSpPr>
            <a:spLocks noGrp="1"/>
          </p:cNvSpPr>
          <p:nvPr>
            <p:ph sz="half" idx="1"/>
          </p:nvPr>
        </p:nvSpPr>
        <p:spPr>
          <a:xfrm>
            <a:off x="838200" y="1825625"/>
            <a:ext cx="5156200" cy="3510873"/>
          </a:xfrm>
        </p:spPr>
        <p:txBody>
          <a:bodyPr/>
          <a:lstStyle>
            <a:lvl1pPr>
              <a:defRPr sz="2400">
                <a:latin typeface="Averta" pitchFamily="2" charset="77"/>
              </a:defRPr>
            </a:lvl1pPr>
            <a:lvl2pPr>
              <a:defRPr sz="2000">
                <a:latin typeface="Averta" pitchFamily="2" charset="77"/>
              </a:defRPr>
            </a:lvl2pPr>
            <a:lvl3pPr>
              <a:defRPr>
                <a:latin typeface="Averta" pitchFamily="2" charset="77"/>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825625"/>
            <a:ext cx="5156200" cy="3510873"/>
          </a:xfrm>
        </p:spPr>
        <p:txBody>
          <a:bodyPr/>
          <a:lstStyle>
            <a:lvl1pPr>
              <a:defRPr lang="en-US" sz="2400" kern="4000" dirty="0" smtClean="0">
                <a:solidFill>
                  <a:schemeClr val="tx1"/>
                </a:solidFill>
                <a:latin typeface="Averta" pitchFamily="2" charset="77"/>
                <a:ea typeface="Tahoma" panose="020B0604030504040204" pitchFamily="34" charset="0"/>
                <a:cs typeface="Tahoma" panose="020B0604030504040204" pitchFamily="34" charset="0"/>
              </a:defRPr>
            </a:lvl1pPr>
            <a:lvl2pPr>
              <a:defRPr lang="en-US" sz="2000" kern="1200" dirty="0" smtClean="0">
                <a:solidFill>
                  <a:srgbClr val="7C82B3"/>
                </a:solidFill>
                <a:latin typeface="Averta" pitchFamily="2" charset="77"/>
                <a:ea typeface="Tahoma" panose="020B0604030504040204" pitchFamily="34" charset="0"/>
                <a:cs typeface="Tahoma" panose="020B0604030504040204" pitchFamily="34" charset="0"/>
              </a:defRPr>
            </a:lvl2pPr>
            <a:lvl3pPr marL="1143000" indent="-228600">
              <a:defRPr lang="en-US" sz="2000" kern="1200" dirty="0" smtClean="0">
                <a:solidFill>
                  <a:schemeClr val="tx1"/>
                </a:solidFill>
                <a:latin typeface="Averta" pitchFamily="2" charset="77"/>
                <a:ea typeface="Tahoma" panose="020B0604030504040204" pitchFamily="34" charset="0"/>
                <a:cs typeface="Tahoma" panose="020B0604030504040204" pitchFamily="34" charset="0"/>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Slide Number Placeholder 8"/>
          <p:cNvSpPr>
            <a:spLocks noGrp="1"/>
          </p:cNvSpPr>
          <p:nvPr>
            <p:ph type="sldNum" sz="quarter" idx="10"/>
          </p:nvPr>
        </p:nvSpPr>
        <p:spPr/>
        <p:txBody>
          <a:bodyPr/>
          <a:lstStyle>
            <a:lvl1pPr>
              <a:defRPr>
                <a:latin typeface="Averta" pitchFamily="2" charset="77"/>
              </a:defRPr>
            </a:lvl1pPr>
          </a:lstStyle>
          <a:p>
            <a:pPr>
              <a:defRPr/>
            </a:pPr>
            <a:fld id="{848B8531-E51B-4287-A855-3F1CAFBB7C96}" type="slidenum">
              <a:rPr lang="en-NZ" smtClean="0"/>
              <a:pPr>
                <a:defRPr/>
              </a:pPr>
              <a:t>‹#›</a:t>
            </a:fld>
            <a:endParaRPr lang="en-NZ"/>
          </a:p>
        </p:txBody>
      </p:sp>
    </p:spTree>
    <p:extLst>
      <p:ext uri="{BB962C8B-B14F-4D97-AF65-F5344CB8AC3E}">
        <p14:creationId xmlns:p14="http://schemas.microsoft.com/office/powerpoint/2010/main" val="224078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lvl1pPr>
              <a:defRPr b="1" i="0">
                <a:latin typeface="Averta Bold" pitchFamily="2" charset="77"/>
              </a:defRPr>
            </a:lvl1pPr>
          </a:lstStyle>
          <a:p>
            <a:r>
              <a:rPr lang="en-US"/>
              <a:t>Click to edit Master title style</a:t>
            </a:r>
            <a:endParaRPr lang="en-NZ"/>
          </a:p>
        </p:txBody>
      </p:sp>
      <p:sp>
        <p:nvSpPr>
          <p:cNvPr id="3" name="Text Placeholder 2"/>
          <p:cNvSpPr>
            <a:spLocks noGrp="1"/>
          </p:cNvSpPr>
          <p:nvPr>
            <p:ph type="body" idx="1"/>
          </p:nvPr>
        </p:nvSpPr>
        <p:spPr>
          <a:xfrm>
            <a:off x="840318" y="1681163"/>
            <a:ext cx="5158316" cy="823912"/>
          </a:xfrm>
        </p:spPr>
        <p:txBody>
          <a:bodyPr anchor="b">
            <a:normAutofit/>
          </a:bodyPr>
          <a:lstStyle>
            <a:lvl1pPr marL="0" indent="0">
              <a:buNone/>
              <a:defRPr sz="2400" b="0">
                <a:latin typeface="Averta"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2793948"/>
          </a:xfrm>
        </p:spPr>
        <p:txBody>
          <a:bodyPr/>
          <a:lstStyle>
            <a:lvl1pPr>
              <a:defRPr sz="2000">
                <a:latin typeface="Averta" pitchFamily="2" charset="77"/>
                <a:ea typeface="Tahoma" panose="020B0604030504040204" pitchFamily="34" charset="0"/>
                <a:cs typeface="Tahoma" panose="020B0604030504040204" pitchFamily="34" charset="0"/>
              </a:defRPr>
            </a:lvl1pPr>
            <a:lvl2pPr>
              <a:defRPr sz="2000">
                <a:latin typeface="Averta" pitchFamily="2" charset="77"/>
                <a:ea typeface="Tahoma" panose="020B0604030504040204" pitchFamily="34" charset="0"/>
                <a:cs typeface="Tahoma" panose="020B0604030504040204" pitchFamily="34" charset="0"/>
              </a:defRPr>
            </a:lvl2pPr>
            <a:lvl3pPr>
              <a:defRPr>
                <a:latin typeface="Averta" pitchFamily="2" charset="77"/>
                <a:ea typeface="Tahoma" panose="020B0604030504040204" pitchFamily="34" charset="0"/>
                <a:cs typeface="Tahoma" panose="020B0604030504040204" pitchFamily="34" charset="0"/>
              </a:defRPr>
            </a:lvl3pPr>
            <a:lvl4pPr>
              <a:defRPr>
                <a:latin typeface="Averta" pitchFamily="2" charset="77"/>
                <a:ea typeface="Tahoma" panose="020B0604030504040204" pitchFamily="34" charset="0"/>
                <a:cs typeface="Tahoma" panose="020B0604030504040204" pitchFamily="34" charset="0"/>
              </a:defRPr>
            </a:lvl4pPr>
            <a:lvl5pPr>
              <a:defRPr>
                <a:latin typeface="Averta" pitchFamily="2" charset="77"/>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0">
                <a:latin typeface="Averta"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2793948"/>
          </a:xfrm>
        </p:spPr>
        <p:txBody>
          <a:bodyPr/>
          <a:lstStyle>
            <a:lvl1pPr>
              <a:defRPr sz="2000">
                <a:latin typeface="Averta" pitchFamily="2" charset="77"/>
                <a:ea typeface="Tahoma" panose="020B0604030504040204" pitchFamily="34" charset="0"/>
                <a:cs typeface="Tahoma" panose="020B0604030504040204" pitchFamily="34" charset="0"/>
              </a:defRPr>
            </a:lvl1pPr>
            <a:lvl2pPr>
              <a:defRPr sz="2000">
                <a:latin typeface="Averta" pitchFamily="2" charset="77"/>
                <a:ea typeface="Tahoma" panose="020B0604030504040204" pitchFamily="34" charset="0"/>
                <a:cs typeface="Tahoma" panose="020B0604030504040204" pitchFamily="34" charset="0"/>
              </a:defRPr>
            </a:lvl2pPr>
            <a:lvl3pPr>
              <a:defRPr>
                <a:latin typeface="Averta" pitchFamily="2" charset="77"/>
                <a:ea typeface="Tahoma" panose="020B0604030504040204" pitchFamily="34" charset="0"/>
                <a:cs typeface="Tahoma" panose="020B0604030504040204" pitchFamily="34" charset="0"/>
              </a:defRPr>
            </a:lvl3pPr>
            <a:lvl4pPr>
              <a:defRPr>
                <a:latin typeface="Averta" pitchFamily="2" charset="77"/>
                <a:ea typeface="Tahoma" panose="020B0604030504040204" pitchFamily="34" charset="0"/>
                <a:cs typeface="Tahoma" panose="020B0604030504040204" pitchFamily="34" charset="0"/>
              </a:defRPr>
            </a:lvl4pPr>
            <a:lvl5pPr>
              <a:defRPr>
                <a:latin typeface="Averta" pitchFamily="2" charset="77"/>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Slide Number Placeholder 8"/>
          <p:cNvSpPr>
            <a:spLocks noGrp="1"/>
          </p:cNvSpPr>
          <p:nvPr>
            <p:ph type="sldNum" sz="quarter" idx="10"/>
          </p:nvPr>
        </p:nvSpPr>
        <p:spPr/>
        <p:txBody>
          <a:bodyPr/>
          <a:lstStyle>
            <a:lvl1pPr>
              <a:defRPr>
                <a:latin typeface="Averta" pitchFamily="2" charset="77"/>
              </a:defRPr>
            </a:lvl1pPr>
          </a:lstStyle>
          <a:p>
            <a:pPr>
              <a:defRPr/>
            </a:pPr>
            <a:fld id="{53A2AB89-425A-4664-85F6-E16DB043F67A}" type="slidenum">
              <a:rPr lang="en-NZ" smtClean="0"/>
              <a:pPr>
                <a:defRPr/>
              </a:pPr>
              <a:t>‹#›</a:t>
            </a:fld>
            <a:endParaRPr lang="en-NZ"/>
          </a:p>
        </p:txBody>
      </p:sp>
    </p:spTree>
    <p:extLst>
      <p:ext uri="{BB962C8B-B14F-4D97-AF65-F5344CB8AC3E}">
        <p14:creationId xmlns:p14="http://schemas.microsoft.com/office/powerpoint/2010/main" val="210200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Slide Number Placeholder 8"/>
          <p:cNvSpPr>
            <a:spLocks noGrp="1"/>
          </p:cNvSpPr>
          <p:nvPr>
            <p:ph type="sldNum" sz="quarter" idx="10"/>
          </p:nvPr>
        </p:nvSpPr>
        <p:spPr/>
        <p:txBody>
          <a:bodyPr/>
          <a:lstStyle>
            <a:lvl1pPr>
              <a:defRPr/>
            </a:lvl1pPr>
          </a:lstStyle>
          <a:p>
            <a:pPr>
              <a:defRPr/>
            </a:pPr>
            <a:fld id="{925BE34F-10EA-42C5-AAB2-499C7556401E}" type="slidenum">
              <a:rPr lang="en-NZ"/>
              <a:pPr>
                <a:defRPr/>
              </a:pPr>
              <a:t>‹#›</a:t>
            </a:fld>
            <a:endParaRPr lang="en-NZ"/>
          </a:p>
        </p:txBody>
      </p:sp>
    </p:spTree>
    <p:extLst>
      <p:ext uri="{BB962C8B-B14F-4D97-AF65-F5344CB8AC3E}">
        <p14:creationId xmlns:p14="http://schemas.microsoft.com/office/powerpoint/2010/main" val="416053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p:txBody>
          <a:bodyPr/>
          <a:lstStyle>
            <a:lvl1pPr>
              <a:defRPr/>
            </a:lvl1pPr>
          </a:lstStyle>
          <a:p>
            <a:pPr>
              <a:defRPr/>
            </a:pPr>
            <a:fld id="{AD9B262E-51CC-4A45-A84E-E1DFFC21D275}" type="slidenum">
              <a:rPr lang="en-NZ"/>
              <a:pPr>
                <a:defRPr/>
              </a:pPr>
              <a:t>‹#›</a:t>
            </a:fld>
            <a:endParaRPr lang="en-NZ"/>
          </a:p>
        </p:txBody>
      </p:sp>
    </p:spTree>
    <p:extLst>
      <p:ext uri="{BB962C8B-B14F-4D97-AF65-F5344CB8AC3E}">
        <p14:creationId xmlns:p14="http://schemas.microsoft.com/office/powerpoint/2010/main" val="242131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4" name="Slide Number Placeholder 8">
            <a:extLst>
              <a:ext uri="{FF2B5EF4-FFF2-40B4-BE49-F238E27FC236}">
                <a16:creationId xmlns:a16="http://schemas.microsoft.com/office/drawing/2014/main" id="{AA5BE1EA-C9DD-9346-BC33-C426CBCB44CF}"/>
              </a:ext>
            </a:extLst>
          </p:cNvPr>
          <p:cNvSpPr>
            <a:spLocks noGrp="1"/>
          </p:cNvSpPr>
          <p:nvPr>
            <p:ph type="sldNum" sz="quarter" idx="4"/>
          </p:nvPr>
        </p:nvSpPr>
        <p:spPr>
          <a:xfrm>
            <a:off x="9041775" y="6213944"/>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59770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rta Bold" pitchFamily="2" charset="77"/>
              </a:defRPr>
            </a:lvl1pPr>
          </a:lstStyle>
          <a:p>
            <a:r>
              <a:rPr lang="en-US"/>
              <a:t>Click to edit Master title style</a:t>
            </a:r>
            <a:endParaRPr lang="en-NZ"/>
          </a:p>
        </p:txBody>
      </p:sp>
      <p:sp>
        <p:nvSpPr>
          <p:cNvPr id="4" name="Text Placeholder 3"/>
          <p:cNvSpPr>
            <a:spLocks noGrp="1"/>
          </p:cNvSpPr>
          <p:nvPr>
            <p:ph type="body" sz="quarter" idx="10"/>
          </p:nvPr>
        </p:nvSpPr>
        <p:spPr>
          <a:xfrm>
            <a:off x="838200" y="1847851"/>
            <a:ext cx="10515600" cy="3511133"/>
          </a:xfrm>
        </p:spPr>
        <p:txBody>
          <a:bodyPr/>
          <a:lstStyle>
            <a:lvl1pPr>
              <a:defRPr>
                <a:latin typeface="Averta" pitchFamily="2" charset="77"/>
              </a:defRPr>
            </a:lvl1pPr>
            <a:lvl2pPr marL="685800" indent="-228600">
              <a:buClr>
                <a:srgbClr val="7C82B3"/>
              </a:buClr>
              <a:buFont typeface="Courier New" panose="02070309020205020404" pitchFamily="49" charset="0"/>
              <a:buChar char="o"/>
              <a:defRPr sz="1800">
                <a:latin typeface="Averta" pitchFamily="2" charset="77"/>
              </a:defRPr>
            </a:lvl2pPr>
            <a:lvl3pPr marL="1143000" indent="-228600">
              <a:buClr>
                <a:srgbClr val="7C82B3"/>
              </a:buClr>
              <a:buFont typeface="Tahoma" panose="020B0604030504040204" pitchFamily="34" charset="0"/>
              <a:buChar char="̶"/>
              <a:defRPr sz="1800">
                <a:latin typeface="Averta" pitchFamily="2" charset="77"/>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Slide Number Placeholder 8">
            <a:extLst>
              <a:ext uri="{FF2B5EF4-FFF2-40B4-BE49-F238E27FC236}">
                <a16:creationId xmlns:a16="http://schemas.microsoft.com/office/drawing/2014/main" id="{0C359F66-A7E3-BC48-999B-FB2000CAE8A3}"/>
              </a:ext>
            </a:extLst>
          </p:cNvPr>
          <p:cNvSpPr>
            <a:spLocks noGrp="1"/>
          </p:cNvSpPr>
          <p:nvPr>
            <p:ph type="sldNum" sz="quarter" idx="4"/>
          </p:nvPr>
        </p:nvSpPr>
        <p:spPr>
          <a:xfrm>
            <a:off x="9041775" y="6213944"/>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82661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4" name="Slide Number Placeholder 8">
            <a:extLst>
              <a:ext uri="{FF2B5EF4-FFF2-40B4-BE49-F238E27FC236}">
                <a16:creationId xmlns:a16="http://schemas.microsoft.com/office/drawing/2014/main" id="{13057604-CB85-EC47-9F3F-AAB270B25B30}"/>
              </a:ext>
            </a:extLst>
          </p:cNvPr>
          <p:cNvSpPr>
            <a:spLocks noGrp="1"/>
          </p:cNvSpPr>
          <p:nvPr>
            <p:ph type="sldNum" sz="quarter" idx="4"/>
          </p:nvPr>
        </p:nvSpPr>
        <p:spPr>
          <a:xfrm>
            <a:off x="9041775" y="6213944"/>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31223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D0EA46-0A18-3042-845E-4C3D312C064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p:cNvSpPr>
            <a:spLocks noGrp="1"/>
          </p:cNvSpPr>
          <p:nvPr>
            <p:ph type="body" idx="1"/>
          </p:nvPr>
        </p:nvSpPr>
        <p:spPr bwMode="auto">
          <a:xfrm>
            <a:off x="838200"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Text</a:t>
            </a:r>
          </a:p>
          <a:p>
            <a:pPr lvl="2"/>
            <a:r>
              <a:rPr lang="en-US" altLang="en-US"/>
              <a:t>Text</a:t>
            </a:r>
          </a:p>
        </p:txBody>
      </p:sp>
      <p:sp>
        <p:nvSpPr>
          <p:cNvPr id="9" name="Slide Number Placeholder 8"/>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hf hdr="0" dt="0"/>
  <p:txStyles>
    <p:titleStyle>
      <a:lvl1pPr algn="l" rtl="0" eaLnBrk="1" fontAlgn="base" hangingPunct="1">
        <a:lnSpc>
          <a:spcPct val="90000"/>
        </a:lnSpc>
        <a:spcBef>
          <a:spcPts val="800"/>
        </a:spcBef>
        <a:spcAft>
          <a:spcPts val="1100"/>
        </a:spcAft>
        <a:defRPr sz="2800" b="1" i="0" kern="4000">
          <a:solidFill>
            <a:srgbClr val="7C82B3"/>
          </a:solidFill>
          <a:latin typeface="Averta Bold" pitchFamily="2" charset="77"/>
          <a:ea typeface="Tahoma" panose="020B0604030504040204" pitchFamily="34" charset="0"/>
          <a:cs typeface="Tahoma" panose="020B0604030504040204" pitchFamily="34" charset="0"/>
        </a:defRPr>
      </a:lvl1pPr>
      <a:lvl2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2pPr>
      <a:lvl3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3pPr>
      <a:lvl4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4pPr>
      <a:lvl5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5pPr>
      <a:lvl6pPr marL="457200" algn="l" rtl="0" eaLnBrk="1" fontAlgn="base" hangingPunct="1">
        <a:lnSpc>
          <a:spcPct val="90000"/>
        </a:lnSpc>
        <a:spcBef>
          <a:spcPct val="0"/>
        </a:spcBef>
        <a:spcAft>
          <a:spcPct val="0"/>
        </a:spcAft>
        <a:defRPr sz="3000">
          <a:solidFill>
            <a:srgbClr val="589199"/>
          </a:solidFill>
          <a:latin typeface="Tahoma" panose="020B0604030504040204" pitchFamily="34" charset="0"/>
          <a:cs typeface="Tahoma" panose="020B0604030504040204" pitchFamily="34" charset="0"/>
        </a:defRPr>
      </a:lvl6pPr>
      <a:lvl7pPr marL="914400" algn="l" rtl="0" eaLnBrk="1" fontAlgn="base" hangingPunct="1">
        <a:lnSpc>
          <a:spcPct val="90000"/>
        </a:lnSpc>
        <a:spcBef>
          <a:spcPct val="0"/>
        </a:spcBef>
        <a:spcAft>
          <a:spcPct val="0"/>
        </a:spcAft>
        <a:defRPr sz="3000">
          <a:solidFill>
            <a:srgbClr val="589199"/>
          </a:solidFill>
          <a:latin typeface="Tahoma" panose="020B0604030504040204" pitchFamily="34" charset="0"/>
          <a:cs typeface="Tahoma" panose="020B0604030504040204" pitchFamily="34" charset="0"/>
        </a:defRPr>
      </a:lvl7pPr>
      <a:lvl8pPr marL="1371600" algn="l" rtl="0" eaLnBrk="1" fontAlgn="base" hangingPunct="1">
        <a:lnSpc>
          <a:spcPct val="90000"/>
        </a:lnSpc>
        <a:spcBef>
          <a:spcPct val="0"/>
        </a:spcBef>
        <a:spcAft>
          <a:spcPct val="0"/>
        </a:spcAft>
        <a:defRPr sz="3000">
          <a:solidFill>
            <a:srgbClr val="589199"/>
          </a:solidFill>
          <a:latin typeface="Tahoma" panose="020B0604030504040204" pitchFamily="34" charset="0"/>
          <a:cs typeface="Tahoma" panose="020B0604030504040204" pitchFamily="34" charset="0"/>
        </a:defRPr>
      </a:lvl8pPr>
      <a:lvl9pPr marL="1828800" algn="l" rtl="0" eaLnBrk="1" fontAlgn="base" hangingPunct="1">
        <a:lnSpc>
          <a:spcPct val="90000"/>
        </a:lnSpc>
        <a:spcBef>
          <a:spcPct val="0"/>
        </a:spcBef>
        <a:spcAft>
          <a:spcPct val="0"/>
        </a:spcAft>
        <a:defRPr sz="3000">
          <a:solidFill>
            <a:srgbClr val="589199"/>
          </a:solidFill>
          <a:latin typeface="Tahoma" panose="020B0604030504040204" pitchFamily="34" charset="0"/>
          <a:cs typeface="Tahoma" panose="020B0604030504040204" pitchFamily="34" charset="0"/>
        </a:defRPr>
      </a:lvl9pPr>
    </p:titleStyle>
    <p:bodyStyle>
      <a:lvl1pPr marL="228600" indent="-228600" algn="l" rtl="0" eaLnBrk="1" fontAlgn="base" hangingPunct="1">
        <a:lnSpc>
          <a:spcPct val="90000"/>
        </a:lnSpc>
        <a:spcBef>
          <a:spcPts val="850"/>
        </a:spcBef>
        <a:spcAft>
          <a:spcPts val="1100"/>
        </a:spcAft>
        <a:buClr>
          <a:srgbClr val="7C82B3"/>
        </a:buClr>
        <a:buFont typeface="Arial" panose="020B0604020202020204" pitchFamily="34" charset="0"/>
        <a:buChar char="•"/>
        <a:defRPr sz="2500" kern="4000">
          <a:solidFill>
            <a:schemeClr val="tx1"/>
          </a:solidFill>
          <a:latin typeface="Averta" pitchFamily="2" charset="77"/>
          <a:ea typeface="Tahoma" panose="020B0604030504040204" pitchFamily="34" charset="0"/>
          <a:cs typeface="Tahoma" panose="020B0604030504040204" pitchFamily="34" charset="0"/>
        </a:defRPr>
      </a:lvl1pPr>
      <a:lvl2pPr marL="685800" indent="-228600" algn="l" rtl="0" eaLnBrk="1" fontAlgn="base" hangingPunct="1">
        <a:lnSpc>
          <a:spcPct val="90000"/>
        </a:lnSpc>
        <a:spcBef>
          <a:spcPts val="500"/>
        </a:spcBef>
        <a:spcAft>
          <a:spcPts val="500"/>
        </a:spcAft>
        <a:buFont typeface="Courier New" panose="02070309020205020404" pitchFamily="49" charset="0"/>
        <a:buChar char="o"/>
        <a:defRPr sz="2300" kern="4000">
          <a:solidFill>
            <a:srgbClr val="7C82B3"/>
          </a:solidFill>
          <a:latin typeface="Averta" pitchFamily="2" charset="77"/>
          <a:ea typeface="Tahoma" panose="020B0604030504040204" pitchFamily="34" charset="0"/>
          <a:cs typeface="Tahoma" panose="020B0604030504040204" pitchFamily="34" charset="0"/>
        </a:defRPr>
      </a:lvl2pPr>
      <a:lvl3pPr marL="1143000" indent="-228600" algn="l" rtl="0" eaLnBrk="1" fontAlgn="base" hangingPunct="1">
        <a:lnSpc>
          <a:spcPct val="90000"/>
        </a:lnSpc>
        <a:spcBef>
          <a:spcPts val="500"/>
        </a:spcBef>
        <a:spcAft>
          <a:spcPct val="0"/>
        </a:spcAft>
        <a:buClr>
          <a:srgbClr val="7C82B3"/>
        </a:buClr>
        <a:buFont typeface="Calibri" panose="020F0502020204030204" pitchFamily="34" charset="0"/>
        <a:buChar char="̶"/>
        <a:defRPr sz="2000" kern="4000">
          <a:solidFill>
            <a:schemeClr val="tx1"/>
          </a:solidFill>
          <a:latin typeface="Averta" pitchFamily="2" charset="77"/>
          <a:ea typeface="Tahoma" panose="020B0604030504040204" pitchFamily="34" charset="0"/>
          <a:cs typeface="Tahom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E86376-C885-8C42-A635-1E10E5ACDC9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050"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2051" name="Text Placeholder 2"/>
          <p:cNvSpPr>
            <a:spLocks noGrp="1"/>
          </p:cNvSpPr>
          <p:nvPr>
            <p:ph type="body" idx="1"/>
          </p:nvPr>
        </p:nvSpPr>
        <p:spPr bwMode="auto">
          <a:xfrm>
            <a:off x="838200"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a:t>Text – for “wordy” slides</a:t>
            </a:r>
          </a:p>
          <a:p>
            <a:pPr lvl="0"/>
            <a:r>
              <a:rPr lang="en-NZ" altLang="en-US"/>
              <a:t>Text</a:t>
            </a:r>
          </a:p>
          <a:p>
            <a:pPr lvl="0"/>
            <a:r>
              <a:rPr lang="en-NZ" altLang="en-US"/>
              <a:t>Text</a:t>
            </a:r>
          </a:p>
          <a:p>
            <a:pPr lvl="0"/>
            <a:r>
              <a:rPr lang="en-NZ" altLang="en-US"/>
              <a:t>Text</a:t>
            </a:r>
          </a:p>
          <a:p>
            <a:pPr lvl="0"/>
            <a:r>
              <a:rPr lang="en-NZ" altLang="en-US"/>
              <a:t>Text</a:t>
            </a:r>
          </a:p>
          <a:p>
            <a:pPr lvl="0"/>
            <a:endParaRPr lang="en-NZ" altLang="en-US"/>
          </a:p>
          <a:p>
            <a:pPr lvl="0"/>
            <a:endParaRPr lang="en-NZ" altLang="en-US"/>
          </a:p>
        </p:txBody>
      </p:sp>
      <p:sp>
        <p:nvSpPr>
          <p:cNvPr id="6" name="Slide Number Placeholder 8">
            <a:extLst>
              <a:ext uri="{FF2B5EF4-FFF2-40B4-BE49-F238E27FC236}">
                <a16:creationId xmlns:a16="http://schemas.microsoft.com/office/drawing/2014/main" id="{2D66111A-DDF8-2941-BCF8-927D1C1E3C8A}"/>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hf hdr="0" dt="0"/>
  <p:txStyles>
    <p:titleStyle>
      <a:lvl1pPr algn="l" rtl="0" eaLnBrk="0" fontAlgn="base" hangingPunct="0">
        <a:lnSpc>
          <a:spcPct val="90000"/>
        </a:lnSpc>
        <a:spcBef>
          <a:spcPct val="0"/>
        </a:spcBef>
        <a:spcAft>
          <a:spcPct val="0"/>
        </a:spcAft>
        <a:defRPr sz="2700" b="1" i="0" kern="4000">
          <a:solidFill>
            <a:srgbClr val="7C82B3"/>
          </a:solidFill>
          <a:latin typeface="Averta Bold" pitchFamily="2" charset="77"/>
          <a:ea typeface="Tahoma" panose="020B0604030504040204" pitchFamily="34" charset="0"/>
          <a:cs typeface="Tahoma" panose="020B0604030504040204" pitchFamily="34" charset="0"/>
        </a:defRPr>
      </a:lvl1pPr>
      <a:lvl2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2pPr>
      <a:lvl3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3pPr>
      <a:lvl4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4pPr>
      <a:lvl5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5pPr>
      <a:lvl6pPr marL="457200"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6pPr>
      <a:lvl7pPr marL="914400"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7pPr>
      <a:lvl8pPr marL="1371600"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8pPr>
      <a:lvl9pPr marL="1828800"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9pPr>
    </p:titleStyle>
    <p:bodyStyle>
      <a:lvl1pPr marL="285750" indent="-285750" algn="l" rtl="0" eaLnBrk="0" fontAlgn="base" hangingPunct="0">
        <a:lnSpc>
          <a:spcPct val="90000"/>
        </a:lnSpc>
        <a:spcBef>
          <a:spcPts val="1000"/>
        </a:spcBef>
        <a:spcAft>
          <a:spcPct val="0"/>
        </a:spcAft>
        <a:buClr>
          <a:srgbClr val="7C82B3"/>
        </a:buClr>
        <a:buFont typeface="Arial" panose="020B0604020202020204" pitchFamily="34" charset="0"/>
        <a:buChar char="•"/>
        <a:defRPr kern="1200">
          <a:solidFill>
            <a:schemeClr val="tx1"/>
          </a:solidFill>
          <a:latin typeface="Averta" pitchFamily="2" charset="77"/>
          <a:ea typeface="Tahoma" panose="020B0604030504040204" pitchFamily="34" charset="0"/>
          <a:cs typeface="Tahoma" panose="020B060403050404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5AFA99-77A4-884D-92AC-391B1B9E16E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75"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3076" name="Text Placeholder 2"/>
          <p:cNvSpPr>
            <a:spLocks noGrp="1"/>
          </p:cNvSpPr>
          <p:nvPr>
            <p:ph type="body" idx="1"/>
          </p:nvPr>
        </p:nvSpPr>
        <p:spPr bwMode="auto">
          <a:xfrm>
            <a:off x="838200"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a:t>Click to edit Master text styles</a:t>
            </a:r>
          </a:p>
          <a:p>
            <a:pPr lvl="1"/>
            <a:r>
              <a:rPr lang="en-NZ" altLang="en-US"/>
              <a:t>Second level</a:t>
            </a:r>
          </a:p>
          <a:p>
            <a:pPr lvl="2"/>
            <a:r>
              <a:rPr lang="en-NZ" altLang="en-US"/>
              <a:t>Third level</a:t>
            </a:r>
          </a:p>
        </p:txBody>
      </p:sp>
      <p:sp>
        <p:nvSpPr>
          <p:cNvPr id="6" name="Slide Number Placeholder 8">
            <a:extLst>
              <a:ext uri="{FF2B5EF4-FFF2-40B4-BE49-F238E27FC236}">
                <a16:creationId xmlns:a16="http://schemas.microsoft.com/office/drawing/2014/main" id="{1D16091B-1076-1F4E-8CEA-451F18135256}"/>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cSld>
  <p:clrMap bg1="lt1" tx1="dk1" bg2="lt2" tx2="dk2" accent1="accent1" accent2="accent2" accent3="accent3" accent4="accent4" accent5="accent5" accent6="accent6" hlink="hlink" folHlink="folHlink"/>
  <p:sldLayoutIdLst>
    <p:sldLayoutId id="2147483803"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hf hdr="0" dt="0"/>
  <p:txStyles>
    <p:titleStyle>
      <a:lvl1pPr algn="l" rtl="0" eaLnBrk="0" fontAlgn="base" hangingPunct="0">
        <a:lnSpc>
          <a:spcPct val="90000"/>
        </a:lnSpc>
        <a:spcBef>
          <a:spcPct val="0"/>
        </a:spcBef>
        <a:spcAft>
          <a:spcPts val="150"/>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Clr>
          <a:srgbClr val="7C82B3"/>
        </a:buClr>
        <a:buFont typeface="Arial" panose="020B0604020202020204" pitchFamily="34" charset="0"/>
        <a:buChar char="•"/>
        <a:defRPr sz="2000" kern="1200">
          <a:solidFill>
            <a:schemeClr val="tx1"/>
          </a:solidFill>
          <a:latin typeface="Averta" pitchFamily="2" charset="77"/>
          <a:ea typeface="+mn-ea"/>
          <a:cs typeface="+mn-cs"/>
        </a:defRPr>
      </a:lvl1pPr>
      <a:lvl2pPr marL="514350" indent="-171450" algn="l" rtl="0" eaLnBrk="0" fontAlgn="base" hangingPunct="0">
        <a:lnSpc>
          <a:spcPct val="90000"/>
        </a:lnSpc>
        <a:spcBef>
          <a:spcPts val="375"/>
        </a:spcBef>
        <a:spcAft>
          <a:spcPct val="0"/>
        </a:spcAft>
        <a:buClr>
          <a:srgbClr val="7C82B3"/>
        </a:buClr>
        <a:buFont typeface="Courier New" panose="02070309020205020404" pitchFamily="49" charset="0"/>
        <a:buChar char="o"/>
        <a:defRPr kern="1200">
          <a:solidFill>
            <a:schemeClr val="tx1"/>
          </a:solidFill>
          <a:latin typeface="Averta" pitchFamily="2" charset="77"/>
          <a:ea typeface="+mn-ea"/>
          <a:cs typeface="+mn-cs"/>
        </a:defRPr>
      </a:lvl2pPr>
      <a:lvl3pPr marL="857250" indent="-171450" algn="l" rtl="0" eaLnBrk="0" fontAlgn="base" hangingPunct="0">
        <a:lnSpc>
          <a:spcPct val="90000"/>
        </a:lnSpc>
        <a:spcBef>
          <a:spcPts val="375"/>
        </a:spcBef>
        <a:spcAft>
          <a:spcPct val="0"/>
        </a:spcAft>
        <a:buClr>
          <a:srgbClr val="7C82B3"/>
        </a:buClr>
        <a:buFont typeface="Calibri" panose="020F0502020204030204" pitchFamily="34" charset="0"/>
        <a:buChar char="̶"/>
        <a:defRPr kern="1200">
          <a:solidFill>
            <a:schemeClr val="tx1"/>
          </a:solidFill>
          <a:latin typeface="Averta" pitchFamily="2" charset="77"/>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55FFE7-6853-8040-A2DA-DE033BA9681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Title Placeholder 1">
            <a:extLst>
              <a:ext uri="{FF2B5EF4-FFF2-40B4-BE49-F238E27FC236}">
                <a16:creationId xmlns:a16="http://schemas.microsoft.com/office/drawing/2014/main" id="{A631E3FA-83BD-724D-B059-66B16E2EC5E9}"/>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3" name="Text Placeholder 2">
            <a:extLst>
              <a:ext uri="{FF2B5EF4-FFF2-40B4-BE49-F238E27FC236}">
                <a16:creationId xmlns:a16="http://schemas.microsoft.com/office/drawing/2014/main" id="{7516DC29-CE77-034F-B6B7-1FE2016A8F3B}"/>
              </a:ext>
            </a:extLst>
          </p:cNvPr>
          <p:cNvSpPr>
            <a:spLocks noGrp="1"/>
          </p:cNvSpPr>
          <p:nvPr>
            <p:ph type="body" idx="1"/>
          </p:nvPr>
        </p:nvSpPr>
        <p:spPr bwMode="auto">
          <a:xfrm>
            <a:off x="838200"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a:t>Click to edit Master text styles</a:t>
            </a:r>
          </a:p>
          <a:p>
            <a:pPr lvl="1"/>
            <a:r>
              <a:rPr lang="en-NZ" altLang="en-US"/>
              <a:t>Second level</a:t>
            </a:r>
          </a:p>
          <a:p>
            <a:pPr lvl="2"/>
            <a:r>
              <a:rPr lang="en-NZ" altLang="en-US"/>
              <a:t>Third level</a:t>
            </a:r>
          </a:p>
        </p:txBody>
      </p:sp>
      <p:sp>
        <p:nvSpPr>
          <p:cNvPr id="6" name="Slide Number Placeholder 8">
            <a:extLst>
              <a:ext uri="{FF2B5EF4-FFF2-40B4-BE49-F238E27FC236}">
                <a16:creationId xmlns:a16="http://schemas.microsoft.com/office/drawing/2014/main" id="{EFBF0937-B773-8D4A-A8EE-CC9B5FFE765C}"/>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1"/>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821643468"/>
      </p:ext>
    </p:extLst>
  </p:cSld>
  <p:clrMap bg1="lt1" tx1="dk1" bg2="lt2" tx2="dk2" accent1="accent1" accent2="accent2" accent3="accent3" accent4="accent4" accent5="accent5" accent6="accent6" hlink="hlink" folHlink="folHlink"/>
  <p:sldLayoutIdLst>
    <p:sldLayoutId id="2147483805" r:id="rId1"/>
  </p:sldLayoutIdLst>
  <p:txStyles>
    <p:titleStyle>
      <a:lvl1pPr algn="l" defTabSz="914400" rtl="0" eaLnBrk="1" latinLnBrk="0" hangingPunct="1">
        <a:lnSpc>
          <a:spcPct val="90000"/>
        </a:lnSpc>
        <a:spcBef>
          <a:spcPct val="0"/>
        </a:spcBef>
        <a:buNone/>
        <a:defRPr sz="2700" b="1" i="0" kern="1200">
          <a:solidFill>
            <a:schemeClr val="bg1"/>
          </a:solidFill>
          <a:latin typeface="Averta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Aver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rta"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rta"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1350335" y="5471720"/>
            <a:ext cx="231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NZ" altLang="en-US">
                <a:latin typeface="Averta"/>
                <a:cs typeface="Tahoma"/>
              </a:rPr>
              <a:t>27 November 2025</a:t>
            </a:r>
            <a:endParaRPr lang="en-NZ" altLang="en-US">
              <a:latin typeface="Averta" pitchFamily="2" charset="77"/>
              <a:cs typeface="Tahoma" panose="020B0604030504040204" pitchFamily="34" charset="0"/>
            </a:endParaRPr>
          </a:p>
        </p:txBody>
      </p:sp>
      <p:sp>
        <p:nvSpPr>
          <p:cNvPr id="6" name="TextBox 2">
            <a:extLst>
              <a:ext uri="{FF2B5EF4-FFF2-40B4-BE49-F238E27FC236}">
                <a16:creationId xmlns:a16="http://schemas.microsoft.com/office/drawing/2014/main" id="{152C7535-58E7-4DFA-BCC2-26CA11E98160}"/>
              </a:ext>
            </a:extLst>
          </p:cNvPr>
          <p:cNvSpPr txBox="1">
            <a:spLocks noChangeArrowheads="1"/>
          </p:cNvSpPr>
          <p:nvPr/>
        </p:nvSpPr>
        <p:spPr bwMode="auto">
          <a:xfrm>
            <a:off x="4896643" y="5471720"/>
            <a:ext cx="2398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NZ" altLang="en-US">
                <a:latin typeface="Averta" pitchFamily="2" charset="77"/>
                <a:cs typeface="Tahoma" panose="020B0604030504040204" pitchFamily="34" charset="0"/>
              </a:rPr>
              <a:t>Gas Industry Co</a:t>
            </a:r>
          </a:p>
        </p:txBody>
      </p:sp>
      <p:sp>
        <p:nvSpPr>
          <p:cNvPr id="9" name="Title 8">
            <a:extLst>
              <a:ext uri="{FF2B5EF4-FFF2-40B4-BE49-F238E27FC236}">
                <a16:creationId xmlns:a16="http://schemas.microsoft.com/office/drawing/2014/main" id="{653CCCC8-F39E-B240-8943-6ED34DD42D36}"/>
              </a:ext>
            </a:extLst>
          </p:cNvPr>
          <p:cNvSpPr>
            <a:spLocks noGrp="1"/>
          </p:cNvSpPr>
          <p:nvPr>
            <p:ph type="ctrTitle"/>
          </p:nvPr>
        </p:nvSpPr>
        <p:spPr>
          <a:xfrm>
            <a:off x="635000" y="3858739"/>
            <a:ext cx="10216554" cy="490976"/>
          </a:xfrm>
        </p:spPr>
        <p:txBody>
          <a:bodyPr/>
          <a:lstStyle/>
          <a:p>
            <a:r>
              <a:rPr lang="en-US" sz="3200">
                <a:latin typeface="Averta Semibold" panose="00000700000000000000" pitchFamily="50" charset="0"/>
              </a:rPr>
              <a:t>Gas Industry Co </a:t>
            </a:r>
            <a:br>
              <a:rPr lang="en-US" sz="3200">
                <a:latin typeface="Averta Semibold" panose="00000700000000000000" pitchFamily="50" charset="0"/>
              </a:rPr>
            </a:br>
            <a:r>
              <a:rPr lang="en-US" sz="3200">
                <a:latin typeface="Averta Semibold" panose="00000700000000000000" pitchFamily="50" charset="0"/>
              </a:rPr>
              <a:t>Co-regulatory Forum Registration Pack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3F8B-25F4-8E33-764C-4FC15CC841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6B9F50C-2D87-539F-5CEA-07E2342957B9}"/>
              </a:ext>
            </a:extLst>
          </p:cNvPr>
          <p:cNvSpPr>
            <a:spLocks noGrp="1"/>
          </p:cNvSpPr>
          <p:nvPr>
            <p:ph type="title"/>
          </p:nvPr>
        </p:nvSpPr>
        <p:spPr>
          <a:xfrm>
            <a:off x="863600" y="400092"/>
            <a:ext cx="10463049" cy="921052"/>
          </a:xfrm>
        </p:spPr>
        <p:txBody>
          <a:bodyPr/>
          <a:lstStyle/>
          <a:p>
            <a:r>
              <a:rPr lang="en-US" b="0" dirty="0">
                <a:solidFill>
                  <a:srgbClr val="00B050"/>
                </a:solidFill>
                <a:latin typeface="Averta Semibold" panose="00000700000000000000" pitchFamily="50" charset="0"/>
              </a:rPr>
              <a:t>Provision of gas market data and information</a:t>
            </a:r>
            <a:endParaRPr lang="en-US" sz="2800" dirty="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3CB0D3EC-D8C7-363C-C834-8736ABCD57D2}"/>
              </a:ext>
            </a:extLst>
          </p:cNvPr>
          <p:cNvSpPr>
            <a:spLocks noGrp="1"/>
          </p:cNvSpPr>
          <p:nvPr>
            <p:ph idx="1"/>
          </p:nvPr>
        </p:nvSpPr>
        <p:spPr>
          <a:xfrm>
            <a:off x="863600" y="1124156"/>
            <a:ext cx="9525000" cy="4390231"/>
          </a:xfrm>
        </p:spPr>
        <p:txBody>
          <a:bodyPr/>
          <a:lstStyle/>
          <a:p>
            <a:pPr marL="0" indent="0" algn="l" rtl="0" fontAlgn="base">
              <a:spcBef>
                <a:spcPts val="600"/>
              </a:spcBef>
              <a:spcAft>
                <a:spcPts val="0"/>
              </a:spcAft>
              <a:buNone/>
            </a:pPr>
            <a:endParaRPr lang="en-US" sz="1800" b="0" i="0" dirty="0">
              <a:solidFill>
                <a:srgbClr val="000000"/>
              </a:solidFill>
              <a:effectLst/>
              <a:latin typeface="Averta"/>
            </a:endParaRPr>
          </a:p>
          <a:p>
            <a:pPr marL="0" indent="0" algn="l" rtl="0" fontAlgn="base">
              <a:spcBef>
                <a:spcPts val="600"/>
              </a:spcBef>
              <a:spcAft>
                <a:spcPts val="0"/>
              </a:spcAft>
              <a:buNone/>
            </a:pPr>
            <a:r>
              <a:rPr lang="en-US" sz="1800" b="0" i="0" dirty="0">
                <a:solidFill>
                  <a:srgbClr val="000000"/>
                </a:solidFill>
                <a:effectLst/>
                <a:latin typeface="Averta"/>
              </a:rPr>
              <a:t>MBIE is currently consulting on wider changes to improve gas market transparency, focusing on what information the sector needs and what can be provided without an undue compliance burden on the sector. </a:t>
            </a:r>
          </a:p>
          <a:p>
            <a:pPr marL="0" indent="0">
              <a:spcBef>
                <a:spcPts val="600"/>
              </a:spcBef>
              <a:spcAft>
                <a:spcPts val="0"/>
              </a:spcAft>
              <a:buNone/>
            </a:pPr>
            <a:r>
              <a:rPr lang="en-US" sz="1800" dirty="0">
                <a:solidFill>
                  <a:srgbClr val="000000"/>
                </a:solidFill>
                <a:latin typeface="Averta"/>
              </a:rPr>
              <a:t>The Government has also announced that they will codify the annual production of the Supply and Demand Study. </a:t>
            </a:r>
          </a:p>
          <a:p>
            <a:pPr marL="0" indent="0" algn="l" rtl="0" fontAlgn="base">
              <a:spcAft>
                <a:spcPts val="600"/>
              </a:spcAft>
              <a:buNone/>
            </a:pPr>
            <a:r>
              <a:rPr lang="en-US" sz="1800" b="0" i="0" dirty="0">
                <a:solidFill>
                  <a:srgbClr val="000000"/>
                </a:solidFill>
                <a:effectLst/>
                <a:latin typeface="Averta"/>
              </a:rPr>
              <a:t>In FY2027 we will:  </a:t>
            </a:r>
            <a:endParaRPr lang="en-US" sz="1800" b="0" i="0" dirty="0">
              <a:solidFill>
                <a:srgbClr val="000000"/>
              </a:solidFill>
              <a:effectLst/>
              <a:latin typeface="Averta"/>
              <a:cs typeface="Segoe UI"/>
            </a:endParaRPr>
          </a:p>
          <a:p>
            <a:pPr>
              <a:spcBef>
                <a:spcPts val="600"/>
              </a:spcBef>
              <a:spcAft>
                <a:spcPts val="0"/>
              </a:spcAft>
            </a:pPr>
            <a:r>
              <a:rPr lang="en-US" sz="1800" b="0" i="0" dirty="0">
                <a:solidFill>
                  <a:srgbClr val="000000"/>
                </a:solidFill>
                <a:effectLst/>
                <a:latin typeface="Averta"/>
              </a:rPr>
              <a:t>Publish the codified 2026 Supply and Demand study;  </a:t>
            </a:r>
          </a:p>
          <a:p>
            <a:pPr>
              <a:spcBef>
                <a:spcPts val="600"/>
              </a:spcBef>
              <a:spcAft>
                <a:spcPts val="0"/>
              </a:spcAft>
            </a:pPr>
            <a:r>
              <a:rPr lang="en-US" sz="1800" b="0" i="0" dirty="0">
                <a:solidFill>
                  <a:srgbClr val="000000"/>
                </a:solidFill>
                <a:effectLst/>
                <a:latin typeface="Averta"/>
              </a:rPr>
              <a:t>Undertake possible further work resulting from MBIE’s consultation. This may include collecting and publishing</a:t>
            </a:r>
            <a:r>
              <a:rPr lang="en-US" sz="1800" dirty="0">
                <a:solidFill>
                  <a:srgbClr val="000000"/>
                </a:solidFill>
                <a:latin typeface="Averta"/>
              </a:rPr>
              <a:t> additional information on production, consumption, transmission and storage; and </a:t>
            </a:r>
          </a:p>
          <a:p>
            <a:pPr>
              <a:spcBef>
                <a:spcPts val="600"/>
              </a:spcBef>
              <a:spcAft>
                <a:spcPts val="0"/>
              </a:spcAft>
            </a:pPr>
            <a:r>
              <a:rPr lang="en-US" sz="1800" dirty="0">
                <a:solidFill>
                  <a:srgbClr val="000000"/>
                </a:solidFill>
                <a:latin typeface="Averta"/>
              </a:rPr>
              <a:t>Perform an annual assessment of gas production forecasts and compliance with the Disclosure Rules; and continue to work with gas producers and gas storage owners to improve their awareness of, and compliance with, their obligations under the rules. </a:t>
            </a:r>
            <a:endParaRPr lang="en-US" sz="1800" b="1" dirty="0">
              <a:solidFill>
                <a:srgbClr val="00B050"/>
              </a:solidFill>
              <a:effectLst/>
              <a:latin typeface="Averta"/>
            </a:endParaRPr>
          </a:p>
        </p:txBody>
      </p:sp>
      <p:sp>
        <p:nvSpPr>
          <p:cNvPr id="5" name="Slide Number Placeholder 8">
            <a:extLst>
              <a:ext uri="{FF2B5EF4-FFF2-40B4-BE49-F238E27FC236}">
                <a16:creationId xmlns:a16="http://schemas.microsoft.com/office/drawing/2014/main" id="{A09A6550-F067-35A8-84FE-235D1AB66D59}"/>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10</a:t>
            </a:fld>
            <a:endParaRPr lang="en-NZ" dirty="0"/>
          </a:p>
        </p:txBody>
      </p:sp>
    </p:spTree>
    <p:extLst>
      <p:ext uri="{BB962C8B-B14F-4D97-AF65-F5344CB8AC3E}">
        <p14:creationId xmlns:p14="http://schemas.microsoft.com/office/powerpoint/2010/main" val="73623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8D08-B9B8-6FBE-7698-C87EF4E40E7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BB898BD-032B-4326-0A5E-38F52770FB4E}"/>
              </a:ext>
            </a:extLst>
          </p:cNvPr>
          <p:cNvSpPr>
            <a:spLocks noGrp="1"/>
          </p:cNvSpPr>
          <p:nvPr>
            <p:ph type="title"/>
          </p:nvPr>
        </p:nvSpPr>
        <p:spPr>
          <a:xfrm>
            <a:off x="863600" y="400092"/>
            <a:ext cx="10463049" cy="921052"/>
          </a:xfrm>
        </p:spPr>
        <p:txBody>
          <a:bodyPr/>
          <a:lstStyle/>
          <a:p>
            <a:r>
              <a:rPr lang="en-US" b="0" dirty="0">
                <a:solidFill>
                  <a:srgbClr val="00B050"/>
                </a:solidFill>
                <a:latin typeface="Averta Semibold" panose="00000700000000000000" pitchFamily="50" charset="0"/>
              </a:rPr>
              <a:t>Levy funding arrangements</a:t>
            </a:r>
            <a:endParaRPr lang="en-US" sz="2800" dirty="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A0EE3DDB-DD53-6220-A717-89DE419A145F}"/>
              </a:ext>
            </a:extLst>
          </p:cNvPr>
          <p:cNvSpPr>
            <a:spLocks noGrp="1"/>
          </p:cNvSpPr>
          <p:nvPr>
            <p:ph idx="1"/>
          </p:nvPr>
        </p:nvSpPr>
        <p:spPr>
          <a:xfrm>
            <a:off x="863600" y="1124156"/>
            <a:ext cx="9525000" cy="4390231"/>
          </a:xfrm>
        </p:spPr>
        <p:txBody>
          <a:bodyPr/>
          <a:lstStyle/>
          <a:p>
            <a:pPr marL="0" indent="0" algn="l" rtl="0" fontAlgn="base">
              <a:spcBef>
                <a:spcPts val="600"/>
              </a:spcBef>
              <a:spcAft>
                <a:spcPts val="0"/>
              </a:spcAft>
              <a:buNone/>
            </a:pPr>
            <a:endParaRPr lang="en-US" sz="1800" b="0" i="0" dirty="0">
              <a:solidFill>
                <a:srgbClr val="000000"/>
              </a:solidFill>
              <a:effectLst/>
              <a:latin typeface="Averta"/>
            </a:endParaRPr>
          </a:p>
          <a:p>
            <a:pPr marL="0" indent="0" algn="l" rtl="0" fontAlgn="base">
              <a:spcBef>
                <a:spcPts val="600"/>
              </a:spcBef>
              <a:spcAft>
                <a:spcPts val="0"/>
              </a:spcAft>
              <a:buNone/>
            </a:pPr>
            <a:r>
              <a:rPr lang="en-US" sz="1800" b="0" i="0" dirty="0">
                <a:solidFill>
                  <a:srgbClr val="000000"/>
                </a:solidFill>
                <a:effectLst/>
                <a:latin typeface="Averta"/>
              </a:rPr>
              <a:t>With gas supply forecast to reduce further, we are concerned that current levy funding arrangements are no longer fit for purpose to allow us to generate the income required to deliver our work programme.  </a:t>
            </a:r>
          </a:p>
          <a:p>
            <a:pPr marL="0" indent="0" algn="l" rtl="0" fontAlgn="base">
              <a:spcAft>
                <a:spcPts val="600"/>
              </a:spcAft>
              <a:buNone/>
            </a:pPr>
            <a:r>
              <a:rPr lang="en-US" sz="1800" b="0" i="0" dirty="0">
                <a:solidFill>
                  <a:srgbClr val="000000"/>
                </a:solidFill>
                <a:effectLst/>
                <a:latin typeface="Averta"/>
              </a:rPr>
              <a:t>In FY2027 we intend to:  </a:t>
            </a:r>
            <a:endParaRPr lang="en-US" sz="1800" b="0" i="0" dirty="0">
              <a:solidFill>
                <a:srgbClr val="000000"/>
              </a:solidFill>
              <a:effectLst/>
              <a:latin typeface="Averta"/>
              <a:cs typeface="Segoe UI"/>
            </a:endParaRPr>
          </a:p>
          <a:p>
            <a:pPr>
              <a:spcBef>
                <a:spcPts val="600"/>
              </a:spcBef>
              <a:spcAft>
                <a:spcPts val="0"/>
              </a:spcAft>
            </a:pPr>
            <a:r>
              <a:rPr lang="en-US" sz="1800" dirty="0">
                <a:solidFill>
                  <a:srgbClr val="000000"/>
                </a:solidFill>
                <a:latin typeface="Averta"/>
              </a:rPr>
              <a:t>Review the current levy funding arrangements to determine if they are fit for purpose; and </a:t>
            </a:r>
          </a:p>
          <a:p>
            <a:pPr>
              <a:spcBef>
                <a:spcPts val="600"/>
              </a:spcBef>
              <a:spcAft>
                <a:spcPts val="0"/>
              </a:spcAft>
            </a:pPr>
            <a:r>
              <a:rPr lang="en-US" sz="1800" dirty="0">
                <a:solidFill>
                  <a:srgbClr val="000000"/>
                </a:solidFill>
                <a:latin typeface="Averta"/>
              </a:rPr>
              <a:t>If necessary, commence steps to introduce an alternative funding arrangement. </a:t>
            </a:r>
            <a:endParaRPr lang="en-US" sz="1800" b="1" dirty="0">
              <a:solidFill>
                <a:srgbClr val="00B050"/>
              </a:solidFill>
              <a:effectLst/>
              <a:latin typeface="Averta"/>
            </a:endParaRPr>
          </a:p>
        </p:txBody>
      </p:sp>
      <p:sp>
        <p:nvSpPr>
          <p:cNvPr id="5" name="Slide Number Placeholder 8">
            <a:extLst>
              <a:ext uri="{FF2B5EF4-FFF2-40B4-BE49-F238E27FC236}">
                <a16:creationId xmlns:a16="http://schemas.microsoft.com/office/drawing/2014/main" id="{4AF30C97-E969-5A8F-C684-BDC93C8C648D}"/>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11</a:t>
            </a:fld>
            <a:endParaRPr lang="en-NZ" dirty="0"/>
          </a:p>
        </p:txBody>
      </p:sp>
    </p:spTree>
    <p:extLst>
      <p:ext uri="{BB962C8B-B14F-4D97-AF65-F5344CB8AC3E}">
        <p14:creationId xmlns:p14="http://schemas.microsoft.com/office/powerpoint/2010/main" val="301855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233EE-545A-6820-778C-73680E856D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B0A60-F429-E562-DB7D-FA37192C8697}"/>
              </a:ext>
            </a:extLst>
          </p:cNvPr>
          <p:cNvSpPr>
            <a:spLocks noGrp="1"/>
          </p:cNvSpPr>
          <p:nvPr>
            <p:ph type="sldNum" sz="quarter" idx="4"/>
          </p:nvPr>
        </p:nvSpPr>
        <p:spPr/>
        <p:txBody>
          <a:bodyPr/>
          <a:lstStyle/>
          <a:p>
            <a:pPr>
              <a:defRPr/>
            </a:pPr>
            <a:fld id="{996E3556-5394-4F3C-A504-FD10AE1FDFB2}" type="slidenum">
              <a:rPr lang="en-NZ" smtClean="0"/>
              <a:pPr>
                <a:defRPr/>
              </a:pPr>
              <a:t>12</a:t>
            </a:fld>
            <a:endParaRPr lang="en-NZ"/>
          </a:p>
        </p:txBody>
      </p:sp>
      <p:sp>
        <p:nvSpPr>
          <p:cNvPr id="3" name="TextBox 2">
            <a:extLst>
              <a:ext uri="{FF2B5EF4-FFF2-40B4-BE49-F238E27FC236}">
                <a16:creationId xmlns:a16="http://schemas.microsoft.com/office/drawing/2014/main" id="{6B8DEDF6-72FD-CBBE-7984-FFB5BFE69199}"/>
              </a:ext>
            </a:extLst>
          </p:cNvPr>
          <p:cNvSpPr txBox="1"/>
          <p:nvPr/>
        </p:nvSpPr>
        <p:spPr>
          <a:xfrm>
            <a:off x="1097280" y="2478025"/>
            <a:ext cx="10058400" cy="1077218"/>
          </a:xfrm>
          <a:prstGeom prst="rect">
            <a:avLst/>
          </a:prstGeom>
          <a:noFill/>
        </p:spPr>
        <p:txBody>
          <a:bodyPr wrap="square" lIns="91440" tIns="45720" rIns="91440" bIns="45720" rtlCol="0" anchor="t">
            <a:spAutoFit/>
          </a:bodyPr>
          <a:lstStyle/>
          <a:p>
            <a:r>
              <a:rPr lang="en-US" sz="3200" b="1" dirty="0">
                <a:solidFill>
                  <a:srgbClr val="7C82B3"/>
                </a:solidFill>
                <a:latin typeface="Averta Semibold"/>
              </a:rPr>
              <a:t>Draft FY2027 Work </a:t>
            </a:r>
            <a:r>
              <a:rPr lang="en-US" sz="3200" b="1" dirty="0" err="1">
                <a:solidFill>
                  <a:srgbClr val="7C82B3"/>
                </a:solidFill>
                <a:latin typeface="Averta Semibold"/>
              </a:rPr>
              <a:t>Programme</a:t>
            </a:r>
            <a:r>
              <a:rPr lang="en-US" sz="3200" b="1" dirty="0">
                <a:solidFill>
                  <a:srgbClr val="7C82B3"/>
                </a:solidFill>
                <a:latin typeface="Averta Semibold"/>
              </a:rPr>
              <a:t> - Strategic Issues: Viability of Networks</a:t>
            </a:r>
          </a:p>
        </p:txBody>
      </p:sp>
    </p:spTree>
    <p:extLst>
      <p:ext uri="{BB962C8B-B14F-4D97-AF65-F5344CB8AC3E}">
        <p14:creationId xmlns:p14="http://schemas.microsoft.com/office/powerpoint/2010/main" val="40393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F67BA9-3112-4B91-9A36-569F2E10925F}"/>
              </a:ext>
            </a:extLst>
          </p:cNvPr>
          <p:cNvSpPr>
            <a:spLocks noGrp="1"/>
          </p:cNvSpPr>
          <p:nvPr>
            <p:ph type="body" sz="quarter" idx="10"/>
          </p:nvPr>
        </p:nvSpPr>
        <p:spPr>
          <a:xfrm>
            <a:off x="838200" y="1060704"/>
            <a:ext cx="10363841" cy="3694119"/>
          </a:xfrm>
        </p:spPr>
        <p:txBody>
          <a:bodyPr/>
          <a:lstStyle/>
          <a:p>
            <a:pPr>
              <a:buFont typeface="Arial"/>
              <a:buChar char="•"/>
            </a:pPr>
            <a:endParaRPr lang="en-US" sz="400" dirty="0">
              <a:solidFill>
                <a:srgbClr val="000000"/>
              </a:solidFill>
              <a:latin typeface="Averta"/>
            </a:endParaRPr>
          </a:p>
          <a:p>
            <a:pPr marL="0" indent="0">
              <a:spcAft>
                <a:spcPts val="750"/>
              </a:spcAft>
              <a:buNone/>
            </a:pPr>
            <a:r>
              <a:rPr lang="en-US" sz="1800" dirty="0">
                <a:solidFill>
                  <a:srgbClr val="000000"/>
                </a:solidFill>
                <a:latin typeface="Averta"/>
              </a:rPr>
              <a:t>As the gas industry contracts, the future of infrastructure and increasing costs to consumers who are unable to transition are becoming key issues.</a:t>
            </a:r>
          </a:p>
          <a:p>
            <a:pPr marL="0" indent="0" algn="l" rtl="0" fontAlgn="base">
              <a:buNone/>
            </a:pPr>
            <a:r>
              <a:rPr lang="en-US" sz="1800" b="0" i="0" dirty="0">
                <a:solidFill>
                  <a:srgbClr val="000000"/>
                </a:solidFill>
                <a:effectLst/>
                <a:latin typeface="Averta"/>
              </a:rPr>
              <a:t>In FY2027 we inten</a:t>
            </a:r>
            <a:r>
              <a:rPr lang="en-US" sz="1800" dirty="0">
                <a:solidFill>
                  <a:srgbClr val="000000"/>
                </a:solidFill>
                <a:latin typeface="Averta"/>
              </a:rPr>
              <a:t>d to</a:t>
            </a:r>
            <a:r>
              <a:rPr lang="en-US" sz="1800" b="0" i="0" dirty="0">
                <a:solidFill>
                  <a:srgbClr val="000000"/>
                </a:solidFill>
                <a:effectLst/>
                <a:latin typeface="Averta"/>
              </a:rPr>
              <a:t>: </a:t>
            </a:r>
            <a:endParaRPr lang="en-US" sz="1800" b="0" i="0" dirty="0">
              <a:solidFill>
                <a:srgbClr val="000000"/>
              </a:solidFill>
              <a:effectLst/>
              <a:latin typeface="Averta"/>
              <a:cs typeface="Segoe UI"/>
            </a:endParaRPr>
          </a:p>
          <a:p>
            <a:pPr algn="l" rtl="0" fontAlgn="base">
              <a:buFont typeface="Arial" panose="020B0604020202020204" pitchFamily="34" charset="0"/>
              <a:buChar char="•"/>
            </a:pPr>
            <a:r>
              <a:rPr lang="en-US" sz="1800" b="0" i="0" dirty="0">
                <a:solidFill>
                  <a:srgbClr val="000000"/>
                </a:solidFill>
                <a:effectLst/>
                <a:latin typeface="Averta"/>
              </a:rPr>
              <a:t>Investigate the impacts on consumers of the continued decline in gas production, including the future of infrastructure and costs; and </a:t>
            </a:r>
          </a:p>
          <a:p>
            <a:pPr algn="l" rtl="0" fontAlgn="base">
              <a:buFont typeface="Arial" panose="020B0604020202020204" pitchFamily="34" charset="0"/>
              <a:buChar char="•"/>
            </a:pPr>
            <a:r>
              <a:rPr lang="en-US" sz="1800" b="0" i="0" dirty="0">
                <a:solidFill>
                  <a:srgbClr val="000000"/>
                </a:solidFill>
                <a:effectLst/>
                <a:latin typeface="Averta"/>
              </a:rPr>
              <a:t>Consider whether consumer costs could be reduced by ‘right sizing’ the network for future loads (eg by allowing networks to be run at lower pressures or with fewer compressors). </a:t>
            </a:r>
          </a:p>
          <a:p>
            <a:pPr marL="0" indent="0" algn="l" rtl="0" fontAlgn="base">
              <a:buNone/>
            </a:pPr>
            <a:r>
              <a:rPr lang="en-US" sz="1800" b="0" i="0" dirty="0">
                <a:solidFill>
                  <a:srgbClr val="000000"/>
                </a:solidFill>
                <a:effectLst/>
                <a:latin typeface="Averta"/>
              </a:rPr>
              <a:t>Further activities may include: </a:t>
            </a:r>
          </a:p>
          <a:p>
            <a:r>
              <a:rPr lang="en-US" sz="1800" dirty="0">
                <a:solidFill>
                  <a:srgbClr val="000000"/>
                </a:solidFill>
                <a:latin typeface="Averta"/>
              </a:rPr>
              <a:t>Supporting MBIE and Commerce Commission regarding any changes impacting pipeline regulation;  </a:t>
            </a:r>
          </a:p>
          <a:p>
            <a:r>
              <a:rPr lang="en-US" sz="1800" dirty="0">
                <a:solidFill>
                  <a:srgbClr val="000000"/>
                </a:solidFill>
                <a:latin typeface="Averta"/>
              </a:rPr>
              <a:t>Assessing any proposed changes to the transmission codes;  </a:t>
            </a:r>
          </a:p>
          <a:p>
            <a:r>
              <a:rPr lang="en-US" sz="1800" dirty="0">
                <a:solidFill>
                  <a:srgbClr val="000000"/>
                </a:solidFill>
                <a:latin typeface="Averta"/>
              </a:rPr>
              <a:t>Assessing transmission pricing changes and their impact on industrial customers; and </a:t>
            </a:r>
          </a:p>
          <a:p>
            <a:r>
              <a:rPr lang="en-US" sz="1800" dirty="0">
                <a:solidFill>
                  <a:srgbClr val="000000"/>
                </a:solidFill>
                <a:latin typeface="Averta"/>
              </a:rPr>
              <a:t>Reviewing transmission pipeline interconnections as required, address any concerns regarding reasonable access, and amending the Guidelines as required.  </a:t>
            </a:r>
          </a:p>
          <a:p>
            <a:pPr marL="0" indent="0" algn="l" rtl="0" fontAlgn="base">
              <a:buNone/>
            </a:pPr>
            <a:endParaRPr lang="en-US" sz="1800" b="0" i="0" dirty="0">
              <a:solidFill>
                <a:srgbClr val="000000"/>
              </a:solidFill>
              <a:effectLst/>
              <a:latin typeface="Averta"/>
            </a:endParaRPr>
          </a:p>
          <a:p>
            <a:pPr marL="0" indent="0" algn="l" rtl="0" fontAlgn="base">
              <a:buNone/>
            </a:pPr>
            <a:endParaRPr lang="en-US" sz="800" b="0" i="1" dirty="0">
              <a:solidFill>
                <a:srgbClr val="000000"/>
              </a:solidFill>
              <a:effectLst/>
              <a:latin typeface="Averta" panose="00000500000000000000" pitchFamily="50" charset="0"/>
            </a:endParaRPr>
          </a:p>
          <a:p>
            <a:pPr marL="0" indent="0">
              <a:buNone/>
            </a:pPr>
            <a:endParaRPr lang="en-US" sz="1800" b="0" i="0" dirty="0">
              <a:solidFill>
                <a:srgbClr val="000000"/>
              </a:solidFill>
              <a:effectLst/>
              <a:latin typeface="Averta"/>
            </a:endParaRPr>
          </a:p>
        </p:txBody>
      </p:sp>
      <p:sp>
        <p:nvSpPr>
          <p:cNvPr id="5" name="Slide Number Placeholder 8">
            <a:extLst>
              <a:ext uri="{FF2B5EF4-FFF2-40B4-BE49-F238E27FC236}">
                <a16:creationId xmlns:a16="http://schemas.microsoft.com/office/drawing/2014/main" id="{CF972DC7-9165-2D46-9948-DD796A7AD577}"/>
              </a:ext>
            </a:extLst>
          </p:cNvPr>
          <p:cNvSpPr>
            <a:spLocks noGrp="1"/>
          </p:cNvSpPr>
          <p:nvPr>
            <p:ph type="sldNum" sz="quarter" idx="4"/>
          </p:nvPr>
        </p:nvSpPr>
        <p:spPr>
          <a:xfrm>
            <a:off x="8610600" y="6127749"/>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13</a:t>
            </a:fld>
            <a:endParaRPr lang="en-NZ"/>
          </a:p>
        </p:txBody>
      </p:sp>
      <p:sp>
        <p:nvSpPr>
          <p:cNvPr id="8" name="Title 5">
            <a:extLst>
              <a:ext uri="{FF2B5EF4-FFF2-40B4-BE49-F238E27FC236}">
                <a16:creationId xmlns:a16="http://schemas.microsoft.com/office/drawing/2014/main" id="{4657B9C3-6F88-8C4F-B508-3BA66E445CD2}"/>
              </a:ext>
            </a:extLst>
          </p:cNvPr>
          <p:cNvSpPr>
            <a:spLocks noGrp="1"/>
          </p:cNvSpPr>
          <p:nvPr>
            <p:ph type="title"/>
          </p:nvPr>
        </p:nvSpPr>
        <p:spPr>
          <a:xfrm>
            <a:off x="838200" y="530351"/>
            <a:ext cx="10515600" cy="530353"/>
          </a:xfrm>
        </p:spPr>
        <p:txBody>
          <a:bodyPr/>
          <a:lstStyle/>
          <a:p>
            <a:r>
              <a:rPr lang="en-US" b="0" dirty="0">
                <a:solidFill>
                  <a:srgbClr val="00B050"/>
                </a:solidFill>
                <a:latin typeface="Averta Semibold" panose="00000700000000000000" pitchFamily="50" charset="0"/>
              </a:rPr>
              <a:t>Future of infrastructure</a:t>
            </a:r>
            <a:endParaRPr lang="en-US" sz="2400" b="0" dirty="0">
              <a:solidFill>
                <a:srgbClr val="00B050"/>
              </a:solidFill>
              <a:latin typeface="Averta Semibold" panose="00000700000000000000" pitchFamily="50" charset="0"/>
            </a:endParaRPr>
          </a:p>
        </p:txBody>
      </p:sp>
    </p:spTree>
    <p:extLst>
      <p:ext uri="{BB962C8B-B14F-4D97-AF65-F5344CB8AC3E}">
        <p14:creationId xmlns:p14="http://schemas.microsoft.com/office/powerpoint/2010/main" val="403593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8583E-BBF1-AA70-E150-F597A5706B6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8DB516-D48D-DD28-EEB2-14D46FBF2F0F}"/>
              </a:ext>
            </a:extLst>
          </p:cNvPr>
          <p:cNvSpPr>
            <a:spLocks noGrp="1"/>
          </p:cNvSpPr>
          <p:nvPr>
            <p:ph type="sldNum" sz="quarter" idx="4"/>
          </p:nvPr>
        </p:nvSpPr>
        <p:spPr/>
        <p:txBody>
          <a:bodyPr/>
          <a:lstStyle/>
          <a:p>
            <a:pPr>
              <a:defRPr/>
            </a:pPr>
            <a:fld id="{996E3556-5394-4F3C-A504-FD10AE1FDFB2}" type="slidenum">
              <a:rPr lang="en-NZ" smtClean="0"/>
              <a:pPr>
                <a:defRPr/>
              </a:pPr>
              <a:t>14</a:t>
            </a:fld>
            <a:endParaRPr lang="en-NZ"/>
          </a:p>
        </p:txBody>
      </p:sp>
      <p:sp>
        <p:nvSpPr>
          <p:cNvPr id="3" name="TextBox 2">
            <a:extLst>
              <a:ext uri="{FF2B5EF4-FFF2-40B4-BE49-F238E27FC236}">
                <a16:creationId xmlns:a16="http://schemas.microsoft.com/office/drawing/2014/main" id="{A532EDB0-61C7-2B01-3A6F-907AFF20D763}"/>
              </a:ext>
            </a:extLst>
          </p:cNvPr>
          <p:cNvSpPr txBox="1"/>
          <p:nvPr/>
        </p:nvSpPr>
        <p:spPr>
          <a:xfrm>
            <a:off x="1097280" y="2478025"/>
            <a:ext cx="10058400" cy="1077218"/>
          </a:xfrm>
          <a:prstGeom prst="rect">
            <a:avLst/>
          </a:prstGeom>
          <a:noFill/>
        </p:spPr>
        <p:txBody>
          <a:bodyPr wrap="square" lIns="91440" tIns="45720" rIns="91440" bIns="45720" rtlCol="0" anchor="t">
            <a:spAutoFit/>
          </a:bodyPr>
          <a:lstStyle/>
          <a:p>
            <a:r>
              <a:rPr lang="en-US" sz="3200" b="1" dirty="0">
                <a:solidFill>
                  <a:srgbClr val="7C82B3"/>
                </a:solidFill>
                <a:latin typeface="Averta Semibold"/>
              </a:rPr>
              <a:t>Draft FY2027 Work </a:t>
            </a:r>
            <a:r>
              <a:rPr lang="en-US" sz="3200" b="1" dirty="0" err="1">
                <a:solidFill>
                  <a:srgbClr val="7C82B3"/>
                </a:solidFill>
                <a:latin typeface="Averta Semibold"/>
              </a:rPr>
              <a:t>Programme</a:t>
            </a:r>
            <a:r>
              <a:rPr lang="en-US" sz="3200" b="1" dirty="0">
                <a:solidFill>
                  <a:srgbClr val="7C82B3"/>
                </a:solidFill>
                <a:latin typeface="Averta Semibold"/>
              </a:rPr>
              <a:t> - Strategic Issues: Gas Pricing</a:t>
            </a:r>
          </a:p>
        </p:txBody>
      </p:sp>
    </p:spTree>
    <p:extLst>
      <p:ext uri="{BB962C8B-B14F-4D97-AF65-F5344CB8AC3E}">
        <p14:creationId xmlns:p14="http://schemas.microsoft.com/office/powerpoint/2010/main" val="4969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F67BA9-3112-4B91-9A36-569F2E10925F}"/>
              </a:ext>
            </a:extLst>
          </p:cNvPr>
          <p:cNvSpPr>
            <a:spLocks noGrp="1"/>
          </p:cNvSpPr>
          <p:nvPr>
            <p:ph type="body" sz="quarter" idx="10"/>
          </p:nvPr>
        </p:nvSpPr>
        <p:spPr>
          <a:xfrm>
            <a:off x="838200" y="991737"/>
            <a:ext cx="10363841" cy="3694119"/>
          </a:xfrm>
        </p:spPr>
        <p:txBody>
          <a:bodyPr/>
          <a:lstStyle/>
          <a:p>
            <a:pPr marL="0" indent="0">
              <a:buNone/>
            </a:pPr>
            <a:endParaRPr lang="en-US" sz="1800" dirty="0">
              <a:solidFill>
                <a:srgbClr val="000000"/>
              </a:solidFill>
              <a:latin typeface="Averta"/>
            </a:endParaRPr>
          </a:p>
          <a:p>
            <a:pPr marL="0" indent="0">
              <a:buNone/>
            </a:pPr>
            <a:r>
              <a:rPr lang="en-US" sz="1800" dirty="0">
                <a:solidFill>
                  <a:srgbClr val="000000"/>
                </a:solidFill>
                <a:latin typeface="Averta"/>
              </a:rPr>
              <a:t>We continue to receive reports that even where volumes are available to meet demand, some industrials are planning to close or exit New Zealand in response to high forward gas prices. </a:t>
            </a:r>
          </a:p>
          <a:p>
            <a:pPr marL="0" indent="0">
              <a:buNone/>
            </a:pPr>
            <a:r>
              <a:rPr lang="en-US" sz="1800" dirty="0">
                <a:solidFill>
                  <a:srgbClr val="000000"/>
                </a:solidFill>
                <a:latin typeface="Averta"/>
              </a:rPr>
              <a:t>We are assisting industrial gas consumers who want to take responsibility for their own gas procurement and delivery to became shippers under the Gas Transmission Code, and retailers under our gas governance arrangements.  </a:t>
            </a:r>
          </a:p>
          <a:p>
            <a:pPr marL="0" indent="0">
              <a:buNone/>
            </a:pPr>
            <a:r>
              <a:rPr lang="en-US" sz="1800" dirty="0">
                <a:solidFill>
                  <a:srgbClr val="000000"/>
                </a:solidFill>
                <a:latin typeface="Averta"/>
              </a:rPr>
              <a:t>In FY2027, we will: </a:t>
            </a:r>
            <a:endParaRPr lang="en-US" sz="1800" dirty="0">
              <a:solidFill>
                <a:srgbClr val="111111"/>
              </a:solidFill>
              <a:latin typeface="Averta"/>
            </a:endParaRPr>
          </a:p>
          <a:p>
            <a:pPr>
              <a:buFont typeface="Arial"/>
              <a:buChar char="•"/>
            </a:pPr>
            <a:r>
              <a:rPr lang="en-US" sz="1800" dirty="0">
                <a:solidFill>
                  <a:srgbClr val="000000"/>
                </a:solidFill>
                <a:latin typeface="Averta"/>
              </a:rPr>
              <a:t>Continue to provide data and advice to industrial gas consumers to ensure they are making informed decisions; </a:t>
            </a:r>
          </a:p>
          <a:p>
            <a:pPr>
              <a:buFont typeface="Arial"/>
              <a:buChar char="•"/>
            </a:pPr>
            <a:r>
              <a:rPr lang="en-US" sz="1800" dirty="0">
                <a:solidFill>
                  <a:srgbClr val="000000"/>
                </a:solidFill>
                <a:latin typeface="Averta"/>
              </a:rPr>
              <a:t>Monitor reports from industrial gas consumers regarding gas availability and pricing; </a:t>
            </a:r>
          </a:p>
          <a:p>
            <a:pPr>
              <a:buFont typeface="Arial"/>
              <a:buChar char="•"/>
            </a:pPr>
            <a:r>
              <a:rPr lang="en-US" sz="1800" dirty="0">
                <a:solidFill>
                  <a:srgbClr val="000000"/>
                </a:solidFill>
                <a:latin typeface="Averta"/>
              </a:rPr>
              <a:t>Ensure that issues facing industrial gas consumers (and the impacts of these) are socialised and well understood (including through regular communications/ stakeholder engagement);  </a:t>
            </a:r>
          </a:p>
          <a:p>
            <a:pPr>
              <a:buFont typeface="Arial"/>
              <a:buChar char="•"/>
            </a:pPr>
            <a:r>
              <a:rPr lang="en-US" sz="1800" dirty="0">
                <a:solidFill>
                  <a:srgbClr val="000000"/>
                </a:solidFill>
                <a:latin typeface="Averta"/>
              </a:rPr>
              <a:t>Advise the Minister/peer regulators regarding issues facing industrial gas consumers;  </a:t>
            </a:r>
          </a:p>
          <a:p>
            <a:pPr>
              <a:buFont typeface="Arial"/>
              <a:buChar char="•"/>
            </a:pPr>
            <a:r>
              <a:rPr lang="en-US" sz="1800" dirty="0">
                <a:solidFill>
                  <a:srgbClr val="000000"/>
                </a:solidFill>
                <a:latin typeface="Averta"/>
              </a:rPr>
              <a:t>Continue to support industrial gas consumers who want to take responsibility for their own gas procurement and delivery. </a:t>
            </a:r>
            <a:endParaRPr lang="en-US" dirty="0">
              <a:solidFill>
                <a:srgbClr val="111111"/>
              </a:solidFill>
            </a:endParaRPr>
          </a:p>
          <a:p>
            <a:pPr>
              <a:buFont typeface="Arial"/>
              <a:buChar char="•"/>
            </a:pPr>
            <a:endParaRPr lang="en-US" sz="400" dirty="0">
              <a:solidFill>
                <a:srgbClr val="000000"/>
              </a:solidFill>
              <a:latin typeface="Averta"/>
            </a:endParaRPr>
          </a:p>
          <a:p>
            <a:pPr marL="0" indent="0">
              <a:buNone/>
            </a:pPr>
            <a:endParaRPr lang="en-US" sz="800" b="0" i="1" dirty="0">
              <a:solidFill>
                <a:srgbClr val="000000"/>
              </a:solidFill>
              <a:effectLst/>
              <a:latin typeface="Averta" panose="00000500000000000000" pitchFamily="50" charset="0"/>
            </a:endParaRPr>
          </a:p>
          <a:p>
            <a:pPr marL="0" indent="0">
              <a:buNone/>
            </a:pPr>
            <a:endParaRPr lang="en-US" sz="1800" b="0" i="0" dirty="0">
              <a:solidFill>
                <a:srgbClr val="000000"/>
              </a:solidFill>
              <a:effectLst/>
              <a:latin typeface="Averta"/>
            </a:endParaRPr>
          </a:p>
        </p:txBody>
      </p:sp>
      <p:sp>
        <p:nvSpPr>
          <p:cNvPr id="5" name="Slide Number Placeholder 8">
            <a:extLst>
              <a:ext uri="{FF2B5EF4-FFF2-40B4-BE49-F238E27FC236}">
                <a16:creationId xmlns:a16="http://schemas.microsoft.com/office/drawing/2014/main" id="{CF972DC7-9165-2D46-9948-DD796A7AD577}"/>
              </a:ext>
            </a:extLst>
          </p:cNvPr>
          <p:cNvSpPr>
            <a:spLocks noGrp="1"/>
          </p:cNvSpPr>
          <p:nvPr>
            <p:ph type="sldNum" sz="quarter" idx="4"/>
          </p:nvPr>
        </p:nvSpPr>
        <p:spPr>
          <a:xfrm>
            <a:off x="8610600" y="6127749"/>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15</a:t>
            </a:fld>
            <a:endParaRPr lang="en-NZ"/>
          </a:p>
        </p:txBody>
      </p:sp>
      <p:sp>
        <p:nvSpPr>
          <p:cNvPr id="8" name="Title 5">
            <a:extLst>
              <a:ext uri="{FF2B5EF4-FFF2-40B4-BE49-F238E27FC236}">
                <a16:creationId xmlns:a16="http://schemas.microsoft.com/office/drawing/2014/main" id="{4657B9C3-6F88-8C4F-B508-3BA66E445CD2}"/>
              </a:ext>
            </a:extLst>
          </p:cNvPr>
          <p:cNvSpPr>
            <a:spLocks noGrp="1"/>
          </p:cNvSpPr>
          <p:nvPr>
            <p:ph type="title"/>
          </p:nvPr>
        </p:nvSpPr>
        <p:spPr>
          <a:xfrm>
            <a:off x="838200" y="183743"/>
            <a:ext cx="10515600" cy="1068986"/>
          </a:xfrm>
        </p:spPr>
        <p:txBody>
          <a:bodyPr/>
          <a:lstStyle/>
          <a:p>
            <a:r>
              <a:rPr lang="en-US" b="0" dirty="0">
                <a:solidFill>
                  <a:srgbClr val="00B050"/>
                </a:solidFill>
                <a:latin typeface="Averta Semibold" panose="00000700000000000000" pitchFamily="50" charset="0"/>
              </a:rPr>
              <a:t>Industrial gas consumers</a:t>
            </a:r>
            <a:endParaRPr lang="en-US" sz="2400" b="0" dirty="0">
              <a:solidFill>
                <a:srgbClr val="00B050"/>
              </a:solidFill>
              <a:latin typeface="Averta Semibold" panose="00000700000000000000" pitchFamily="50" charset="0"/>
            </a:endParaRPr>
          </a:p>
        </p:txBody>
      </p:sp>
    </p:spTree>
    <p:extLst>
      <p:ext uri="{BB962C8B-B14F-4D97-AF65-F5344CB8AC3E}">
        <p14:creationId xmlns:p14="http://schemas.microsoft.com/office/powerpoint/2010/main" val="226235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F67BA9-3112-4B91-9A36-569F2E10925F}"/>
              </a:ext>
            </a:extLst>
          </p:cNvPr>
          <p:cNvSpPr>
            <a:spLocks noGrp="1"/>
          </p:cNvSpPr>
          <p:nvPr>
            <p:ph type="body" sz="quarter" idx="10"/>
          </p:nvPr>
        </p:nvSpPr>
        <p:spPr>
          <a:xfrm>
            <a:off x="926592" y="1290685"/>
            <a:ext cx="9464040" cy="3518628"/>
          </a:xfrm>
        </p:spPr>
        <p:txBody>
          <a:bodyPr/>
          <a:lstStyle/>
          <a:p>
            <a:pPr marL="0" indent="0" algn="l" rtl="0" fontAlgn="base">
              <a:spcAft>
                <a:spcPts val="750"/>
              </a:spcAft>
              <a:buNone/>
            </a:pPr>
            <a:r>
              <a:rPr lang="en-US" sz="1800" b="0" i="0" dirty="0">
                <a:solidFill>
                  <a:srgbClr val="000000"/>
                </a:solidFill>
                <a:effectLst/>
                <a:latin typeface="Averta"/>
              </a:rPr>
              <a:t>Residential gas prices are continuing to rise, and</a:t>
            </a:r>
            <a:r>
              <a:rPr lang="en-US" sz="1800" dirty="0">
                <a:solidFill>
                  <a:srgbClr val="000000"/>
                </a:solidFill>
                <a:latin typeface="Averta"/>
              </a:rPr>
              <a:t> some </a:t>
            </a:r>
            <a:r>
              <a:rPr lang="en-US" sz="1800">
                <a:solidFill>
                  <a:srgbClr val="000000"/>
                </a:solidFill>
                <a:latin typeface="Averta"/>
              </a:rPr>
              <a:t>retailers are no </a:t>
            </a:r>
            <a:r>
              <a:rPr lang="en-US" sz="1800" dirty="0">
                <a:solidFill>
                  <a:srgbClr val="000000"/>
                </a:solidFill>
                <a:latin typeface="Averta"/>
              </a:rPr>
              <a:t>longer offering gas.</a:t>
            </a:r>
            <a:endParaRPr lang="en-US" sz="1800" b="0" i="0" dirty="0">
              <a:solidFill>
                <a:srgbClr val="000000"/>
              </a:solidFill>
              <a:effectLst/>
              <a:latin typeface="Averta"/>
            </a:endParaRPr>
          </a:p>
          <a:p>
            <a:pPr algn="l" rtl="0" fontAlgn="base">
              <a:lnSpc>
                <a:spcPts val="1275"/>
              </a:lnSpc>
              <a:buNone/>
            </a:pPr>
            <a:r>
              <a:rPr lang="en-US" sz="1800" b="0" i="0" dirty="0">
                <a:solidFill>
                  <a:srgbClr val="000000"/>
                </a:solidFill>
                <a:effectLst/>
                <a:latin typeface="Averta" panose="00000500000000000000" pitchFamily="50" charset="0"/>
              </a:rPr>
              <a:t>In FY2027 we will: </a:t>
            </a:r>
            <a:endParaRPr lang="en-US" sz="1600" b="0" i="0" dirty="0">
              <a:solidFill>
                <a:srgbClr val="000000"/>
              </a:solidFill>
              <a:effectLst/>
              <a:latin typeface="Segoe UI" panose="020B0502040204020203" pitchFamily="34" charset="0"/>
            </a:endParaRPr>
          </a:p>
          <a:p>
            <a:pPr>
              <a:buFont typeface="Arial"/>
              <a:buChar char="•"/>
            </a:pPr>
            <a:r>
              <a:rPr lang="en-NZ" sz="1800">
                <a:solidFill>
                  <a:srgbClr val="000000"/>
                </a:solidFill>
                <a:latin typeface="Averta"/>
              </a:rPr>
              <a:t>Continue to provide data to inform residential gas consumers, aiding them in making informed decisions;</a:t>
            </a:r>
            <a:r>
              <a:rPr lang="en-US" sz="1800">
                <a:solidFill>
                  <a:srgbClr val="000000"/>
                </a:solidFill>
                <a:latin typeface="Averta"/>
              </a:rPr>
              <a:t> </a:t>
            </a:r>
          </a:p>
          <a:p>
            <a:r>
              <a:rPr lang="en-US" sz="1800" dirty="0">
                <a:solidFill>
                  <a:srgbClr val="000000"/>
                </a:solidFill>
                <a:latin typeface="Averta"/>
              </a:rPr>
              <a:t>Monitor the availability and pricing of gas for residential consumers; </a:t>
            </a:r>
          </a:p>
          <a:p>
            <a:r>
              <a:rPr lang="en-US" sz="1800" dirty="0">
                <a:solidFill>
                  <a:srgbClr val="000000"/>
                </a:solidFill>
                <a:latin typeface="Averta"/>
              </a:rPr>
              <a:t>Ensure that issues facing residential gas consumers are socialised and well understood (including through regular communications/ stakeholder engagement);</a:t>
            </a:r>
          </a:p>
          <a:p>
            <a:r>
              <a:rPr lang="en-US" sz="1800" dirty="0">
                <a:solidFill>
                  <a:srgbClr val="000000"/>
                </a:solidFill>
                <a:latin typeface="Averta"/>
              </a:rPr>
              <a:t>Advise the Minister/peer regulators/consumer groups about issues facing residential gas consumers;</a:t>
            </a:r>
          </a:p>
          <a:p>
            <a:pPr>
              <a:buFont typeface="Arial"/>
              <a:buChar char="•"/>
            </a:pPr>
            <a:r>
              <a:rPr lang="en-NZ" sz="1800" dirty="0">
                <a:solidFill>
                  <a:srgbClr val="000000"/>
                </a:solidFill>
                <a:latin typeface="Averta"/>
              </a:rPr>
              <a:t>Engage an independent assessor to carry out the 3-yearly review of retail gas contracts</a:t>
            </a:r>
            <a:endParaRPr lang="en-US" sz="1800" dirty="0">
              <a:solidFill>
                <a:srgbClr val="000000"/>
              </a:solidFill>
              <a:latin typeface="Averta"/>
            </a:endParaRPr>
          </a:p>
          <a:p>
            <a:r>
              <a:rPr lang="en-US" sz="1800" dirty="0">
                <a:solidFill>
                  <a:srgbClr val="000000"/>
                </a:solidFill>
                <a:latin typeface="Averta"/>
              </a:rPr>
              <a:t>Assess retailer and distributor alignment with the Consumer Care guidelines, monitor the effectiveness of the guidelines, and propose any necessary amendments to them.</a:t>
            </a:r>
          </a:p>
          <a:p>
            <a:pPr>
              <a:buFont typeface="Arial"/>
              <a:buChar char="•"/>
            </a:pPr>
            <a:endParaRPr lang="en-US" sz="1800" dirty="0">
              <a:solidFill>
                <a:srgbClr val="000000"/>
              </a:solidFill>
              <a:latin typeface="Averta"/>
            </a:endParaRPr>
          </a:p>
          <a:p>
            <a:pPr>
              <a:buFont typeface="Arial"/>
              <a:buChar char="•"/>
            </a:pPr>
            <a:endParaRPr lang="en-US" sz="1800" dirty="0">
              <a:solidFill>
                <a:srgbClr val="000000"/>
              </a:solidFill>
              <a:latin typeface="Averta"/>
            </a:endParaRPr>
          </a:p>
          <a:p>
            <a:pPr>
              <a:buFont typeface="Arial"/>
              <a:buChar char="•"/>
            </a:pPr>
            <a:endParaRPr lang="en-US" sz="1800" dirty="0">
              <a:solidFill>
                <a:srgbClr val="000000"/>
              </a:solidFill>
              <a:latin typeface="Averta"/>
            </a:endParaRPr>
          </a:p>
          <a:p>
            <a:pPr marL="0" indent="0" algn="l" rtl="0" fontAlgn="base">
              <a:buNone/>
            </a:pPr>
            <a:endParaRPr lang="en-US" sz="1800" b="0" i="0" dirty="0">
              <a:solidFill>
                <a:srgbClr val="000000"/>
              </a:solidFill>
              <a:effectLst/>
              <a:latin typeface="Averta"/>
            </a:endParaRPr>
          </a:p>
        </p:txBody>
      </p:sp>
      <p:sp>
        <p:nvSpPr>
          <p:cNvPr id="5" name="Slide Number Placeholder 8">
            <a:extLst>
              <a:ext uri="{FF2B5EF4-FFF2-40B4-BE49-F238E27FC236}">
                <a16:creationId xmlns:a16="http://schemas.microsoft.com/office/drawing/2014/main" id="{3041FE39-B4AE-3A4E-B8D6-ED0E6F49E4B8}"/>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16</a:t>
            </a:fld>
            <a:endParaRPr lang="en-NZ"/>
          </a:p>
        </p:txBody>
      </p:sp>
      <p:sp>
        <p:nvSpPr>
          <p:cNvPr id="8" name="Title 5">
            <a:extLst>
              <a:ext uri="{FF2B5EF4-FFF2-40B4-BE49-F238E27FC236}">
                <a16:creationId xmlns:a16="http://schemas.microsoft.com/office/drawing/2014/main" id="{7FCE3B3D-32FC-524F-B96E-4715C73E85DE}"/>
              </a:ext>
            </a:extLst>
          </p:cNvPr>
          <p:cNvSpPr>
            <a:spLocks noGrp="1"/>
          </p:cNvSpPr>
          <p:nvPr>
            <p:ph type="title"/>
          </p:nvPr>
        </p:nvSpPr>
        <p:spPr>
          <a:xfrm>
            <a:off x="853440" y="576072"/>
            <a:ext cx="10515600" cy="795528"/>
          </a:xfrm>
        </p:spPr>
        <p:txBody>
          <a:bodyPr/>
          <a:lstStyle/>
          <a:p>
            <a:r>
              <a:rPr lang="en-US" b="0" dirty="0">
                <a:solidFill>
                  <a:srgbClr val="00B050"/>
                </a:solidFill>
                <a:latin typeface="Averta Semibold" panose="00000700000000000000" pitchFamily="50" charset="0"/>
              </a:rPr>
              <a:t>Residential gas consumers</a:t>
            </a:r>
          </a:p>
        </p:txBody>
      </p:sp>
    </p:spTree>
    <p:extLst>
      <p:ext uri="{BB962C8B-B14F-4D97-AF65-F5344CB8AC3E}">
        <p14:creationId xmlns:p14="http://schemas.microsoft.com/office/powerpoint/2010/main" val="641263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69966-26BC-8033-4A51-658C89A9FB8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F00611-3FC9-158B-743D-AA19F2028136}"/>
              </a:ext>
            </a:extLst>
          </p:cNvPr>
          <p:cNvSpPr>
            <a:spLocks noGrp="1"/>
          </p:cNvSpPr>
          <p:nvPr>
            <p:ph type="sldNum" sz="quarter" idx="4"/>
          </p:nvPr>
        </p:nvSpPr>
        <p:spPr/>
        <p:txBody>
          <a:bodyPr/>
          <a:lstStyle/>
          <a:p>
            <a:pPr>
              <a:defRPr/>
            </a:pPr>
            <a:fld id="{996E3556-5394-4F3C-A504-FD10AE1FDFB2}" type="slidenum">
              <a:rPr lang="en-NZ" smtClean="0"/>
              <a:pPr>
                <a:defRPr/>
              </a:pPr>
              <a:t>17</a:t>
            </a:fld>
            <a:endParaRPr lang="en-NZ"/>
          </a:p>
        </p:txBody>
      </p:sp>
      <p:sp>
        <p:nvSpPr>
          <p:cNvPr id="3" name="TextBox 2">
            <a:extLst>
              <a:ext uri="{FF2B5EF4-FFF2-40B4-BE49-F238E27FC236}">
                <a16:creationId xmlns:a16="http://schemas.microsoft.com/office/drawing/2014/main" id="{D4DF889A-CBBF-284D-E897-C63883444B72}"/>
              </a:ext>
            </a:extLst>
          </p:cNvPr>
          <p:cNvSpPr txBox="1"/>
          <p:nvPr/>
        </p:nvSpPr>
        <p:spPr>
          <a:xfrm>
            <a:off x="1097280" y="2478025"/>
            <a:ext cx="10058400" cy="584775"/>
          </a:xfrm>
          <a:prstGeom prst="rect">
            <a:avLst/>
          </a:prstGeom>
          <a:noFill/>
        </p:spPr>
        <p:txBody>
          <a:bodyPr wrap="square" lIns="91440" tIns="45720" rIns="91440" bIns="45720" rtlCol="0" anchor="t">
            <a:spAutoFit/>
          </a:bodyPr>
          <a:lstStyle/>
          <a:p>
            <a:r>
              <a:rPr lang="en-US" sz="3200" b="1" dirty="0">
                <a:solidFill>
                  <a:srgbClr val="7C82B3"/>
                </a:solidFill>
                <a:latin typeface="Averta Semibold"/>
              </a:rPr>
              <a:t>Draft FY2027 Work </a:t>
            </a:r>
            <a:r>
              <a:rPr lang="en-US" sz="3200" b="1" dirty="0" err="1">
                <a:solidFill>
                  <a:srgbClr val="7C82B3"/>
                </a:solidFill>
                <a:latin typeface="Averta Semibold"/>
              </a:rPr>
              <a:t>Programme</a:t>
            </a:r>
            <a:r>
              <a:rPr lang="en-US" sz="3200" b="1" dirty="0">
                <a:solidFill>
                  <a:srgbClr val="7C82B3"/>
                </a:solidFill>
                <a:latin typeface="Averta Semibold"/>
              </a:rPr>
              <a:t> - Other Activities</a:t>
            </a:r>
          </a:p>
        </p:txBody>
      </p:sp>
    </p:spTree>
    <p:extLst>
      <p:ext uri="{BB962C8B-B14F-4D97-AF65-F5344CB8AC3E}">
        <p14:creationId xmlns:p14="http://schemas.microsoft.com/office/powerpoint/2010/main" val="4291595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2DCE22-597F-44AD-A672-F5B4FC72920B}"/>
              </a:ext>
            </a:extLst>
          </p:cNvPr>
          <p:cNvSpPr>
            <a:spLocks noGrp="1"/>
          </p:cNvSpPr>
          <p:nvPr>
            <p:ph type="title"/>
          </p:nvPr>
        </p:nvSpPr>
        <p:spPr>
          <a:xfrm>
            <a:off x="838200" y="576072"/>
            <a:ext cx="10515600" cy="727319"/>
          </a:xfrm>
        </p:spPr>
        <p:txBody>
          <a:bodyPr/>
          <a:lstStyle/>
          <a:p>
            <a:r>
              <a:rPr lang="en-US" dirty="0">
                <a:solidFill>
                  <a:srgbClr val="00B050"/>
                </a:solidFill>
                <a:latin typeface="Averta Semibold" panose="00000700000000000000" pitchFamily="50" charset="0"/>
              </a:rPr>
              <a:t>Educate and influence</a:t>
            </a:r>
            <a:endParaRPr lang="en-US" sz="2400" b="0" dirty="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00F16008-AD0E-4F51-B733-FC15CEC41094}"/>
              </a:ext>
            </a:extLst>
          </p:cNvPr>
          <p:cNvSpPr>
            <a:spLocks noGrp="1"/>
          </p:cNvSpPr>
          <p:nvPr>
            <p:ph idx="1"/>
          </p:nvPr>
        </p:nvSpPr>
        <p:spPr>
          <a:xfrm>
            <a:off x="838200" y="1202807"/>
            <a:ext cx="9540240" cy="4681727"/>
          </a:xfrm>
        </p:spPr>
        <p:txBody>
          <a:bodyPr/>
          <a:lstStyle/>
          <a:p>
            <a:pPr lvl="1">
              <a:buFont typeface="Arial" panose="020B0604020202020204" pitchFamily="34" charset="0"/>
              <a:buChar char="•"/>
            </a:pPr>
            <a:r>
              <a:rPr lang="en-US" b="0" i="0" dirty="0">
                <a:solidFill>
                  <a:srgbClr val="000000"/>
                </a:solidFill>
                <a:effectLst/>
                <a:latin typeface="Averta"/>
              </a:rPr>
              <a:t>Providing advice to the Minister and industry on matters concerning the gas industry; </a:t>
            </a:r>
          </a:p>
          <a:p>
            <a:pPr lvl="1">
              <a:buFont typeface="Arial" panose="020B0604020202020204" pitchFamily="34" charset="0"/>
              <a:buChar char="•"/>
            </a:pPr>
            <a:r>
              <a:rPr lang="en-US" b="0" i="0" dirty="0">
                <a:solidFill>
                  <a:srgbClr val="000000"/>
                </a:solidFill>
                <a:effectLst/>
                <a:latin typeface="Averta"/>
              </a:rPr>
              <a:t>Stakeholder engagement, including presenting at conferences and forums; hosting industry workshops; and presenting to industry participant Boards; and </a:t>
            </a:r>
          </a:p>
          <a:p>
            <a:pPr lvl="1">
              <a:buFont typeface="Arial" panose="020B0604020202020204" pitchFamily="34" charset="0"/>
              <a:buChar char="•"/>
            </a:pPr>
            <a:r>
              <a:rPr lang="en-US" b="0" i="0" dirty="0">
                <a:solidFill>
                  <a:srgbClr val="000000"/>
                </a:solidFill>
                <a:effectLst/>
                <a:latin typeface="Averta"/>
              </a:rPr>
              <a:t>Reporting on the present state and performance of the gas industry. </a:t>
            </a:r>
            <a:endParaRPr lang="en-US" sz="800" b="0" i="0" dirty="0">
              <a:solidFill>
                <a:srgbClr val="000000"/>
              </a:solidFill>
              <a:effectLst/>
              <a:latin typeface="Averta" panose="00000500000000000000" pitchFamily="50" charset="0"/>
            </a:endParaRPr>
          </a:p>
          <a:p>
            <a:pPr marL="0" indent="0">
              <a:spcBef>
                <a:spcPct val="0"/>
              </a:spcBef>
              <a:spcAft>
                <a:spcPts val="150"/>
              </a:spcAft>
              <a:buNone/>
            </a:pPr>
            <a:endParaRPr lang="en-US" sz="1400" b="1" kern="4000" spc="75" dirty="0">
              <a:solidFill>
                <a:srgbClr val="00B050"/>
              </a:solidFill>
              <a:latin typeface="Averta Semibold" panose="00000700000000000000" pitchFamily="50" charset="0"/>
              <a:ea typeface="+mj-ea"/>
              <a:cs typeface="+mj-cs"/>
            </a:endParaRPr>
          </a:p>
          <a:p>
            <a:pPr marL="0" indent="0">
              <a:spcBef>
                <a:spcPct val="0"/>
              </a:spcBef>
              <a:spcAft>
                <a:spcPts val="150"/>
              </a:spcAft>
              <a:buNone/>
            </a:pPr>
            <a:r>
              <a:rPr lang="en-US" sz="2700" b="1" kern="4000" spc="75" dirty="0">
                <a:solidFill>
                  <a:srgbClr val="00B050"/>
                </a:solidFill>
                <a:latin typeface="Averta Semibold" panose="00000700000000000000" pitchFamily="50" charset="0"/>
                <a:ea typeface="+mj-ea"/>
                <a:cs typeface="+mj-cs"/>
              </a:rPr>
              <a:t>Gas Governance arrangements</a:t>
            </a:r>
          </a:p>
          <a:p>
            <a:pPr marL="0" indent="0" algn="l" rtl="0" fontAlgn="base">
              <a:buNone/>
            </a:pPr>
            <a:r>
              <a:rPr lang="en-US" sz="1800" b="0" i="0" dirty="0">
                <a:solidFill>
                  <a:srgbClr val="000000"/>
                </a:solidFill>
                <a:effectLst/>
                <a:latin typeface="Averta"/>
              </a:rPr>
              <a:t>Fulfilling our statutory roles under the following gas governance arrangements, and ensuring that the arrangements remain fit for purpose as the industry transitions:  </a:t>
            </a:r>
          </a:p>
          <a:p>
            <a:pPr lvl="1">
              <a:buFont typeface="Arial" panose="020B0604020202020204" pitchFamily="34" charset="0"/>
              <a:buChar char="•"/>
            </a:pPr>
            <a:r>
              <a:rPr lang="en-US" dirty="0">
                <a:solidFill>
                  <a:srgbClr val="000000"/>
                </a:solidFill>
                <a:latin typeface="Averta"/>
              </a:rPr>
              <a:t>Gas (Downstream Reconciliation) Rules 2008;  </a:t>
            </a:r>
          </a:p>
          <a:p>
            <a:pPr lvl="1">
              <a:buFont typeface="Arial" panose="020B0604020202020204" pitchFamily="34" charset="0"/>
              <a:buChar char="•"/>
            </a:pPr>
            <a:r>
              <a:rPr lang="en-US" dirty="0">
                <a:solidFill>
                  <a:srgbClr val="000000"/>
                </a:solidFill>
                <a:latin typeface="Averta"/>
              </a:rPr>
              <a:t>Gas Governance (Compliance) Regulations 2008;  </a:t>
            </a:r>
          </a:p>
          <a:p>
            <a:pPr lvl="1">
              <a:buFont typeface="Arial" panose="020B0604020202020204" pitchFamily="34" charset="0"/>
              <a:buChar char="•"/>
            </a:pPr>
            <a:r>
              <a:rPr lang="en-US" dirty="0">
                <a:solidFill>
                  <a:srgbClr val="000000"/>
                </a:solidFill>
                <a:latin typeface="Averta"/>
              </a:rPr>
              <a:t>Gas (Critical Contingency Management) Regulations 2008;  </a:t>
            </a:r>
          </a:p>
          <a:p>
            <a:pPr lvl="1">
              <a:buFont typeface="Arial" panose="020B0604020202020204" pitchFamily="34" charset="0"/>
              <a:buChar char="•"/>
            </a:pPr>
            <a:r>
              <a:rPr lang="en-US" dirty="0">
                <a:solidFill>
                  <a:srgbClr val="000000"/>
                </a:solidFill>
                <a:latin typeface="Averta"/>
              </a:rPr>
              <a:t>Gas (Switching Arrangements) Rules 2008; and  </a:t>
            </a:r>
          </a:p>
          <a:p>
            <a:pPr lvl="1">
              <a:buFont typeface="Arial" panose="020B0604020202020204" pitchFamily="34" charset="0"/>
              <a:buChar char="•"/>
            </a:pPr>
            <a:r>
              <a:rPr lang="en-US" dirty="0">
                <a:solidFill>
                  <a:srgbClr val="000000"/>
                </a:solidFill>
                <a:latin typeface="Averta"/>
              </a:rPr>
              <a:t>Gas (Facility Outage Information Disclosure) Rules 2022. </a:t>
            </a:r>
            <a:endParaRPr lang="en-US" b="0" i="0" dirty="0">
              <a:solidFill>
                <a:srgbClr val="000000"/>
              </a:solidFill>
              <a:effectLst/>
              <a:latin typeface="Averta"/>
            </a:endParaRPr>
          </a:p>
          <a:p>
            <a:pPr marL="0" indent="0">
              <a:buNone/>
            </a:pPr>
            <a:endParaRPr lang="en-US" b="1" dirty="0">
              <a:solidFill>
                <a:srgbClr val="00B050"/>
              </a:solidFill>
              <a:latin typeface="Averta"/>
            </a:endParaRPr>
          </a:p>
          <a:p>
            <a:endParaRPr lang="en-US" dirty="0">
              <a:latin typeface="Averta" pitchFamily="2" charset="77"/>
            </a:endParaRPr>
          </a:p>
        </p:txBody>
      </p:sp>
      <p:sp>
        <p:nvSpPr>
          <p:cNvPr id="5" name="Slide Number Placeholder 8">
            <a:extLst>
              <a:ext uri="{FF2B5EF4-FFF2-40B4-BE49-F238E27FC236}">
                <a16:creationId xmlns:a16="http://schemas.microsoft.com/office/drawing/2014/main" id="{C2F9BA9B-7994-7549-AEA8-EF861207D622}"/>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18</a:t>
            </a:fld>
            <a:endParaRPr lang="en-NZ" dirty="0"/>
          </a:p>
        </p:txBody>
      </p:sp>
    </p:spTree>
    <p:extLst>
      <p:ext uri="{BB962C8B-B14F-4D97-AF65-F5344CB8AC3E}">
        <p14:creationId xmlns:p14="http://schemas.microsoft.com/office/powerpoint/2010/main" val="414542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F67BA9-3112-4B91-9A36-569F2E10925F}"/>
              </a:ext>
            </a:extLst>
          </p:cNvPr>
          <p:cNvSpPr>
            <a:spLocks noGrp="1"/>
          </p:cNvSpPr>
          <p:nvPr>
            <p:ph type="body" sz="quarter" idx="10"/>
          </p:nvPr>
        </p:nvSpPr>
        <p:spPr>
          <a:xfrm>
            <a:off x="838200" y="1533816"/>
            <a:ext cx="9732263" cy="3518628"/>
          </a:xfrm>
        </p:spPr>
        <p:txBody>
          <a:bodyPr/>
          <a:lstStyle/>
          <a:p>
            <a:pPr>
              <a:lnSpc>
                <a:spcPct val="150000"/>
              </a:lnSpc>
            </a:pPr>
            <a:r>
              <a:rPr lang="en-US" sz="1800">
                <a:latin typeface="Averta"/>
              </a:rPr>
              <a:t>Is there other work that should be included in the 2027 work </a:t>
            </a:r>
            <a:r>
              <a:rPr lang="en-US" sz="1800" err="1">
                <a:latin typeface="Averta"/>
              </a:rPr>
              <a:t>programme</a:t>
            </a:r>
            <a:r>
              <a:rPr lang="en-US" sz="1800">
                <a:latin typeface="Averta"/>
              </a:rPr>
              <a:t>?</a:t>
            </a:r>
            <a:endParaRPr lang="en-US" sz="1800"/>
          </a:p>
          <a:p>
            <a:pPr>
              <a:lnSpc>
                <a:spcPct val="150000"/>
              </a:lnSpc>
            </a:pPr>
            <a:r>
              <a:rPr lang="en-US" sz="1800">
                <a:latin typeface="Averta"/>
              </a:rPr>
              <a:t>What issues in the gas sector do you think will need more attention in future?</a:t>
            </a:r>
            <a:endParaRPr lang="en-US"/>
          </a:p>
          <a:p>
            <a:pPr>
              <a:lnSpc>
                <a:spcPct val="150000"/>
              </a:lnSpc>
            </a:pPr>
            <a:r>
              <a:rPr lang="en-US" sz="1800">
                <a:latin typeface="Averta"/>
              </a:rPr>
              <a:t>Are there gas industry issues that we haven’t identified?</a:t>
            </a:r>
          </a:p>
          <a:p>
            <a:pPr>
              <a:lnSpc>
                <a:spcPct val="150000"/>
              </a:lnSpc>
            </a:pPr>
            <a:endParaRPr lang="en-US" sz="1800"/>
          </a:p>
        </p:txBody>
      </p:sp>
      <p:sp>
        <p:nvSpPr>
          <p:cNvPr id="5" name="Slide Number Placeholder 8">
            <a:extLst>
              <a:ext uri="{FF2B5EF4-FFF2-40B4-BE49-F238E27FC236}">
                <a16:creationId xmlns:a16="http://schemas.microsoft.com/office/drawing/2014/main" id="{86A6AE6B-D1F5-2841-A0AB-14DAA6A266BA}"/>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19</a:t>
            </a:fld>
            <a:endParaRPr lang="en-NZ"/>
          </a:p>
        </p:txBody>
      </p:sp>
      <p:sp>
        <p:nvSpPr>
          <p:cNvPr id="8" name="Title 5">
            <a:extLst>
              <a:ext uri="{FF2B5EF4-FFF2-40B4-BE49-F238E27FC236}">
                <a16:creationId xmlns:a16="http://schemas.microsoft.com/office/drawing/2014/main" id="{EA347132-BB50-C146-8117-1B9E1D68214B}"/>
              </a:ext>
            </a:extLst>
          </p:cNvPr>
          <p:cNvSpPr>
            <a:spLocks noGrp="1"/>
          </p:cNvSpPr>
          <p:nvPr>
            <p:ph type="title"/>
          </p:nvPr>
        </p:nvSpPr>
        <p:spPr>
          <a:xfrm>
            <a:off x="838200" y="365126"/>
            <a:ext cx="10515600" cy="1325563"/>
          </a:xfrm>
        </p:spPr>
        <p:txBody>
          <a:bodyPr/>
          <a:lstStyle/>
          <a:p>
            <a:r>
              <a:rPr lang="en-US" sz="2400" b="0" dirty="0">
                <a:solidFill>
                  <a:srgbClr val="00B050"/>
                </a:solidFill>
                <a:latin typeface="Averta Semibold"/>
              </a:rPr>
              <a:t>Questions to consider:</a:t>
            </a:r>
            <a:endParaRPr lang="en-US" dirty="0"/>
          </a:p>
        </p:txBody>
      </p:sp>
    </p:spTree>
    <p:extLst>
      <p:ext uri="{BB962C8B-B14F-4D97-AF65-F5344CB8AC3E}">
        <p14:creationId xmlns:p14="http://schemas.microsoft.com/office/powerpoint/2010/main" val="103815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C112-7DB9-462B-92B7-733AEBB15ECD}"/>
              </a:ext>
            </a:extLst>
          </p:cNvPr>
          <p:cNvSpPr>
            <a:spLocks noGrp="1"/>
          </p:cNvSpPr>
          <p:nvPr>
            <p:ph type="title"/>
          </p:nvPr>
        </p:nvSpPr>
        <p:spPr>
          <a:xfrm>
            <a:off x="838200" y="540617"/>
            <a:ext cx="10515600" cy="1325563"/>
          </a:xfrm>
        </p:spPr>
        <p:txBody>
          <a:bodyPr/>
          <a:lstStyle/>
          <a:p>
            <a:pPr>
              <a:lnSpc>
                <a:spcPct val="100000"/>
              </a:lnSpc>
              <a:spcBef>
                <a:spcPts val="900"/>
              </a:spcBef>
              <a:spcAft>
                <a:spcPts val="900"/>
              </a:spcAft>
            </a:pPr>
            <a:r>
              <a:rPr lang="en-US" sz="2400" b="0" dirty="0">
                <a:solidFill>
                  <a:srgbClr val="00B050"/>
                </a:solidFill>
                <a:latin typeface="Averta Semibold"/>
              </a:rPr>
              <a:t>Thank you for registering for the Co-regulatory forum</a:t>
            </a:r>
            <a:endParaRPr lang="en-US" sz="2400" b="0">
              <a:latin typeface="Averta Semibold" panose="00000700000000000000" pitchFamily="50" charset="0"/>
            </a:endParaRPr>
          </a:p>
        </p:txBody>
      </p:sp>
      <p:sp>
        <p:nvSpPr>
          <p:cNvPr id="3" name="Content Placeholder 2">
            <a:extLst>
              <a:ext uri="{FF2B5EF4-FFF2-40B4-BE49-F238E27FC236}">
                <a16:creationId xmlns:a16="http://schemas.microsoft.com/office/drawing/2014/main" id="{FDB91AFA-7130-4173-9778-AD6899CCDE62}"/>
              </a:ext>
            </a:extLst>
          </p:cNvPr>
          <p:cNvSpPr>
            <a:spLocks noGrp="1"/>
          </p:cNvSpPr>
          <p:nvPr>
            <p:ph idx="1"/>
          </p:nvPr>
        </p:nvSpPr>
        <p:spPr>
          <a:xfrm>
            <a:off x="838200" y="1860402"/>
            <a:ext cx="9252098" cy="2475806"/>
          </a:xfrm>
        </p:spPr>
        <p:txBody>
          <a:bodyPr/>
          <a:lstStyle/>
          <a:p>
            <a:pPr marL="0" indent="0">
              <a:buNone/>
            </a:pPr>
            <a:r>
              <a:rPr lang="en-US" sz="1800">
                <a:latin typeface="Averta"/>
              </a:rPr>
              <a:t>We are pleased to share an outline of our indicative FY2027 work </a:t>
            </a:r>
            <a:r>
              <a:rPr lang="en-US" sz="1800" dirty="0" err="1">
                <a:latin typeface="Averta"/>
              </a:rPr>
              <a:t>programme</a:t>
            </a:r>
            <a:r>
              <a:rPr lang="en-US" sz="1800">
                <a:latin typeface="Averta"/>
              </a:rPr>
              <a:t>. </a:t>
            </a:r>
          </a:p>
          <a:p>
            <a:pPr marL="0" indent="0">
              <a:buNone/>
            </a:pPr>
            <a:r>
              <a:rPr lang="en-US" sz="1800" dirty="0">
                <a:latin typeface="Averta"/>
              </a:rPr>
              <a:t>Some of this work will be completed in FY2027</a:t>
            </a:r>
            <a:r>
              <a:rPr lang="en-US" sz="1800">
                <a:latin typeface="Averta"/>
              </a:rPr>
              <a:t>, and </a:t>
            </a:r>
            <a:r>
              <a:rPr lang="en-US" sz="1800" dirty="0">
                <a:latin typeface="Averta"/>
              </a:rPr>
              <a:t>some </a:t>
            </a:r>
            <a:r>
              <a:rPr lang="en-US" sz="1800">
                <a:latin typeface="Averta"/>
              </a:rPr>
              <a:t>will </a:t>
            </a:r>
            <a:r>
              <a:rPr lang="en-US" sz="1800" dirty="0">
                <a:latin typeface="Averta"/>
              </a:rPr>
              <a:t>extend over multiple years.  It is also important to note that new workstreams may be added and/or priorities revised to respond to changes in </a:t>
            </a:r>
            <a:r>
              <a:rPr lang="en-US" sz="1800">
                <a:latin typeface="Averta"/>
              </a:rPr>
              <a:t>the </a:t>
            </a:r>
            <a:r>
              <a:rPr lang="en-US" sz="1800" dirty="0">
                <a:latin typeface="Averta"/>
              </a:rPr>
              <a:t>energy sector.  </a:t>
            </a:r>
          </a:p>
          <a:p>
            <a:pPr marL="0" indent="0">
              <a:buNone/>
            </a:pPr>
            <a:r>
              <a:rPr lang="en-US" sz="1800" dirty="0">
                <a:latin typeface="Averta"/>
              </a:rPr>
              <a:t>To encourage constructive conversation at </a:t>
            </a:r>
            <a:r>
              <a:rPr lang="en-US" sz="1800">
                <a:latin typeface="Averta"/>
              </a:rPr>
              <a:t>the </a:t>
            </a:r>
            <a:r>
              <a:rPr lang="en-US" sz="1800" dirty="0">
                <a:latin typeface="Averta"/>
              </a:rPr>
              <a:t>forum, </a:t>
            </a:r>
            <a:r>
              <a:rPr lang="en-US" sz="1800">
                <a:latin typeface="Averta"/>
              </a:rPr>
              <a:t>we </a:t>
            </a:r>
            <a:r>
              <a:rPr lang="en-US" sz="1800" dirty="0">
                <a:latin typeface="Averta"/>
              </a:rPr>
              <a:t>have included questions at the end of this </a:t>
            </a:r>
            <a:r>
              <a:rPr lang="en-US" sz="1800" dirty="0" err="1">
                <a:latin typeface="Averta"/>
              </a:rPr>
              <a:t>registraiton</a:t>
            </a:r>
            <a:r>
              <a:rPr lang="en-US" sz="1800" dirty="0">
                <a:latin typeface="Averta"/>
              </a:rPr>
              <a:t> pack </a:t>
            </a:r>
            <a:r>
              <a:rPr lang="en-US" sz="1800">
                <a:latin typeface="Averta"/>
              </a:rPr>
              <a:t>for </a:t>
            </a:r>
            <a:r>
              <a:rPr lang="en-US" sz="1800" dirty="0">
                <a:latin typeface="Averta"/>
              </a:rPr>
              <a:t>you to consider</a:t>
            </a:r>
            <a:r>
              <a:rPr lang="en-US" sz="1800">
                <a:latin typeface="Averta"/>
              </a:rPr>
              <a:t>. </a:t>
            </a:r>
          </a:p>
          <a:p>
            <a:pPr marL="0" indent="0">
              <a:buNone/>
            </a:pPr>
            <a:r>
              <a:rPr lang="en-US" sz="1800" dirty="0">
                <a:latin typeface="Averta"/>
              </a:rPr>
              <a:t>We look forward to hearing your responses on </a:t>
            </a:r>
            <a:r>
              <a:rPr lang="en-US" sz="1800">
                <a:latin typeface="Averta"/>
              </a:rPr>
              <a:t>the </a:t>
            </a:r>
            <a:r>
              <a:rPr lang="en-US" sz="1800" dirty="0">
                <a:latin typeface="Averta"/>
              </a:rPr>
              <a:t>day</a:t>
            </a:r>
            <a:r>
              <a:rPr lang="en-US" sz="1800">
                <a:latin typeface="Averta"/>
              </a:rPr>
              <a:t>.</a:t>
            </a:r>
            <a:r>
              <a:rPr lang="en-US" sz="1800" dirty="0">
                <a:latin typeface="Averta"/>
              </a:rPr>
              <a:t> </a:t>
            </a:r>
            <a:endParaRPr lang="en-US" dirty="0"/>
          </a:p>
          <a:p>
            <a:pPr marL="0" indent="0">
              <a:buNone/>
            </a:pPr>
            <a:endParaRPr lang="en-US" sz="1800"/>
          </a:p>
        </p:txBody>
      </p:sp>
      <p:sp>
        <p:nvSpPr>
          <p:cNvPr id="4" name="Slide Number Placeholder 3">
            <a:extLst>
              <a:ext uri="{FF2B5EF4-FFF2-40B4-BE49-F238E27FC236}">
                <a16:creationId xmlns:a16="http://schemas.microsoft.com/office/drawing/2014/main" id="{FB425B98-EBF5-47A8-94BD-38F7A187706D}"/>
              </a:ext>
            </a:extLst>
          </p:cNvPr>
          <p:cNvSpPr>
            <a:spLocks noGrp="1"/>
          </p:cNvSpPr>
          <p:nvPr>
            <p:ph type="sldNum" sz="quarter" idx="4"/>
          </p:nvPr>
        </p:nvSpPr>
        <p:spPr/>
        <p:txBody>
          <a:bodyPr/>
          <a:lstStyle/>
          <a:p>
            <a:pPr>
              <a:defRPr/>
            </a:pPr>
            <a:fld id="{996E3556-5394-4F3C-A504-FD10AE1FDFB2}" type="slidenum">
              <a:rPr lang="en-NZ" smtClean="0"/>
              <a:pPr>
                <a:defRPr/>
              </a:pPr>
              <a:t>2</a:t>
            </a:fld>
            <a:endParaRPr lang="en-NZ"/>
          </a:p>
        </p:txBody>
      </p:sp>
    </p:spTree>
    <p:extLst>
      <p:ext uri="{BB962C8B-B14F-4D97-AF65-F5344CB8AC3E}">
        <p14:creationId xmlns:p14="http://schemas.microsoft.com/office/powerpoint/2010/main" val="197898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146418-94EF-4FE0-A9BB-A3D62EC27644}"/>
              </a:ext>
            </a:extLst>
          </p:cNvPr>
          <p:cNvSpPr>
            <a:spLocks noGrp="1"/>
          </p:cNvSpPr>
          <p:nvPr>
            <p:ph type="sldNum" sz="quarter" idx="4"/>
          </p:nvPr>
        </p:nvSpPr>
        <p:spPr/>
        <p:txBody>
          <a:bodyPr/>
          <a:lstStyle/>
          <a:p>
            <a:pPr>
              <a:defRPr/>
            </a:pPr>
            <a:fld id="{996E3556-5394-4F3C-A504-FD10AE1FDFB2}" type="slidenum">
              <a:rPr lang="en-NZ" smtClean="0"/>
              <a:pPr>
                <a:defRPr/>
              </a:pPr>
              <a:t>20</a:t>
            </a:fld>
            <a:endParaRPr lang="en-NZ"/>
          </a:p>
        </p:txBody>
      </p:sp>
      <p:sp>
        <p:nvSpPr>
          <p:cNvPr id="6" name="Text Placeholder 6">
            <a:extLst>
              <a:ext uri="{FF2B5EF4-FFF2-40B4-BE49-F238E27FC236}">
                <a16:creationId xmlns:a16="http://schemas.microsoft.com/office/drawing/2014/main" id="{4AC20454-D019-A209-89BE-5CA736EA3586}"/>
              </a:ext>
            </a:extLst>
          </p:cNvPr>
          <p:cNvSpPr txBox="1">
            <a:spLocks/>
          </p:cNvSpPr>
          <p:nvPr/>
        </p:nvSpPr>
        <p:spPr bwMode="auto">
          <a:xfrm>
            <a:off x="825673" y="2068100"/>
            <a:ext cx="10681242" cy="349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Clr>
                <a:srgbClr val="7C82B3"/>
              </a:buClr>
              <a:buFont typeface="Arial" panose="020B0604020202020204" pitchFamily="34" charset="0"/>
              <a:buChar char="•"/>
              <a:defRPr sz="2000" kern="1200">
                <a:solidFill>
                  <a:schemeClr val="tx1"/>
                </a:solidFill>
                <a:latin typeface="Averta" pitchFamily="2" charset="77"/>
                <a:ea typeface="+mn-ea"/>
                <a:cs typeface="+mn-cs"/>
              </a:defRPr>
            </a:lvl1pPr>
            <a:lvl2pPr marL="514350" indent="-171450" algn="l" rtl="0" eaLnBrk="0" fontAlgn="base" hangingPunct="0">
              <a:lnSpc>
                <a:spcPct val="90000"/>
              </a:lnSpc>
              <a:spcBef>
                <a:spcPts val="375"/>
              </a:spcBef>
              <a:spcAft>
                <a:spcPct val="0"/>
              </a:spcAft>
              <a:buClr>
                <a:srgbClr val="7C82B3"/>
              </a:buClr>
              <a:buFont typeface="Courier New" panose="02070309020205020404" pitchFamily="49" charset="0"/>
              <a:buChar char="o"/>
              <a:defRPr kern="1200">
                <a:solidFill>
                  <a:schemeClr val="tx1"/>
                </a:solidFill>
                <a:latin typeface="Averta" pitchFamily="2" charset="77"/>
                <a:ea typeface="+mn-ea"/>
                <a:cs typeface="+mn-cs"/>
              </a:defRPr>
            </a:lvl2pPr>
            <a:lvl3pPr marL="857250" indent="-171450" algn="l" rtl="0" eaLnBrk="0" fontAlgn="base" hangingPunct="0">
              <a:lnSpc>
                <a:spcPct val="90000"/>
              </a:lnSpc>
              <a:spcBef>
                <a:spcPts val="375"/>
              </a:spcBef>
              <a:spcAft>
                <a:spcPct val="0"/>
              </a:spcAft>
              <a:buClr>
                <a:srgbClr val="7C82B3"/>
              </a:buClr>
              <a:buFont typeface="Calibri" panose="020F0502020204030204" pitchFamily="34" charset="0"/>
              <a:buChar char="̶"/>
              <a:defRPr kern="1200">
                <a:solidFill>
                  <a:schemeClr val="tx1"/>
                </a:solidFill>
                <a:latin typeface="Averta" pitchFamily="2" charset="77"/>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a:solidFill>
                  <a:srgbClr val="F4633A"/>
                </a:solidFill>
                <a:latin typeface="Averta Semibold" panose="00000700000000000000" pitchFamily="50" charset="0"/>
                <a:cs typeface="Segoe UI"/>
              </a:rPr>
              <a:t>Thank you</a:t>
            </a:r>
            <a:r>
              <a:rPr lang="en-US">
                <a:solidFill>
                  <a:srgbClr val="F4633A"/>
                </a:solidFill>
                <a:latin typeface="Averta Semibold" panose="00000700000000000000" pitchFamily="50" charset="0"/>
                <a:cs typeface="Segoe UI"/>
              </a:rPr>
              <a:t> </a:t>
            </a:r>
            <a:endParaRPr lang="en-US">
              <a:solidFill>
                <a:srgbClr val="111111"/>
              </a:solidFill>
              <a:latin typeface="Averta Semibold" panose="00000700000000000000" pitchFamily="50" charset="0"/>
              <a:cs typeface="Segoe UI"/>
            </a:endParaRPr>
          </a:p>
          <a:p>
            <a:pPr marL="0" indent="0">
              <a:buNone/>
            </a:pPr>
            <a:endParaRPr lang="en-US">
              <a:latin typeface="Averta"/>
            </a:endParaRPr>
          </a:p>
          <a:p>
            <a:pPr marL="0" indent="0">
              <a:spcAft>
                <a:spcPts val="750"/>
              </a:spcAft>
              <a:buNone/>
            </a:pPr>
            <a:r>
              <a:rPr lang="en-US" sz="1800">
                <a:latin typeface="Averta"/>
              </a:rPr>
              <a:t>Thank you for taking the time to read this registration pack to prepare for the Co-Regulatory Forum. </a:t>
            </a:r>
          </a:p>
          <a:p>
            <a:pPr marL="0" indent="0">
              <a:spcAft>
                <a:spcPts val="750"/>
              </a:spcAft>
              <a:buNone/>
            </a:pPr>
            <a:endParaRPr lang="en-US" sz="1800">
              <a:latin typeface="Averta"/>
            </a:endParaRPr>
          </a:p>
          <a:p>
            <a:pPr marL="0" indent="0">
              <a:spcAft>
                <a:spcPts val="750"/>
              </a:spcAft>
              <a:buNone/>
            </a:pPr>
            <a:r>
              <a:rPr lang="en-US" sz="1800">
                <a:latin typeface="Averta"/>
              </a:rPr>
              <a:t>We’ll see you at 10 am on 27 November.</a:t>
            </a:r>
            <a:endParaRPr lang="en-US"/>
          </a:p>
          <a:p>
            <a:pPr>
              <a:lnSpc>
                <a:spcPct val="150000"/>
              </a:lnSpc>
            </a:pPr>
            <a:endParaRPr lang="en-US"/>
          </a:p>
          <a:p>
            <a:pPr marL="0" indent="0">
              <a:buFont typeface="Arial" panose="020B0604020202020204" pitchFamily="34" charset="0"/>
              <a:buNone/>
            </a:pPr>
            <a:endParaRPr lang="en-US"/>
          </a:p>
        </p:txBody>
      </p:sp>
    </p:spTree>
    <p:extLst>
      <p:ext uri="{BB962C8B-B14F-4D97-AF65-F5344CB8AC3E}">
        <p14:creationId xmlns:p14="http://schemas.microsoft.com/office/powerpoint/2010/main" val="125261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3DA50-1005-15B4-7B27-51AE5E80629F}"/>
              </a:ext>
            </a:extLst>
          </p:cNvPr>
          <p:cNvSpPr>
            <a:spLocks noGrp="1"/>
          </p:cNvSpPr>
          <p:nvPr>
            <p:ph type="sldNum" sz="quarter" idx="4"/>
          </p:nvPr>
        </p:nvSpPr>
        <p:spPr/>
        <p:txBody>
          <a:bodyPr/>
          <a:lstStyle/>
          <a:p>
            <a:pPr>
              <a:defRPr/>
            </a:pPr>
            <a:fld id="{996E3556-5394-4F3C-A504-FD10AE1FDFB2}" type="slidenum">
              <a:rPr lang="en-NZ" smtClean="0"/>
              <a:pPr>
                <a:defRPr/>
              </a:pPr>
              <a:t>3</a:t>
            </a:fld>
            <a:endParaRPr lang="en-NZ"/>
          </a:p>
        </p:txBody>
      </p:sp>
      <p:graphicFrame>
        <p:nvGraphicFramePr>
          <p:cNvPr id="5" name="Table 4">
            <a:extLst>
              <a:ext uri="{FF2B5EF4-FFF2-40B4-BE49-F238E27FC236}">
                <a16:creationId xmlns:a16="http://schemas.microsoft.com/office/drawing/2014/main" id="{35901054-CAF7-D15A-8765-D139B8B7209F}"/>
              </a:ext>
            </a:extLst>
          </p:cNvPr>
          <p:cNvGraphicFramePr>
            <a:graphicFrameLocks noGrp="1"/>
          </p:cNvGraphicFramePr>
          <p:nvPr>
            <p:extLst>
              <p:ext uri="{D42A27DB-BD31-4B8C-83A1-F6EECF244321}">
                <p14:modId xmlns:p14="http://schemas.microsoft.com/office/powerpoint/2010/main" val="533414147"/>
              </p:ext>
            </p:extLst>
          </p:nvPr>
        </p:nvGraphicFramePr>
        <p:xfrm>
          <a:off x="2032000" y="719666"/>
          <a:ext cx="8127999" cy="4958080"/>
        </p:xfrm>
        <a:graphic>
          <a:graphicData uri="http://schemas.openxmlformats.org/drawingml/2006/table">
            <a:tbl>
              <a:tblPr bandRow="1"/>
              <a:tblGrid>
                <a:gridCol w="2709333">
                  <a:extLst>
                    <a:ext uri="{9D8B030D-6E8A-4147-A177-3AD203B41FA5}">
                      <a16:colId xmlns:a16="http://schemas.microsoft.com/office/drawing/2014/main" val="1250548465"/>
                    </a:ext>
                  </a:extLst>
                </a:gridCol>
                <a:gridCol w="2709333">
                  <a:extLst>
                    <a:ext uri="{9D8B030D-6E8A-4147-A177-3AD203B41FA5}">
                      <a16:colId xmlns:a16="http://schemas.microsoft.com/office/drawing/2014/main" val="214150166"/>
                    </a:ext>
                  </a:extLst>
                </a:gridCol>
                <a:gridCol w="2709333">
                  <a:extLst>
                    <a:ext uri="{9D8B030D-6E8A-4147-A177-3AD203B41FA5}">
                      <a16:colId xmlns:a16="http://schemas.microsoft.com/office/drawing/2014/main" val="3349547090"/>
                    </a:ext>
                  </a:extLst>
                </a:gridCol>
              </a:tblGrid>
              <a:tr h="370840">
                <a:tc gridSpan="3">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pPr algn="ctr"/>
                      <a:r>
                        <a:rPr lang="en-US" sz="2400" dirty="0">
                          <a:solidFill>
                            <a:srgbClr val="002060"/>
                          </a:solidFill>
                          <a:latin typeface="Averta Bold" panose="00000800000000000000" pitchFamily="50" charset="0"/>
                        </a:rPr>
                        <a:t>DRAFT FY2027 WORK PROGRAMME</a:t>
                      </a:r>
                      <a:endParaRPr lang="en-NZ" sz="2400" dirty="0">
                        <a:solidFill>
                          <a:srgbClr val="002060"/>
                        </a:solidFill>
                        <a:latin typeface="Averta Bold" panose="000008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D3EA"/>
                    </a:solid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166042714"/>
                  </a:ext>
                </a:extLst>
              </a:tr>
              <a:tr h="370840">
                <a:tc gridSpan="3">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pPr algn="ctr"/>
                      <a:r>
                        <a:rPr lang="en-US" sz="2000" dirty="0">
                          <a:solidFill>
                            <a:schemeClr val="bg1"/>
                          </a:solidFill>
                          <a:latin typeface="Averta Bold" panose="00000800000000000000" pitchFamily="50" charset="0"/>
                        </a:rPr>
                        <a:t>Strategic Issues:</a:t>
                      </a:r>
                      <a:endParaRPr lang="en-NZ" sz="2000" dirty="0">
                        <a:solidFill>
                          <a:schemeClr val="bg1"/>
                        </a:solidFill>
                        <a:latin typeface="Averta Bold" panose="000008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solidFill>
                  </a:tcPr>
                </a:tc>
                <a:tc hMerge="1">
                  <a:txBody>
                    <a:bodyPr/>
                    <a:lstStyle/>
                    <a:p>
                      <a:endParaRPr lang="en-NZ" dirty="0"/>
                    </a:p>
                  </a:txBody>
                  <a:tcPr/>
                </a:tc>
                <a:tc hMerge="1">
                  <a:txBody>
                    <a:bodyPr/>
                    <a:lstStyle/>
                    <a:p>
                      <a:endParaRPr lang="en-NZ" dirty="0"/>
                    </a:p>
                  </a:txBody>
                  <a:tcPr/>
                </a:tc>
                <a:extLst>
                  <a:ext uri="{0D108BD9-81ED-4DB2-BD59-A6C34878D82A}">
                    <a16:rowId xmlns:a16="http://schemas.microsoft.com/office/drawing/2014/main" val="2434330178"/>
                  </a:ext>
                </a:extLst>
              </a:tr>
              <a:tr h="370840">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pPr algn="ctr"/>
                      <a:r>
                        <a:rPr lang="en-US" sz="1800" dirty="0">
                          <a:latin typeface="Averta Bold" panose="00000800000000000000" pitchFamily="50" charset="0"/>
                        </a:rPr>
                        <a:t>Gas Supply</a:t>
                      </a:r>
                      <a:endParaRPr lang="en-NZ" sz="1800" dirty="0">
                        <a:latin typeface="Averta Bold" panose="000008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pPr marL="0" algn="ctr" defTabSz="685796" rtl="0" eaLnBrk="1" latinLnBrk="0" hangingPunct="1"/>
                      <a:r>
                        <a:rPr lang="en-US" sz="1800" kern="1200" dirty="0">
                          <a:solidFill>
                            <a:schemeClr val="dk1"/>
                          </a:solidFill>
                          <a:latin typeface="Averta Bold" panose="00000800000000000000" pitchFamily="50" charset="0"/>
                          <a:ea typeface="+mn-ea"/>
                          <a:cs typeface="+mn-cs"/>
                        </a:rPr>
                        <a:t>Viability of Networks</a:t>
                      </a:r>
                      <a:endParaRPr lang="en-NZ" sz="1800" kern="1200" dirty="0">
                        <a:solidFill>
                          <a:schemeClr val="dk1"/>
                        </a:solidFill>
                        <a:latin typeface="Averta Bold" panose="00000800000000000000" pitchFamily="50"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pPr marL="0" algn="ctr" defTabSz="685796" rtl="0" eaLnBrk="1" latinLnBrk="0" hangingPunct="1"/>
                      <a:r>
                        <a:rPr lang="en-US" sz="1800" kern="1200" dirty="0">
                          <a:solidFill>
                            <a:schemeClr val="dk1"/>
                          </a:solidFill>
                          <a:latin typeface="Averta Bold" panose="00000800000000000000" pitchFamily="50" charset="0"/>
                          <a:ea typeface="+mn-ea"/>
                          <a:cs typeface="+mn-cs"/>
                        </a:rPr>
                        <a:t>Gas Pricing</a:t>
                      </a:r>
                      <a:endParaRPr lang="en-NZ" sz="1800" kern="1200" dirty="0">
                        <a:solidFill>
                          <a:schemeClr val="dk1"/>
                        </a:solidFill>
                        <a:latin typeface="Averta Bold" panose="00000800000000000000" pitchFamily="50"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extLst>
                  <a:ext uri="{0D108BD9-81ED-4DB2-BD59-A6C34878D82A}">
                    <a16:rowId xmlns:a16="http://schemas.microsoft.com/office/drawing/2014/main" val="624648286"/>
                  </a:ext>
                </a:extLst>
              </a:tr>
              <a:tr h="370840">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Gas industry roadmap</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Future of infrastructure </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Industrial gas consumers</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extLst>
                  <a:ext uri="{0D108BD9-81ED-4DB2-BD59-A6C34878D82A}">
                    <a16:rowId xmlns:a16="http://schemas.microsoft.com/office/drawing/2014/main" val="3476298415"/>
                  </a:ext>
                </a:extLst>
              </a:tr>
              <a:tr h="370840">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Lack of upstream investment</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Residential gas consumers</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extLst>
                  <a:ext uri="{0D108BD9-81ED-4DB2-BD59-A6C34878D82A}">
                    <a16:rowId xmlns:a16="http://schemas.microsoft.com/office/drawing/2014/main" val="676460491"/>
                  </a:ext>
                </a:extLst>
              </a:tr>
              <a:tr h="370840">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LNG</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extLst>
                  <a:ext uri="{0D108BD9-81ED-4DB2-BD59-A6C34878D82A}">
                    <a16:rowId xmlns:a16="http://schemas.microsoft.com/office/drawing/2014/main" val="4035696107"/>
                  </a:ext>
                </a:extLst>
              </a:tr>
              <a:tr h="370840">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Biogas</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extLst>
                  <a:ext uri="{0D108BD9-81ED-4DB2-BD59-A6C34878D82A}">
                    <a16:rowId xmlns:a16="http://schemas.microsoft.com/office/drawing/2014/main" val="2697436967"/>
                  </a:ext>
                </a:extLst>
              </a:tr>
              <a:tr h="370840">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Demand response for dry years</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extLst>
                  <a:ext uri="{0D108BD9-81ED-4DB2-BD59-A6C34878D82A}">
                    <a16:rowId xmlns:a16="http://schemas.microsoft.com/office/drawing/2014/main" val="1064681336"/>
                  </a:ext>
                </a:extLst>
              </a:tr>
              <a:tr h="370840">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Provision of gas market data</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extLst>
                  <a:ext uri="{0D108BD9-81ED-4DB2-BD59-A6C34878D82A}">
                    <a16:rowId xmlns:a16="http://schemas.microsoft.com/office/drawing/2014/main" val="3728937247"/>
                  </a:ext>
                </a:extLst>
              </a:tr>
              <a:tr h="370840">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Levy funding arrangements</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tc>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extLst>
                  <a:ext uri="{0D108BD9-81ED-4DB2-BD59-A6C34878D82A}">
                    <a16:rowId xmlns:a16="http://schemas.microsoft.com/office/drawing/2014/main" val="2364512934"/>
                  </a:ext>
                </a:extLst>
              </a:tr>
              <a:tr h="370840">
                <a:tc gridSpan="3">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pPr marL="0" algn="ctr" defTabSz="685796" rtl="0" eaLnBrk="1" latinLnBrk="0" hangingPunct="1"/>
                      <a:r>
                        <a:rPr lang="en-US" sz="2000" kern="1200" dirty="0">
                          <a:solidFill>
                            <a:schemeClr val="bg1"/>
                          </a:solidFill>
                          <a:latin typeface="Averta Bold" panose="00000800000000000000" pitchFamily="50" charset="0"/>
                          <a:ea typeface="+mn-ea"/>
                          <a:cs typeface="+mn-cs"/>
                        </a:rPr>
                        <a:t>Other Activities:</a:t>
                      </a:r>
                      <a:endParaRPr lang="en-NZ" sz="2000" kern="1200" dirty="0">
                        <a:solidFill>
                          <a:schemeClr val="bg1"/>
                        </a:solidFill>
                        <a:latin typeface="Averta Bold" panose="00000800000000000000" pitchFamily="50"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solidFill>
                  </a:tcPr>
                </a:tc>
                <a:tc hMerge="1">
                  <a:txBody>
                    <a:bodyPr/>
                    <a:lstStyle/>
                    <a:p>
                      <a:endParaRPr lang="en-NZ" dirty="0">
                        <a:latin typeface="Averta" panose="00000500000000000000" pitchFamily="50" charset="0"/>
                      </a:endParaRPr>
                    </a:p>
                  </a:txBody>
                  <a:tcPr/>
                </a:tc>
                <a:tc hMerge="1">
                  <a:txBody>
                    <a:bodyPr/>
                    <a:lstStyle/>
                    <a:p>
                      <a:endParaRPr lang="en-NZ" dirty="0">
                        <a:latin typeface="Averta" panose="00000500000000000000" pitchFamily="50" charset="0"/>
                      </a:endParaRPr>
                    </a:p>
                  </a:txBody>
                  <a:tcPr/>
                </a:tc>
                <a:extLst>
                  <a:ext uri="{0D108BD9-81ED-4DB2-BD59-A6C34878D82A}">
                    <a16:rowId xmlns:a16="http://schemas.microsoft.com/office/drawing/2014/main" val="398262724"/>
                  </a:ext>
                </a:extLst>
              </a:tr>
              <a:tr h="370840">
                <a:tc gridSpan="3">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Educate and influence</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20000"/>
                      </a:srgbClr>
                    </a:solidFill>
                  </a:tcPr>
                </a:tc>
                <a:tc hMerge="1">
                  <a:txBody>
                    <a:bodyPr/>
                    <a:lstStyle/>
                    <a:p>
                      <a:endParaRPr lang="en-NZ" dirty="0">
                        <a:latin typeface="Averta" panose="00000500000000000000" pitchFamily="50" charset="0"/>
                      </a:endParaRPr>
                    </a:p>
                  </a:txBody>
                  <a:tcPr/>
                </a:tc>
                <a:tc hMerge="1">
                  <a:txBody>
                    <a:bodyPr/>
                    <a:lstStyle/>
                    <a:p>
                      <a:endParaRPr lang="en-NZ" dirty="0">
                        <a:latin typeface="Averta" panose="00000500000000000000" pitchFamily="50" charset="0"/>
                      </a:endParaRPr>
                    </a:p>
                  </a:txBody>
                  <a:tcPr/>
                </a:tc>
                <a:extLst>
                  <a:ext uri="{0D108BD9-81ED-4DB2-BD59-A6C34878D82A}">
                    <a16:rowId xmlns:a16="http://schemas.microsoft.com/office/drawing/2014/main" val="1808159527"/>
                  </a:ext>
                </a:extLst>
              </a:tr>
              <a:tr h="370840">
                <a:tc gridSpan="3">
                  <a:txBody>
                    <a:bodyPr/>
                    <a:lstStyle>
                      <a:lvl1pPr marL="0" algn="l" defTabSz="685800" rtl="0" eaLnBrk="1" latinLnBrk="0" hangingPunct="1">
                        <a:defRPr sz="1350" kern="1200">
                          <a:solidFill>
                            <a:schemeClr val="dk1"/>
                          </a:solidFill>
                          <a:latin typeface="Tahoma"/>
                        </a:defRPr>
                      </a:lvl1pPr>
                      <a:lvl2pPr marL="342900" algn="l" defTabSz="685800" rtl="0" eaLnBrk="1" latinLnBrk="0" hangingPunct="1">
                        <a:defRPr sz="1350" kern="1200">
                          <a:solidFill>
                            <a:schemeClr val="dk1"/>
                          </a:solidFill>
                          <a:latin typeface="Tahoma"/>
                        </a:defRPr>
                      </a:lvl2pPr>
                      <a:lvl3pPr marL="685800" algn="l" defTabSz="685800" rtl="0" eaLnBrk="1" latinLnBrk="0" hangingPunct="1">
                        <a:defRPr sz="1350" kern="1200">
                          <a:solidFill>
                            <a:schemeClr val="dk1"/>
                          </a:solidFill>
                          <a:latin typeface="Tahoma"/>
                        </a:defRPr>
                      </a:lvl3pPr>
                      <a:lvl4pPr marL="1028700" algn="l" defTabSz="685800" rtl="0" eaLnBrk="1" latinLnBrk="0" hangingPunct="1">
                        <a:defRPr sz="1350" kern="1200">
                          <a:solidFill>
                            <a:schemeClr val="dk1"/>
                          </a:solidFill>
                          <a:latin typeface="Tahoma"/>
                        </a:defRPr>
                      </a:lvl4pPr>
                      <a:lvl5pPr marL="1371600" algn="l" defTabSz="685800" rtl="0" eaLnBrk="1" latinLnBrk="0" hangingPunct="1">
                        <a:defRPr sz="1350" kern="1200">
                          <a:solidFill>
                            <a:schemeClr val="dk1"/>
                          </a:solidFill>
                          <a:latin typeface="Tahoma"/>
                        </a:defRPr>
                      </a:lvl5pPr>
                      <a:lvl6pPr marL="1714500" algn="l" defTabSz="685800" rtl="0" eaLnBrk="1" latinLnBrk="0" hangingPunct="1">
                        <a:defRPr sz="1350" kern="1200">
                          <a:solidFill>
                            <a:schemeClr val="dk1"/>
                          </a:solidFill>
                          <a:latin typeface="Tahoma"/>
                        </a:defRPr>
                      </a:lvl6pPr>
                      <a:lvl7pPr marL="2057400" algn="l" defTabSz="685800" rtl="0" eaLnBrk="1" latinLnBrk="0" hangingPunct="1">
                        <a:defRPr sz="1350" kern="1200">
                          <a:solidFill>
                            <a:schemeClr val="dk1"/>
                          </a:solidFill>
                          <a:latin typeface="Tahoma"/>
                        </a:defRPr>
                      </a:lvl7pPr>
                      <a:lvl8pPr marL="2400300" algn="l" defTabSz="685800" rtl="0" eaLnBrk="1" latinLnBrk="0" hangingPunct="1">
                        <a:defRPr sz="1350" kern="1200">
                          <a:solidFill>
                            <a:schemeClr val="dk1"/>
                          </a:solidFill>
                          <a:latin typeface="Tahoma"/>
                        </a:defRPr>
                      </a:lvl8pPr>
                      <a:lvl9pPr marL="2743200" algn="l" defTabSz="685800" rtl="0" eaLnBrk="1" latinLnBrk="0" hangingPunct="1">
                        <a:defRPr sz="1350" kern="1200">
                          <a:solidFill>
                            <a:schemeClr val="dk1"/>
                          </a:solidFill>
                          <a:latin typeface="Tahoma"/>
                        </a:defRPr>
                      </a:lvl9pPr>
                    </a:lstStyle>
                    <a:p>
                      <a:r>
                        <a:rPr lang="en-US" dirty="0">
                          <a:latin typeface="Averta" panose="00000500000000000000" pitchFamily="50" charset="0"/>
                        </a:rPr>
                        <a:t>Gas Governance arrangements</a:t>
                      </a:r>
                      <a:endParaRPr lang="en-NZ" dirty="0">
                        <a:latin typeface="Averta" panose="00000500000000000000" pitchFamily="50"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15E9B">
                        <a:tint val="40000"/>
                      </a:srgbClr>
                    </a:solidFill>
                  </a:tcPr>
                </a:tc>
                <a:tc hMerge="1">
                  <a:txBody>
                    <a:bodyPr/>
                    <a:lstStyle/>
                    <a:p>
                      <a:endParaRPr lang="en-NZ" dirty="0">
                        <a:latin typeface="Averta" panose="00000500000000000000" pitchFamily="50" charset="0"/>
                      </a:endParaRPr>
                    </a:p>
                  </a:txBody>
                  <a:tcPr/>
                </a:tc>
                <a:tc hMerge="1">
                  <a:txBody>
                    <a:bodyPr/>
                    <a:lstStyle/>
                    <a:p>
                      <a:endParaRPr lang="en-NZ" dirty="0">
                        <a:latin typeface="Averta" panose="00000500000000000000" pitchFamily="50" charset="0"/>
                      </a:endParaRPr>
                    </a:p>
                  </a:txBody>
                  <a:tcPr/>
                </a:tc>
                <a:extLst>
                  <a:ext uri="{0D108BD9-81ED-4DB2-BD59-A6C34878D82A}">
                    <a16:rowId xmlns:a16="http://schemas.microsoft.com/office/drawing/2014/main" val="2067281819"/>
                  </a:ext>
                </a:extLst>
              </a:tr>
            </a:tbl>
          </a:graphicData>
        </a:graphic>
      </p:graphicFrame>
    </p:spTree>
    <p:extLst>
      <p:ext uri="{BB962C8B-B14F-4D97-AF65-F5344CB8AC3E}">
        <p14:creationId xmlns:p14="http://schemas.microsoft.com/office/powerpoint/2010/main" val="316311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A7751E-D183-EABC-F6FE-35D8CE9F3925}"/>
              </a:ext>
            </a:extLst>
          </p:cNvPr>
          <p:cNvSpPr>
            <a:spLocks noGrp="1"/>
          </p:cNvSpPr>
          <p:nvPr>
            <p:ph type="sldNum" sz="quarter" idx="4"/>
          </p:nvPr>
        </p:nvSpPr>
        <p:spPr/>
        <p:txBody>
          <a:bodyPr/>
          <a:lstStyle/>
          <a:p>
            <a:pPr>
              <a:defRPr/>
            </a:pPr>
            <a:fld id="{996E3556-5394-4F3C-A504-FD10AE1FDFB2}" type="slidenum">
              <a:rPr lang="en-NZ" smtClean="0"/>
              <a:pPr>
                <a:defRPr/>
              </a:pPr>
              <a:t>4</a:t>
            </a:fld>
            <a:endParaRPr lang="en-NZ"/>
          </a:p>
        </p:txBody>
      </p:sp>
      <p:sp>
        <p:nvSpPr>
          <p:cNvPr id="3" name="TextBox 2">
            <a:extLst>
              <a:ext uri="{FF2B5EF4-FFF2-40B4-BE49-F238E27FC236}">
                <a16:creationId xmlns:a16="http://schemas.microsoft.com/office/drawing/2014/main" id="{97971EED-DFB3-96E6-565A-23A77500DA32}"/>
              </a:ext>
            </a:extLst>
          </p:cNvPr>
          <p:cNvSpPr txBox="1"/>
          <p:nvPr/>
        </p:nvSpPr>
        <p:spPr>
          <a:xfrm>
            <a:off x="1097280" y="2478025"/>
            <a:ext cx="10058400" cy="1077218"/>
          </a:xfrm>
          <a:prstGeom prst="rect">
            <a:avLst/>
          </a:prstGeom>
          <a:noFill/>
        </p:spPr>
        <p:txBody>
          <a:bodyPr wrap="square" lIns="91440" tIns="45720" rIns="91440" bIns="45720" rtlCol="0" anchor="t">
            <a:spAutoFit/>
          </a:bodyPr>
          <a:lstStyle/>
          <a:p>
            <a:r>
              <a:rPr lang="en-US" sz="3200" b="1" dirty="0">
                <a:solidFill>
                  <a:srgbClr val="7C82B3"/>
                </a:solidFill>
                <a:latin typeface="Averta Semibold"/>
              </a:rPr>
              <a:t>Draft FY2027 Work </a:t>
            </a:r>
            <a:r>
              <a:rPr lang="en-US" sz="3200" b="1" dirty="0" err="1">
                <a:solidFill>
                  <a:srgbClr val="7C82B3"/>
                </a:solidFill>
                <a:latin typeface="Averta Semibold"/>
              </a:rPr>
              <a:t>Programme</a:t>
            </a:r>
            <a:r>
              <a:rPr lang="en-US" sz="3200" b="1" dirty="0">
                <a:solidFill>
                  <a:srgbClr val="7C82B3"/>
                </a:solidFill>
                <a:latin typeface="Averta Semibold"/>
              </a:rPr>
              <a:t> - Strategic Issues: Gas Supply </a:t>
            </a:r>
          </a:p>
        </p:txBody>
      </p:sp>
    </p:spTree>
    <p:extLst>
      <p:ext uri="{BB962C8B-B14F-4D97-AF65-F5344CB8AC3E}">
        <p14:creationId xmlns:p14="http://schemas.microsoft.com/office/powerpoint/2010/main" val="271250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86791-D001-24A5-81E3-0C93E1F1750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5EFC183-CBF1-9BAC-2C5E-058A09B115B0}"/>
              </a:ext>
            </a:extLst>
          </p:cNvPr>
          <p:cNvSpPr>
            <a:spLocks noGrp="1"/>
          </p:cNvSpPr>
          <p:nvPr>
            <p:ph type="title"/>
          </p:nvPr>
        </p:nvSpPr>
        <p:spPr>
          <a:xfrm>
            <a:off x="863600" y="400092"/>
            <a:ext cx="10463049" cy="921052"/>
          </a:xfrm>
        </p:spPr>
        <p:txBody>
          <a:bodyPr/>
          <a:lstStyle/>
          <a:p>
            <a:r>
              <a:rPr lang="en-US" sz="2800" b="0" dirty="0">
                <a:solidFill>
                  <a:srgbClr val="00B050"/>
                </a:solidFill>
                <a:latin typeface="Averta Semibold" panose="00000700000000000000" pitchFamily="50" charset="0"/>
              </a:rPr>
              <a:t>Gas industry roadmap</a:t>
            </a:r>
            <a:endParaRPr lang="en-US" sz="2800" dirty="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046F6FE0-D6F6-D000-556A-D3C9FFD78617}"/>
              </a:ext>
            </a:extLst>
          </p:cNvPr>
          <p:cNvSpPr>
            <a:spLocks noGrp="1"/>
          </p:cNvSpPr>
          <p:nvPr>
            <p:ph idx="1"/>
          </p:nvPr>
        </p:nvSpPr>
        <p:spPr>
          <a:xfrm>
            <a:off x="863600" y="1412745"/>
            <a:ext cx="9525000" cy="4390231"/>
          </a:xfrm>
        </p:spPr>
        <p:txBody>
          <a:bodyPr/>
          <a:lstStyle/>
          <a:p>
            <a:pPr>
              <a:buNone/>
            </a:pPr>
            <a:r>
              <a:rPr lang="en-US" sz="1800" dirty="0">
                <a:solidFill>
                  <a:srgbClr val="000000"/>
                </a:solidFill>
                <a:latin typeface="Averta"/>
              </a:rPr>
              <a:t>Given the rapid decline in gas supply, we believe it is timely to revisit how the industry can move to a lower carbon future in a managed and orderly way, with the least impact on consumers. </a:t>
            </a:r>
            <a:endParaRPr lang="en-US" dirty="0"/>
          </a:p>
          <a:p>
            <a:pPr>
              <a:buNone/>
            </a:pPr>
            <a:r>
              <a:rPr lang="en-US" sz="1800" dirty="0">
                <a:solidFill>
                  <a:srgbClr val="000000"/>
                </a:solidFill>
                <a:latin typeface="Averta"/>
              </a:rPr>
              <a:t>Work in FY2027 may include:  </a:t>
            </a:r>
            <a:endParaRPr lang="en-US" dirty="0"/>
          </a:p>
          <a:p>
            <a:pPr>
              <a:buNone/>
            </a:pPr>
            <a:r>
              <a:rPr lang="en-US" sz="1800" dirty="0">
                <a:solidFill>
                  <a:srgbClr val="000000"/>
                </a:solidFill>
                <a:latin typeface="Averta"/>
              </a:rPr>
              <a:t>• Preparing advice to the Minister and industry in relation to how the gas industry can move to a lower carbon future in a way that </a:t>
            </a:r>
            <a:r>
              <a:rPr lang="en-US" sz="1800" dirty="0" err="1">
                <a:solidFill>
                  <a:srgbClr val="000000"/>
                </a:solidFill>
                <a:latin typeface="Averta"/>
              </a:rPr>
              <a:t>minimises</a:t>
            </a:r>
            <a:r>
              <a:rPr lang="en-US" sz="1800" dirty="0">
                <a:solidFill>
                  <a:srgbClr val="000000"/>
                </a:solidFill>
                <a:latin typeface="Averta"/>
              </a:rPr>
              <a:t> consumer impacts.</a:t>
            </a:r>
          </a:p>
          <a:p>
            <a:pPr marL="0" indent="0">
              <a:buNone/>
            </a:pPr>
            <a:endParaRPr lang="en-US" sz="1800" dirty="0">
              <a:solidFill>
                <a:srgbClr val="000000"/>
              </a:solidFill>
              <a:latin typeface="Averta"/>
            </a:endParaRPr>
          </a:p>
          <a:p>
            <a:pPr marL="0" indent="0" algn="l" rtl="0" fontAlgn="base">
              <a:buNone/>
            </a:pPr>
            <a:endParaRPr lang="en-US" sz="1800" b="1" dirty="0">
              <a:solidFill>
                <a:srgbClr val="00B050"/>
              </a:solidFill>
              <a:effectLst/>
              <a:latin typeface="Averta"/>
            </a:endParaRPr>
          </a:p>
        </p:txBody>
      </p:sp>
      <p:sp>
        <p:nvSpPr>
          <p:cNvPr id="5" name="Slide Number Placeholder 8">
            <a:extLst>
              <a:ext uri="{FF2B5EF4-FFF2-40B4-BE49-F238E27FC236}">
                <a16:creationId xmlns:a16="http://schemas.microsoft.com/office/drawing/2014/main" id="{E2F41C38-882E-EF60-9BF4-F8BA8D27DF1A}"/>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5</a:t>
            </a:fld>
            <a:endParaRPr lang="en-NZ"/>
          </a:p>
        </p:txBody>
      </p:sp>
    </p:spTree>
    <p:extLst>
      <p:ext uri="{BB962C8B-B14F-4D97-AF65-F5344CB8AC3E}">
        <p14:creationId xmlns:p14="http://schemas.microsoft.com/office/powerpoint/2010/main" val="396046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28E56-6FA7-3215-DD2C-8254AE6F7F5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88B1741-0609-B824-3BD7-5ADC91FF1E0E}"/>
              </a:ext>
            </a:extLst>
          </p:cNvPr>
          <p:cNvSpPr>
            <a:spLocks noGrp="1"/>
          </p:cNvSpPr>
          <p:nvPr>
            <p:ph type="title"/>
          </p:nvPr>
        </p:nvSpPr>
        <p:spPr>
          <a:xfrm>
            <a:off x="863600" y="400092"/>
            <a:ext cx="10463049" cy="921052"/>
          </a:xfrm>
        </p:spPr>
        <p:txBody>
          <a:bodyPr/>
          <a:lstStyle/>
          <a:p>
            <a:r>
              <a:rPr lang="en-US" b="0" dirty="0">
                <a:solidFill>
                  <a:srgbClr val="00B050"/>
                </a:solidFill>
                <a:latin typeface="Averta Semibold" panose="00000700000000000000" pitchFamily="50" charset="0"/>
              </a:rPr>
              <a:t>Lack of upstream investment</a:t>
            </a:r>
            <a:endParaRPr lang="en-US" sz="2800" dirty="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34D0C249-D535-2B42-3C92-03260E00F02B}"/>
              </a:ext>
            </a:extLst>
          </p:cNvPr>
          <p:cNvSpPr>
            <a:spLocks noGrp="1"/>
          </p:cNvSpPr>
          <p:nvPr>
            <p:ph idx="1"/>
          </p:nvPr>
        </p:nvSpPr>
        <p:spPr>
          <a:xfrm>
            <a:off x="863600" y="1412745"/>
            <a:ext cx="9525000" cy="4390231"/>
          </a:xfrm>
        </p:spPr>
        <p:txBody>
          <a:bodyPr/>
          <a:lstStyle/>
          <a:p>
            <a:pPr marL="0" indent="0">
              <a:buNone/>
            </a:pPr>
            <a:r>
              <a:rPr lang="en-US" sz="1800" dirty="0">
                <a:solidFill>
                  <a:srgbClr val="000000"/>
                </a:solidFill>
                <a:latin typeface="Averta"/>
              </a:rPr>
              <a:t>The lack of upstream investment has led to a rapidly declining gas supply situation.   </a:t>
            </a:r>
            <a:endParaRPr lang="en-US" sz="1800" b="0" i="0" dirty="0">
              <a:solidFill>
                <a:srgbClr val="000000"/>
              </a:solidFill>
              <a:effectLst/>
              <a:latin typeface="Averta"/>
            </a:endParaRPr>
          </a:p>
          <a:p>
            <a:pPr marL="0" indent="0">
              <a:buNone/>
            </a:pPr>
            <a:r>
              <a:rPr lang="en-US" sz="1800" b="0" i="0" dirty="0">
                <a:solidFill>
                  <a:srgbClr val="000000"/>
                </a:solidFill>
                <a:effectLst/>
                <a:latin typeface="Averta"/>
              </a:rPr>
              <a:t>The Government has announced an action to ‘reduce sovereign policy risk for investors’, with options being considered including indemnities; co-investment (</a:t>
            </a:r>
            <a:r>
              <a:rPr lang="en-US" sz="1800" b="0" i="0" dirty="0" err="1">
                <a:solidFill>
                  <a:srgbClr val="000000"/>
                </a:solidFill>
                <a:effectLst/>
                <a:latin typeface="Averta"/>
              </a:rPr>
              <a:t>eg</a:t>
            </a:r>
            <a:r>
              <a:rPr lang="en-US" sz="1800" b="0" i="0" dirty="0">
                <a:solidFill>
                  <a:srgbClr val="000000"/>
                </a:solidFill>
                <a:effectLst/>
                <a:latin typeface="Averta"/>
              </a:rPr>
              <a:t> $200m set aside for </a:t>
            </a:r>
            <a:r>
              <a:rPr lang="en-US" sz="1800" dirty="0">
                <a:solidFill>
                  <a:srgbClr val="000000"/>
                </a:solidFill>
                <a:latin typeface="Averta"/>
              </a:rPr>
              <a:t>exploration, gas storage</a:t>
            </a:r>
            <a:r>
              <a:rPr lang="en-US" sz="1800" b="0" i="0" dirty="0">
                <a:solidFill>
                  <a:srgbClr val="000000"/>
                </a:solidFill>
                <a:effectLst/>
                <a:latin typeface="Averta"/>
              </a:rPr>
              <a:t>); public/private partnerships and other procurement contracts.  Further decisions are expected in early 2026. </a:t>
            </a:r>
          </a:p>
          <a:p>
            <a:pPr marL="0" indent="0" algn="l" rtl="0" fontAlgn="base">
              <a:buNone/>
            </a:pPr>
            <a:r>
              <a:rPr lang="en-US" sz="1800" b="0" i="0" dirty="0">
                <a:solidFill>
                  <a:srgbClr val="000000"/>
                </a:solidFill>
                <a:effectLst/>
                <a:latin typeface="Averta"/>
              </a:rPr>
              <a:t>Work in FY2027 may include:  </a:t>
            </a:r>
            <a:endParaRPr lang="en-US" sz="1800" b="0" i="0" dirty="0">
              <a:solidFill>
                <a:srgbClr val="000000"/>
              </a:solidFill>
              <a:effectLst/>
              <a:latin typeface="Averta"/>
              <a:cs typeface="Segoe UI"/>
            </a:endParaRPr>
          </a:p>
          <a:p>
            <a:pPr>
              <a:spcBef>
                <a:spcPts val="600"/>
              </a:spcBef>
              <a:spcAft>
                <a:spcPts val="0"/>
              </a:spcAft>
            </a:pPr>
            <a:r>
              <a:rPr lang="en-US" sz="1800" b="0" i="0" dirty="0">
                <a:solidFill>
                  <a:srgbClr val="000000"/>
                </a:solidFill>
                <a:effectLst/>
                <a:latin typeface="Averta"/>
              </a:rPr>
              <a:t>Advising the Minister on changes to the gas supply and demand balance, and any implications for Government policy;  </a:t>
            </a:r>
          </a:p>
          <a:p>
            <a:pPr>
              <a:spcBef>
                <a:spcPts val="600"/>
              </a:spcBef>
              <a:spcAft>
                <a:spcPts val="0"/>
              </a:spcAft>
            </a:pPr>
            <a:r>
              <a:rPr lang="en-US" sz="1800" b="0" i="0" dirty="0">
                <a:solidFill>
                  <a:srgbClr val="000000"/>
                </a:solidFill>
                <a:effectLst/>
                <a:latin typeface="Averta"/>
              </a:rPr>
              <a:t>Assisting with work arising from the Government’s action, as appropriate. </a:t>
            </a:r>
          </a:p>
          <a:p>
            <a:pPr marL="0" indent="0" algn="l" rtl="0" fontAlgn="base">
              <a:buNone/>
            </a:pPr>
            <a:endParaRPr lang="en-US" sz="1800" b="1" dirty="0">
              <a:solidFill>
                <a:srgbClr val="00B050"/>
              </a:solidFill>
              <a:effectLst/>
              <a:latin typeface="Averta"/>
            </a:endParaRPr>
          </a:p>
        </p:txBody>
      </p:sp>
      <p:sp>
        <p:nvSpPr>
          <p:cNvPr id="5" name="Slide Number Placeholder 8">
            <a:extLst>
              <a:ext uri="{FF2B5EF4-FFF2-40B4-BE49-F238E27FC236}">
                <a16:creationId xmlns:a16="http://schemas.microsoft.com/office/drawing/2014/main" id="{F38C31D4-AAC4-0F52-4B39-65FF93CE368F}"/>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6</a:t>
            </a:fld>
            <a:endParaRPr lang="en-NZ"/>
          </a:p>
        </p:txBody>
      </p:sp>
    </p:spTree>
    <p:extLst>
      <p:ext uri="{BB962C8B-B14F-4D97-AF65-F5344CB8AC3E}">
        <p14:creationId xmlns:p14="http://schemas.microsoft.com/office/powerpoint/2010/main" val="309665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DAD1B-D30E-E106-F8C5-1E0C15E3F59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C48AD15-C839-57E4-0C0C-B8C19E73F6D7}"/>
              </a:ext>
            </a:extLst>
          </p:cNvPr>
          <p:cNvSpPr>
            <a:spLocks noGrp="1"/>
          </p:cNvSpPr>
          <p:nvPr>
            <p:ph type="title"/>
          </p:nvPr>
        </p:nvSpPr>
        <p:spPr>
          <a:xfrm>
            <a:off x="865351" y="832103"/>
            <a:ext cx="10463049" cy="800097"/>
          </a:xfrm>
        </p:spPr>
        <p:txBody>
          <a:bodyPr/>
          <a:lstStyle/>
          <a:p>
            <a:r>
              <a:rPr lang="en-US" sz="2800" dirty="0">
                <a:solidFill>
                  <a:srgbClr val="00B050"/>
                </a:solidFill>
                <a:latin typeface="Averta Semibold" panose="00000700000000000000" pitchFamily="50" charset="0"/>
              </a:rPr>
              <a:t>LNG</a:t>
            </a:r>
            <a:br>
              <a:rPr lang="en-US" sz="2800" dirty="0">
                <a:latin typeface="Averta Semibold" panose="00000700000000000000" pitchFamily="50" charset="0"/>
              </a:rPr>
            </a:br>
            <a:endParaRPr lang="en-US" sz="2800" dirty="0">
              <a:latin typeface="Averta Semibold" panose="00000700000000000000" pitchFamily="50" charset="0"/>
            </a:endParaRPr>
          </a:p>
        </p:txBody>
      </p:sp>
      <p:sp>
        <p:nvSpPr>
          <p:cNvPr id="7" name="Content Placeholder 6">
            <a:extLst>
              <a:ext uri="{FF2B5EF4-FFF2-40B4-BE49-F238E27FC236}">
                <a16:creationId xmlns:a16="http://schemas.microsoft.com/office/drawing/2014/main" id="{7906B1C5-12E5-1DBB-A397-48E09E0658C1}"/>
              </a:ext>
            </a:extLst>
          </p:cNvPr>
          <p:cNvSpPr>
            <a:spLocks noGrp="1"/>
          </p:cNvSpPr>
          <p:nvPr>
            <p:ph idx="1"/>
          </p:nvPr>
        </p:nvSpPr>
        <p:spPr>
          <a:xfrm>
            <a:off x="863600" y="1632200"/>
            <a:ext cx="9525000" cy="4390231"/>
          </a:xfrm>
        </p:spPr>
        <p:txBody>
          <a:bodyPr/>
          <a:lstStyle/>
          <a:p>
            <a:pPr marL="0" indent="0">
              <a:buNone/>
            </a:pPr>
            <a:r>
              <a:rPr lang="en-US" sz="1800" b="0" i="0" dirty="0">
                <a:solidFill>
                  <a:srgbClr val="000000"/>
                </a:solidFill>
                <a:effectLst/>
                <a:latin typeface="Averta"/>
              </a:rPr>
              <a:t>The Government is exploring supplementing indigenous gas with LNG</a:t>
            </a:r>
            <a:r>
              <a:rPr lang="en-US" sz="1800" dirty="0">
                <a:solidFill>
                  <a:srgbClr val="000000"/>
                </a:solidFill>
                <a:latin typeface="Averta"/>
              </a:rPr>
              <a:t> with a procurement</a:t>
            </a:r>
            <a:r>
              <a:rPr lang="en-US" sz="1800" b="0" i="0" dirty="0">
                <a:solidFill>
                  <a:srgbClr val="000000"/>
                </a:solidFill>
                <a:effectLst/>
                <a:latin typeface="Averta"/>
              </a:rPr>
              <a:t> process commenced for development of an LNG import terminal with possible delivery from 1 June 2027. </a:t>
            </a:r>
            <a:r>
              <a:rPr lang="en-US" sz="1800" dirty="0">
                <a:solidFill>
                  <a:srgbClr val="000000"/>
                </a:solidFill>
                <a:latin typeface="Averta"/>
              </a:rPr>
              <a:t> Announcements are expected in mid-December. </a:t>
            </a:r>
            <a:endParaRPr lang="en-US" sz="1800" b="0" i="0" dirty="0">
              <a:solidFill>
                <a:srgbClr val="000000"/>
              </a:solidFill>
              <a:effectLst/>
              <a:latin typeface="Averta"/>
            </a:endParaRPr>
          </a:p>
          <a:p>
            <a:pPr marL="0" indent="0" algn="l" rtl="0" fontAlgn="base">
              <a:buNone/>
            </a:pPr>
            <a:r>
              <a:rPr lang="en-US" sz="1800" b="0" i="0" dirty="0">
                <a:solidFill>
                  <a:srgbClr val="000000"/>
                </a:solidFill>
                <a:effectLst/>
                <a:latin typeface="Averta"/>
              </a:rPr>
              <a:t>Work in FY2027 may include:  </a:t>
            </a:r>
            <a:endParaRPr lang="en-US" sz="1800" b="0" i="0" dirty="0">
              <a:solidFill>
                <a:srgbClr val="000000"/>
              </a:solidFill>
              <a:effectLst/>
              <a:latin typeface="Averta"/>
              <a:cs typeface="Segoe UI"/>
            </a:endParaRPr>
          </a:p>
          <a:p>
            <a:pPr>
              <a:spcBef>
                <a:spcPts val="600"/>
              </a:spcBef>
              <a:spcAft>
                <a:spcPts val="0"/>
              </a:spcAft>
            </a:pPr>
            <a:r>
              <a:rPr lang="en-US" sz="1800" b="0" i="0" dirty="0">
                <a:solidFill>
                  <a:srgbClr val="000000"/>
                </a:solidFill>
                <a:effectLst/>
                <a:latin typeface="Averta"/>
              </a:rPr>
              <a:t>Facilitating industry processes, and advising Government (where requested) on matters relating to the importation of LNG; and </a:t>
            </a:r>
          </a:p>
          <a:p>
            <a:pPr>
              <a:spcBef>
                <a:spcPts val="600"/>
              </a:spcBef>
              <a:spcAft>
                <a:spcPts val="0"/>
              </a:spcAft>
            </a:pPr>
            <a:r>
              <a:rPr lang="en-US" sz="1800" b="0" i="0" dirty="0">
                <a:solidFill>
                  <a:srgbClr val="000000"/>
                </a:solidFill>
                <a:effectLst/>
                <a:latin typeface="Averta"/>
              </a:rPr>
              <a:t>Advising on regulatory roadblocks hindering the uptake of LNG. </a:t>
            </a:r>
            <a:endParaRPr lang="en-US" sz="1800" b="1" dirty="0">
              <a:solidFill>
                <a:srgbClr val="00B050"/>
              </a:solidFill>
              <a:effectLst/>
              <a:latin typeface="Averta"/>
            </a:endParaRPr>
          </a:p>
        </p:txBody>
      </p:sp>
      <p:sp>
        <p:nvSpPr>
          <p:cNvPr id="5" name="Slide Number Placeholder 8">
            <a:extLst>
              <a:ext uri="{FF2B5EF4-FFF2-40B4-BE49-F238E27FC236}">
                <a16:creationId xmlns:a16="http://schemas.microsoft.com/office/drawing/2014/main" id="{B58CAF34-6A2B-B58A-787F-B47D280D241D}"/>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7</a:t>
            </a:fld>
            <a:endParaRPr lang="en-NZ"/>
          </a:p>
        </p:txBody>
      </p:sp>
    </p:spTree>
    <p:extLst>
      <p:ext uri="{BB962C8B-B14F-4D97-AF65-F5344CB8AC3E}">
        <p14:creationId xmlns:p14="http://schemas.microsoft.com/office/powerpoint/2010/main" val="75528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59ECB-3B50-9B92-59FE-6A091DD349C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35BAEDC-3D6D-ADCA-2DE5-7D613E153732}"/>
              </a:ext>
            </a:extLst>
          </p:cNvPr>
          <p:cNvSpPr>
            <a:spLocks noGrp="1"/>
          </p:cNvSpPr>
          <p:nvPr>
            <p:ph type="title"/>
          </p:nvPr>
        </p:nvSpPr>
        <p:spPr>
          <a:xfrm>
            <a:off x="863600" y="400092"/>
            <a:ext cx="10463049" cy="921052"/>
          </a:xfrm>
        </p:spPr>
        <p:txBody>
          <a:bodyPr/>
          <a:lstStyle/>
          <a:p>
            <a:r>
              <a:rPr lang="en-US" b="0" dirty="0">
                <a:solidFill>
                  <a:srgbClr val="00B050"/>
                </a:solidFill>
                <a:latin typeface="Averta Semibold" panose="00000700000000000000" pitchFamily="50" charset="0"/>
              </a:rPr>
              <a:t>Biogas</a:t>
            </a:r>
            <a:endParaRPr lang="en-US" sz="2800" dirty="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35B91D19-783F-5B01-1600-6B84C86AB41E}"/>
              </a:ext>
            </a:extLst>
          </p:cNvPr>
          <p:cNvSpPr>
            <a:spLocks noGrp="1"/>
          </p:cNvSpPr>
          <p:nvPr>
            <p:ph idx="1"/>
          </p:nvPr>
        </p:nvSpPr>
        <p:spPr>
          <a:xfrm>
            <a:off x="863600" y="976375"/>
            <a:ext cx="9525000" cy="4390231"/>
          </a:xfrm>
        </p:spPr>
        <p:txBody>
          <a:bodyPr/>
          <a:lstStyle/>
          <a:p>
            <a:pPr marL="0" indent="0">
              <a:buNone/>
            </a:pPr>
            <a:endParaRPr lang="en-US" sz="1800" dirty="0">
              <a:solidFill>
                <a:srgbClr val="000000"/>
              </a:solidFill>
              <a:latin typeface="Averta"/>
            </a:endParaRPr>
          </a:p>
          <a:p>
            <a:pPr marL="0" indent="0">
              <a:buNone/>
            </a:pPr>
            <a:r>
              <a:rPr lang="en-US" sz="1800" dirty="0">
                <a:solidFill>
                  <a:srgbClr val="000000"/>
                </a:solidFill>
                <a:latin typeface="Averta"/>
              </a:rPr>
              <a:t>The October 2025 Government</a:t>
            </a:r>
            <a:r>
              <a:rPr lang="en-US" sz="1800" b="0" i="0" dirty="0">
                <a:solidFill>
                  <a:srgbClr val="000000"/>
                </a:solidFill>
                <a:effectLst/>
                <a:latin typeface="Averta"/>
              </a:rPr>
              <a:t> Statement on Biogas noted that the Government will take a “market-led approach</a:t>
            </a:r>
            <a:r>
              <a:rPr lang="en-US" sz="1800" dirty="0">
                <a:solidFill>
                  <a:srgbClr val="000000"/>
                </a:solidFill>
                <a:latin typeface="Averta"/>
              </a:rPr>
              <a:t>"</a:t>
            </a:r>
            <a:r>
              <a:rPr lang="en-US" sz="1800" b="0" i="0" dirty="0">
                <a:solidFill>
                  <a:srgbClr val="000000"/>
                </a:solidFill>
                <a:effectLst/>
                <a:latin typeface="Averta"/>
              </a:rPr>
              <a:t> to supporting the establishment of a biogas market. </a:t>
            </a:r>
            <a:r>
              <a:rPr lang="en-US" sz="1800" dirty="0">
                <a:solidFill>
                  <a:srgbClr val="000000"/>
                </a:solidFill>
                <a:latin typeface="Averta"/>
              </a:rPr>
              <a:t> </a:t>
            </a:r>
            <a:endParaRPr lang="en-US" sz="1800" b="0" i="0" dirty="0">
              <a:solidFill>
                <a:srgbClr val="000000"/>
              </a:solidFill>
              <a:effectLst/>
              <a:latin typeface="Averta"/>
            </a:endParaRPr>
          </a:p>
          <a:p>
            <a:pPr marL="0" indent="0">
              <a:buNone/>
            </a:pPr>
            <a:r>
              <a:rPr lang="en-US" sz="1800" b="0" i="0" dirty="0">
                <a:solidFill>
                  <a:srgbClr val="000000"/>
                </a:solidFill>
                <a:effectLst/>
                <a:latin typeface="Averta"/>
              </a:rPr>
              <a:t>Numerous agencies </a:t>
            </a:r>
            <a:r>
              <a:rPr lang="en-US" sz="1800" dirty="0">
                <a:solidFill>
                  <a:srgbClr val="000000"/>
                </a:solidFill>
                <a:latin typeface="Averta"/>
              </a:rPr>
              <a:t>are </a:t>
            </a:r>
            <a:r>
              <a:rPr lang="en-US" sz="1800" b="0" i="0" dirty="0">
                <a:solidFill>
                  <a:srgbClr val="000000"/>
                </a:solidFill>
                <a:effectLst/>
                <a:latin typeface="Averta"/>
              </a:rPr>
              <a:t>involved in biogas (MBIE, </a:t>
            </a:r>
            <a:r>
              <a:rPr lang="en-US" sz="1800" b="0" i="0" dirty="0" err="1">
                <a:solidFill>
                  <a:srgbClr val="000000"/>
                </a:solidFill>
                <a:effectLst/>
                <a:latin typeface="Averta"/>
              </a:rPr>
              <a:t>MfE</a:t>
            </a:r>
            <a:r>
              <a:rPr lang="en-US" sz="1800" b="0" i="0" dirty="0">
                <a:solidFill>
                  <a:srgbClr val="000000"/>
                </a:solidFill>
                <a:effectLst/>
                <a:latin typeface="Averta"/>
              </a:rPr>
              <a:t>, Biogas Association, </a:t>
            </a:r>
            <a:r>
              <a:rPr lang="en-US" sz="1800" b="0" i="0" dirty="0" err="1">
                <a:solidFill>
                  <a:srgbClr val="000000"/>
                </a:solidFill>
                <a:effectLst/>
                <a:latin typeface="Averta"/>
              </a:rPr>
              <a:t>GasNZ</a:t>
            </a:r>
            <a:r>
              <a:rPr lang="en-US" sz="1800" b="0" i="0" dirty="0">
                <a:solidFill>
                  <a:srgbClr val="000000"/>
                </a:solidFill>
                <a:effectLst/>
                <a:latin typeface="Averta"/>
              </a:rPr>
              <a:t>), however we </a:t>
            </a:r>
            <a:r>
              <a:rPr lang="en-US" sz="1800" dirty="0">
                <a:solidFill>
                  <a:srgbClr val="000000"/>
                </a:solidFill>
                <a:latin typeface="Averta"/>
              </a:rPr>
              <a:t>are </a:t>
            </a:r>
            <a:r>
              <a:rPr lang="en-US" sz="1800" b="0" i="0" dirty="0">
                <a:solidFill>
                  <a:srgbClr val="000000"/>
                </a:solidFill>
                <a:effectLst/>
                <a:latin typeface="Averta"/>
              </a:rPr>
              <a:t>concerned </a:t>
            </a:r>
            <a:r>
              <a:rPr lang="en-US" sz="1800" dirty="0">
                <a:solidFill>
                  <a:srgbClr val="000000"/>
                </a:solidFill>
                <a:latin typeface="Averta"/>
              </a:rPr>
              <a:t>about </a:t>
            </a:r>
            <a:r>
              <a:rPr lang="en-US" sz="1800" b="0" i="0" dirty="0">
                <a:solidFill>
                  <a:srgbClr val="000000"/>
                </a:solidFill>
                <a:effectLst/>
                <a:latin typeface="Averta"/>
              </a:rPr>
              <a:t>the lack of coordination and potential for duplication of effort. </a:t>
            </a:r>
            <a:r>
              <a:rPr lang="en-US" sz="1800" dirty="0">
                <a:solidFill>
                  <a:srgbClr val="000000"/>
                </a:solidFill>
                <a:latin typeface="Averta"/>
              </a:rPr>
              <a:t> </a:t>
            </a:r>
            <a:endParaRPr lang="en-US" sz="1800" b="0" i="0" dirty="0">
              <a:solidFill>
                <a:srgbClr val="000000"/>
              </a:solidFill>
              <a:effectLst/>
              <a:latin typeface="Averta"/>
            </a:endParaRPr>
          </a:p>
          <a:p>
            <a:pPr marL="0" indent="0" algn="l" rtl="0" fontAlgn="base">
              <a:buNone/>
            </a:pPr>
            <a:r>
              <a:rPr lang="en-US" sz="1800" b="0" i="0" dirty="0">
                <a:solidFill>
                  <a:srgbClr val="000000"/>
                </a:solidFill>
                <a:effectLst/>
                <a:latin typeface="Averta"/>
              </a:rPr>
              <a:t>Work in FY2027 may include:  </a:t>
            </a:r>
            <a:endParaRPr lang="en-US" sz="1800" b="0" i="0" dirty="0">
              <a:solidFill>
                <a:srgbClr val="000000"/>
              </a:solidFill>
              <a:effectLst/>
              <a:latin typeface="Averta"/>
              <a:cs typeface="Segoe UI"/>
            </a:endParaRPr>
          </a:p>
          <a:p>
            <a:pPr>
              <a:spcBef>
                <a:spcPts val="600"/>
              </a:spcBef>
              <a:spcAft>
                <a:spcPts val="0"/>
              </a:spcAft>
            </a:pPr>
            <a:r>
              <a:rPr lang="en-US" sz="1800" b="0" i="0" dirty="0">
                <a:solidFill>
                  <a:srgbClr val="000000"/>
                </a:solidFill>
                <a:effectLst/>
                <a:latin typeface="Averta"/>
              </a:rPr>
              <a:t>Providing advice to the Minister outlining barriers currently inhibiting the creation of a biogas market in New Zealand, and detailing actions that need to be undertaken (either by Gas Industry Co or others) to enable this; </a:t>
            </a:r>
          </a:p>
          <a:p>
            <a:pPr>
              <a:spcBef>
                <a:spcPts val="600"/>
              </a:spcBef>
              <a:spcAft>
                <a:spcPts val="0"/>
              </a:spcAft>
            </a:pPr>
            <a:r>
              <a:rPr lang="en-US" sz="1800" b="0" i="0" dirty="0">
                <a:solidFill>
                  <a:srgbClr val="000000"/>
                </a:solidFill>
                <a:effectLst/>
                <a:latin typeface="Averta"/>
              </a:rPr>
              <a:t>Liaising with stakeholders to gather information and to identify market-led measures to meet the Minister’s expectations; and</a:t>
            </a:r>
          </a:p>
          <a:p>
            <a:pPr>
              <a:spcBef>
                <a:spcPts val="600"/>
              </a:spcBef>
              <a:spcAft>
                <a:spcPts val="0"/>
              </a:spcAft>
            </a:pPr>
            <a:r>
              <a:rPr lang="en-US" sz="1800" b="0" i="0" dirty="0">
                <a:solidFill>
                  <a:srgbClr val="000000"/>
                </a:solidFill>
                <a:effectLst/>
                <a:latin typeface="Averta"/>
              </a:rPr>
              <a:t>Completing any remaining work in relation to the amendment of the Downstream and Switching Rules to accommodate the injection of renewable gases into downstream networks.</a:t>
            </a:r>
            <a:endParaRPr lang="en-US" sz="1800" b="1" dirty="0">
              <a:solidFill>
                <a:srgbClr val="00B050"/>
              </a:solidFill>
              <a:effectLst/>
              <a:latin typeface="Averta"/>
            </a:endParaRPr>
          </a:p>
        </p:txBody>
      </p:sp>
      <p:sp>
        <p:nvSpPr>
          <p:cNvPr id="5" name="Slide Number Placeholder 8">
            <a:extLst>
              <a:ext uri="{FF2B5EF4-FFF2-40B4-BE49-F238E27FC236}">
                <a16:creationId xmlns:a16="http://schemas.microsoft.com/office/drawing/2014/main" id="{3B31DB45-1D5C-99F8-8F24-04DA42CB34FF}"/>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8</a:t>
            </a:fld>
            <a:endParaRPr lang="en-NZ"/>
          </a:p>
        </p:txBody>
      </p:sp>
    </p:spTree>
    <p:extLst>
      <p:ext uri="{BB962C8B-B14F-4D97-AF65-F5344CB8AC3E}">
        <p14:creationId xmlns:p14="http://schemas.microsoft.com/office/powerpoint/2010/main" val="418330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0D5E8-C910-5E3C-A77B-9D3E1DB261F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3CF6045-E1D2-8C67-5BB8-70CBF2C685F6}"/>
              </a:ext>
            </a:extLst>
          </p:cNvPr>
          <p:cNvSpPr>
            <a:spLocks noGrp="1"/>
          </p:cNvSpPr>
          <p:nvPr>
            <p:ph type="title"/>
          </p:nvPr>
        </p:nvSpPr>
        <p:spPr>
          <a:xfrm>
            <a:off x="863600" y="400092"/>
            <a:ext cx="10463049" cy="921052"/>
          </a:xfrm>
        </p:spPr>
        <p:txBody>
          <a:bodyPr/>
          <a:lstStyle/>
          <a:p>
            <a:r>
              <a:rPr lang="en-US" b="0" dirty="0">
                <a:solidFill>
                  <a:srgbClr val="00B050"/>
                </a:solidFill>
                <a:latin typeface="Averta Semibold" panose="00000700000000000000" pitchFamily="50" charset="0"/>
              </a:rPr>
              <a:t>Demand response for dry year cover</a:t>
            </a:r>
            <a:endParaRPr lang="en-US" sz="2800" dirty="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C7F9FDB7-ADA9-A9A4-4AC8-F1988A0DCA39}"/>
              </a:ext>
            </a:extLst>
          </p:cNvPr>
          <p:cNvSpPr>
            <a:spLocks noGrp="1"/>
          </p:cNvSpPr>
          <p:nvPr>
            <p:ph idx="1"/>
          </p:nvPr>
        </p:nvSpPr>
        <p:spPr>
          <a:xfrm>
            <a:off x="863600" y="860618"/>
            <a:ext cx="9525000" cy="4390231"/>
          </a:xfrm>
        </p:spPr>
        <p:txBody>
          <a:bodyPr/>
          <a:lstStyle/>
          <a:p>
            <a:pPr marL="0" indent="0" algn="l" rtl="0" fontAlgn="base">
              <a:buNone/>
            </a:pPr>
            <a:endParaRPr lang="en-US" sz="1800" b="0" i="0" dirty="0">
              <a:solidFill>
                <a:srgbClr val="000000"/>
              </a:solidFill>
              <a:effectLst/>
              <a:latin typeface="Averta"/>
            </a:endParaRPr>
          </a:p>
          <a:p>
            <a:pPr marL="0" indent="0">
              <a:buNone/>
            </a:pPr>
            <a:r>
              <a:rPr lang="en-US" sz="1800" dirty="0">
                <a:solidFill>
                  <a:srgbClr val="000000"/>
                </a:solidFill>
                <a:latin typeface="Averta"/>
              </a:rPr>
              <a:t>Concerns regarding the long-term viability of Methanex has been highlighted in our previous Supply and Demand studies. If Methanex exits New Zealand demand response will be unavailable for power generation in dry years. </a:t>
            </a:r>
          </a:p>
          <a:p>
            <a:pPr marL="0" indent="0" algn="l" rtl="0" fontAlgn="base">
              <a:buNone/>
            </a:pPr>
            <a:r>
              <a:rPr lang="en-US" sz="1800" b="0" i="0" dirty="0">
                <a:solidFill>
                  <a:srgbClr val="000000"/>
                </a:solidFill>
                <a:effectLst/>
                <a:latin typeface="Averta"/>
              </a:rPr>
              <a:t>The Government is currently consulting on strengthening the regulatory framework for dry years. This includes ensuring </a:t>
            </a:r>
            <a:r>
              <a:rPr lang="en-US" sz="1800" b="0" i="0" dirty="0" err="1">
                <a:solidFill>
                  <a:srgbClr val="000000"/>
                </a:solidFill>
                <a:effectLst/>
                <a:latin typeface="Averta"/>
              </a:rPr>
              <a:t>Transpower’s</a:t>
            </a:r>
            <a:r>
              <a:rPr lang="en-US" sz="1800" b="0" i="0" dirty="0">
                <a:solidFill>
                  <a:srgbClr val="000000"/>
                </a:solidFill>
                <a:effectLst/>
                <a:latin typeface="Averta"/>
              </a:rPr>
              <a:t> security of supply assessments are fit for purpose and adapt to evolving information about declining gas supplies. Recommendations are expected in early 2026. </a:t>
            </a:r>
          </a:p>
          <a:p>
            <a:pPr marL="0" indent="0" algn="l" rtl="0" fontAlgn="base">
              <a:buNone/>
            </a:pPr>
            <a:r>
              <a:rPr lang="en-US" sz="1800" b="0" i="0" dirty="0">
                <a:solidFill>
                  <a:srgbClr val="000000"/>
                </a:solidFill>
                <a:effectLst/>
                <a:latin typeface="Averta"/>
              </a:rPr>
              <a:t>In FY2027 we will:  </a:t>
            </a:r>
            <a:endParaRPr lang="en-US" sz="1800" b="0" i="0" dirty="0">
              <a:solidFill>
                <a:srgbClr val="000000"/>
              </a:solidFill>
              <a:effectLst/>
              <a:latin typeface="Averta"/>
              <a:cs typeface="Segoe UI"/>
            </a:endParaRPr>
          </a:p>
          <a:p>
            <a:pPr>
              <a:spcBef>
                <a:spcPts val="600"/>
              </a:spcBef>
              <a:spcAft>
                <a:spcPts val="0"/>
              </a:spcAft>
            </a:pPr>
            <a:r>
              <a:rPr lang="en-US" sz="1800" b="0" i="0" dirty="0">
                <a:solidFill>
                  <a:srgbClr val="000000"/>
                </a:solidFill>
                <a:effectLst/>
                <a:latin typeface="Averta"/>
              </a:rPr>
              <a:t>Continue to work closely with the Electricity Authority in relation to the extent to which gas is able to provide dry year cover (including as provided for in our MoU);   </a:t>
            </a:r>
          </a:p>
          <a:p>
            <a:pPr>
              <a:spcBef>
                <a:spcPts val="600"/>
              </a:spcBef>
              <a:spcAft>
                <a:spcPts val="0"/>
              </a:spcAft>
            </a:pPr>
            <a:r>
              <a:rPr lang="en-US" sz="1800" b="0" i="0" dirty="0">
                <a:solidFill>
                  <a:srgbClr val="000000"/>
                </a:solidFill>
                <a:effectLst/>
                <a:latin typeface="Averta"/>
              </a:rPr>
              <a:t>Publish the codified 2026 Supply and Demand study (with input from Minister/MBIE); </a:t>
            </a:r>
          </a:p>
          <a:p>
            <a:pPr>
              <a:spcBef>
                <a:spcPts val="600"/>
              </a:spcBef>
              <a:spcAft>
                <a:spcPts val="0"/>
              </a:spcAft>
            </a:pPr>
            <a:r>
              <a:rPr lang="en-US" sz="1800" b="0" i="0" dirty="0">
                <a:solidFill>
                  <a:srgbClr val="000000"/>
                </a:solidFill>
                <a:effectLst/>
                <a:latin typeface="Averta"/>
              </a:rPr>
              <a:t>Where relevant, assist on any recommendations arising from the Government’s consultation on strengthening the regulatory framework for dry years. </a:t>
            </a:r>
            <a:endParaRPr lang="en-US" sz="1800" b="1" dirty="0">
              <a:solidFill>
                <a:srgbClr val="00B050"/>
              </a:solidFill>
              <a:effectLst/>
              <a:latin typeface="Averta"/>
            </a:endParaRPr>
          </a:p>
        </p:txBody>
      </p:sp>
      <p:sp>
        <p:nvSpPr>
          <p:cNvPr id="5" name="Slide Number Placeholder 8">
            <a:extLst>
              <a:ext uri="{FF2B5EF4-FFF2-40B4-BE49-F238E27FC236}">
                <a16:creationId xmlns:a16="http://schemas.microsoft.com/office/drawing/2014/main" id="{58F33347-4699-D8C5-84C9-8BD5F6645456}"/>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9</a:t>
            </a:fld>
            <a:endParaRPr lang="en-NZ" dirty="0"/>
          </a:p>
        </p:txBody>
      </p:sp>
    </p:spTree>
    <p:extLst>
      <p:ext uri="{BB962C8B-B14F-4D97-AF65-F5344CB8AC3E}">
        <p14:creationId xmlns:p14="http://schemas.microsoft.com/office/powerpoint/2010/main" val="610945793"/>
      </p:ext>
    </p:extLst>
  </p:cSld>
  <p:clrMapOvr>
    <a:masterClrMapping/>
  </p:clrMapOvr>
</p:sld>
</file>

<file path=ppt/theme/theme1.xml><?xml version="1.0" encoding="utf-8"?>
<a:theme xmlns:a="http://schemas.openxmlformats.org/drawingml/2006/main" name="# 2 Larger Font for fewer word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13635EC2-A6E6-4B0C-ABB9-43D5A59E2CD0}"/>
    </a:ext>
  </a:extLst>
</a:theme>
</file>

<file path=ppt/theme/theme2.xml><?xml version="1.0" encoding="utf-8"?>
<a:theme xmlns:a="http://schemas.openxmlformats.org/drawingml/2006/main" name="# 3 For &quot;wordy&quo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C27FBD58-D045-49DD-BE2F-FE7F64BCD1CD}"/>
    </a:ext>
  </a:extLst>
</a:theme>
</file>

<file path=ppt/theme/theme3.xml><?xml version="1.0" encoding="utf-8"?>
<a:theme xmlns:a="http://schemas.openxmlformats.org/drawingml/2006/main" name="# 1 GIC Standard Slides">
  <a:themeElements>
    <a:clrScheme name="GIC Shades of the Sea">
      <a:dk1>
        <a:srgbClr val="111111"/>
      </a:dk1>
      <a:lt1>
        <a:srgbClr val="FFFFFF"/>
      </a:lt1>
      <a:dk2>
        <a:srgbClr val="1C1C1C"/>
      </a:dk2>
      <a:lt2>
        <a:srgbClr val="DCDCDC"/>
      </a:lt2>
      <a:accent1>
        <a:srgbClr val="589199"/>
      </a:accent1>
      <a:accent2>
        <a:srgbClr val="B0C4DE"/>
      </a:accent2>
      <a:accent3>
        <a:srgbClr val="FFFFFF"/>
      </a:accent3>
      <a:accent4>
        <a:srgbClr val="DCDCDC"/>
      </a:accent4>
      <a:accent5>
        <a:srgbClr val="5F9EA0"/>
      </a:accent5>
      <a:accent6>
        <a:srgbClr val="85B3B9"/>
      </a:accent6>
      <a:hlink>
        <a:srgbClr val="589199"/>
      </a:hlink>
      <a:folHlink>
        <a:srgbClr val="800080"/>
      </a:folHlink>
    </a:clrScheme>
    <a:fontScheme name="GIC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EF8CB733-F43C-4FF1-B30E-F72F32D2451E}"/>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7F770E26F8FE41AB820CB09F01914A" ma:contentTypeVersion="18" ma:contentTypeDescription="Create a new document." ma:contentTypeScope="" ma:versionID="391d166c0c1a630e87a27079241c7625">
  <xsd:schema xmlns:xsd="http://www.w3.org/2001/XMLSchema" xmlns:xs="http://www.w3.org/2001/XMLSchema" xmlns:p="http://schemas.microsoft.com/office/2006/metadata/properties" xmlns:ns2="9405dc10-635f-444a-ba6b-bd5be3c3d520" xmlns:ns3="http://schemas.microsoft.com/sharepoint/v3/fields" xmlns:ns4="7daccffd-2b90-44c6-8d43-8a587f98c855" targetNamespace="http://schemas.microsoft.com/office/2006/metadata/properties" ma:root="true" ma:fieldsID="8b471e5279329c193434e58ae77e2b09" ns2:_="" ns3:_="" ns4:_="">
    <xsd:import namespace="9405dc10-635f-444a-ba6b-bd5be3c3d520"/>
    <xsd:import namespace="http://schemas.microsoft.com/sharepoint/v3/fields"/>
    <xsd:import namespace="7daccffd-2b90-44c6-8d43-8a587f98c855"/>
    <xsd:element name="properties">
      <xsd:complexType>
        <xsd:sequence>
          <xsd:element name="documentManagement">
            <xsd:complexType>
              <xsd:all>
                <xsd:element ref="ns2:MediaServiceMetadata" minOccurs="0"/>
                <xsd:element ref="ns2:MediaServiceFastMetadata" minOccurs="0"/>
                <xsd:element ref="ns3:_Version" minOccurs="0"/>
                <xsd:element ref="ns2:MediaServiceAutoTags"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DateTaken"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05dc10-635f-444a-ba6b-bd5be3c3d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ecc8704-c352-45cf-8dd8-8b33958224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0" nillable="true" ma:displayName="Version" ma:format="Dropdown" ma:internalName="_Vers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accffd-2b90-44c6-8d43-8a587f98c85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33bca7d-8331-4dbd-b446-4f84653da566}" ma:internalName="TaxCatchAll" ma:showField="CatchAllData" ma:web="7daccffd-2b90-44c6-8d43-8a587f98c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daccffd-2b90-44c6-8d43-8a587f98c855">
      <UserInfo>
        <DisplayName/>
        <AccountId xsi:nil="true"/>
        <AccountType/>
      </UserInfo>
    </SharedWithUsers>
    <_Version xmlns="http://schemas.microsoft.com/sharepoint/v3/fields" xsi:nil="true"/>
    <TaxCatchAll xmlns="7daccffd-2b90-44c6-8d43-8a587f98c855" xsi:nil="true"/>
    <lcf76f155ced4ddcb4097134ff3c332f xmlns="9405dc10-635f-444a-ba6b-bd5be3c3d5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C3CA52-391B-4169-A54C-57C8B3117078}">
  <ds:schemaRefs>
    <ds:schemaRef ds:uri="http://schemas.microsoft.com/sharepoint/v3/contenttype/forms"/>
  </ds:schemaRefs>
</ds:datastoreItem>
</file>

<file path=customXml/itemProps2.xml><?xml version="1.0" encoding="utf-8"?>
<ds:datastoreItem xmlns:ds="http://schemas.openxmlformats.org/officeDocument/2006/customXml" ds:itemID="{00DD7087-5BB8-4609-8EA8-D27E10BE66A7}"/>
</file>

<file path=customXml/itemProps3.xml><?xml version="1.0" encoding="utf-8"?>
<ds:datastoreItem xmlns:ds="http://schemas.openxmlformats.org/officeDocument/2006/customXml" ds:itemID="{C7B2046B-C7C6-4E9A-9664-A52DD9D59F7A}">
  <ds:schemaRefs>
    <ds:schemaRef ds:uri="http://schemas.openxmlformats.org/package/2006/metadata/core-properties"/>
    <ds:schemaRef ds:uri="7daccffd-2b90-44c6-8d43-8a587f98c855"/>
    <ds:schemaRef ds:uri="http://purl.org/dc/elements/1.1/"/>
    <ds:schemaRef ds:uri="http://schemas.microsoft.com/office/infopath/2007/PartnerControls"/>
    <ds:schemaRef ds:uri="http://www.w3.org/XML/1998/namespace"/>
    <ds:schemaRef ds:uri="http://schemas.microsoft.com/sharepoint/v3/fields"/>
    <ds:schemaRef ds:uri="http://schemas.microsoft.com/office/2006/documentManagement/types"/>
    <ds:schemaRef ds:uri="http://schemas.microsoft.com/office/2006/metadata/properties"/>
    <ds:schemaRef ds:uri="http://purl.org/dc/terms/"/>
    <ds:schemaRef ds:uri="9405dc10-635f-444a-ba6b-bd5be3c3d52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GIC Standard Presentation</Template>
  <TotalTime>36</TotalTime>
  <Words>1657</Words>
  <Application>Microsoft Office PowerPoint</Application>
  <PresentationFormat>Widescreen</PresentationFormat>
  <Paragraphs>156</Paragraphs>
  <Slides>20</Slides>
  <Notes>7</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 2 Larger Font for fewer words</vt:lpstr>
      <vt:lpstr># 3 For "wordy" slides</vt:lpstr>
      <vt:lpstr># 1 GIC Standard Slides</vt:lpstr>
      <vt:lpstr>Custom Design</vt:lpstr>
      <vt:lpstr>Gas Industry Co  Co-regulatory Forum Registration Pack</vt:lpstr>
      <vt:lpstr>Thank you for registering for the Co-regulatory forum</vt:lpstr>
      <vt:lpstr>PowerPoint Presentation</vt:lpstr>
      <vt:lpstr>PowerPoint Presentation</vt:lpstr>
      <vt:lpstr>Gas industry roadmap</vt:lpstr>
      <vt:lpstr>Lack of upstream investment</vt:lpstr>
      <vt:lpstr>LNG </vt:lpstr>
      <vt:lpstr>Biogas</vt:lpstr>
      <vt:lpstr>Demand response for dry year cover</vt:lpstr>
      <vt:lpstr>Provision of gas market data and information</vt:lpstr>
      <vt:lpstr>Levy funding arrangements</vt:lpstr>
      <vt:lpstr>PowerPoint Presentation</vt:lpstr>
      <vt:lpstr>Future of infrastructure</vt:lpstr>
      <vt:lpstr>PowerPoint Presentation</vt:lpstr>
      <vt:lpstr>Industrial gas consumers</vt:lpstr>
      <vt:lpstr>Residential gas consumers</vt:lpstr>
      <vt:lpstr>PowerPoint Presentation</vt:lpstr>
      <vt:lpstr>Educate and influence</vt:lpstr>
      <vt:lpstr>Questions to consider: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Estelle Tolmay</dc:creator>
  <cp:lastModifiedBy>Susan Dunne</cp:lastModifiedBy>
  <cp:revision>17</cp:revision>
  <cp:lastPrinted>2021-11-03T01:06:26Z</cp:lastPrinted>
  <dcterms:created xsi:type="dcterms:W3CDTF">2016-08-15T04:43:43Z</dcterms:created>
  <dcterms:modified xsi:type="dcterms:W3CDTF">2025-11-28T00:02:22Z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0x010100337F770E26F8FE41AB820CB09F01914A</vt:lpwstr>
  </property>
  <property fmtid="{D5CDD505-2E9C-101B-9397-08002B2CF9AE}" pid="3" name="AuthorIds_UIVersion_512">
    <vt:lpwstr>20</vt:lpwstr>
  </property>
  <property fmtid="{D5CDD505-2E9C-101B-9397-08002B2CF9AE}" pid="4" name="AuthorIds_UIVersion_1536">
    <vt:lpwstr>20</vt:lpwstr>
  </property>
  <property fmtid="{D5CDD505-2E9C-101B-9397-08002B2CF9AE}" pid="5" name="AuthorIds_UIVersion_2560">
    <vt:lpwstr>20</vt:lpwstr>
  </property>
  <property fmtid="{D5CDD505-2E9C-101B-9397-08002B2CF9AE}" pid="6" name="AuthorIds_UIVersion_2048">
    <vt:lpwstr>20</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ComplianceAssetId">
    <vt:lpwstr/>
  </property>
  <property fmtid="{D5CDD505-2E9C-101B-9397-08002B2CF9AE}" pid="11" name="AuthorIds_UIVersion_1024">
    <vt:lpwstr>20</vt:lpwstr>
  </property>
  <property fmtid="{D5CDD505-2E9C-101B-9397-08002B2CF9AE}" pid="12" name="AuthorIds_UIVersion_3072">
    <vt:lpwstr>20</vt:lpwstr>
  </property>
  <property fmtid="{D5CDD505-2E9C-101B-9397-08002B2CF9AE}" pid="13" name="Order">
    <vt:r8>629700</vt:r8>
  </property>
  <property fmtid="{D5CDD505-2E9C-101B-9397-08002B2CF9AE}" pid="14" name="TriggerFlowInfo">
    <vt:lpwstr/>
  </property>
  <property fmtid="{D5CDD505-2E9C-101B-9397-08002B2CF9AE}" pid="15" name="_ExtendedDescription">
    <vt:lpwstr/>
  </property>
  <property fmtid="{D5CDD505-2E9C-101B-9397-08002B2CF9AE}" pid="16" name="MediaServiceImageTags">
    <vt:lpwstr/>
  </property>
</Properties>
</file>