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02" r:id="rId5"/>
    <p:sldMasterId id="2147483725" r:id="rId6"/>
    <p:sldMasterId id="2147483804" r:id="rId7"/>
    <p:sldMasterId id="2147483806" r:id="rId8"/>
  </p:sldMasterIdLst>
  <p:notesMasterIdLst>
    <p:notesMasterId r:id="rId37"/>
  </p:notesMasterIdLst>
  <p:handoutMasterIdLst>
    <p:handoutMasterId r:id="rId38"/>
  </p:handoutMasterIdLst>
  <p:sldIdLst>
    <p:sldId id="256" r:id="rId9"/>
    <p:sldId id="269" r:id="rId10"/>
    <p:sldId id="390" r:id="rId11"/>
    <p:sldId id="350" r:id="rId12"/>
    <p:sldId id="422" r:id="rId13"/>
    <p:sldId id="423" r:id="rId14"/>
    <p:sldId id="297" r:id="rId15"/>
    <p:sldId id="296" r:id="rId16"/>
    <p:sldId id="302" r:id="rId17"/>
    <p:sldId id="290" r:id="rId18"/>
    <p:sldId id="291" r:id="rId19"/>
    <p:sldId id="292" r:id="rId20"/>
    <p:sldId id="294" r:id="rId21"/>
    <p:sldId id="298" r:id="rId22"/>
    <p:sldId id="289" r:id="rId23"/>
    <p:sldId id="300" r:id="rId24"/>
    <p:sldId id="282" r:id="rId25"/>
    <p:sldId id="271" r:id="rId26"/>
    <p:sldId id="301" r:id="rId27"/>
    <p:sldId id="281" r:id="rId28"/>
    <p:sldId id="382" r:id="rId29"/>
    <p:sldId id="362" r:id="rId30"/>
    <p:sldId id="299" r:id="rId31"/>
    <p:sldId id="295" r:id="rId32"/>
    <p:sldId id="336" r:id="rId33"/>
    <p:sldId id="273" r:id="rId34"/>
    <p:sldId id="421" r:id="rId35"/>
    <p:sldId id="320" r:id="rId36"/>
  </p:sldIdLst>
  <p:sldSz cx="12192000" cy="6858000"/>
  <p:notesSz cx="7104063" cy="10234613"/>
  <p:defaultTextStyle>
    <a:defPPr>
      <a:defRPr lang="en-NZ"/>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6E1753-636A-840D-6996-8BAA914D0F85}" name="Tim Kerr" initials="TK" userId="S::Tim.Kerr@gasindustry.co.nz::4a97e8b9-79c8-49de-9c62-501bbe3e45b1" providerId="AD"/>
  <p188:author id="{39904C76-C1DE-6039-CA0F-1474B6A74CA8}" name="Tim Kerr" initials="TK" userId="S::tim.kerr@gasindustry.co.nz::4a97e8b9-79c8-49de-9c62-501bbe3e45b1" providerId="AD"/>
  <p188:author id="{D2D5AD91-F723-B389-89B5-51526ACAF744}" name="Alana Hepburn" initials="AH" userId="S::alana.hepburn@gasindustry.co.nz::2a977f72-255f-4c87-b222-6be3703a9962" providerId="AD"/>
  <p188:author id="{936EB7B2-8FA0-26CE-C4C2-C5BCBDC8524A}" name="Andrew Knight" initials="AK" userId="S::Andrew.Knight@gasindustry.co.nz::c2ee9d09-1d3a-41b1-a3eb-c9ab46378c81" providerId="AD"/>
  <p188:author id="{A02AF9CE-5BFF-F452-40B6-D3842F6F055F}" name="Andrew Walker" initials="AW" userId="S::Andrew.Walker@gasindustry.co.nz::d7fc2d70-859b-4dfd-a613-852d92cca760" providerId="AD"/>
  <p188:author id="{A0CDB3D1-DC71-AE9F-0867-8230942FF900}" name="Caitlin Tromop van Dalen" initials="CD" userId="S::caitlin.tromopvandalen@gasindustry.co.nz::f4efbe90-14ef-4567-8514-4b0c58da02f0" providerId="AD"/>
  <p188:author id="{623210D3-7B0B-3852-A74E-1B824BE6B679}" name="Tim Kerr" initials="TK" userId="Tim Kerr" providerId="None"/>
  <p188:author id="{52C0BAE8-0825-A9A0-C571-2C917DBB8A00}" name="Alana Hepburn" initials="AH" userId="S::Alana.Hepburn@gasindustry.co.nz::2a977f72-255f-4c87-b222-6be3703a996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BD3EA"/>
    <a:srgbClr val="7C82B3"/>
    <a:srgbClr val="589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9FDE8-6E99-4462-93F6-63DC450B6F88}" v="2" dt="2025-11-26T20:53:40.108"/>
    <p1510:client id="{306874AD-AB1E-9FB9-29D2-8F85E9672F3F}" v="1" dt="2025-11-26T20:30:22.650"/>
    <p1510:client id="{EA57A95C-7673-4B0B-9B58-EC0779A68263}" v="284" vWet="285" dt="2025-11-26T20:31:31.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Dunlop" userId="aee2f8e5-c615-48cc-a2eb-bd86549b2806" providerId="ADAL" clId="{B9835E6C-7F0A-4356-B375-088495BA9519}"/>
    <pc:docChg chg="modSld">
      <pc:chgData name="Mark Dunlop" userId="aee2f8e5-c615-48cc-a2eb-bd86549b2806" providerId="ADAL" clId="{B9835E6C-7F0A-4356-B375-088495BA9519}" dt="2025-11-26T20:53:40.108" v="1" actId="1076"/>
      <pc:docMkLst>
        <pc:docMk/>
      </pc:docMkLst>
      <pc:sldChg chg="modSp">
        <pc:chgData name="Mark Dunlop" userId="aee2f8e5-c615-48cc-a2eb-bd86549b2806" providerId="ADAL" clId="{B9835E6C-7F0A-4356-B375-088495BA9519}" dt="2025-11-26T20:53:40.108" v="1" actId="1076"/>
        <pc:sldMkLst>
          <pc:docMk/>
          <pc:sldMk cId="641263436" sldId="271"/>
        </pc:sldMkLst>
        <pc:spChg chg="mod">
          <ac:chgData name="Mark Dunlop" userId="aee2f8e5-c615-48cc-a2eb-bd86549b2806" providerId="ADAL" clId="{B9835E6C-7F0A-4356-B375-088495BA9519}" dt="2025-11-26T20:53:40.108" v="1" actId="1076"/>
          <ac:spMkLst>
            <pc:docMk/>
            <pc:sldMk cId="641263436" sldId="271"/>
            <ac:spMk id="7" creationId="{E9F67BA9-3112-4B91-9A36-569F2E10925F}"/>
          </ac:spMkLst>
        </pc:spChg>
      </pc:sldChg>
    </pc:docChg>
  </pc:docChgLst>
  <pc:docChgLst>
    <pc:chgData name="Andrew Walker" userId="d7fc2d70-859b-4dfd-a613-852d92cca760" providerId="ADAL" clId="{62816117-7579-47C4-B4BC-379807D883FE}"/>
    <pc:docChg chg="custSel modSld">
      <pc:chgData name="Andrew Walker" userId="d7fc2d70-859b-4dfd-a613-852d92cca760" providerId="ADAL" clId="{62816117-7579-47C4-B4BC-379807D883FE}" dt="2025-11-24T20:46:42.211" v="282" actId="6549"/>
      <pc:docMkLst>
        <pc:docMk/>
      </pc:docMkLst>
      <pc:sldChg chg="modSp mod">
        <pc:chgData name="Andrew Walker" userId="d7fc2d70-859b-4dfd-a613-852d92cca760" providerId="ADAL" clId="{62816117-7579-47C4-B4BC-379807D883FE}" dt="2025-11-24T20:46:42.211" v="282" actId="6549"/>
        <pc:sldMkLst>
          <pc:docMk/>
          <pc:sldMk cId="3375244803" sldId="362"/>
        </pc:sldMkLst>
        <pc:spChg chg="mod">
          <ac:chgData name="Andrew Walker" userId="d7fc2d70-859b-4dfd-a613-852d92cca760" providerId="ADAL" clId="{62816117-7579-47C4-B4BC-379807D883FE}" dt="2025-11-24T20:46:42.211" v="282" actId="6549"/>
          <ac:spMkLst>
            <pc:docMk/>
            <pc:sldMk cId="3375244803" sldId="362"/>
            <ac:spMk id="3" creationId="{00000000-0000-0000-0000-000000000000}"/>
          </ac:spMkLst>
        </pc:spChg>
      </pc:sldChg>
    </pc:docChg>
  </pc:docChgLst>
  <pc:docChgLst>
    <pc:chgData name="Andrew Walker" userId="S::andrew.walker@gasindustry.co.nz::d7fc2d70-859b-4dfd-a613-852d92cca760" providerId="AD" clId="Web-{F225FB24-1B38-60AB-7699-9552DD2C5652}"/>
    <pc:docChg chg="modSld">
      <pc:chgData name="Andrew Walker" userId="S::andrew.walker@gasindustry.co.nz::d7fc2d70-859b-4dfd-a613-852d92cca760" providerId="AD" clId="Web-{F225FB24-1B38-60AB-7699-9552DD2C5652}" dt="2025-11-23T20:27:39.073" v="239" actId="20577"/>
      <pc:docMkLst>
        <pc:docMk/>
      </pc:docMkLst>
      <pc:sldChg chg="addSp delSp modSp">
        <pc:chgData name="Andrew Walker" userId="S::andrew.walker@gasindustry.co.nz::d7fc2d70-859b-4dfd-a613-852d92cca760" providerId="AD" clId="Web-{F225FB24-1B38-60AB-7699-9552DD2C5652}" dt="2025-11-23T20:27:39.073" v="239" actId="20577"/>
        <pc:sldMkLst>
          <pc:docMk/>
          <pc:sldMk cId="720189838" sldId="336"/>
        </pc:sldMkLst>
        <pc:spChg chg="mod">
          <ac:chgData name="Andrew Walker" userId="S::andrew.walker@gasindustry.co.nz::d7fc2d70-859b-4dfd-a613-852d92cca760" providerId="AD" clId="Web-{F225FB24-1B38-60AB-7699-9552DD2C5652}" dt="2025-11-23T20:27:39.073" v="239" actId="20577"/>
          <ac:spMkLst>
            <pc:docMk/>
            <pc:sldMk cId="720189838" sldId="336"/>
            <ac:spMk id="5" creationId="{00000000-0000-0000-0000-000000000000}"/>
          </ac:spMkLst>
        </pc:spChg>
        <pc:picChg chg="add del mod">
          <ac:chgData name="Andrew Walker" userId="S::andrew.walker@gasindustry.co.nz::d7fc2d70-859b-4dfd-a613-852d92cca760" providerId="AD" clId="Web-{F225FB24-1B38-60AB-7699-9552DD2C5652}" dt="2025-11-23T20:19:47.955" v="4"/>
          <ac:picMkLst>
            <pc:docMk/>
            <pc:sldMk cId="720189838" sldId="336"/>
            <ac:picMk id="3" creationId="{F69DFCDC-32F8-E675-08C8-C7BB4548BC40}"/>
          </ac:picMkLst>
        </pc:picChg>
        <pc:picChg chg="add mod">
          <ac:chgData name="Andrew Walker" userId="S::andrew.walker@gasindustry.co.nz::d7fc2d70-859b-4dfd-a613-852d92cca760" providerId="AD" clId="Web-{F225FB24-1B38-60AB-7699-9552DD2C5652}" dt="2025-11-23T20:20:03.472" v="7" actId="1076"/>
          <ac:picMkLst>
            <pc:docMk/>
            <pc:sldMk cId="720189838" sldId="336"/>
            <ac:picMk id="4" creationId="{A550AFA8-2B5C-BAA8-7BED-A66A83222F4D}"/>
          </ac:picMkLst>
        </pc:picChg>
        <pc:picChg chg="add mod">
          <ac:chgData name="Andrew Walker" userId="S::andrew.walker@gasindustry.co.nz::d7fc2d70-859b-4dfd-a613-852d92cca760" providerId="AD" clId="Web-{F225FB24-1B38-60AB-7699-9552DD2C5652}" dt="2025-11-23T20:20:52.945" v="12" actId="1076"/>
          <ac:picMkLst>
            <pc:docMk/>
            <pc:sldMk cId="720189838" sldId="336"/>
            <ac:picMk id="6" creationId="{C1693803-148A-AAB5-3CE1-FB32B03DEC40}"/>
          </ac:picMkLst>
        </pc:picChg>
        <pc:picChg chg="del">
          <ac:chgData name="Andrew Walker" userId="S::andrew.walker@gasindustry.co.nz::d7fc2d70-859b-4dfd-a613-852d92cca760" providerId="AD" clId="Web-{F225FB24-1B38-60AB-7699-9552DD2C5652}" dt="2025-11-23T20:16:05.679" v="0"/>
          <ac:picMkLst>
            <pc:docMk/>
            <pc:sldMk cId="720189838" sldId="336"/>
            <ac:picMk id="3073" creationId="{41FD8626-663F-3477-B92D-8E57C1AE9F74}"/>
          </ac:picMkLst>
        </pc:picChg>
        <pc:picChg chg="del">
          <ac:chgData name="Andrew Walker" userId="S::andrew.walker@gasindustry.co.nz::d7fc2d70-859b-4dfd-a613-852d92cca760" providerId="AD" clId="Web-{F225FB24-1B38-60AB-7699-9552DD2C5652}" dt="2025-11-23T20:20:20.755" v="8"/>
          <ac:picMkLst>
            <pc:docMk/>
            <pc:sldMk cId="720189838" sldId="336"/>
            <ac:picMk id="3074" creationId="{49EEA80E-997B-8191-F712-397CF1213FA4}"/>
          </ac:picMkLst>
        </pc:picChg>
      </pc:sldChg>
    </pc:docChg>
  </pc:docChgLst>
  <pc:docChgLst>
    <pc:chgData name="Susan Dunne" userId="b929cc6d-e4ac-431b-bb2d-fb9dad8294c2" providerId="ADAL" clId="{13CBF823-5D7C-4C67-8D7C-52B18C61AF80}"/>
    <pc:docChg chg="undo custSel addSld delSld modSld sldOrd">
      <pc:chgData name="Susan Dunne" userId="b929cc6d-e4ac-431b-bb2d-fb9dad8294c2" providerId="ADAL" clId="{13CBF823-5D7C-4C67-8D7C-52B18C61AF80}" dt="2025-11-24T06:44:21.837" v="1532" actId="20577"/>
      <pc:docMkLst>
        <pc:docMk/>
      </pc:docMkLst>
      <pc:sldChg chg="modSp mod">
        <pc:chgData name="Susan Dunne" userId="b929cc6d-e4ac-431b-bb2d-fb9dad8294c2" providerId="ADAL" clId="{13CBF823-5D7C-4C67-8D7C-52B18C61AF80}" dt="2025-11-23T22:13:41.028" v="743" actId="20577"/>
        <pc:sldMkLst>
          <pc:docMk/>
          <pc:sldMk cId="2740681407" sldId="269"/>
        </pc:sldMkLst>
        <pc:spChg chg="mod">
          <ac:chgData name="Susan Dunne" userId="b929cc6d-e4ac-431b-bb2d-fb9dad8294c2" providerId="ADAL" clId="{13CBF823-5D7C-4C67-8D7C-52B18C61AF80}" dt="2025-11-23T22:13:41.028" v="743" actId="20577"/>
          <ac:spMkLst>
            <pc:docMk/>
            <pc:sldMk cId="2740681407" sldId="269"/>
            <ac:spMk id="7" creationId="{00F16008-AD0E-4F51-B733-FC15CEC41094}"/>
          </ac:spMkLst>
        </pc:spChg>
      </pc:sldChg>
      <pc:sldChg chg="add">
        <pc:chgData name="Susan Dunne" userId="b929cc6d-e4ac-431b-bb2d-fb9dad8294c2" providerId="ADAL" clId="{13CBF823-5D7C-4C67-8D7C-52B18C61AF80}" dt="2025-11-23T19:44:10.015" v="437"/>
        <pc:sldMkLst>
          <pc:docMk/>
          <pc:sldMk cId="641263436" sldId="271"/>
        </pc:sldMkLst>
      </pc:sldChg>
      <pc:sldChg chg="del">
        <pc:chgData name="Susan Dunne" userId="b929cc6d-e4ac-431b-bb2d-fb9dad8294c2" providerId="ADAL" clId="{13CBF823-5D7C-4C67-8D7C-52B18C61AF80}" dt="2025-11-23T22:14:30.211" v="744" actId="47"/>
        <pc:sldMkLst>
          <pc:docMk/>
          <pc:sldMk cId="4114211274" sldId="272"/>
        </pc:sldMkLst>
      </pc:sldChg>
      <pc:sldChg chg="add">
        <pc:chgData name="Susan Dunne" userId="b929cc6d-e4ac-431b-bb2d-fb9dad8294c2" providerId="ADAL" clId="{13CBF823-5D7C-4C67-8D7C-52B18C61AF80}" dt="2025-11-23T19:44:27.586" v="439"/>
        <pc:sldMkLst>
          <pc:docMk/>
          <pc:sldMk cId="4145424955" sldId="281"/>
        </pc:sldMkLst>
      </pc:sldChg>
      <pc:sldChg chg="add">
        <pc:chgData name="Susan Dunne" userId="b929cc6d-e4ac-431b-bb2d-fb9dad8294c2" providerId="ADAL" clId="{13CBF823-5D7C-4C67-8D7C-52B18C61AF80}" dt="2025-11-23T19:44:01.922" v="436"/>
        <pc:sldMkLst>
          <pc:docMk/>
          <pc:sldMk cId="2262359592" sldId="282"/>
        </pc:sldMkLst>
      </pc:sldChg>
      <pc:sldChg chg="add">
        <pc:chgData name="Susan Dunne" userId="b929cc6d-e4ac-431b-bb2d-fb9dad8294c2" providerId="ADAL" clId="{13CBF823-5D7C-4C67-8D7C-52B18C61AF80}" dt="2025-11-23T19:43:51.745" v="434"/>
        <pc:sldMkLst>
          <pc:docMk/>
          <pc:sldMk cId="4035935151" sldId="289"/>
        </pc:sldMkLst>
      </pc:sldChg>
      <pc:sldChg chg="add">
        <pc:chgData name="Susan Dunne" userId="b929cc6d-e4ac-431b-bb2d-fb9dad8294c2" providerId="ADAL" clId="{13CBF823-5D7C-4C67-8D7C-52B18C61AF80}" dt="2025-11-23T19:43:05.165" v="429"/>
        <pc:sldMkLst>
          <pc:docMk/>
          <pc:sldMk cId="755283221" sldId="290"/>
        </pc:sldMkLst>
      </pc:sldChg>
      <pc:sldChg chg="add">
        <pc:chgData name="Susan Dunne" userId="b929cc6d-e4ac-431b-bb2d-fb9dad8294c2" providerId="ADAL" clId="{13CBF823-5D7C-4C67-8D7C-52B18C61AF80}" dt="2025-11-23T19:43:14.669" v="430"/>
        <pc:sldMkLst>
          <pc:docMk/>
          <pc:sldMk cId="4183309029" sldId="291"/>
        </pc:sldMkLst>
      </pc:sldChg>
      <pc:sldChg chg="add">
        <pc:chgData name="Susan Dunne" userId="b929cc6d-e4ac-431b-bb2d-fb9dad8294c2" providerId="ADAL" clId="{13CBF823-5D7C-4C67-8D7C-52B18C61AF80}" dt="2025-11-23T19:43:21.330" v="431"/>
        <pc:sldMkLst>
          <pc:docMk/>
          <pc:sldMk cId="610945793" sldId="292"/>
        </pc:sldMkLst>
      </pc:sldChg>
      <pc:sldChg chg="add">
        <pc:chgData name="Susan Dunne" userId="b929cc6d-e4ac-431b-bb2d-fb9dad8294c2" providerId="ADAL" clId="{13CBF823-5D7C-4C67-8D7C-52B18C61AF80}" dt="2025-11-23T19:43:29.019" v="432"/>
        <pc:sldMkLst>
          <pc:docMk/>
          <pc:sldMk cId="3018558258" sldId="294"/>
        </pc:sldMkLst>
      </pc:sldChg>
      <pc:sldChg chg="modSp mod">
        <pc:chgData name="Susan Dunne" userId="b929cc6d-e4ac-431b-bb2d-fb9dad8294c2" providerId="ADAL" clId="{13CBF823-5D7C-4C67-8D7C-52B18C61AF80}" dt="2025-11-23T19:49:58.080" v="611" actId="20577"/>
        <pc:sldMkLst>
          <pc:docMk/>
          <pc:sldMk cId="2567058500" sldId="295"/>
        </pc:sldMkLst>
        <pc:graphicFrameChg chg="modGraphic">
          <ac:chgData name="Susan Dunne" userId="b929cc6d-e4ac-431b-bb2d-fb9dad8294c2" providerId="ADAL" clId="{13CBF823-5D7C-4C67-8D7C-52B18C61AF80}" dt="2025-11-23T19:49:58.080" v="611" actId="20577"/>
          <ac:graphicFrameMkLst>
            <pc:docMk/>
            <pc:sldMk cId="2567058500" sldId="295"/>
            <ac:graphicFrameMk id="3" creationId="{00000000-0000-0000-0000-000000000000}"/>
          </ac:graphicFrameMkLst>
        </pc:graphicFrameChg>
      </pc:sldChg>
      <pc:sldChg chg="modSp add mod">
        <pc:chgData name="Susan Dunne" userId="b929cc6d-e4ac-431b-bb2d-fb9dad8294c2" providerId="ADAL" clId="{13CBF823-5D7C-4C67-8D7C-52B18C61AF80}" dt="2025-11-23T20:29:27.454" v="720" actId="20577"/>
        <pc:sldMkLst>
          <pc:docMk/>
          <pc:sldMk cId="3960461976" sldId="296"/>
        </pc:sldMkLst>
        <pc:spChg chg="mod">
          <ac:chgData name="Susan Dunne" userId="b929cc6d-e4ac-431b-bb2d-fb9dad8294c2" providerId="ADAL" clId="{13CBF823-5D7C-4C67-8D7C-52B18C61AF80}" dt="2025-11-23T20:29:27.454" v="720" actId="20577"/>
          <ac:spMkLst>
            <pc:docMk/>
            <pc:sldMk cId="3960461976" sldId="296"/>
            <ac:spMk id="7" creationId="{046F6FE0-D6F6-D000-556A-D3C9FFD78617}"/>
          </ac:spMkLst>
        </pc:spChg>
      </pc:sldChg>
      <pc:sldChg chg="add">
        <pc:chgData name="Susan Dunne" userId="b929cc6d-e4ac-431b-bb2d-fb9dad8294c2" providerId="ADAL" clId="{13CBF823-5D7C-4C67-8D7C-52B18C61AF80}" dt="2025-11-23T19:42:45.779" v="426"/>
        <pc:sldMkLst>
          <pc:docMk/>
          <pc:sldMk cId="2712504840" sldId="297"/>
        </pc:sldMkLst>
      </pc:sldChg>
      <pc:sldChg chg="add">
        <pc:chgData name="Susan Dunne" userId="b929cc6d-e4ac-431b-bb2d-fb9dad8294c2" providerId="ADAL" clId="{13CBF823-5D7C-4C67-8D7C-52B18C61AF80}" dt="2025-11-23T19:43:42.921" v="433"/>
        <pc:sldMkLst>
          <pc:docMk/>
          <pc:sldMk cId="403930402" sldId="298"/>
        </pc:sldMkLst>
      </pc:sldChg>
      <pc:sldChg chg="modSp mod">
        <pc:chgData name="Susan Dunne" userId="b929cc6d-e4ac-431b-bb2d-fb9dad8294c2" providerId="ADAL" clId="{13CBF823-5D7C-4C67-8D7C-52B18C61AF80}" dt="2025-11-23T19:47:21.392" v="538" actId="20577"/>
        <pc:sldMkLst>
          <pc:docMk/>
          <pc:sldMk cId="1187392511" sldId="299"/>
        </pc:sldMkLst>
        <pc:graphicFrameChg chg="modGraphic">
          <ac:chgData name="Susan Dunne" userId="b929cc6d-e4ac-431b-bb2d-fb9dad8294c2" providerId="ADAL" clId="{13CBF823-5D7C-4C67-8D7C-52B18C61AF80}" dt="2025-11-23T19:47:21.392" v="538" actId="20577"/>
          <ac:graphicFrameMkLst>
            <pc:docMk/>
            <pc:sldMk cId="1187392511" sldId="299"/>
            <ac:graphicFrameMk id="6" creationId="{00000000-0000-0000-0000-000000000000}"/>
          </ac:graphicFrameMkLst>
        </pc:graphicFrameChg>
      </pc:sldChg>
      <pc:sldChg chg="add">
        <pc:chgData name="Susan Dunne" userId="b929cc6d-e4ac-431b-bb2d-fb9dad8294c2" providerId="ADAL" clId="{13CBF823-5D7C-4C67-8D7C-52B18C61AF80}" dt="2025-11-23T19:43:56.599" v="435"/>
        <pc:sldMkLst>
          <pc:docMk/>
          <pc:sldMk cId="49691173" sldId="300"/>
        </pc:sldMkLst>
      </pc:sldChg>
      <pc:sldChg chg="add">
        <pc:chgData name="Susan Dunne" userId="b929cc6d-e4ac-431b-bb2d-fb9dad8294c2" providerId="ADAL" clId="{13CBF823-5D7C-4C67-8D7C-52B18C61AF80}" dt="2025-11-23T19:44:21.713" v="438"/>
        <pc:sldMkLst>
          <pc:docMk/>
          <pc:sldMk cId="4291595743" sldId="301"/>
        </pc:sldMkLst>
      </pc:sldChg>
      <pc:sldChg chg="add">
        <pc:chgData name="Susan Dunne" userId="b929cc6d-e4ac-431b-bb2d-fb9dad8294c2" providerId="ADAL" clId="{13CBF823-5D7C-4C67-8D7C-52B18C61AF80}" dt="2025-11-23T19:42:56.824" v="428"/>
        <pc:sldMkLst>
          <pc:docMk/>
          <pc:sldMk cId="3096656815" sldId="302"/>
        </pc:sldMkLst>
      </pc:sldChg>
      <pc:sldChg chg="modSp mod">
        <pc:chgData name="Susan Dunne" userId="b929cc6d-e4ac-431b-bb2d-fb9dad8294c2" providerId="ADAL" clId="{13CBF823-5D7C-4C67-8D7C-52B18C61AF80}" dt="2025-11-24T06:44:21.837" v="1532" actId="20577"/>
        <pc:sldMkLst>
          <pc:docMk/>
          <pc:sldMk cId="720189838" sldId="336"/>
        </pc:sldMkLst>
        <pc:spChg chg="mod">
          <ac:chgData name="Susan Dunne" userId="b929cc6d-e4ac-431b-bb2d-fb9dad8294c2" providerId="ADAL" clId="{13CBF823-5D7C-4C67-8D7C-52B18C61AF80}" dt="2025-11-24T06:44:21.837" v="1532" actId="20577"/>
          <ac:spMkLst>
            <pc:docMk/>
            <pc:sldMk cId="720189838" sldId="336"/>
            <ac:spMk id="5" creationId="{00000000-0000-0000-0000-000000000000}"/>
          </ac:spMkLst>
        </pc:spChg>
      </pc:sldChg>
      <pc:sldChg chg="modSp add del">
        <pc:chgData name="Susan Dunne" userId="b929cc6d-e4ac-431b-bb2d-fb9dad8294c2" providerId="ADAL" clId="{13CBF823-5D7C-4C67-8D7C-52B18C61AF80}" dt="2025-11-23T19:44:53.033" v="453" actId="14100"/>
        <pc:sldMkLst>
          <pc:docMk/>
          <pc:sldMk cId="2711209006" sldId="382"/>
        </pc:sldMkLst>
        <pc:spChg chg="mod">
          <ac:chgData name="Susan Dunne" userId="b929cc6d-e4ac-431b-bb2d-fb9dad8294c2" providerId="ADAL" clId="{13CBF823-5D7C-4C67-8D7C-52B18C61AF80}" dt="2025-11-23T19:44:53.033" v="453" actId="14100"/>
          <ac:spMkLst>
            <pc:docMk/>
            <pc:sldMk cId="2711209006" sldId="382"/>
            <ac:spMk id="2" creationId="{E7E6B4D4-8B34-4691-BF7A-24737C1239B8}"/>
          </ac:spMkLst>
        </pc:spChg>
      </pc:sldChg>
      <pc:sldChg chg="del">
        <pc:chgData name="Susan Dunne" userId="b929cc6d-e4ac-431b-bb2d-fb9dad8294c2" providerId="ADAL" clId="{13CBF823-5D7C-4C67-8D7C-52B18C61AF80}" dt="2025-11-23T19:44:36.740" v="442" actId="47"/>
        <pc:sldMkLst>
          <pc:docMk/>
          <pc:sldMk cId="3511280653" sldId="384"/>
        </pc:sldMkLst>
      </pc:sldChg>
      <pc:sldChg chg="del">
        <pc:chgData name="Susan Dunne" userId="b929cc6d-e4ac-431b-bb2d-fb9dad8294c2" providerId="ADAL" clId="{13CBF823-5D7C-4C67-8D7C-52B18C61AF80}" dt="2025-11-23T19:40:59.920" v="415" actId="2696"/>
        <pc:sldMkLst>
          <pc:docMk/>
          <pc:sldMk cId="2792747224" sldId="393"/>
        </pc:sldMkLst>
      </pc:sldChg>
      <pc:sldChg chg="addSp modSp del mod">
        <pc:chgData name="Susan Dunne" userId="b929cc6d-e4ac-431b-bb2d-fb9dad8294c2" providerId="ADAL" clId="{13CBF823-5D7C-4C67-8D7C-52B18C61AF80}" dt="2025-11-23T19:42:15.422" v="423" actId="2696"/>
        <pc:sldMkLst>
          <pc:docMk/>
          <pc:sldMk cId="3302944431" sldId="400"/>
        </pc:sldMkLst>
        <pc:spChg chg="mod">
          <ac:chgData name="Susan Dunne" userId="b929cc6d-e4ac-431b-bb2d-fb9dad8294c2" providerId="ADAL" clId="{13CBF823-5D7C-4C67-8D7C-52B18C61AF80}" dt="2025-11-23T19:41:34.777" v="418" actId="122"/>
          <ac:spMkLst>
            <pc:docMk/>
            <pc:sldMk cId="3302944431" sldId="400"/>
            <ac:spMk id="2" creationId="{E7E6B4D4-8B34-4691-BF7A-24737C1239B8}"/>
          </ac:spMkLst>
        </pc:spChg>
        <pc:spChg chg="add">
          <ac:chgData name="Susan Dunne" userId="b929cc6d-e4ac-431b-bb2d-fb9dad8294c2" providerId="ADAL" clId="{13CBF823-5D7C-4C67-8D7C-52B18C61AF80}" dt="2025-11-23T19:40:46.739" v="414"/>
          <ac:spMkLst>
            <pc:docMk/>
            <pc:sldMk cId="3302944431" sldId="400"/>
            <ac:spMk id="5" creationId="{94A98AA3-21A8-BA61-D285-4EF251A2F4A7}"/>
          </ac:spMkLst>
        </pc:spChg>
        <pc:picChg chg="add">
          <ac:chgData name="Susan Dunne" userId="b929cc6d-e4ac-431b-bb2d-fb9dad8294c2" providerId="ADAL" clId="{13CBF823-5D7C-4C67-8D7C-52B18C61AF80}" dt="2025-11-23T19:42:00.219" v="419"/>
          <ac:picMkLst>
            <pc:docMk/>
            <pc:sldMk cId="3302944431" sldId="400"/>
            <ac:picMk id="6" creationId="{C0611A3E-5102-922A-F653-7591C2BDF7D5}"/>
          </ac:picMkLst>
        </pc:picChg>
      </pc:sldChg>
      <pc:sldChg chg="del">
        <pc:chgData name="Susan Dunne" userId="b929cc6d-e4ac-431b-bb2d-fb9dad8294c2" providerId="ADAL" clId="{13CBF823-5D7C-4C67-8D7C-52B18C61AF80}" dt="2025-11-23T19:44:38.576" v="444" actId="47"/>
        <pc:sldMkLst>
          <pc:docMk/>
          <pc:sldMk cId="3689399252" sldId="403"/>
        </pc:sldMkLst>
      </pc:sldChg>
      <pc:sldChg chg="del">
        <pc:chgData name="Susan Dunne" userId="b929cc6d-e4ac-431b-bb2d-fb9dad8294c2" providerId="ADAL" clId="{13CBF823-5D7C-4C67-8D7C-52B18C61AF80}" dt="2025-11-23T19:44:41.702" v="448" actId="47"/>
        <pc:sldMkLst>
          <pc:docMk/>
          <pc:sldMk cId="991227591" sldId="404"/>
        </pc:sldMkLst>
      </pc:sldChg>
      <pc:sldChg chg="del">
        <pc:chgData name="Susan Dunne" userId="b929cc6d-e4ac-431b-bb2d-fb9dad8294c2" providerId="ADAL" clId="{13CBF823-5D7C-4C67-8D7C-52B18C61AF80}" dt="2025-11-23T19:44:43.474" v="450" actId="47"/>
        <pc:sldMkLst>
          <pc:docMk/>
          <pc:sldMk cId="3861852695" sldId="407"/>
        </pc:sldMkLst>
      </pc:sldChg>
      <pc:sldChg chg="del">
        <pc:chgData name="Susan Dunne" userId="b929cc6d-e4ac-431b-bb2d-fb9dad8294c2" providerId="ADAL" clId="{13CBF823-5D7C-4C67-8D7C-52B18C61AF80}" dt="2025-11-23T19:44:37.663" v="443" actId="47"/>
        <pc:sldMkLst>
          <pc:docMk/>
          <pc:sldMk cId="3745765426" sldId="409"/>
        </pc:sldMkLst>
      </pc:sldChg>
      <pc:sldChg chg="del">
        <pc:chgData name="Susan Dunne" userId="b929cc6d-e4ac-431b-bb2d-fb9dad8294c2" providerId="ADAL" clId="{13CBF823-5D7C-4C67-8D7C-52B18C61AF80}" dt="2025-11-23T19:44:40.995" v="447" actId="47"/>
        <pc:sldMkLst>
          <pc:docMk/>
          <pc:sldMk cId="2742243857" sldId="412"/>
        </pc:sldMkLst>
      </pc:sldChg>
      <pc:sldChg chg="del">
        <pc:chgData name="Susan Dunne" userId="b929cc6d-e4ac-431b-bb2d-fb9dad8294c2" providerId="ADAL" clId="{13CBF823-5D7C-4C67-8D7C-52B18C61AF80}" dt="2025-11-23T19:44:42.754" v="449" actId="47"/>
        <pc:sldMkLst>
          <pc:docMk/>
          <pc:sldMk cId="1207707734" sldId="414"/>
        </pc:sldMkLst>
      </pc:sldChg>
      <pc:sldChg chg="del">
        <pc:chgData name="Susan Dunne" userId="b929cc6d-e4ac-431b-bb2d-fb9dad8294c2" providerId="ADAL" clId="{13CBF823-5D7C-4C67-8D7C-52B18C61AF80}" dt="2025-11-23T19:44:40.209" v="446" actId="47"/>
        <pc:sldMkLst>
          <pc:docMk/>
          <pc:sldMk cId="2596827424" sldId="416"/>
        </pc:sldMkLst>
      </pc:sldChg>
      <pc:sldChg chg="del">
        <pc:chgData name="Susan Dunne" userId="b929cc6d-e4ac-431b-bb2d-fb9dad8294c2" providerId="ADAL" clId="{13CBF823-5D7C-4C67-8D7C-52B18C61AF80}" dt="2025-11-23T19:44:39.383" v="445" actId="47"/>
        <pc:sldMkLst>
          <pc:docMk/>
          <pc:sldMk cId="1099121194" sldId="418"/>
        </pc:sldMkLst>
      </pc:sldChg>
      <pc:sldChg chg="modSp new mod ord">
        <pc:chgData name="Susan Dunne" userId="b929cc6d-e4ac-431b-bb2d-fb9dad8294c2" providerId="ADAL" clId="{13CBF823-5D7C-4C67-8D7C-52B18C61AF80}" dt="2025-11-23T23:20:54.734" v="1433" actId="20577"/>
        <pc:sldMkLst>
          <pc:docMk/>
          <pc:sldMk cId="629234691" sldId="422"/>
        </pc:sldMkLst>
        <pc:spChg chg="mod">
          <ac:chgData name="Susan Dunne" userId="b929cc6d-e4ac-431b-bb2d-fb9dad8294c2" providerId="ADAL" clId="{13CBF823-5D7C-4C67-8D7C-52B18C61AF80}" dt="2025-11-23T23:20:54.734" v="1433" actId="20577"/>
          <ac:spMkLst>
            <pc:docMk/>
            <pc:sldMk cId="629234691" sldId="422"/>
            <ac:spMk id="2" creationId="{9DC9BFE0-1AAA-2F38-BD11-F62477405788}"/>
          </ac:spMkLst>
        </pc:spChg>
        <pc:spChg chg="mod">
          <ac:chgData name="Susan Dunne" userId="b929cc6d-e4ac-431b-bb2d-fb9dad8294c2" providerId="ADAL" clId="{13CBF823-5D7C-4C67-8D7C-52B18C61AF80}" dt="2025-11-23T23:20:48.050" v="1427" actId="6549"/>
          <ac:spMkLst>
            <pc:docMk/>
            <pc:sldMk cId="629234691" sldId="422"/>
            <ac:spMk id="3" creationId="{EA6529A2-BD12-0A34-CB1D-4E4BD223C6FB}"/>
          </ac:spMkLst>
        </pc:spChg>
      </pc:sldChg>
      <pc:sldChg chg="new del">
        <pc:chgData name="Susan Dunne" userId="b929cc6d-e4ac-431b-bb2d-fb9dad8294c2" providerId="ADAL" clId="{13CBF823-5D7C-4C67-8D7C-52B18C61AF80}" dt="2025-11-23T19:40:38.019" v="412" actId="680"/>
        <pc:sldMkLst>
          <pc:docMk/>
          <pc:sldMk cId="1129882728" sldId="422"/>
        </pc:sldMkLst>
      </pc:sldChg>
      <pc:sldChg chg="addSp new del">
        <pc:chgData name="Susan Dunne" userId="b929cc6d-e4ac-431b-bb2d-fb9dad8294c2" providerId="ADAL" clId="{13CBF823-5D7C-4C67-8D7C-52B18C61AF80}" dt="2025-11-23T19:42:40.227" v="425" actId="2696"/>
        <pc:sldMkLst>
          <pc:docMk/>
          <pc:sldMk cId="3028946300" sldId="422"/>
        </pc:sldMkLst>
        <pc:picChg chg="add">
          <ac:chgData name="Susan Dunne" userId="b929cc6d-e4ac-431b-bb2d-fb9dad8294c2" providerId="ADAL" clId="{13CBF823-5D7C-4C67-8D7C-52B18C61AF80}" dt="2025-11-23T19:42:25.514" v="424"/>
          <ac:picMkLst>
            <pc:docMk/>
            <pc:sldMk cId="3028946300" sldId="422"/>
            <ac:picMk id="5" creationId="{4E2864C7-D218-2F6C-ED1C-CBFCDA284490}"/>
          </ac:picMkLst>
        </pc:picChg>
      </pc:sldChg>
      <pc:sldChg chg="new del">
        <pc:chgData name="Susan Dunne" userId="b929cc6d-e4ac-431b-bb2d-fb9dad8294c2" providerId="ADAL" clId="{13CBF823-5D7C-4C67-8D7C-52B18C61AF80}" dt="2025-11-23T23:06:19.809" v="749" actId="47"/>
        <pc:sldMkLst>
          <pc:docMk/>
          <pc:sldMk cId="1730903238" sldId="423"/>
        </pc:sldMkLst>
      </pc:sldChg>
      <pc:sldChg chg="new del">
        <pc:chgData name="Susan Dunne" userId="b929cc6d-e4ac-431b-bb2d-fb9dad8294c2" providerId="ADAL" clId="{13CBF823-5D7C-4C67-8D7C-52B18C61AF80}" dt="2025-11-23T19:44:35.647" v="441" actId="47"/>
        <pc:sldMkLst>
          <pc:docMk/>
          <pc:sldMk cId="2781159755" sldId="423"/>
        </pc:sldMkLst>
      </pc:sldChg>
      <pc:sldChg chg="addSp delSp modSp new mod ord">
        <pc:chgData name="Susan Dunne" userId="b929cc6d-e4ac-431b-bb2d-fb9dad8294c2" providerId="ADAL" clId="{13CBF823-5D7C-4C67-8D7C-52B18C61AF80}" dt="2025-11-23T23:20:59.673" v="1439" actId="20577"/>
        <pc:sldMkLst>
          <pc:docMk/>
          <pc:sldMk cId="3163112118" sldId="423"/>
        </pc:sldMkLst>
        <pc:graphicFrameChg chg="add del">
          <ac:chgData name="Susan Dunne" userId="b929cc6d-e4ac-431b-bb2d-fb9dad8294c2" providerId="ADAL" clId="{13CBF823-5D7C-4C67-8D7C-52B18C61AF80}" dt="2025-11-23T23:08:29.517" v="799" actId="3680"/>
          <ac:graphicFrameMkLst>
            <pc:docMk/>
            <pc:sldMk cId="3163112118" sldId="423"/>
            <ac:graphicFrameMk id="3" creationId="{E409DD39-F175-A1C2-C27B-13053F2EF686}"/>
          </ac:graphicFrameMkLst>
        </pc:graphicFrameChg>
        <pc:graphicFrameChg chg="add mod modGraphic">
          <ac:chgData name="Susan Dunne" userId="b929cc6d-e4ac-431b-bb2d-fb9dad8294c2" providerId="ADAL" clId="{13CBF823-5D7C-4C67-8D7C-52B18C61AF80}" dt="2025-11-23T23:20:59.673" v="1439" actId="20577"/>
          <ac:graphicFrameMkLst>
            <pc:docMk/>
            <pc:sldMk cId="3163112118" sldId="423"/>
            <ac:graphicFrameMk id="4" creationId="{B2562C10-BABC-7FBB-3DA9-54235D7BF9C2}"/>
          </ac:graphicFrameMkLst>
        </pc:graphicFrameChg>
      </pc:sldChg>
      <pc:sldChg chg="new del">
        <pc:chgData name="Susan Dunne" userId="b929cc6d-e4ac-431b-bb2d-fb9dad8294c2" providerId="ADAL" clId="{13CBF823-5D7C-4C67-8D7C-52B18C61AF80}" dt="2025-11-23T19:44:33.786" v="440" actId="2696"/>
        <pc:sldMkLst>
          <pc:docMk/>
          <pc:sldMk cId="4147145166" sldId="424"/>
        </pc:sldMkLst>
      </pc:sldChg>
    </pc:docChg>
  </pc:docChgLst>
  <pc:docChgLst>
    <pc:chgData name="Susan Dunne" userId="S::susan.dunne@gasindustry.co.nz::b929cc6d-e4ac-431b-bb2d-fb9dad8294c2" providerId="AD" clId="Web-{23922ED7-83F6-4419-BFB6-451B636909A0}"/>
    <pc:docChg chg="modSld">
      <pc:chgData name="Susan Dunne" userId="S::susan.dunne@gasindustry.co.nz::b929cc6d-e4ac-431b-bb2d-fb9dad8294c2" providerId="AD" clId="Web-{23922ED7-83F6-4419-BFB6-451B636909A0}" dt="2025-11-23T20:57:00.726" v="18" actId="20577"/>
      <pc:docMkLst>
        <pc:docMk/>
      </pc:docMkLst>
      <pc:sldChg chg="modSp">
        <pc:chgData name="Susan Dunne" userId="S::susan.dunne@gasindustry.co.nz::b929cc6d-e4ac-431b-bb2d-fb9dad8294c2" providerId="AD" clId="Web-{23922ED7-83F6-4419-BFB6-451B636909A0}" dt="2025-11-23T20:57:00.726" v="18" actId="20577"/>
        <pc:sldMkLst>
          <pc:docMk/>
          <pc:sldMk cId="641263436" sldId="271"/>
        </pc:sldMkLst>
        <pc:spChg chg="mod">
          <ac:chgData name="Susan Dunne" userId="S::susan.dunne@gasindustry.co.nz::b929cc6d-e4ac-431b-bb2d-fb9dad8294c2" providerId="AD" clId="Web-{23922ED7-83F6-4419-BFB6-451B636909A0}" dt="2025-11-23T20:57:00.726" v="18" actId="20577"/>
          <ac:spMkLst>
            <pc:docMk/>
            <pc:sldMk cId="641263436" sldId="271"/>
            <ac:spMk id="7" creationId="{E9F67BA9-3112-4B91-9A36-569F2E10925F}"/>
          </ac:spMkLst>
        </pc:spChg>
      </pc:sldChg>
      <pc:sldChg chg="modSp">
        <pc:chgData name="Susan Dunne" userId="S::susan.dunne@gasindustry.co.nz::b929cc6d-e4ac-431b-bb2d-fb9dad8294c2" providerId="AD" clId="Web-{23922ED7-83F6-4419-BFB6-451B636909A0}" dt="2025-11-23T20:56:39.148" v="3" actId="20577"/>
        <pc:sldMkLst>
          <pc:docMk/>
          <pc:sldMk cId="610945793" sldId="292"/>
        </pc:sldMkLst>
        <pc:spChg chg="mod">
          <ac:chgData name="Susan Dunne" userId="S::susan.dunne@gasindustry.co.nz::b929cc6d-e4ac-431b-bb2d-fb9dad8294c2" providerId="AD" clId="Web-{23922ED7-83F6-4419-BFB6-451B636909A0}" dt="2025-11-23T20:56:39.148" v="3" actId="20577"/>
          <ac:spMkLst>
            <pc:docMk/>
            <pc:sldMk cId="610945793" sldId="292"/>
            <ac:spMk id="7" creationId="{C7F9FDB7-ADA9-A9A4-4AC8-F1988A0DCA3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8" cy="513508"/>
          </a:xfrm>
          <a:prstGeom prst="rect">
            <a:avLst/>
          </a:prstGeom>
        </p:spPr>
        <p:txBody>
          <a:bodyPr vert="horz" lIns="97097" tIns="48549" rIns="97097" bIns="48549" rtlCol="0"/>
          <a:lstStyle>
            <a:lvl1pPr algn="l">
              <a:defRPr sz="1300"/>
            </a:lvl1pPr>
          </a:lstStyle>
          <a:p>
            <a:pPr>
              <a:defRPr/>
            </a:pPr>
            <a:endParaRPr lang="en-NZ"/>
          </a:p>
        </p:txBody>
      </p:sp>
      <p:sp>
        <p:nvSpPr>
          <p:cNvPr id="3" name="Date Placeholder 2"/>
          <p:cNvSpPr>
            <a:spLocks noGrp="1"/>
          </p:cNvSpPr>
          <p:nvPr>
            <p:ph type="dt" sz="quarter" idx="1"/>
          </p:nvPr>
        </p:nvSpPr>
        <p:spPr>
          <a:xfrm>
            <a:off x="4023992" y="1"/>
            <a:ext cx="3078428" cy="513508"/>
          </a:xfrm>
          <a:prstGeom prst="rect">
            <a:avLst/>
          </a:prstGeom>
        </p:spPr>
        <p:txBody>
          <a:bodyPr vert="horz" lIns="97097" tIns="48549" rIns="97097" bIns="48549" rtlCol="0"/>
          <a:lstStyle>
            <a:lvl1pPr algn="r">
              <a:defRPr sz="1300"/>
            </a:lvl1pPr>
          </a:lstStyle>
          <a:p>
            <a:pPr>
              <a:defRPr/>
            </a:pPr>
            <a:fld id="{590154BB-39BC-47F7-B68A-B1BA58E9A1AC}" type="datetimeFigureOut">
              <a:rPr lang="en-NZ"/>
              <a:pPr>
                <a:defRPr/>
              </a:pPr>
              <a:t>26/11/2025</a:t>
            </a:fld>
            <a:endParaRPr lang="en-NZ"/>
          </a:p>
        </p:txBody>
      </p:sp>
      <p:sp>
        <p:nvSpPr>
          <p:cNvPr id="4" name="Footer Placeholder 3"/>
          <p:cNvSpPr>
            <a:spLocks noGrp="1"/>
          </p:cNvSpPr>
          <p:nvPr>
            <p:ph type="ftr" sz="quarter" idx="2"/>
          </p:nvPr>
        </p:nvSpPr>
        <p:spPr>
          <a:xfrm>
            <a:off x="0" y="9721109"/>
            <a:ext cx="3078428" cy="513507"/>
          </a:xfrm>
          <a:prstGeom prst="rect">
            <a:avLst/>
          </a:prstGeom>
        </p:spPr>
        <p:txBody>
          <a:bodyPr vert="horz" lIns="97097" tIns="48549" rIns="97097" bIns="48549" rtlCol="0" anchor="b"/>
          <a:lstStyle>
            <a:lvl1pPr algn="l">
              <a:defRPr sz="1300"/>
            </a:lvl1pPr>
          </a:lstStyle>
          <a:p>
            <a:pPr>
              <a:defRPr/>
            </a:pPr>
            <a:endParaRPr lang="en-NZ"/>
          </a:p>
        </p:txBody>
      </p:sp>
      <p:sp>
        <p:nvSpPr>
          <p:cNvPr id="5" name="Slide Number Placeholder 4"/>
          <p:cNvSpPr>
            <a:spLocks noGrp="1"/>
          </p:cNvSpPr>
          <p:nvPr>
            <p:ph type="sldNum" sz="quarter" idx="3"/>
          </p:nvPr>
        </p:nvSpPr>
        <p:spPr>
          <a:xfrm>
            <a:off x="4023992" y="9721109"/>
            <a:ext cx="3078428" cy="513507"/>
          </a:xfrm>
          <a:prstGeom prst="rect">
            <a:avLst/>
          </a:prstGeom>
        </p:spPr>
        <p:txBody>
          <a:bodyPr vert="horz" lIns="97097" tIns="48549" rIns="97097" bIns="48549" rtlCol="0" anchor="b"/>
          <a:lstStyle>
            <a:lvl1pPr algn="r">
              <a:defRPr sz="1300"/>
            </a:lvl1pPr>
          </a:lstStyle>
          <a:p>
            <a:pPr>
              <a:defRPr/>
            </a:pPr>
            <a:fld id="{7D314EE7-4E54-4067-9B55-5DE6F411D9DC}" type="slidenum">
              <a:rPr lang="en-NZ"/>
              <a:pPr>
                <a:defRPr/>
              </a:pPr>
              <a:t>‹#›</a:t>
            </a:fld>
            <a:endParaRPr lang="en-NZ"/>
          </a:p>
        </p:txBody>
      </p:sp>
    </p:spTree>
    <p:extLst>
      <p:ext uri="{BB962C8B-B14F-4D97-AF65-F5344CB8AC3E}">
        <p14:creationId xmlns:p14="http://schemas.microsoft.com/office/powerpoint/2010/main" val="1937072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8" cy="513508"/>
          </a:xfrm>
          <a:prstGeom prst="rect">
            <a:avLst/>
          </a:prstGeom>
        </p:spPr>
        <p:txBody>
          <a:bodyPr vert="horz" lIns="97097" tIns="48549" rIns="97097" bIns="48549" rtlCol="0"/>
          <a:lstStyle>
            <a:lvl1pPr algn="l">
              <a:defRPr sz="1300"/>
            </a:lvl1pPr>
          </a:lstStyle>
          <a:p>
            <a:pPr>
              <a:defRPr/>
            </a:pPr>
            <a:endParaRPr lang="en-NZ"/>
          </a:p>
        </p:txBody>
      </p:sp>
      <p:sp>
        <p:nvSpPr>
          <p:cNvPr id="3" name="Date Placeholder 2"/>
          <p:cNvSpPr>
            <a:spLocks noGrp="1"/>
          </p:cNvSpPr>
          <p:nvPr>
            <p:ph type="dt" idx="1"/>
          </p:nvPr>
        </p:nvSpPr>
        <p:spPr>
          <a:xfrm>
            <a:off x="4023992" y="1"/>
            <a:ext cx="3078428" cy="513508"/>
          </a:xfrm>
          <a:prstGeom prst="rect">
            <a:avLst/>
          </a:prstGeom>
        </p:spPr>
        <p:txBody>
          <a:bodyPr vert="horz" lIns="97097" tIns="48549" rIns="97097" bIns="48549" rtlCol="0"/>
          <a:lstStyle>
            <a:lvl1pPr algn="r">
              <a:defRPr sz="1300"/>
            </a:lvl1pPr>
          </a:lstStyle>
          <a:p>
            <a:pPr>
              <a:defRPr/>
            </a:pPr>
            <a:fld id="{D42DB165-0991-4E20-B511-195140E5B392}" type="datetimeFigureOut">
              <a:rPr lang="en-NZ"/>
              <a:pPr>
                <a:defRPr/>
              </a:pPr>
              <a:t>26/11/2025</a:t>
            </a:fld>
            <a:endParaRPr lang="en-NZ"/>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7097" tIns="48549" rIns="97097" bIns="48549" rtlCol="0" anchor="ctr"/>
          <a:lstStyle/>
          <a:p>
            <a:pPr lvl="0"/>
            <a:endParaRPr lang="en-NZ" noProof="0"/>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7097" tIns="48549" rIns="97097" bIns="485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0" y="9721109"/>
            <a:ext cx="3078428" cy="513507"/>
          </a:xfrm>
          <a:prstGeom prst="rect">
            <a:avLst/>
          </a:prstGeom>
        </p:spPr>
        <p:txBody>
          <a:bodyPr vert="horz" lIns="97097" tIns="48549" rIns="97097" bIns="48549" rtlCol="0" anchor="b"/>
          <a:lstStyle>
            <a:lvl1pPr algn="l">
              <a:defRPr sz="1300"/>
            </a:lvl1pPr>
          </a:lstStyle>
          <a:p>
            <a:pPr>
              <a:defRPr/>
            </a:pPr>
            <a:endParaRPr lang="en-NZ"/>
          </a:p>
        </p:txBody>
      </p:sp>
      <p:sp>
        <p:nvSpPr>
          <p:cNvPr id="7" name="Slide Number Placeholder 6"/>
          <p:cNvSpPr>
            <a:spLocks noGrp="1"/>
          </p:cNvSpPr>
          <p:nvPr>
            <p:ph type="sldNum" sz="quarter" idx="5"/>
          </p:nvPr>
        </p:nvSpPr>
        <p:spPr>
          <a:xfrm>
            <a:off x="4023992" y="9721109"/>
            <a:ext cx="3078428" cy="513507"/>
          </a:xfrm>
          <a:prstGeom prst="rect">
            <a:avLst/>
          </a:prstGeom>
        </p:spPr>
        <p:txBody>
          <a:bodyPr vert="horz" lIns="97097" tIns="48549" rIns="97097" bIns="48549" rtlCol="0" anchor="b"/>
          <a:lstStyle>
            <a:lvl1pPr algn="r">
              <a:defRPr sz="1300"/>
            </a:lvl1pPr>
          </a:lstStyle>
          <a:p>
            <a:pPr>
              <a:defRPr/>
            </a:pPr>
            <a:fld id="{5B008817-DD99-4B0E-97BF-52747D0E154F}" type="slidenum">
              <a:rPr lang="en-NZ"/>
              <a:pPr>
                <a:defRPr/>
              </a:pPr>
              <a:t>‹#›</a:t>
            </a:fld>
            <a:endParaRPr lang="en-NZ"/>
          </a:p>
        </p:txBody>
      </p:sp>
    </p:spTree>
    <p:extLst>
      <p:ext uri="{BB962C8B-B14F-4D97-AF65-F5344CB8AC3E}">
        <p14:creationId xmlns:p14="http://schemas.microsoft.com/office/powerpoint/2010/main" val="73627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1</a:t>
            </a:fld>
            <a:endParaRPr lang="en-NZ"/>
          </a:p>
        </p:txBody>
      </p:sp>
    </p:spTree>
    <p:extLst>
      <p:ext uri="{BB962C8B-B14F-4D97-AF65-F5344CB8AC3E}">
        <p14:creationId xmlns:p14="http://schemas.microsoft.com/office/powerpoint/2010/main" val="335450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10202-DAFC-677A-590F-DB88E0160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F8F47-38A3-E48B-7D5E-DB77F2F31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0A957-CE4B-5B23-5938-DC2023CDD30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DC9B337D-C073-177D-B209-0927FAE960BE}"/>
              </a:ext>
            </a:extLst>
          </p:cNvPr>
          <p:cNvSpPr>
            <a:spLocks noGrp="1"/>
          </p:cNvSpPr>
          <p:nvPr>
            <p:ph type="sldNum" sz="quarter" idx="5"/>
          </p:nvPr>
        </p:nvSpPr>
        <p:spPr/>
        <p:txBody>
          <a:bodyPr/>
          <a:lstStyle/>
          <a:p>
            <a:pPr>
              <a:defRPr/>
            </a:pPr>
            <a:fld id="{5B008817-DD99-4B0E-97BF-52747D0E154F}" type="slidenum">
              <a:rPr lang="en-NZ" smtClean="0"/>
              <a:pPr>
                <a:defRPr/>
              </a:pPr>
              <a:t>13</a:t>
            </a:fld>
            <a:endParaRPr lang="en-NZ"/>
          </a:p>
        </p:txBody>
      </p:sp>
    </p:spTree>
    <p:extLst>
      <p:ext uri="{BB962C8B-B14F-4D97-AF65-F5344CB8AC3E}">
        <p14:creationId xmlns:p14="http://schemas.microsoft.com/office/powerpoint/2010/main" val="4458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20</a:t>
            </a:fld>
            <a:endParaRPr lang="en-NZ"/>
          </a:p>
        </p:txBody>
      </p:sp>
    </p:spTree>
    <p:extLst>
      <p:ext uri="{BB962C8B-B14F-4D97-AF65-F5344CB8AC3E}">
        <p14:creationId xmlns:p14="http://schemas.microsoft.com/office/powerpoint/2010/main" val="10839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21</a:t>
            </a:fld>
            <a:endParaRPr lang="en-NZ"/>
          </a:p>
        </p:txBody>
      </p:sp>
    </p:spTree>
    <p:extLst>
      <p:ext uri="{BB962C8B-B14F-4D97-AF65-F5344CB8AC3E}">
        <p14:creationId xmlns:p14="http://schemas.microsoft.com/office/powerpoint/2010/main" val="118168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22</a:t>
            </a:fld>
            <a:endParaRPr lang="en-NZ"/>
          </a:p>
        </p:txBody>
      </p:sp>
    </p:spTree>
    <p:extLst>
      <p:ext uri="{BB962C8B-B14F-4D97-AF65-F5344CB8AC3E}">
        <p14:creationId xmlns:p14="http://schemas.microsoft.com/office/powerpoint/2010/main" val="444165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1301750"/>
            <a:ext cx="6246813" cy="3514725"/>
          </a:xfrm>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390824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1301750"/>
            <a:ext cx="6246813" cy="3514725"/>
          </a:xfrm>
        </p:spPr>
      </p:sp>
      <p:sp>
        <p:nvSpPr>
          <p:cNvPr id="3" name="Notes Placeholder 2"/>
          <p:cNvSpPr>
            <a:spLocks noGrp="1"/>
          </p:cNvSpPr>
          <p:nvPr>
            <p:ph type="body" idx="1"/>
          </p:nvPr>
        </p:nvSpPr>
        <p:spPr>
          <a:xfrm>
            <a:off x="727180" y="5012633"/>
            <a:ext cx="5817438" cy="4743979"/>
          </a:xfrm>
        </p:spPr>
        <p:txBody>
          <a:bodyPr/>
          <a:lstStyle/>
          <a:p>
            <a:endParaRPr lang="en-NZ"/>
          </a:p>
          <a:p>
            <a:endParaRPr lang="en-NZ"/>
          </a:p>
        </p:txBody>
      </p:sp>
    </p:spTree>
    <p:extLst>
      <p:ext uri="{BB962C8B-B14F-4D97-AF65-F5344CB8AC3E}">
        <p14:creationId xmlns:p14="http://schemas.microsoft.com/office/powerpoint/2010/main" val="47793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25</a:t>
            </a:fld>
            <a:endParaRPr lang="en-NZ"/>
          </a:p>
        </p:txBody>
      </p:sp>
    </p:spTree>
    <p:extLst>
      <p:ext uri="{BB962C8B-B14F-4D97-AF65-F5344CB8AC3E}">
        <p14:creationId xmlns:p14="http://schemas.microsoft.com/office/powerpoint/2010/main" val="987519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26</a:t>
            </a:fld>
            <a:endParaRPr lang="en-NZ"/>
          </a:p>
        </p:txBody>
      </p:sp>
    </p:spTree>
    <p:extLst>
      <p:ext uri="{BB962C8B-B14F-4D97-AF65-F5344CB8AC3E}">
        <p14:creationId xmlns:p14="http://schemas.microsoft.com/office/powerpoint/2010/main" val="300060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28</a:t>
            </a:fld>
            <a:endParaRPr lang="en-NZ"/>
          </a:p>
        </p:txBody>
      </p:sp>
    </p:spTree>
    <p:extLst>
      <p:ext uri="{BB962C8B-B14F-4D97-AF65-F5344CB8AC3E}">
        <p14:creationId xmlns:p14="http://schemas.microsoft.com/office/powerpoint/2010/main" val="335792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2</a:t>
            </a:fld>
            <a:endParaRPr lang="en-NZ"/>
          </a:p>
        </p:txBody>
      </p:sp>
    </p:spTree>
    <p:extLst>
      <p:ext uri="{BB962C8B-B14F-4D97-AF65-F5344CB8AC3E}">
        <p14:creationId xmlns:p14="http://schemas.microsoft.com/office/powerpoint/2010/main" val="225199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3</a:t>
            </a:fld>
            <a:endParaRPr lang="en-NZ"/>
          </a:p>
        </p:txBody>
      </p:sp>
    </p:spTree>
    <p:extLst>
      <p:ext uri="{BB962C8B-B14F-4D97-AF65-F5344CB8AC3E}">
        <p14:creationId xmlns:p14="http://schemas.microsoft.com/office/powerpoint/2010/main" val="179655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5B008817-DD99-4B0E-97BF-52747D0E154F}" type="slidenum">
              <a:rPr lang="en-NZ" smtClean="0"/>
              <a:pPr>
                <a:defRPr/>
              </a:pPr>
              <a:t>4</a:t>
            </a:fld>
            <a:endParaRPr lang="en-NZ"/>
          </a:p>
        </p:txBody>
      </p:sp>
    </p:spTree>
    <p:extLst>
      <p:ext uri="{BB962C8B-B14F-4D97-AF65-F5344CB8AC3E}">
        <p14:creationId xmlns:p14="http://schemas.microsoft.com/office/powerpoint/2010/main" val="106579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9038D-966F-34AE-7C8E-A9ADEDD49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F755B-3BE6-E958-6B3C-BB2A177E8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ACF54-E9FD-FCD3-0A8B-CFA8CBE7797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AB7B3135-DFEB-E84F-6385-623B380785EC}"/>
              </a:ext>
            </a:extLst>
          </p:cNvPr>
          <p:cNvSpPr>
            <a:spLocks noGrp="1"/>
          </p:cNvSpPr>
          <p:nvPr>
            <p:ph type="sldNum" sz="quarter" idx="5"/>
          </p:nvPr>
        </p:nvSpPr>
        <p:spPr/>
        <p:txBody>
          <a:bodyPr/>
          <a:lstStyle/>
          <a:p>
            <a:pPr>
              <a:defRPr/>
            </a:pPr>
            <a:fld id="{5B008817-DD99-4B0E-97BF-52747D0E154F}" type="slidenum">
              <a:rPr lang="en-NZ" smtClean="0"/>
              <a:pPr>
                <a:defRPr/>
              </a:pPr>
              <a:t>8</a:t>
            </a:fld>
            <a:endParaRPr lang="en-NZ"/>
          </a:p>
        </p:txBody>
      </p:sp>
    </p:spTree>
    <p:extLst>
      <p:ext uri="{BB962C8B-B14F-4D97-AF65-F5344CB8AC3E}">
        <p14:creationId xmlns:p14="http://schemas.microsoft.com/office/powerpoint/2010/main" val="128130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A9F62-5443-1416-865B-A5228375A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02837-41DB-635B-D034-DA0A3615F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90A50-1F68-B5C8-BB4A-0A6E35A09A29}"/>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8F34D8E9-CD31-1388-D2E7-9CE6B1AB6D07}"/>
              </a:ext>
            </a:extLst>
          </p:cNvPr>
          <p:cNvSpPr>
            <a:spLocks noGrp="1"/>
          </p:cNvSpPr>
          <p:nvPr>
            <p:ph type="sldNum" sz="quarter" idx="5"/>
          </p:nvPr>
        </p:nvSpPr>
        <p:spPr/>
        <p:txBody>
          <a:bodyPr/>
          <a:lstStyle/>
          <a:p>
            <a:pPr>
              <a:defRPr/>
            </a:pPr>
            <a:fld id="{5B008817-DD99-4B0E-97BF-52747D0E154F}" type="slidenum">
              <a:rPr lang="en-NZ" smtClean="0"/>
              <a:pPr>
                <a:defRPr/>
              </a:pPr>
              <a:t>9</a:t>
            </a:fld>
            <a:endParaRPr lang="en-NZ"/>
          </a:p>
        </p:txBody>
      </p:sp>
    </p:spTree>
    <p:extLst>
      <p:ext uri="{BB962C8B-B14F-4D97-AF65-F5344CB8AC3E}">
        <p14:creationId xmlns:p14="http://schemas.microsoft.com/office/powerpoint/2010/main" val="333410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7496B-0C3C-6753-7096-514CCEB93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1028B-7A67-51F9-C5AD-01F52829B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8D2E8-A2A7-4EF7-3504-846F6849ACE4}"/>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D5B763B4-C6BC-1CF4-AA3F-1A2B185E7444}"/>
              </a:ext>
            </a:extLst>
          </p:cNvPr>
          <p:cNvSpPr>
            <a:spLocks noGrp="1"/>
          </p:cNvSpPr>
          <p:nvPr>
            <p:ph type="sldNum" sz="quarter" idx="5"/>
          </p:nvPr>
        </p:nvSpPr>
        <p:spPr/>
        <p:txBody>
          <a:bodyPr/>
          <a:lstStyle/>
          <a:p>
            <a:pPr>
              <a:defRPr/>
            </a:pPr>
            <a:fld id="{5B008817-DD99-4B0E-97BF-52747D0E154F}" type="slidenum">
              <a:rPr lang="en-NZ" smtClean="0"/>
              <a:pPr>
                <a:defRPr/>
              </a:pPr>
              <a:t>10</a:t>
            </a:fld>
            <a:endParaRPr lang="en-NZ"/>
          </a:p>
        </p:txBody>
      </p:sp>
    </p:spTree>
    <p:extLst>
      <p:ext uri="{BB962C8B-B14F-4D97-AF65-F5344CB8AC3E}">
        <p14:creationId xmlns:p14="http://schemas.microsoft.com/office/powerpoint/2010/main" val="274577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DAF21-9C92-034D-860B-0B70ADCDE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744D73-A724-C2A1-11FB-AFBC349C08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474E0-1F0F-DD7D-336B-F739784E81E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8F897369-9961-4836-1E79-D9F4B7C9B072}"/>
              </a:ext>
            </a:extLst>
          </p:cNvPr>
          <p:cNvSpPr>
            <a:spLocks noGrp="1"/>
          </p:cNvSpPr>
          <p:nvPr>
            <p:ph type="sldNum" sz="quarter" idx="5"/>
          </p:nvPr>
        </p:nvSpPr>
        <p:spPr/>
        <p:txBody>
          <a:bodyPr/>
          <a:lstStyle/>
          <a:p>
            <a:pPr>
              <a:defRPr/>
            </a:pPr>
            <a:fld id="{5B008817-DD99-4B0E-97BF-52747D0E154F}" type="slidenum">
              <a:rPr lang="en-NZ" smtClean="0"/>
              <a:pPr>
                <a:defRPr/>
              </a:pPr>
              <a:t>11</a:t>
            </a:fld>
            <a:endParaRPr lang="en-NZ"/>
          </a:p>
        </p:txBody>
      </p:sp>
    </p:spTree>
    <p:extLst>
      <p:ext uri="{BB962C8B-B14F-4D97-AF65-F5344CB8AC3E}">
        <p14:creationId xmlns:p14="http://schemas.microsoft.com/office/powerpoint/2010/main" val="411724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FC17B-A140-7E56-0E34-D6620AAB6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02C5D-4BCE-E59D-5DA7-C2684F31E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2C4F7-2CA3-FDB6-FA88-ACBEC6CD0BA4}"/>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2CE7EDA9-84FE-FBA0-86E0-C7228F1D1439}"/>
              </a:ext>
            </a:extLst>
          </p:cNvPr>
          <p:cNvSpPr>
            <a:spLocks noGrp="1"/>
          </p:cNvSpPr>
          <p:nvPr>
            <p:ph type="sldNum" sz="quarter" idx="5"/>
          </p:nvPr>
        </p:nvSpPr>
        <p:spPr/>
        <p:txBody>
          <a:bodyPr/>
          <a:lstStyle/>
          <a:p>
            <a:pPr>
              <a:defRPr/>
            </a:pPr>
            <a:fld id="{5B008817-DD99-4B0E-97BF-52747D0E154F}" type="slidenum">
              <a:rPr lang="en-NZ" smtClean="0"/>
              <a:pPr>
                <a:defRPr/>
              </a:pPr>
              <a:t>12</a:t>
            </a:fld>
            <a:endParaRPr lang="en-NZ"/>
          </a:p>
        </p:txBody>
      </p:sp>
    </p:spTree>
    <p:extLst>
      <p:ext uri="{BB962C8B-B14F-4D97-AF65-F5344CB8AC3E}">
        <p14:creationId xmlns:p14="http://schemas.microsoft.com/office/powerpoint/2010/main" val="115631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ew 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3051" b="1" i="0">
                <a:latin typeface="Averta Bold" pitchFamily="2" charset="77"/>
              </a:defRPr>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verta" pitchFamily="2" charset="77"/>
                <a:ea typeface="Tahoma" panose="020B0604030504040204" pitchFamily="34" charset="0"/>
                <a:cs typeface="Tahoma" panose="020B0604030504040204" pitchFamily="34" charset="0"/>
              </a:defRPr>
            </a:lvl1pPr>
            <a:lvl2pPr marL="457198" indent="0" algn="ctr">
              <a:buNone/>
              <a:defRPr sz="2000"/>
            </a:lvl2pPr>
            <a:lvl3pPr marL="914395" indent="0" algn="ctr">
              <a:buNone/>
              <a:defRPr sz="1799"/>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2" indent="0" algn="ctr">
              <a:buNone/>
              <a:defRPr sz="1600"/>
            </a:lvl8pPr>
            <a:lvl9pPr marL="3657579" indent="0" algn="ctr">
              <a:buNone/>
              <a:defRPr sz="1600"/>
            </a:lvl9pPr>
          </a:lstStyle>
          <a:p>
            <a:r>
              <a:rPr lang="en-US"/>
              <a:t>Click to edit Master subtitle style</a:t>
            </a:r>
            <a:endParaRPr lang="en-NZ"/>
          </a:p>
        </p:txBody>
      </p:sp>
      <p:sp>
        <p:nvSpPr>
          <p:cNvPr id="4" name="Slide Number Placeholder 8"/>
          <p:cNvSpPr>
            <a:spLocks noGrp="1"/>
          </p:cNvSpPr>
          <p:nvPr>
            <p:ph type="sldNum" sz="quarter" idx="10"/>
          </p:nvPr>
        </p:nvSpPr>
        <p:spPr/>
        <p:txBody>
          <a:bodyPr/>
          <a:lstStyle>
            <a:lvl1pPr>
              <a:defRPr>
                <a:latin typeface="Averta" pitchFamily="2" charset="77"/>
              </a:defRPr>
            </a:lvl1pPr>
          </a:lstStyle>
          <a:p>
            <a:pPr>
              <a:defRPr/>
            </a:pPr>
            <a:fld id="{E09CA10B-C66C-4129-962D-D853951E0348}" type="slidenum">
              <a:rPr lang="en-NZ" smtClean="0"/>
              <a:pPr>
                <a:defRPr/>
              </a:pPr>
              <a:t>‹#›</a:t>
            </a:fld>
            <a:endParaRPr lang="en-NZ"/>
          </a:p>
        </p:txBody>
      </p:sp>
    </p:spTree>
    <p:extLst>
      <p:ext uri="{BB962C8B-B14F-4D97-AF65-F5344CB8AC3E}">
        <p14:creationId xmlns:p14="http://schemas.microsoft.com/office/powerpoint/2010/main" val="337281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ront page">
    <p:spTree>
      <p:nvGrpSpPr>
        <p:cNvPr id="1" name=""/>
        <p:cNvGrpSpPr/>
        <p:nvPr/>
      </p:nvGrpSpPr>
      <p:grpSpPr>
        <a:xfrm>
          <a:off x="0" y="0"/>
          <a:ext cx="0" cy="0"/>
          <a:chOff x="0" y="0"/>
          <a:chExt cx="0" cy="0"/>
        </a:xfrm>
      </p:grpSpPr>
      <p:pic>
        <p:nvPicPr>
          <p:cNvPr id="11" name="Picture 10" descr="A picture containing sky, outdoor, snow, mountain&#10;&#10;Description automatically generated">
            <a:extLst>
              <a:ext uri="{FF2B5EF4-FFF2-40B4-BE49-F238E27FC236}">
                <a16:creationId xmlns:a16="http://schemas.microsoft.com/office/drawing/2014/main" id="{9FEE2CF0-CCB0-3D4F-9E88-9833658DF2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itle 2"/>
          <p:cNvSpPr txBox="1">
            <a:spLocks/>
          </p:cNvSpPr>
          <p:nvPr/>
        </p:nvSpPr>
        <p:spPr bwMode="auto">
          <a:xfrm>
            <a:off x="4089401"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Author</a:t>
            </a:r>
            <a:r>
              <a:rPr lang="en-US" sz="1051">
                <a:solidFill>
                  <a:srgbClr val="7C82B3"/>
                </a:solidFill>
                <a:latin typeface="Averta" pitchFamily="2" charset="77"/>
              </a:rPr>
              <a:t>:</a:t>
            </a:r>
            <a:endParaRPr lang="en-NZ" sz="1051">
              <a:solidFill>
                <a:srgbClr val="7C82B3"/>
              </a:solidFill>
              <a:latin typeface="Averta" pitchFamily="2" charset="77"/>
            </a:endParaRPr>
          </a:p>
        </p:txBody>
      </p:sp>
      <p:sp>
        <p:nvSpPr>
          <p:cNvPr id="6" name="Subtitle 2"/>
          <p:cNvSpPr txBox="1">
            <a:spLocks/>
          </p:cNvSpPr>
          <p:nvPr/>
        </p:nvSpPr>
        <p:spPr bwMode="auto">
          <a:xfrm>
            <a:off x="753534"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Date</a:t>
            </a:r>
            <a:r>
              <a:rPr lang="en-US" sz="1200">
                <a:solidFill>
                  <a:srgbClr val="7C82B3"/>
                </a:solidFill>
                <a:latin typeface="Averta" pitchFamily="2" charset="77"/>
              </a:rPr>
              <a:t>:</a:t>
            </a:r>
            <a:endParaRPr lang="en-NZ" sz="1200">
              <a:solidFill>
                <a:srgbClr val="7C82B3"/>
              </a:solidFill>
              <a:latin typeface="Averta" pitchFamily="2" charset="77"/>
            </a:endParaRPr>
          </a:p>
        </p:txBody>
      </p:sp>
      <p:sp>
        <p:nvSpPr>
          <p:cNvPr id="2" name="Title 1"/>
          <p:cNvSpPr>
            <a:spLocks noGrp="1"/>
          </p:cNvSpPr>
          <p:nvPr>
            <p:ph type="ctrTitle" hasCustomPrompt="1"/>
          </p:nvPr>
        </p:nvSpPr>
        <p:spPr>
          <a:xfrm>
            <a:off x="635001" y="3858739"/>
            <a:ext cx="9144000" cy="338815"/>
          </a:xfrm>
        </p:spPr>
        <p:txBody>
          <a:bodyPr anchor="t"/>
          <a:lstStyle>
            <a:lvl1pPr algn="l">
              <a:spcBef>
                <a:spcPts val="639"/>
              </a:spcBef>
              <a:spcAft>
                <a:spcPts val="848"/>
              </a:spcAft>
              <a:defRPr sz="2751" b="1" i="0" kern="4000" cap="none" spc="39" baseline="0">
                <a:solidFill>
                  <a:srgbClr val="7C82B3"/>
                </a:solidFill>
                <a:latin typeface="Averta Bold" pitchFamily="2" charset="77"/>
              </a:defRPr>
            </a:lvl1pPr>
          </a:lstStyle>
          <a:p>
            <a:r>
              <a:rPr lang="en-US"/>
              <a:t>Click to Edit Master Title Style</a:t>
            </a:r>
            <a:endParaRPr lang="en-NZ"/>
          </a:p>
        </p:txBody>
      </p:sp>
    </p:spTree>
    <p:extLst>
      <p:ext uri="{BB962C8B-B14F-4D97-AF65-F5344CB8AC3E}">
        <p14:creationId xmlns:p14="http://schemas.microsoft.com/office/powerpoint/2010/main" val="80174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151"/>
              </a:spcAft>
              <a:defRPr kern="4000" spc="75" baseline="0">
                <a:solidFill>
                  <a:srgbClr val="7C82B3"/>
                </a:solidFill>
              </a:defRPr>
            </a:lvl1pPr>
          </a:lstStyle>
          <a:p>
            <a:r>
              <a:rPr lang="en-US"/>
              <a:t>Click to edit Master title style</a:t>
            </a:r>
            <a:endParaRPr lang="en-NZ"/>
          </a:p>
        </p:txBody>
      </p:sp>
      <p:sp>
        <p:nvSpPr>
          <p:cNvPr id="3" name="Content Placeholder 2"/>
          <p:cNvSpPr>
            <a:spLocks noGrp="1"/>
          </p:cNvSpPr>
          <p:nvPr>
            <p:ph idx="1"/>
          </p:nvPr>
        </p:nvSpPr>
        <p:spPr/>
        <p:txBody>
          <a:bodyPr/>
          <a:lstStyle>
            <a:lvl1pPr>
              <a:spcAft>
                <a:spcPts val="751"/>
              </a:spcAft>
              <a:defRPr/>
            </a:lvl1pPr>
            <a:lvl2pPr>
              <a:spcAft>
                <a:spcPts val="375"/>
              </a:spcAft>
              <a:defRPr/>
            </a:lvl2p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CF35A24B-446D-114C-921E-D3F1D58A1444}"/>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69434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Slide (Heading of New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3" y="1185097"/>
            <a:ext cx="10515600" cy="2852737"/>
          </a:xfrm>
        </p:spPr>
        <p:txBody>
          <a:bodyPr anchor="b"/>
          <a:lstStyle>
            <a:lvl1pPr>
              <a:defRPr sz="2800"/>
            </a:lvl1pPr>
          </a:lstStyle>
          <a:p>
            <a:r>
              <a:rPr lang="en-US"/>
              <a:t>Click to edit Master title style</a:t>
            </a:r>
            <a:endParaRPr lang="en-NZ"/>
          </a:p>
        </p:txBody>
      </p:sp>
      <p:sp>
        <p:nvSpPr>
          <p:cNvPr id="3" name="Text Placeholder 2"/>
          <p:cNvSpPr>
            <a:spLocks noGrp="1"/>
          </p:cNvSpPr>
          <p:nvPr>
            <p:ph type="body" idx="1"/>
          </p:nvPr>
        </p:nvSpPr>
        <p:spPr>
          <a:xfrm>
            <a:off x="831853" y="4064822"/>
            <a:ext cx="10515600" cy="1500187"/>
          </a:xfrm>
        </p:spPr>
        <p:txBody>
          <a:bodyPr/>
          <a:lstStyle>
            <a:lvl1pPr marL="0" indent="0">
              <a:buNone/>
              <a:defRPr sz="1799">
                <a:solidFill>
                  <a:schemeClr val="tx1">
                    <a:tint val="75000"/>
                  </a:schemeClr>
                </a:solidFill>
              </a:defRPr>
            </a:lvl1pPr>
            <a:lvl2pPr marL="342898" indent="0">
              <a:buNone/>
              <a:defRPr sz="1500">
                <a:solidFill>
                  <a:schemeClr val="tx1">
                    <a:tint val="75000"/>
                  </a:schemeClr>
                </a:solidFill>
              </a:defRPr>
            </a:lvl2pPr>
            <a:lvl3pPr marL="685796" indent="0">
              <a:buNone/>
              <a:defRPr sz="1351">
                <a:solidFill>
                  <a:schemeClr val="tx1">
                    <a:tint val="75000"/>
                  </a:schemeClr>
                </a:solidFill>
              </a:defRPr>
            </a:lvl3pPr>
            <a:lvl4pPr marL="1028694" indent="0">
              <a:buNone/>
              <a:defRPr sz="1200">
                <a:solidFill>
                  <a:schemeClr val="tx1">
                    <a:tint val="75000"/>
                  </a:schemeClr>
                </a:solidFill>
              </a:defRPr>
            </a:lvl4pPr>
            <a:lvl5pPr marL="1371592" indent="0">
              <a:buNone/>
              <a:defRPr sz="1200">
                <a:solidFill>
                  <a:schemeClr val="tx1">
                    <a:tint val="75000"/>
                  </a:schemeClr>
                </a:solidFill>
              </a:defRPr>
            </a:lvl5pPr>
            <a:lvl6pPr marL="1714490" indent="0">
              <a:buNone/>
              <a:defRPr sz="1200">
                <a:solidFill>
                  <a:schemeClr val="tx1">
                    <a:tint val="75000"/>
                  </a:schemeClr>
                </a:solidFill>
              </a:defRPr>
            </a:lvl6pPr>
            <a:lvl7pPr marL="2057388" indent="0">
              <a:buNone/>
              <a:defRPr sz="1200">
                <a:solidFill>
                  <a:schemeClr val="tx1">
                    <a:tint val="75000"/>
                  </a:schemeClr>
                </a:solidFill>
              </a:defRPr>
            </a:lvl7pPr>
            <a:lvl8pPr marL="2400286" indent="0">
              <a:buNone/>
              <a:defRPr sz="1200">
                <a:solidFill>
                  <a:schemeClr val="tx1">
                    <a:tint val="75000"/>
                  </a:schemeClr>
                </a:solidFill>
              </a:defRPr>
            </a:lvl8pPr>
            <a:lvl9pPr marL="2743184" indent="0">
              <a:buNone/>
              <a:defRPr sz="1200">
                <a:solidFill>
                  <a:schemeClr val="tx1">
                    <a:tint val="75000"/>
                  </a:schemeClr>
                </a:solidFill>
              </a:defRPr>
            </a:lvl9pPr>
          </a:lstStyle>
          <a:p>
            <a:pPr lvl="0"/>
            <a:r>
              <a:rPr lang="en-US"/>
              <a:t>Click to edit Master text styles</a:t>
            </a:r>
          </a:p>
        </p:txBody>
      </p:sp>
      <p:sp>
        <p:nvSpPr>
          <p:cNvPr id="5" name="Slide Number Placeholder 8">
            <a:extLst>
              <a:ext uri="{FF2B5EF4-FFF2-40B4-BE49-F238E27FC236}">
                <a16:creationId xmlns:a16="http://schemas.microsoft.com/office/drawing/2014/main" id="{02A239C3-BC1F-F844-AB3A-E3C1AA12A4A3}"/>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972674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Side by Si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7C82B3"/>
                </a:solidFill>
                <a:latin typeface="Averta Bold" pitchFamily="2" charset="77"/>
              </a:defRPr>
            </a:lvl1pPr>
          </a:lstStyle>
          <a:p>
            <a:r>
              <a:rPr lang="en-US"/>
              <a:t>Click to edit Master title style</a:t>
            </a:r>
            <a:endParaRPr lang="en-NZ"/>
          </a:p>
        </p:txBody>
      </p:sp>
      <p:sp>
        <p:nvSpPr>
          <p:cNvPr id="3" name="Content Placeholder 2"/>
          <p:cNvSpPr>
            <a:spLocks noGrp="1"/>
          </p:cNvSpPr>
          <p:nvPr>
            <p:ph sz="half" idx="1"/>
          </p:nvPr>
        </p:nvSpPr>
        <p:spPr>
          <a:xfrm>
            <a:off x="838201"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1"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6" name="Slide Number Placeholder 8">
            <a:extLst>
              <a:ext uri="{FF2B5EF4-FFF2-40B4-BE49-F238E27FC236}">
                <a16:creationId xmlns:a16="http://schemas.microsoft.com/office/drawing/2014/main" id="{DF7F612B-83ED-824F-9A74-3A03A400BEC1}"/>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581359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2" y="1847852"/>
            <a:ext cx="10515600" cy="3518628"/>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0F92E5CB-BABC-E549-8A24-999F69CD1887}"/>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60000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F90D6AF0-2764-E04E-AFC1-AE6C6A1B9758}"/>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8841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NZ"/>
          </a:p>
        </p:txBody>
      </p:sp>
      <p:sp>
        <p:nvSpPr>
          <p:cNvPr id="7" name="Table Placeholder 6"/>
          <p:cNvSpPr>
            <a:spLocks noGrp="1"/>
          </p:cNvSpPr>
          <p:nvPr>
            <p:ph type="tbl" sz="quarter" idx="13"/>
          </p:nvPr>
        </p:nvSpPr>
        <p:spPr>
          <a:xfrm>
            <a:off x="838202" y="2032004"/>
            <a:ext cx="10515600" cy="3514361"/>
          </a:xfrm>
        </p:spPr>
        <p:txBody>
          <a:bodyPr rtlCol="0">
            <a:normAutofit/>
          </a:bodyPr>
          <a:lstStyle/>
          <a:p>
            <a:pPr lvl="0"/>
            <a:r>
              <a:rPr lang="en-US" noProof="0"/>
              <a:t>Click icon to add table</a:t>
            </a:r>
            <a:endParaRPr lang="en-NZ" noProof="0"/>
          </a:p>
        </p:txBody>
      </p:sp>
      <p:sp>
        <p:nvSpPr>
          <p:cNvPr id="5" name="Slide Number Placeholder 8">
            <a:extLst>
              <a:ext uri="{FF2B5EF4-FFF2-40B4-BE49-F238E27FC236}">
                <a16:creationId xmlns:a16="http://schemas.microsoft.com/office/drawing/2014/main" id="{624BCA74-6006-8642-A7D7-5EEF9801D3F7}"/>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321834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0" y="1973263"/>
            <a:ext cx="10515600" cy="3513137"/>
          </a:xfrm>
        </p:spPr>
        <p:txBody>
          <a:bodyPr rtlCol="0">
            <a:normAutofit/>
          </a:bodyPr>
          <a:lstStyle/>
          <a:p>
            <a:pPr lvl="0"/>
            <a:r>
              <a:rPr lang="en-US" noProof="0"/>
              <a:t>Click icon to add picture</a:t>
            </a:r>
            <a:endParaRPr lang="en-NZ" noProof="0"/>
          </a:p>
        </p:txBody>
      </p:sp>
    </p:spTree>
    <p:extLst>
      <p:ext uri="{BB962C8B-B14F-4D97-AF65-F5344CB8AC3E}">
        <p14:creationId xmlns:p14="http://schemas.microsoft.com/office/powerpoint/2010/main" val="422300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2" y="1989138"/>
            <a:ext cx="10515600" cy="3497262"/>
          </a:xfrm>
        </p:spPr>
        <p:txBody>
          <a:bodyPr rtlCol="0">
            <a:normAutofit/>
          </a:bodyPr>
          <a:lstStyle/>
          <a:p>
            <a:pPr lvl="0"/>
            <a:r>
              <a:rPr lang="en-US" noProof="0"/>
              <a:t>Click icon to add chart</a:t>
            </a:r>
            <a:endParaRPr lang="en-NZ" noProof="0"/>
          </a:p>
        </p:txBody>
      </p:sp>
      <p:sp>
        <p:nvSpPr>
          <p:cNvPr id="5" name="Slide Number Placeholder 8">
            <a:extLst>
              <a:ext uri="{FF2B5EF4-FFF2-40B4-BE49-F238E27FC236}">
                <a16:creationId xmlns:a16="http://schemas.microsoft.com/office/drawing/2014/main" id="{D73E732F-E41F-7843-B9FD-2599C39E40BE}"/>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426713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2" y="1847851"/>
            <a:ext cx="10515600" cy="351113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17C436C1-2CAD-4343-ADBB-61D6BE66D2BB}"/>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26477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rta Bold" pitchFamily="2" charset="77"/>
              </a:defRPr>
            </a:lvl1pPr>
          </a:lstStyle>
          <a:p>
            <a:r>
              <a:rPr lang="en-US"/>
              <a:t>Click to edit Master title style</a:t>
            </a:r>
            <a:endParaRPr lang="en-NZ"/>
          </a:p>
        </p:txBody>
      </p:sp>
      <p:sp>
        <p:nvSpPr>
          <p:cNvPr id="3" name="Content Placeholder 2"/>
          <p:cNvSpPr>
            <a:spLocks noGrp="1"/>
          </p:cNvSpPr>
          <p:nvPr>
            <p:ph idx="1"/>
          </p:nvPr>
        </p:nvSpPr>
        <p:spPr/>
        <p:txBody>
          <a:bodyPr/>
          <a:lstStyle>
            <a:lvl1pPr>
              <a:defRPr>
                <a:latin typeface="Averta" pitchFamily="2" charset="77"/>
              </a:defRPr>
            </a:lvl1pPr>
            <a:lvl2pPr>
              <a:defRPr>
                <a:latin typeface="Averta" pitchFamily="2" charset="77"/>
              </a:defRPr>
            </a:lvl2pPr>
            <a:lvl3pPr>
              <a:defRPr>
                <a:latin typeface="Averta" pitchFamily="2" charset="77"/>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Slide Number Placeholder 8"/>
          <p:cNvSpPr>
            <a:spLocks noGrp="1"/>
          </p:cNvSpPr>
          <p:nvPr>
            <p:ph type="sldNum" sz="quarter" idx="10"/>
          </p:nvPr>
        </p:nvSpPr>
        <p:spPr/>
        <p:txBody>
          <a:bodyPr/>
          <a:lstStyle>
            <a:lvl1pPr>
              <a:defRPr>
                <a:latin typeface="Averta" pitchFamily="2" charset="77"/>
              </a:defRPr>
            </a:lvl1pPr>
          </a:lstStyle>
          <a:p>
            <a:pPr>
              <a:defRPr/>
            </a:pPr>
            <a:fld id="{5179FA57-F2B0-4D34-A5CB-1DF113AD35EA}" type="slidenum">
              <a:rPr lang="en-NZ" smtClean="0"/>
              <a:pPr>
                <a:defRPr/>
              </a:pPr>
              <a:t>‹#›</a:t>
            </a:fld>
            <a:endParaRPr lang="en-NZ"/>
          </a:p>
        </p:txBody>
      </p:sp>
    </p:spTree>
    <p:extLst>
      <p:ext uri="{BB962C8B-B14F-4D97-AF65-F5344CB8AC3E}">
        <p14:creationId xmlns:p14="http://schemas.microsoft.com/office/powerpoint/2010/main" val="94976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Table Placeholder 6"/>
          <p:cNvSpPr>
            <a:spLocks noGrp="1"/>
          </p:cNvSpPr>
          <p:nvPr>
            <p:ph type="tbl" sz="quarter" idx="13"/>
          </p:nvPr>
        </p:nvSpPr>
        <p:spPr>
          <a:xfrm>
            <a:off x="838202" y="2032000"/>
            <a:ext cx="10515600" cy="3506866"/>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D57C340A-6B84-2D4C-8263-8A6A1F96EA2A}"/>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51909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2" y="1973265"/>
            <a:ext cx="10515600" cy="3513137"/>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9C88DF02-8082-9E45-ADF7-7291A4A85BE5}"/>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262028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2" y="1989144"/>
            <a:ext cx="10515600" cy="3504757"/>
          </a:xfrm>
        </p:spPr>
        <p:txBody>
          <a:bodyPr rtlCol="0">
            <a:normAutofit/>
          </a:bodyPr>
          <a:lstStyle>
            <a:lvl1pPr>
              <a:buClr>
                <a:srgbClr val="7C82B3"/>
              </a:buClr>
              <a:defRPr/>
            </a:lvl1pPr>
          </a:lstStyle>
          <a:p>
            <a:pPr lvl="0"/>
            <a:endParaRPr lang="en-NZ" noProof="0"/>
          </a:p>
        </p:txBody>
      </p:sp>
      <p:sp>
        <p:nvSpPr>
          <p:cNvPr id="5" name="Slide Number Placeholder 8">
            <a:extLst>
              <a:ext uri="{FF2B5EF4-FFF2-40B4-BE49-F238E27FC236}">
                <a16:creationId xmlns:a16="http://schemas.microsoft.com/office/drawing/2014/main" id="{2006C81E-0EE3-6E42-B7C3-87306FC330BE}"/>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4141226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30" name="Title Text"/>
          <p:cNvSpPr txBox="1">
            <a:spLocks noGrp="1"/>
          </p:cNvSpPr>
          <p:nvPr>
            <p:ph type="title"/>
          </p:nvPr>
        </p:nvSpPr>
        <p:spPr>
          <a:prstGeom prst="rect">
            <a:avLst/>
          </a:prstGeom>
        </p:spPr>
        <p:txBody>
          <a:bodyPr/>
          <a:lstStyle/>
          <a:p>
            <a:r>
              <a:t>Title Text</a:t>
            </a:r>
          </a:p>
        </p:txBody>
      </p:sp>
      <p:sp>
        <p:nvSpPr>
          <p:cNvPr id="31" name="Body Level One…"/>
          <p:cNvSpPr txBox="1">
            <a:spLocks noGrp="1"/>
          </p:cNvSpPr>
          <p:nvPr>
            <p:ph type="body" sz="half" idx="1"/>
          </p:nvPr>
        </p:nvSpPr>
        <p:spPr>
          <a:xfrm>
            <a:off x="838200" y="1825625"/>
            <a:ext cx="5156201" cy="3510873"/>
          </a:xfrm>
          <a:prstGeom prst="rect">
            <a:avLst/>
          </a:prstGeom>
        </p:spPr>
        <p:txBody>
          <a:bodyPr>
            <a:normAutofit/>
          </a:bodyPr>
          <a:lstStyle>
            <a:lvl1pPr>
              <a:defRPr sz="2400"/>
            </a:lvl1pPr>
            <a:lvl2pPr marL="731515" indent="-274318">
              <a:defRPr sz="2400"/>
            </a:lvl2pPr>
            <a:lvl3pPr marL="1188712" indent="-274318">
              <a:defRPr sz="2400"/>
            </a:lvl3pPr>
            <a:lvl4pPr marL="1676390" indent="-304798">
              <a:defRPr sz="2400"/>
            </a:lvl4pPr>
            <a:lvl5pPr marL="2133588" indent="-304798">
              <a:defRPr sz="24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89370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AC3D53-3AFC-0844-A767-BC996BC176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FEBA95ED-CC66-B74D-8F53-C739D30AF64D}"/>
              </a:ext>
            </a:extLst>
          </p:cNvPr>
          <p:cNvSpPr txBox="1">
            <a:spLocks/>
          </p:cNvSpPr>
          <p:nvPr userDrawn="1"/>
        </p:nvSpPr>
        <p:spPr bwMode="auto">
          <a:xfrm>
            <a:off x="4089401"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Author</a:t>
            </a:r>
            <a:r>
              <a:rPr lang="en-US" sz="1051">
                <a:solidFill>
                  <a:srgbClr val="7C82B3"/>
                </a:solidFill>
                <a:latin typeface="Averta" pitchFamily="2" charset="77"/>
              </a:rPr>
              <a:t>:</a:t>
            </a:r>
            <a:endParaRPr lang="en-NZ" sz="1051">
              <a:solidFill>
                <a:srgbClr val="7C82B3"/>
              </a:solidFill>
              <a:latin typeface="Averta" pitchFamily="2" charset="77"/>
            </a:endParaRPr>
          </a:p>
        </p:txBody>
      </p:sp>
      <p:sp>
        <p:nvSpPr>
          <p:cNvPr id="9" name="Subtitle 2">
            <a:extLst>
              <a:ext uri="{FF2B5EF4-FFF2-40B4-BE49-F238E27FC236}">
                <a16:creationId xmlns:a16="http://schemas.microsoft.com/office/drawing/2014/main" id="{15FF087E-9D24-F448-B199-CA137EC2557D}"/>
              </a:ext>
            </a:extLst>
          </p:cNvPr>
          <p:cNvSpPr txBox="1">
            <a:spLocks/>
          </p:cNvSpPr>
          <p:nvPr userDrawn="1"/>
        </p:nvSpPr>
        <p:spPr bwMode="auto">
          <a:xfrm>
            <a:off x="753534"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Date</a:t>
            </a:r>
            <a:r>
              <a:rPr lang="en-US" sz="1200">
                <a:solidFill>
                  <a:srgbClr val="7C82B3"/>
                </a:solidFill>
                <a:latin typeface="Averta" pitchFamily="2" charset="77"/>
              </a:rPr>
              <a:t>:</a:t>
            </a:r>
            <a:endParaRPr lang="en-NZ" sz="1200">
              <a:solidFill>
                <a:srgbClr val="7C82B3"/>
              </a:solidFill>
              <a:latin typeface="Averta" pitchFamily="2" charset="77"/>
            </a:endParaRPr>
          </a:p>
        </p:txBody>
      </p:sp>
      <p:sp>
        <p:nvSpPr>
          <p:cNvPr id="11" name="Title 1">
            <a:extLst>
              <a:ext uri="{FF2B5EF4-FFF2-40B4-BE49-F238E27FC236}">
                <a16:creationId xmlns:a16="http://schemas.microsoft.com/office/drawing/2014/main" id="{0FA6CEB4-50E4-2B45-B3C2-EF605DC22F31}"/>
              </a:ext>
            </a:extLst>
          </p:cNvPr>
          <p:cNvSpPr>
            <a:spLocks noGrp="1"/>
          </p:cNvSpPr>
          <p:nvPr>
            <p:ph type="ctrTitle" hasCustomPrompt="1"/>
          </p:nvPr>
        </p:nvSpPr>
        <p:spPr>
          <a:xfrm>
            <a:off x="635001" y="3858739"/>
            <a:ext cx="9144000" cy="338815"/>
          </a:xfrm>
        </p:spPr>
        <p:txBody>
          <a:bodyPr anchor="t"/>
          <a:lstStyle>
            <a:lvl1pPr algn="l">
              <a:spcBef>
                <a:spcPts val="639"/>
              </a:spcBef>
              <a:spcAft>
                <a:spcPts val="848"/>
              </a:spcAft>
              <a:defRPr sz="2751" b="1" i="0" kern="4000" cap="none" spc="39" baseline="0">
                <a:solidFill>
                  <a:srgbClr val="7C82B3"/>
                </a:solidFill>
                <a:latin typeface="Averta Bold" pitchFamily="2" charset="77"/>
              </a:defRPr>
            </a:lvl1pPr>
          </a:lstStyle>
          <a:p>
            <a:r>
              <a:rPr lang="en-US"/>
              <a:t>Click to Edit Master Title Style</a:t>
            </a:r>
            <a:endParaRPr lang="en-NZ"/>
          </a:p>
        </p:txBody>
      </p:sp>
    </p:spTree>
    <p:extLst>
      <p:ext uri="{BB962C8B-B14F-4D97-AF65-F5344CB8AC3E}">
        <p14:creationId xmlns:p14="http://schemas.microsoft.com/office/powerpoint/2010/main" val="419442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ront page">
    <p:spTree>
      <p:nvGrpSpPr>
        <p:cNvPr id="1" name=""/>
        <p:cNvGrpSpPr/>
        <p:nvPr/>
      </p:nvGrpSpPr>
      <p:grpSpPr>
        <a:xfrm>
          <a:off x="0" y="0"/>
          <a:ext cx="0" cy="0"/>
          <a:chOff x="0" y="0"/>
          <a:chExt cx="0" cy="0"/>
        </a:xfrm>
      </p:grpSpPr>
      <p:pic>
        <p:nvPicPr>
          <p:cNvPr id="11" name="Picture 10" descr="A picture containing sky, outdoor, snow, mountain&#10;&#10;Description automatically generated">
            <a:extLst>
              <a:ext uri="{FF2B5EF4-FFF2-40B4-BE49-F238E27FC236}">
                <a16:creationId xmlns:a16="http://schemas.microsoft.com/office/drawing/2014/main" id="{9FEE2CF0-CCB0-3D4F-9E88-9833658DF2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itle 2"/>
          <p:cNvSpPr txBox="1">
            <a:spLocks/>
          </p:cNvSpPr>
          <p:nvPr/>
        </p:nvSpPr>
        <p:spPr bwMode="auto">
          <a:xfrm>
            <a:off x="4089401"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Author</a:t>
            </a:r>
            <a:r>
              <a:rPr lang="en-US" sz="1051">
                <a:solidFill>
                  <a:srgbClr val="7C82B3"/>
                </a:solidFill>
                <a:latin typeface="Averta" pitchFamily="2" charset="77"/>
              </a:rPr>
              <a:t>:</a:t>
            </a:r>
            <a:endParaRPr lang="en-NZ" sz="1051">
              <a:solidFill>
                <a:srgbClr val="7C82B3"/>
              </a:solidFill>
              <a:latin typeface="Averta" pitchFamily="2" charset="77"/>
            </a:endParaRPr>
          </a:p>
        </p:txBody>
      </p:sp>
      <p:sp>
        <p:nvSpPr>
          <p:cNvPr id="6" name="Subtitle 2"/>
          <p:cNvSpPr txBox="1">
            <a:spLocks/>
          </p:cNvSpPr>
          <p:nvPr/>
        </p:nvSpPr>
        <p:spPr bwMode="auto">
          <a:xfrm>
            <a:off x="753534" y="5519738"/>
            <a:ext cx="11176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0" fontAlgn="base" hangingPunct="0">
              <a:lnSpc>
                <a:spcPct val="90000"/>
              </a:lnSpc>
              <a:spcBef>
                <a:spcPts val="1000"/>
              </a:spcBef>
              <a:spcAft>
                <a:spcPct val="0"/>
              </a:spcAft>
              <a:buClr>
                <a:srgbClr val="589199"/>
              </a:buClr>
              <a:buFont typeface="Arial" panose="020B0604020202020204" pitchFamily="34" charset="0"/>
              <a:buNone/>
              <a:defRPr sz="1400" kern="1200">
                <a:solidFill>
                  <a:srgbClr val="589199"/>
                </a:solidFill>
                <a:latin typeface="+mn-lt"/>
                <a:ea typeface="+mn-ea"/>
                <a:cs typeface="+mn-cs"/>
              </a:defRPr>
            </a:lvl1pPr>
            <a:lvl2pPr marL="457200" indent="0" algn="ctr" rtl="0" eaLnBrk="0" fontAlgn="base" hangingPunct="0">
              <a:lnSpc>
                <a:spcPct val="90000"/>
              </a:lnSpc>
              <a:spcBef>
                <a:spcPts val="500"/>
              </a:spcBef>
              <a:spcAft>
                <a:spcPct val="0"/>
              </a:spcAft>
              <a:buClr>
                <a:srgbClr val="589199"/>
              </a:buClr>
              <a:buFont typeface="Courier New" panose="02070309020205020404" pitchFamily="49"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Clr>
                <a:srgbClr val="589199"/>
              </a:buClr>
              <a:buFont typeface="Calibri" panose="020F050202020403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1200" spc="75">
                <a:solidFill>
                  <a:srgbClr val="7C82B3"/>
                </a:solidFill>
                <a:latin typeface="Averta" pitchFamily="2" charset="77"/>
              </a:rPr>
              <a:t>Date</a:t>
            </a:r>
            <a:r>
              <a:rPr lang="en-US" sz="1200">
                <a:solidFill>
                  <a:srgbClr val="7C82B3"/>
                </a:solidFill>
                <a:latin typeface="Averta" pitchFamily="2" charset="77"/>
              </a:rPr>
              <a:t>:</a:t>
            </a:r>
            <a:endParaRPr lang="en-NZ" sz="1200">
              <a:solidFill>
                <a:srgbClr val="7C82B3"/>
              </a:solidFill>
              <a:latin typeface="Averta" pitchFamily="2" charset="77"/>
            </a:endParaRPr>
          </a:p>
        </p:txBody>
      </p:sp>
      <p:sp>
        <p:nvSpPr>
          <p:cNvPr id="2" name="Title 1"/>
          <p:cNvSpPr>
            <a:spLocks noGrp="1"/>
          </p:cNvSpPr>
          <p:nvPr>
            <p:ph type="ctrTitle" hasCustomPrompt="1"/>
          </p:nvPr>
        </p:nvSpPr>
        <p:spPr>
          <a:xfrm>
            <a:off x="635001" y="3858739"/>
            <a:ext cx="9144000" cy="338815"/>
          </a:xfrm>
        </p:spPr>
        <p:txBody>
          <a:bodyPr anchor="t"/>
          <a:lstStyle>
            <a:lvl1pPr algn="l">
              <a:spcBef>
                <a:spcPts val="639"/>
              </a:spcBef>
              <a:spcAft>
                <a:spcPts val="848"/>
              </a:spcAft>
              <a:defRPr sz="2751" b="1" i="0" kern="4000" cap="none" spc="39" baseline="0">
                <a:solidFill>
                  <a:srgbClr val="7C82B3"/>
                </a:solidFill>
                <a:latin typeface="Averta Bold" pitchFamily="2" charset="77"/>
              </a:defRPr>
            </a:lvl1pPr>
          </a:lstStyle>
          <a:p>
            <a:r>
              <a:rPr lang="en-US"/>
              <a:t>Click to Edit Master Title Style</a:t>
            </a:r>
            <a:endParaRPr lang="en-NZ"/>
          </a:p>
        </p:txBody>
      </p:sp>
    </p:spTree>
    <p:extLst>
      <p:ext uri="{BB962C8B-B14F-4D97-AF65-F5344CB8AC3E}">
        <p14:creationId xmlns:p14="http://schemas.microsoft.com/office/powerpoint/2010/main" val="3089858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spcAft>
                <a:spcPts val="151"/>
              </a:spcAft>
              <a:defRPr kern="4000" spc="75" baseline="0">
                <a:solidFill>
                  <a:srgbClr val="7C82B3"/>
                </a:solidFill>
              </a:defRPr>
            </a:lvl1pPr>
          </a:lstStyle>
          <a:p>
            <a:r>
              <a:rPr lang="en-US"/>
              <a:t>Click to edit Master title style</a:t>
            </a:r>
            <a:endParaRPr lang="en-NZ"/>
          </a:p>
        </p:txBody>
      </p:sp>
      <p:sp>
        <p:nvSpPr>
          <p:cNvPr id="3" name="Content Placeholder 2"/>
          <p:cNvSpPr>
            <a:spLocks noGrp="1"/>
          </p:cNvSpPr>
          <p:nvPr>
            <p:ph idx="1"/>
          </p:nvPr>
        </p:nvSpPr>
        <p:spPr/>
        <p:txBody>
          <a:bodyPr/>
          <a:lstStyle>
            <a:lvl1pPr>
              <a:spcAft>
                <a:spcPts val="751"/>
              </a:spcAft>
              <a:defRPr/>
            </a:lvl1pPr>
            <a:lvl2pPr>
              <a:spcAft>
                <a:spcPts val="375"/>
              </a:spcAft>
              <a:defRPr/>
            </a:lvl2p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CF35A24B-446D-114C-921E-D3F1D58A1444}"/>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408373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Slide (Heading of New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3" y="1185097"/>
            <a:ext cx="10515600" cy="2852737"/>
          </a:xfrm>
        </p:spPr>
        <p:txBody>
          <a:bodyPr anchor="b"/>
          <a:lstStyle>
            <a:lvl1pPr>
              <a:defRPr sz="2800"/>
            </a:lvl1pPr>
          </a:lstStyle>
          <a:p>
            <a:r>
              <a:rPr lang="en-US"/>
              <a:t>Click to edit Master title style</a:t>
            </a:r>
            <a:endParaRPr lang="en-NZ"/>
          </a:p>
        </p:txBody>
      </p:sp>
      <p:sp>
        <p:nvSpPr>
          <p:cNvPr id="3" name="Text Placeholder 2"/>
          <p:cNvSpPr>
            <a:spLocks noGrp="1"/>
          </p:cNvSpPr>
          <p:nvPr>
            <p:ph type="body" idx="1"/>
          </p:nvPr>
        </p:nvSpPr>
        <p:spPr>
          <a:xfrm>
            <a:off x="831853" y="4064822"/>
            <a:ext cx="10515600" cy="1500187"/>
          </a:xfrm>
        </p:spPr>
        <p:txBody>
          <a:bodyPr/>
          <a:lstStyle>
            <a:lvl1pPr marL="0" indent="0">
              <a:buNone/>
              <a:defRPr sz="1799">
                <a:solidFill>
                  <a:schemeClr val="tx1">
                    <a:tint val="75000"/>
                  </a:schemeClr>
                </a:solidFill>
              </a:defRPr>
            </a:lvl1pPr>
            <a:lvl2pPr marL="342898" indent="0">
              <a:buNone/>
              <a:defRPr sz="1500">
                <a:solidFill>
                  <a:schemeClr val="tx1">
                    <a:tint val="75000"/>
                  </a:schemeClr>
                </a:solidFill>
              </a:defRPr>
            </a:lvl2pPr>
            <a:lvl3pPr marL="685796" indent="0">
              <a:buNone/>
              <a:defRPr sz="1351">
                <a:solidFill>
                  <a:schemeClr val="tx1">
                    <a:tint val="75000"/>
                  </a:schemeClr>
                </a:solidFill>
              </a:defRPr>
            </a:lvl3pPr>
            <a:lvl4pPr marL="1028694" indent="0">
              <a:buNone/>
              <a:defRPr sz="1200">
                <a:solidFill>
                  <a:schemeClr val="tx1">
                    <a:tint val="75000"/>
                  </a:schemeClr>
                </a:solidFill>
              </a:defRPr>
            </a:lvl4pPr>
            <a:lvl5pPr marL="1371592" indent="0">
              <a:buNone/>
              <a:defRPr sz="1200">
                <a:solidFill>
                  <a:schemeClr val="tx1">
                    <a:tint val="75000"/>
                  </a:schemeClr>
                </a:solidFill>
              </a:defRPr>
            </a:lvl5pPr>
            <a:lvl6pPr marL="1714490" indent="0">
              <a:buNone/>
              <a:defRPr sz="1200">
                <a:solidFill>
                  <a:schemeClr val="tx1">
                    <a:tint val="75000"/>
                  </a:schemeClr>
                </a:solidFill>
              </a:defRPr>
            </a:lvl6pPr>
            <a:lvl7pPr marL="2057388" indent="0">
              <a:buNone/>
              <a:defRPr sz="1200">
                <a:solidFill>
                  <a:schemeClr val="tx1">
                    <a:tint val="75000"/>
                  </a:schemeClr>
                </a:solidFill>
              </a:defRPr>
            </a:lvl7pPr>
            <a:lvl8pPr marL="2400286" indent="0">
              <a:buNone/>
              <a:defRPr sz="1200">
                <a:solidFill>
                  <a:schemeClr val="tx1">
                    <a:tint val="75000"/>
                  </a:schemeClr>
                </a:solidFill>
              </a:defRPr>
            </a:lvl8pPr>
            <a:lvl9pPr marL="2743184" indent="0">
              <a:buNone/>
              <a:defRPr sz="1200">
                <a:solidFill>
                  <a:schemeClr val="tx1">
                    <a:tint val="75000"/>
                  </a:schemeClr>
                </a:solidFill>
              </a:defRPr>
            </a:lvl9pPr>
          </a:lstStyle>
          <a:p>
            <a:pPr lvl="0"/>
            <a:r>
              <a:rPr lang="en-US"/>
              <a:t>Click to edit Master text styles</a:t>
            </a:r>
          </a:p>
        </p:txBody>
      </p:sp>
      <p:sp>
        <p:nvSpPr>
          <p:cNvPr id="5" name="Slide Number Placeholder 8">
            <a:extLst>
              <a:ext uri="{FF2B5EF4-FFF2-40B4-BE49-F238E27FC236}">
                <a16:creationId xmlns:a16="http://schemas.microsoft.com/office/drawing/2014/main" id="{02A239C3-BC1F-F844-AB3A-E3C1AA12A4A3}"/>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492832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Side by Sid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7C82B3"/>
                </a:solidFill>
                <a:latin typeface="Averta Bold" pitchFamily="2" charset="77"/>
              </a:defRPr>
            </a:lvl1pPr>
          </a:lstStyle>
          <a:p>
            <a:r>
              <a:rPr lang="en-US"/>
              <a:t>Click to edit Master title style</a:t>
            </a:r>
            <a:endParaRPr lang="en-NZ"/>
          </a:p>
        </p:txBody>
      </p:sp>
      <p:sp>
        <p:nvSpPr>
          <p:cNvPr id="3" name="Content Placeholder 2"/>
          <p:cNvSpPr>
            <a:spLocks noGrp="1"/>
          </p:cNvSpPr>
          <p:nvPr>
            <p:ph sz="half" idx="1"/>
          </p:nvPr>
        </p:nvSpPr>
        <p:spPr>
          <a:xfrm>
            <a:off x="838201"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1" y="1825625"/>
            <a:ext cx="5181600" cy="3510873"/>
          </a:xfrm>
        </p:spPr>
        <p:txBody>
          <a:bodyPr/>
          <a:lstStyle>
            <a:lvl1pPr>
              <a:defRPr>
                <a:latin typeface="Averta" pitchFamily="2" charset="77"/>
              </a:defRPr>
            </a:lvl1pPr>
            <a:lvl2pPr>
              <a:defRPr>
                <a:latin typeface="Averta" pitchFamily="2" charset="77"/>
              </a:defRPr>
            </a:lvl2pPr>
            <a:lvl3pPr>
              <a:defRPr>
                <a:latin typeface="Averta" pitchFamily="2" charset="77"/>
              </a:defRPr>
            </a:lvl3pPr>
          </a:lstStyle>
          <a:p>
            <a:pPr lvl="0"/>
            <a:r>
              <a:rPr lang="en-US"/>
              <a:t>Click to edit Master text styles</a:t>
            </a:r>
          </a:p>
          <a:p>
            <a:pPr lvl="1"/>
            <a:r>
              <a:rPr lang="en-US"/>
              <a:t>Second level</a:t>
            </a:r>
          </a:p>
          <a:p>
            <a:pPr lvl="2"/>
            <a:r>
              <a:rPr lang="en-US"/>
              <a:t>Third level</a:t>
            </a:r>
          </a:p>
        </p:txBody>
      </p:sp>
      <p:sp>
        <p:nvSpPr>
          <p:cNvPr id="6" name="Slide Number Placeholder 8">
            <a:extLst>
              <a:ext uri="{FF2B5EF4-FFF2-40B4-BE49-F238E27FC236}">
                <a16:creationId xmlns:a16="http://schemas.microsoft.com/office/drawing/2014/main" id="{DF7F612B-83ED-824F-9A74-3A03A400BEC1}"/>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85355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2" y="1847852"/>
            <a:ext cx="10515600" cy="3518628"/>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0F92E5CB-BABC-E549-8A24-999F69CD1887}"/>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51567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rta Bold" pitchFamily="2" charset="77"/>
              </a:defRPr>
            </a:lvl1pPr>
          </a:lstStyle>
          <a:p>
            <a:r>
              <a:rPr lang="en-US"/>
              <a:t>Click to edit Master title style</a:t>
            </a:r>
            <a:endParaRPr lang="en-NZ"/>
          </a:p>
        </p:txBody>
      </p:sp>
      <p:sp>
        <p:nvSpPr>
          <p:cNvPr id="3" name="Content Placeholder 2"/>
          <p:cNvSpPr>
            <a:spLocks noGrp="1"/>
          </p:cNvSpPr>
          <p:nvPr>
            <p:ph sz="half" idx="1"/>
          </p:nvPr>
        </p:nvSpPr>
        <p:spPr>
          <a:xfrm>
            <a:off x="838200" y="1825625"/>
            <a:ext cx="5156201" cy="3510873"/>
          </a:xfrm>
        </p:spPr>
        <p:txBody>
          <a:bodyPr/>
          <a:lstStyle>
            <a:lvl1pPr>
              <a:defRPr sz="2400">
                <a:latin typeface="Averta" pitchFamily="2" charset="77"/>
              </a:defRPr>
            </a:lvl1pPr>
            <a:lvl2pPr>
              <a:defRPr sz="2000">
                <a:latin typeface="Averta" pitchFamily="2" charset="77"/>
              </a:defRPr>
            </a:lvl2pPr>
            <a:lvl3pPr>
              <a:defRPr>
                <a:latin typeface="Averta" pitchFamily="2" charset="77"/>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2" y="1825625"/>
            <a:ext cx="5156201" cy="3510873"/>
          </a:xfrm>
        </p:spPr>
        <p:txBody>
          <a:bodyPr/>
          <a:lstStyle>
            <a:lvl1pPr>
              <a:defRPr lang="en-US" sz="2400" kern="4000" dirty="0" smtClean="0">
                <a:solidFill>
                  <a:schemeClr val="tx1"/>
                </a:solidFill>
                <a:latin typeface="Averta" pitchFamily="2" charset="77"/>
                <a:ea typeface="Tahoma" panose="020B0604030504040204" pitchFamily="34" charset="0"/>
                <a:cs typeface="Tahoma" panose="020B0604030504040204" pitchFamily="34" charset="0"/>
              </a:defRPr>
            </a:lvl1pPr>
            <a:lvl2pPr>
              <a:defRPr lang="en-US" sz="2000" kern="1200" dirty="0" smtClean="0">
                <a:solidFill>
                  <a:srgbClr val="7C82B3"/>
                </a:solidFill>
                <a:latin typeface="Averta" pitchFamily="2" charset="77"/>
                <a:ea typeface="Tahoma" panose="020B0604030504040204" pitchFamily="34" charset="0"/>
                <a:cs typeface="Tahoma" panose="020B0604030504040204" pitchFamily="34" charset="0"/>
              </a:defRPr>
            </a:lvl2pPr>
            <a:lvl3pPr marL="1142993" indent="-228599">
              <a:defRPr lang="en-US" sz="2000" kern="1200" dirty="0" smtClean="0">
                <a:solidFill>
                  <a:schemeClr val="tx1"/>
                </a:solidFill>
                <a:latin typeface="Averta" pitchFamily="2" charset="77"/>
                <a:ea typeface="Tahoma" panose="020B0604030504040204" pitchFamily="34" charset="0"/>
                <a:cs typeface="Tahoma" panose="020B0604030504040204" pitchFamily="34" charset="0"/>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Slide Number Placeholder 8"/>
          <p:cNvSpPr>
            <a:spLocks noGrp="1"/>
          </p:cNvSpPr>
          <p:nvPr>
            <p:ph type="sldNum" sz="quarter" idx="10"/>
          </p:nvPr>
        </p:nvSpPr>
        <p:spPr/>
        <p:txBody>
          <a:bodyPr/>
          <a:lstStyle>
            <a:lvl1pPr>
              <a:defRPr>
                <a:latin typeface="Averta" pitchFamily="2" charset="77"/>
              </a:defRPr>
            </a:lvl1pPr>
          </a:lstStyle>
          <a:p>
            <a:pPr>
              <a:defRPr/>
            </a:pPr>
            <a:fld id="{848B8531-E51B-4287-A855-3F1CAFBB7C96}" type="slidenum">
              <a:rPr lang="en-NZ" smtClean="0"/>
              <a:pPr>
                <a:defRPr/>
              </a:pPr>
              <a:t>‹#›</a:t>
            </a:fld>
            <a:endParaRPr lang="en-NZ"/>
          </a:p>
        </p:txBody>
      </p:sp>
    </p:spTree>
    <p:extLst>
      <p:ext uri="{BB962C8B-B14F-4D97-AF65-F5344CB8AC3E}">
        <p14:creationId xmlns:p14="http://schemas.microsoft.com/office/powerpoint/2010/main" val="2240780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F90D6AF0-2764-E04E-AFC1-AE6C6A1B9758}"/>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981550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NZ"/>
          </a:p>
        </p:txBody>
      </p:sp>
      <p:sp>
        <p:nvSpPr>
          <p:cNvPr id="7" name="Table Placeholder 6"/>
          <p:cNvSpPr>
            <a:spLocks noGrp="1"/>
          </p:cNvSpPr>
          <p:nvPr>
            <p:ph type="tbl" sz="quarter" idx="13"/>
          </p:nvPr>
        </p:nvSpPr>
        <p:spPr>
          <a:xfrm>
            <a:off x="838202" y="2032004"/>
            <a:ext cx="10515600" cy="3514361"/>
          </a:xfrm>
        </p:spPr>
        <p:txBody>
          <a:bodyPr rtlCol="0">
            <a:normAutofit/>
          </a:bodyPr>
          <a:lstStyle/>
          <a:p>
            <a:pPr lvl="0"/>
            <a:r>
              <a:rPr lang="en-US" noProof="0"/>
              <a:t>Click icon to add table</a:t>
            </a:r>
            <a:endParaRPr lang="en-NZ" noProof="0"/>
          </a:p>
        </p:txBody>
      </p:sp>
      <p:sp>
        <p:nvSpPr>
          <p:cNvPr id="5" name="Slide Number Placeholder 8">
            <a:extLst>
              <a:ext uri="{FF2B5EF4-FFF2-40B4-BE49-F238E27FC236}">
                <a16:creationId xmlns:a16="http://schemas.microsoft.com/office/drawing/2014/main" id="{624BCA74-6006-8642-A7D7-5EEF9801D3F7}"/>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688480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0" y="1973263"/>
            <a:ext cx="10515600" cy="3513137"/>
          </a:xfrm>
        </p:spPr>
        <p:txBody>
          <a:bodyPr rtlCol="0">
            <a:normAutofit/>
          </a:bodyPr>
          <a:lstStyle/>
          <a:p>
            <a:pPr lvl="0"/>
            <a:r>
              <a:rPr lang="en-US" noProof="0"/>
              <a:t>Click icon to add picture</a:t>
            </a:r>
            <a:endParaRPr lang="en-NZ" noProof="0"/>
          </a:p>
        </p:txBody>
      </p:sp>
    </p:spTree>
    <p:extLst>
      <p:ext uri="{BB962C8B-B14F-4D97-AF65-F5344CB8AC3E}">
        <p14:creationId xmlns:p14="http://schemas.microsoft.com/office/powerpoint/2010/main" val="361473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2" y="1989138"/>
            <a:ext cx="10515600" cy="3497262"/>
          </a:xfrm>
        </p:spPr>
        <p:txBody>
          <a:bodyPr rtlCol="0">
            <a:normAutofit/>
          </a:bodyPr>
          <a:lstStyle/>
          <a:p>
            <a:pPr lvl="0"/>
            <a:r>
              <a:rPr lang="en-US" noProof="0"/>
              <a:t>Click icon to add chart</a:t>
            </a:r>
            <a:endParaRPr lang="en-NZ" noProof="0"/>
          </a:p>
        </p:txBody>
      </p:sp>
      <p:sp>
        <p:nvSpPr>
          <p:cNvPr id="5" name="Slide Number Placeholder 8">
            <a:extLst>
              <a:ext uri="{FF2B5EF4-FFF2-40B4-BE49-F238E27FC236}">
                <a16:creationId xmlns:a16="http://schemas.microsoft.com/office/drawing/2014/main" id="{D73E732F-E41F-7843-B9FD-2599C39E40BE}"/>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238045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6" name="Text Placeholder 5"/>
          <p:cNvSpPr>
            <a:spLocks noGrp="1"/>
          </p:cNvSpPr>
          <p:nvPr>
            <p:ph type="body" sz="quarter" idx="10"/>
          </p:nvPr>
        </p:nvSpPr>
        <p:spPr>
          <a:xfrm>
            <a:off x="838202" y="1847851"/>
            <a:ext cx="10515600" cy="351113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8">
            <a:extLst>
              <a:ext uri="{FF2B5EF4-FFF2-40B4-BE49-F238E27FC236}">
                <a16:creationId xmlns:a16="http://schemas.microsoft.com/office/drawing/2014/main" id="{17C436C1-2CAD-4343-ADBB-61D6BE66D2BB}"/>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380681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Table Placeholder 6"/>
          <p:cNvSpPr>
            <a:spLocks noGrp="1"/>
          </p:cNvSpPr>
          <p:nvPr>
            <p:ph type="tbl" sz="quarter" idx="13"/>
          </p:nvPr>
        </p:nvSpPr>
        <p:spPr>
          <a:xfrm>
            <a:off x="838202" y="2032000"/>
            <a:ext cx="10515600" cy="3506866"/>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D57C340A-6B84-2D4C-8263-8A6A1F96EA2A}"/>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4021879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Picture Placeholder 6"/>
          <p:cNvSpPr>
            <a:spLocks noGrp="1"/>
          </p:cNvSpPr>
          <p:nvPr>
            <p:ph type="pic" sz="quarter" idx="13"/>
          </p:nvPr>
        </p:nvSpPr>
        <p:spPr>
          <a:xfrm>
            <a:off x="838202" y="1973265"/>
            <a:ext cx="10515600" cy="3513137"/>
          </a:xfrm>
        </p:spPr>
        <p:txBody>
          <a:bodyPr rtlCol="0">
            <a:normAutofit/>
          </a:bodyPr>
          <a:lstStyle/>
          <a:p>
            <a:pPr lvl="0"/>
            <a:endParaRPr lang="en-NZ" noProof="0"/>
          </a:p>
        </p:txBody>
      </p:sp>
      <p:sp>
        <p:nvSpPr>
          <p:cNvPr id="5" name="Slide Number Placeholder 8">
            <a:extLst>
              <a:ext uri="{FF2B5EF4-FFF2-40B4-BE49-F238E27FC236}">
                <a16:creationId xmlns:a16="http://schemas.microsoft.com/office/drawing/2014/main" id="{9C88DF02-8082-9E45-ADF7-7291A4A85BE5}"/>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51600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7" name="Chart Placeholder 6"/>
          <p:cNvSpPr>
            <a:spLocks noGrp="1"/>
          </p:cNvSpPr>
          <p:nvPr>
            <p:ph type="chart" sz="quarter" idx="13"/>
          </p:nvPr>
        </p:nvSpPr>
        <p:spPr>
          <a:xfrm>
            <a:off x="838202" y="1989144"/>
            <a:ext cx="10515600" cy="3504757"/>
          </a:xfrm>
        </p:spPr>
        <p:txBody>
          <a:bodyPr rtlCol="0">
            <a:normAutofit/>
          </a:bodyPr>
          <a:lstStyle>
            <a:lvl1pPr>
              <a:buClr>
                <a:srgbClr val="7C82B3"/>
              </a:buClr>
              <a:defRPr/>
            </a:lvl1pPr>
          </a:lstStyle>
          <a:p>
            <a:pPr lvl="0"/>
            <a:endParaRPr lang="en-NZ" noProof="0"/>
          </a:p>
        </p:txBody>
      </p:sp>
      <p:sp>
        <p:nvSpPr>
          <p:cNvPr id="5" name="Slide Number Placeholder 8">
            <a:extLst>
              <a:ext uri="{FF2B5EF4-FFF2-40B4-BE49-F238E27FC236}">
                <a16:creationId xmlns:a16="http://schemas.microsoft.com/office/drawing/2014/main" id="{2006C81E-0EE3-6E42-B7C3-87306FC330BE}"/>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288592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9" y="365129"/>
            <a:ext cx="10515600" cy="1325563"/>
          </a:xfrm>
        </p:spPr>
        <p:txBody>
          <a:bodyPr/>
          <a:lstStyle>
            <a:lvl1pPr>
              <a:defRPr b="1" i="0">
                <a:latin typeface="Averta Bold" pitchFamily="2" charset="77"/>
              </a:defRPr>
            </a:lvl1pPr>
          </a:lstStyle>
          <a:p>
            <a:r>
              <a:rPr lang="en-US"/>
              <a:t>Click to edit Master title style</a:t>
            </a:r>
            <a:endParaRPr lang="en-NZ"/>
          </a:p>
        </p:txBody>
      </p:sp>
      <p:sp>
        <p:nvSpPr>
          <p:cNvPr id="3" name="Text Placeholder 2"/>
          <p:cNvSpPr>
            <a:spLocks noGrp="1"/>
          </p:cNvSpPr>
          <p:nvPr>
            <p:ph type="body" idx="1"/>
          </p:nvPr>
        </p:nvSpPr>
        <p:spPr>
          <a:xfrm>
            <a:off x="840319" y="1681163"/>
            <a:ext cx="5158316" cy="823912"/>
          </a:xfrm>
        </p:spPr>
        <p:txBody>
          <a:bodyPr anchor="b">
            <a:normAutofit/>
          </a:bodyPr>
          <a:lstStyle>
            <a:lvl1pPr marL="0" indent="0">
              <a:buNone/>
              <a:defRPr sz="2400" b="0">
                <a:latin typeface="Averta" pitchFamily="2" charset="77"/>
              </a:defRPr>
            </a:lvl1pPr>
            <a:lvl2pPr marL="457198" indent="0">
              <a:buNone/>
              <a:defRPr sz="2000" b="1"/>
            </a:lvl2pPr>
            <a:lvl3pPr marL="914395" indent="0">
              <a:buNone/>
              <a:defRPr sz="1799"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2" indent="0">
              <a:buNone/>
              <a:defRPr sz="1600" b="1"/>
            </a:lvl8pPr>
            <a:lvl9pPr marL="3657579"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2793948"/>
          </a:xfrm>
        </p:spPr>
        <p:txBody>
          <a:bodyPr/>
          <a:lstStyle>
            <a:lvl1pPr>
              <a:defRPr sz="2000">
                <a:latin typeface="Averta" pitchFamily="2" charset="77"/>
                <a:ea typeface="Tahoma" panose="020B0604030504040204" pitchFamily="34" charset="0"/>
                <a:cs typeface="Tahoma" panose="020B0604030504040204" pitchFamily="34" charset="0"/>
              </a:defRPr>
            </a:lvl1pPr>
            <a:lvl2pPr>
              <a:defRPr sz="2000">
                <a:latin typeface="Averta" pitchFamily="2" charset="77"/>
                <a:ea typeface="Tahoma" panose="020B0604030504040204" pitchFamily="34" charset="0"/>
                <a:cs typeface="Tahoma" panose="020B0604030504040204" pitchFamily="34" charset="0"/>
              </a:defRPr>
            </a:lvl2pPr>
            <a:lvl3pPr>
              <a:defRPr>
                <a:latin typeface="Averta" pitchFamily="2" charset="77"/>
                <a:ea typeface="Tahoma" panose="020B0604030504040204" pitchFamily="34" charset="0"/>
                <a:cs typeface="Tahoma" panose="020B0604030504040204" pitchFamily="34" charset="0"/>
              </a:defRPr>
            </a:lvl3pPr>
            <a:lvl4pPr>
              <a:defRPr>
                <a:latin typeface="Averta" pitchFamily="2" charset="77"/>
                <a:ea typeface="Tahoma" panose="020B0604030504040204" pitchFamily="34" charset="0"/>
                <a:cs typeface="Tahoma" panose="020B0604030504040204" pitchFamily="34" charset="0"/>
              </a:defRPr>
            </a:lvl4pPr>
            <a:lvl5pPr>
              <a:defRPr>
                <a:latin typeface="Averta" pitchFamily="2" charset="77"/>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1" y="1681163"/>
            <a:ext cx="5183717" cy="823912"/>
          </a:xfrm>
        </p:spPr>
        <p:txBody>
          <a:bodyPr anchor="b"/>
          <a:lstStyle>
            <a:lvl1pPr marL="0" indent="0">
              <a:buNone/>
              <a:defRPr sz="2400" b="0">
                <a:latin typeface="Averta" pitchFamily="2" charset="77"/>
              </a:defRPr>
            </a:lvl1pPr>
            <a:lvl2pPr marL="457198" indent="0">
              <a:buNone/>
              <a:defRPr sz="2000" b="1"/>
            </a:lvl2pPr>
            <a:lvl3pPr marL="914395" indent="0">
              <a:buNone/>
              <a:defRPr sz="1799"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2" indent="0">
              <a:buNone/>
              <a:defRPr sz="1600" b="1"/>
            </a:lvl8pPr>
            <a:lvl9pPr marL="36575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717" cy="2793948"/>
          </a:xfrm>
        </p:spPr>
        <p:txBody>
          <a:bodyPr/>
          <a:lstStyle>
            <a:lvl1pPr>
              <a:defRPr sz="2000">
                <a:latin typeface="Averta" pitchFamily="2" charset="77"/>
                <a:ea typeface="Tahoma" panose="020B0604030504040204" pitchFamily="34" charset="0"/>
                <a:cs typeface="Tahoma" panose="020B0604030504040204" pitchFamily="34" charset="0"/>
              </a:defRPr>
            </a:lvl1pPr>
            <a:lvl2pPr>
              <a:defRPr sz="2000">
                <a:latin typeface="Averta" pitchFamily="2" charset="77"/>
                <a:ea typeface="Tahoma" panose="020B0604030504040204" pitchFamily="34" charset="0"/>
                <a:cs typeface="Tahoma" panose="020B0604030504040204" pitchFamily="34" charset="0"/>
              </a:defRPr>
            </a:lvl2pPr>
            <a:lvl3pPr>
              <a:defRPr>
                <a:latin typeface="Averta" pitchFamily="2" charset="77"/>
                <a:ea typeface="Tahoma" panose="020B0604030504040204" pitchFamily="34" charset="0"/>
                <a:cs typeface="Tahoma" panose="020B0604030504040204" pitchFamily="34" charset="0"/>
              </a:defRPr>
            </a:lvl3pPr>
            <a:lvl4pPr>
              <a:defRPr>
                <a:latin typeface="Averta" pitchFamily="2" charset="77"/>
                <a:ea typeface="Tahoma" panose="020B0604030504040204" pitchFamily="34" charset="0"/>
                <a:cs typeface="Tahoma" panose="020B0604030504040204" pitchFamily="34" charset="0"/>
              </a:defRPr>
            </a:lvl4pPr>
            <a:lvl5pPr>
              <a:defRPr>
                <a:latin typeface="Averta" pitchFamily="2" charset="77"/>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Slide Number Placeholder 8"/>
          <p:cNvSpPr>
            <a:spLocks noGrp="1"/>
          </p:cNvSpPr>
          <p:nvPr>
            <p:ph type="sldNum" sz="quarter" idx="10"/>
          </p:nvPr>
        </p:nvSpPr>
        <p:spPr/>
        <p:txBody>
          <a:bodyPr/>
          <a:lstStyle>
            <a:lvl1pPr>
              <a:defRPr>
                <a:latin typeface="Averta" pitchFamily="2" charset="77"/>
              </a:defRPr>
            </a:lvl1pPr>
          </a:lstStyle>
          <a:p>
            <a:pPr>
              <a:defRPr/>
            </a:pPr>
            <a:fld id="{53A2AB89-425A-4664-85F6-E16DB043F67A}" type="slidenum">
              <a:rPr lang="en-NZ" smtClean="0"/>
              <a:pPr>
                <a:defRPr/>
              </a:pPr>
              <a:t>‹#›</a:t>
            </a:fld>
            <a:endParaRPr lang="en-NZ"/>
          </a:p>
        </p:txBody>
      </p:sp>
    </p:spTree>
    <p:extLst>
      <p:ext uri="{BB962C8B-B14F-4D97-AF65-F5344CB8AC3E}">
        <p14:creationId xmlns:p14="http://schemas.microsoft.com/office/powerpoint/2010/main" val="210200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Slide Number Placeholder 8"/>
          <p:cNvSpPr>
            <a:spLocks noGrp="1"/>
          </p:cNvSpPr>
          <p:nvPr>
            <p:ph type="sldNum" sz="quarter" idx="10"/>
          </p:nvPr>
        </p:nvSpPr>
        <p:spPr/>
        <p:txBody>
          <a:bodyPr/>
          <a:lstStyle>
            <a:lvl1pPr>
              <a:defRPr/>
            </a:lvl1pPr>
          </a:lstStyle>
          <a:p>
            <a:pPr>
              <a:defRPr/>
            </a:pPr>
            <a:fld id="{925BE34F-10EA-42C5-AAB2-499C7556401E}" type="slidenum">
              <a:rPr lang="en-NZ"/>
              <a:pPr>
                <a:defRPr/>
              </a:pPr>
              <a:t>‹#›</a:t>
            </a:fld>
            <a:endParaRPr lang="en-NZ"/>
          </a:p>
        </p:txBody>
      </p:sp>
    </p:spTree>
    <p:extLst>
      <p:ext uri="{BB962C8B-B14F-4D97-AF65-F5344CB8AC3E}">
        <p14:creationId xmlns:p14="http://schemas.microsoft.com/office/powerpoint/2010/main" val="416053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p:txBody>
          <a:bodyPr/>
          <a:lstStyle>
            <a:lvl1pPr>
              <a:defRPr/>
            </a:lvl1pPr>
          </a:lstStyle>
          <a:p>
            <a:pPr>
              <a:defRPr/>
            </a:pPr>
            <a:fld id="{AD9B262E-51CC-4A45-A84E-E1DFFC21D275}" type="slidenum">
              <a:rPr lang="en-NZ"/>
              <a:pPr>
                <a:defRPr/>
              </a:pPr>
              <a:t>‹#›</a:t>
            </a:fld>
            <a:endParaRPr lang="en-NZ"/>
          </a:p>
        </p:txBody>
      </p:sp>
    </p:spTree>
    <p:extLst>
      <p:ext uri="{BB962C8B-B14F-4D97-AF65-F5344CB8AC3E}">
        <p14:creationId xmlns:p14="http://schemas.microsoft.com/office/powerpoint/2010/main" val="242131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4" name="Slide Number Placeholder 8">
            <a:extLst>
              <a:ext uri="{FF2B5EF4-FFF2-40B4-BE49-F238E27FC236}">
                <a16:creationId xmlns:a16="http://schemas.microsoft.com/office/drawing/2014/main" id="{AA5BE1EA-C9DD-9346-BC33-C426CBCB44CF}"/>
              </a:ext>
            </a:extLst>
          </p:cNvPr>
          <p:cNvSpPr>
            <a:spLocks noGrp="1"/>
          </p:cNvSpPr>
          <p:nvPr>
            <p:ph type="sldNum" sz="quarter" idx="4"/>
          </p:nvPr>
        </p:nvSpPr>
        <p:spPr>
          <a:xfrm>
            <a:off x="9041775" y="621395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59770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rta Bold" pitchFamily="2" charset="77"/>
              </a:defRPr>
            </a:lvl1pPr>
          </a:lstStyle>
          <a:p>
            <a:r>
              <a:rPr lang="en-US"/>
              <a:t>Click to edit Master title style</a:t>
            </a:r>
            <a:endParaRPr lang="en-NZ"/>
          </a:p>
        </p:txBody>
      </p:sp>
      <p:sp>
        <p:nvSpPr>
          <p:cNvPr id="4" name="Text Placeholder 3"/>
          <p:cNvSpPr>
            <a:spLocks noGrp="1"/>
          </p:cNvSpPr>
          <p:nvPr>
            <p:ph type="body" sz="quarter" idx="10"/>
          </p:nvPr>
        </p:nvSpPr>
        <p:spPr>
          <a:xfrm>
            <a:off x="838202" y="1847851"/>
            <a:ext cx="10515600" cy="3511133"/>
          </a:xfrm>
        </p:spPr>
        <p:txBody>
          <a:bodyPr/>
          <a:lstStyle>
            <a:lvl1pPr>
              <a:defRPr>
                <a:latin typeface="Averta" pitchFamily="2" charset="77"/>
              </a:defRPr>
            </a:lvl1pPr>
            <a:lvl2pPr marL="685796" indent="-228599">
              <a:buClr>
                <a:srgbClr val="7C82B3"/>
              </a:buClr>
              <a:buFont typeface="Courier New" panose="02070309020205020404" pitchFamily="49" charset="0"/>
              <a:buChar char="o"/>
              <a:defRPr sz="1799">
                <a:latin typeface="Averta" pitchFamily="2" charset="77"/>
              </a:defRPr>
            </a:lvl2pPr>
            <a:lvl3pPr marL="1142993" indent="-228599">
              <a:buClr>
                <a:srgbClr val="7C82B3"/>
              </a:buClr>
              <a:buFont typeface="Tahoma" panose="020B0604030504040204" pitchFamily="34" charset="0"/>
              <a:buChar char="̶"/>
              <a:defRPr sz="1799">
                <a:latin typeface="Averta" pitchFamily="2" charset="77"/>
              </a:defRPr>
            </a:lvl3pPr>
            <a:lvl4pPr>
              <a:defRPr>
                <a:latin typeface="Averta" pitchFamily="2" charset="77"/>
              </a:defRPr>
            </a:lvl4pPr>
            <a:lvl5pPr>
              <a:defRPr>
                <a:latin typeface="Avert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Slide Number Placeholder 8">
            <a:extLst>
              <a:ext uri="{FF2B5EF4-FFF2-40B4-BE49-F238E27FC236}">
                <a16:creationId xmlns:a16="http://schemas.microsoft.com/office/drawing/2014/main" id="{0C359F66-A7E3-BC48-999B-FB2000CAE8A3}"/>
              </a:ext>
            </a:extLst>
          </p:cNvPr>
          <p:cNvSpPr>
            <a:spLocks noGrp="1"/>
          </p:cNvSpPr>
          <p:nvPr>
            <p:ph type="sldNum" sz="quarter" idx="4"/>
          </p:nvPr>
        </p:nvSpPr>
        <p:spPr>
          <a:xfrm>
            <a:off x="9041775" y="621395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82661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4" name="Slide Number Placeholder 8">
            <a:extLst>
              <a:ext uri="{FF2B5EF4-FFF2-40B4-BE49-F238E27FC236}">
                <a16:creationId xmlns:a16="http://schemas.microsoft.com/office/drawing/2014/main" id="{13057604-CB85-EC47-9F3F-AAB270B25B30}"/>
              </a:ext>
            </a:extLst>
          </p:cNvPr>
          <p:cNvSpPr>
            <a:spLocks noGrp="1"/>
          </p:cNvSpPr>
          <p:nvPr>
            <p:ph type="sldNum" sz="quarter" idx="4"/>
          </p:nvPr>
        </p:nvSpPr>
        <p:spPr>
          <a:xfrm>
            <a:off x="9041775" y="621395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31223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D0EA46-0A18-3042-845E-4C3D312C064B}"/>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26" name="Title Placeholder 1"/>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Text</a:t>
            </a:r>
          </a:p>
          <a:p>
            <a:pPr lvl="2"/>
            <a:r>
              <a:rPr lang="en-US" altLang="en-US"/>
              <a:t>Text</a:t>
            </a:r>
          </a:p>
        </p:txBody>
      </p:sp>
      <p:sp>
        <p:nvSpPr>
          <p:cNvPr id="9" name="Slide Number Placeholder 8"/>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hf hdr="0" dt="0"/>
  <p:txStyles>
    <p:titleStyle>
      <a:lvl1pPr algn="l" rtl="0" eaLnBrk="1" fontAlgn="base" hangingPunct="1">
        <a:lnSpc>
          <a:spcPct val="90000"/>
        </a:lnSpc>
        <a:spcBef>
          <a:spcPts val="800"/>
        </a:spcBef>
        <a:spcAft>
          <a:spcPts val="1100"/>
        </a:spcAft>
        <a:defRPr sz="2800" b="1" i="0" kern="4000">
          <a:solidFill>
            <a:srgbClr val="7C82B3"/>
          </a:solidFill>
          <a:latin typeface="Averta Bold" pitchFamily="2" charset="77"/>
          <a:ea typeface="Tahoma" panose="020B0604030504040204" pitchFamily="34" charset="0"/>
          <a:cs typeface="Tahoma" panose="020B0604030504040204" pitchFamily="34" charset="0"/>
        </a:defRPr>
      </a:lvl1pPr>
      <a:lvl2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2pPr>
      <a:lvl3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3pPr>
      <a:lvl4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4pPr>
      <a:lvl5pPr algn="l" rtl="0" eaLnBrk="1" fontAlgn="base" hangingPunct="1">
        <a:lnSpc>
          <a:spcPct val="90000"/>
        </a:lnSpc>
        <a:spcBef>
          <a:spcPts val="800"/>
        </a:spcBef>
        <a:spcAft>
          <a:spcPts val="1100"/>
        </a:spcAft>
        <a:defRPr sz="2800">
          <a:solidFill>
            <a:srgbClr val="589199"/>
          </a:solidFill>
          <a:latin typeface="Tahoma" panose="020B0604030504040204" pitchFamily="34" charset="0"/>
          <a:cs typeface="Tahoma" panose="020B0604030504040204" pitchFamily="34" charset="0"/>
        </a:defRPr>
      </a:lvl5pPr>
      <a:lvl6pPr marL="457198" algn="l" rtl="0" eaLnBrk="1" fontAlgn="base" hangingPunct="1">
        <a:lnSpc>
          <a:spcPct val="90000"/>
        </a:lnSpc>
        <a:spcBef>
          <a:spcPct val="0"/>
        </a:spcBef>
        <a:spcAft>
          <a:spcPct val="0"/>
        </a:spcAft>
        <a:defRPr sz="3002">
          <a:solidFill>
            <a:srgbClr val="589199"/>
          </a:solidFill>
          <a:latin typeface="Tahoma" panose="020B0604030504040204" pitchFamily="34" charset="0"/>
          <a:cs typeface="Tahoma" panose="020B0604030504040204" pitchFamily="34" charset="0"/>
        </a:defRPr>
      </a:lvl6pPr>
      <a:lvl7pPr marL="914395" algn="l" rtl="0" eaLnBrk="1" fontAlgn="base" hangingPunct="1">
        <a:lnSpc>
          <a:spcPct val="90000"/>
        </a:lnSpc>
        <a:spcBef>
          <a:spcPct val="0"/>
        </a:spcBef>
        <a:spcAft>
          <a:spcPct val="0"/>
        </a:spcAft>
        <a:defRPr sz="3002">
          <a:solidFill>
            <a:srgbClr val="589199"/>
          </a:solidFill>
          <a:latin typeface="Tahoma" panose="020B0604030504040204" pitchFamily="34" charset="0"/>
          <a:cs typeface="Tahoma" panose="020B0604030504040204" pitchFamily="34" charset="0"/>
        </a:defRPr>
      </a:lvl7pPr>
      <a:lvl8pPr marL="1371592" algn="l" rtl="0" eaLnBrk="1" fontAlgn="base" hangingPunct="1">
        <a:lnSpc>
          <a:spcPct val="90000"/>
        </a:lnSpc>
        <a:spcBef>
          <a:spcPct val="0"/>
        </a:spcBef>
        <a:spcAft>
          <a:spcPct val="0"/>
        </a:spcAft>
        <a:defRPr sz="3002">
          <a:solidFill>
            <a:srgbClr val="589199"/>
          </a:solidFill>
          <a:latin typeface="Tahoma" panose="020B0604030504040204" pitchFamily="34" charset="0"/>
          <a:cs typeface="Tahoma" panose="020B0604030504040204" pitchFamily="34" charset="0"/>
        </a:defRPr>
      </a:lvl8pPr>
      <a:lvl9pPr marL="1828789" algn="l" rtl="0" eaLnBrk="1" fontAlgn="base" hangingPunct="1">
        <a:lnSpc>
          <a:spcPct val="90000"/>
        </a:lnSpc>
        <a:spcBef>
          <a:spcPct val="0"/>
        </a:spcBef>
        <a:spcAft>
          <a:spcPct val="0"/>
        </a:spcAft>
        <a:defRPr sz="3002">
          <a:solidFill>
            <a:srgbClr val="589199"/>
          </a:solidFill>
          <a:latin typeface="Tahoma" panose="020B0604030504040204" pitchFamily="34" charset="0"/>
          <a:cs typeface="Tahoma" panose="020B0604030504040204" pitchFamily="34" charset="0"/>
        </a:defRPr>
      </a:lvl9pPr>
    </p:titleStyle>
    <p:bodyStyle>
      <a:lvl1pPr marL="228599" indent="-228599" algn="l" rtl="0" eaLnBrk="1" fontAlgn="base" hangingPunct="1">
        <a:lnSpc>
          <a:spcPct val="90000"/>
        </a:lnSpc>
        <a:spcBef>
          <a:spcPts val="850"/>
        </a:spcBef>
        <a:spcAft>
          <a:spcPts val="1100"/>
        </a:spcAft>
        <a:buClr>
          <a:srgbClr val="7C82B3"/>
        </a:buClr>
        <a:buFont typeface="Arial" panose="020B0604020202020204" pitchFamily="34" charset="0"/>
        <a:buChar char="•"/>
        <a:defRPr sz="2500" kern="4000">
          <a:solidFill>
            <a:schemeClr val="tx1"/>
          </a:solidFill>
          <a:latin typeface="Averta" pitchFamily="2" charset="77"/>
          <a:ea typeface="Tahoma" panose="020B0604030504040204" pitchFamily="34" charset="0"/>
          <a:cs typeface="Tahoma" panose="020B0604030504040204" pitchFamily="34" charset="0"/>
        </a:defRPr>
      </a:lvl1pPr>
      <a:lvl2pPr marL="685796" indent="-228599" algn="l" rtl="0" eaLnBrk="1" fontAlgn="base" hangingPunct="1">
        <a:lnSpc>
          <a:spcPct val="90000"/>
        </a:lnSpc>
        <a:spcBef>
          <a:spcPts val="500"/>
        </a:spcBef>
        <a:spcAft>
          <a:spcPts val="500"/>
        </a:spcAft>
        <a:buFont typeface="Courier New" panose="02070309020205020404" pitchFamily="49" charset="0"/>
        <a:buChar char="o"/>
        <a:defRPr sz="2300" kern="4000">
          <a:solidFill>
            <a:srgbClr val="7C82B3"/>
          </a:solidFill>
          <a:latin typeface="Averta" pitchFamily="2" charset="77"/>
          <a:ea typeface="Tahoma" panose="020B0604030504040204" pitchFamily="34" charset="0"/>
          <a:cs typeface="Tahoma" panose="020B0604030504040204" pitchFamily="34" charset="0"/>
        </a:defRPr>
      </a:lvl2pPr>
      <a:lvl3pPr marL="1142993" indent="-228599" algn="l" rtl="0" eaLnBrk="1" fontAlgn="base" hangingPunct="1">
        <a:lnSpc>
          <a:spcPct val="90000"/>
        </a:lnSpc>
        <a:spcBef>
          <a:spcPts val="500"/>
        </a:spcBef>
        <a:spcAft>
          <a:spcPct val="0"/>
        </a:spcAft>
        <a:buClr>
          <a:srgbClr val="7C82B3"/>
        </a:buClr>
        <a:buFont typeface="Calibri" panose="020F0502020204030204" pitchFamily="34" charset="0"/>
        <a:buChar char="̶"/>
        <a:defRPr sz="2000" kern="4000">
          <a:solidFill>
            <a:schemeClr val="tx1"/>
          </a:solidFill>
          <a:latin typeface="Averta" pitchFamily="2" charset="77"/>
          <a:ea typeface="Tahoma" panose="020B0604030504040204" pitchFamily="34" charset="0"/>
          <a:cs typeface="Tahoma" panose="020B0604030504040204" pitchFamily="34" charset="0"/>
        </a:defRPr>
      </a:lvl3pPr>
      <a:lvl4pPr marL="1600190" indent="-228599"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4pPr>
      <a:lvl5pPr marL="2057388" indent="-228599"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Tahoma" panose="020B0604030504040204" pitchFamily="34" charset="0"/>
        </a:defRPr>
      </a:lvl5pPr>
      <a:lvl6pPr marL="2514586"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95" rtl="0" eaLnBrk="1" latinLnBrk="0" hangingPunct="1">
        <a:defRPr sz="1799" kern="1200">
          <a:solidFill>
            <a:schemeClr val="tx1"/>
          </a:solidFill>
          <a:latin typeface="+mn-lt"/>
          <a:ea typeface="+mn-ea"/>
          <a:cs typeface="+mn-cs"/>
        </a:defRPr>
      </a:lvl1pPr>
      <a:lvl2pPr marL="457198" algn="l" defTabSz="914395" rtl="0" eaLnBrk="1" latinLnBrk="0" hangingPunct="1">
        <a:defRPr sz="1799" kern="1200">
          <a:solidFill>
            <a:schemeClr val="tx1"/>
          </a:solidFill>
          <a:latin typeface="+mn-lt"/>
          <a:ea typeface="+mn-ea"/>
          <a:cs typeface="+mn-cs"/>
        </a:defRPr>
      </a:lvl2pPr>
      <a:lvl3pPr marL="914395" algn="l" defTabSz="914395" rtl="0" eaLnBrk="1" latinLnBrk="0" hangingPunct="1">
        <a:defRPr sz="1799" kern="1200">
          <a:solidFill>
            <a:schemeClr val="tx1"/>
          </a:solidFill>
          <a:latin typeface="+mn-lt"/>
          <a:ea typeface="+mn-ea"/>
          <a:cs typeface="+mn-cs"/>
        </a:defRPr>
      </a:lvl3pPr>
      <a:lvl4pPr marL="1371592" algn="l" defTabSz="914395" rtl="0" eaLnBrk="1" latinLnBrk="0" hangingPunct="1">
        <a:defRPr sz="1799" kern="1200">
          <a:solidFill>
            <a:schemeClr val="tx1"/>
          </a:solidFill>
          <a:latin typeface="+mn-lt"/>
          <a:ea typeface="+mn-ea"/>
          <a:cs typeface="+mn-cs"/>
        </a:defRPr>
      </a:lvl4pPr>
      <a:lvl5pPr marL="1828789" algn="l" defTabSz="914395" rtl="0" eaLnBrk="1" latinLnBrk="0" hangingPunct="1">
        <a:defRPr sz="1799" kern="1200">
          <a:solidFill>
            <a:schemeClr val="tx1"/>
          </a:solidFill>
          <a:latin typeface="+mn-lt"/>
          <a:ea typeface="+mn-ea"/>
          <a:cs typeface="+mn-cs"/>
        </a:defRPr>
      </a:lvl5pPr>
      <a:lvl6pPr marL="2285987" algn="l" defTabSz="914395" rtl="0" eaLnBrk="1" latinLnBrk="0" hangingPunct="1">
        <a:defRPr sz="1799" kern="1200">
          <a:solidFill>
            <a:schemeClr val="tx1"/>
          </a:solidFill>
          <a:latin typeface="+mn-lt"/>
          <a:ea typeface="+mn-ea"/>
          <a:cs typeface="+mn-cs"/>
        </a:defRPr>
      </a:lvl6pPr>
      <a:lvl7pPr marL="2743184" algn="l" defTabSz="914395" rtl="0" eaLnBrk="1" latinLnBrk="0" hangingPunct="1">
        <a:defRPr sz="1799" kern="1200">
          <a:solidFill>
            <a:schemeClr val="tx1"/>
          </a:solidFill>
          <a:latin typeface="+mn-lt"/>
          <a:ea typeface="+mn-ea"/>
          <a:cs typeface="+mn-cs"/>
        </a:defRPr>
      </a:lvl7pPr>
      <a:lvl8pPr marL="3200382" algn="l" defTabSz="914395" rtl="0" eaLnBrk="1" latinLnBrk="0" hangingPunct="1">
        <a:defRPr sz="1799" kern="1200">
          <a:solidFill>
            <a:schemeClr val="tx1"/>
          </a:solidFill>
          <a:latin typeface="+mn-lt"/>
          <a:ea typeface="+mn-ea"/>
          <a:cs typeface="+mn-cs"/>
        </a:defRPr>
      </a:lvl8pPr>
      <a:lvl9pPr marL="3657579" algn="l" defTabSz="914395"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E86376-C885-8C42-A635-1E10E5ACDC9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050" name="Title Placeholder 1"/>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2051" name="Text Placeholder 2"/>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Text – for “wordy” slides</a:t>
            </a:r>
          </a:p>
          <a:p>
            <a:pPr lvl="0"/>
            <a:r>
              <a:rPr lang="en-NZ" altLang="en-US"/>
              <a:t>Text</a:t>
            </a:r>
          </a:p>
          <a:p>
            <a:pPr lvl="0"/>
            <a:r>
              <a:rPr lang="en-NZ" altLang="en-US"/>
              <a:t>Text</a:t>
            </a:r>
          </a:p>
          <a:p>
            <a:pPr lvl="0"/>
            <a:r>
              <a:rPr lang="en-NZ" altLang="en-US"/>
              <a:t>Text</a:t>
            </a:r>
          </a:p>
          <a:p>
            <a:pPr lvl="0"/>
            <a:r>
              <a:rPr lang="en-NZ" altLang="en-US"/>
              <a:t>Text</a:t>
            </a:r>
          </a:p>
          <a:p>
            <a:pPr lvl="0"/>
            <a:endParaRPr lang="en-NZ" altLang="en-US"/>
          </a:p>
          <a:p>
            <a:pPr lvl="0"/>
            <a:endParaRPr lang="en-NZ" altLang="en-US"/>
          </a:p>
        </p:txBody>
      </p:sp>
      <p:sp>
        <p:nvSpPr>
          <p:cNvPr id="6" name="Slide Number Placeholder 8">
            <a:extLst>
              <a:ext uri="{FF2B5EF4-FFF2-40B4-BE49-F238E27FC236}">
                <a16:creationId xmlns:a16="http://schemas.microsoft.com/office/drawing/2014/main" id="{2D66111A-DDF8-2941-BCF8-927D1C1E3C8A}"/>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hf hdr="0" dt="0"/>
  <p:txStyles>
    <p:titleStyle>
      <a:lvl1pPr algn="l" rtl="0" eaLnBrk="0" fontAlgn="base" hangingPunct="0">
        <a:lnSpc>
          <a:spcPct val="90000"/>
        </a:lnSpc>
        <a:spcBef>
          <a:spcPct val="0"/>
        </a:spcBef>
        <a:spcAft>
          <a:spcPct val="0"/>
        </a:spcAft>
        <a:defRPr sz="2700" b="1" i="0" kern="4000">
          <a:solidFill>
            <a:srgbClr val="7C82B3"/>
          </a:solidFill>
          <a:latin typeface="Averta Bold" pitchFamily="2" charset="77"/>
          <a:ea typeface="Tahoma" panose="020B0604030504040204" pitchFamily="34" charset="0"/>
          <a:cs typeface="Tahoma" panose="020B0604030504040204" pitchFamily="34" charset="0"/>
        </a:defRPr>
      </a:lvl1pPr>
      <a:lvl2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2pPr>
      <a:lvl3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3pPr>
      <a:lvl4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4pPr>
      <a:lvl5pPr algn="l" rtl="0" eaLnBrk="0" fontAlgn="base" hangingPunct="0">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5pPr>
      <a:lvl6pPr marL="457198"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6pPr>
      <a:lvl7pPr marL="914395"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7pPr>
      <a:lvl8pPr marL="1371592"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8pPr>
      <a:lvl9pPr marL="1828789" algn="l" rtl="0" fontAlgn="base">
        <a:lnSpc>
          <a:spcPct val="90000"/>
        </a:lnSpc>
        <a:spcBef>
          <a:spcPct val="0"/>
        </a:spcBef>
        <a:spcAft>
          <a:spcPct val="0"/>
        </a:spcAft>
        <a:defRPr sz="2700">
          <a:solidFill>
            <a:srgbClr val="589199"/>
          </a:solidFill>
          <a:latin typeface="Tahoma" panose="020B0604030504040204" pitchFamily="34" charset="0"/>
          <a:cs typeface="Tahoma" panose="020B0604030504040204" pitchFamily="34" charset="0"/>
        </a:defRPr>
      </a:lvl9pPr>
    </p:titleStyle>
    <p:bodyStyle>
      <a:lvl1pPr marL="285749" indent="-285749" algn="l" rtl="0" eaLnBrk="0" fontAlgn="base" hangingPunct="0">
        <a:lnSpc>
          <a:spcPct val="90000"/>
        </a:lnSpc>
        <a:spcBef>
          <a:spcPts val="999"/>
        </a:spcBef>
        <a:spcAft>
          <a:spcPct val="0"/>
        </a:spcAft>
        <a:buClr>
          <a:srgbClr val="7C82B3"/>
        </a:buClr>
        <a:buFont typeface="Arial" panose="020B0604020202020204" pitchFamily="34" charset="0"/>
        <a:buChar char="•"/>
        <a:defRPr kern="1200">
          <a:solidFill>
            <a:schemeClr val="tx1"/>
          </a:solidFill>
          <a:latin typeface="Averta" pitchFamily="2" charset="77"/>
          <a:ea typeface="Tahoma" panose="020B0604030504040204" pitchFamily="34" charset="0"/>
          <a:cs typeface="Tahoma" panose="020B0604030504040204" pitchFamily="34" charset="0"/>
        </a:defRPr>
      </a:lvl1pPr>
      <a:lvl2pPr marL="685796" indent="-22859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993" indent="-22859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190" indent="-22859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388" indent="-22859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586"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95" rtl="0" eaLnBrk="1" latinLnBrk="0" hangingPunct="1">
        <a:defRPr sz="1799" kern="1200">
          <a:solidFill>
            <a:schemeClr val="tx1"/>
          </a:solidFill>
          <a:latin typeface="+mn-lt"/>
          <a:ea typeface="+mn-ea"/>
          <a:cs typeface="+mn-cs"/>
        </a:defRPr>
      </a:lvl1pPr>
      <a:lvl2pPr marL="457198" algn="l" defTabSz="914395" rtl="0" eaLnBrk="1" latinLnBrk="0" hangingPunct="1">
        <a:defRPr sz="1799" kern="1200">
          <a:solidFill>
            <a:schemeClr val="tx1"/>
          </a:solidFill>
          <a:latin typeface="+mn-lt"/>
          <a:ea typeface="+mn-ea"/>
          <a:cs typeface="+mn-cs"/>
        </a:defRPr>
      </a:lvl2pPr>
      <a:lvl3pPr marL="914395" algn="l" defTabSz="914395" rtl="0" eaLnBrk="1" latinLnBrk="0" hangingPunct="1">
        <a:defRPr sz="1799" kern="1200">
          <a:solidFill>
            <a:schemeClr val="tx1"/>
          </a:solidFill>
          <a:latin typeface="+mn-lt"/>
          <a:ea typeface="+mn-ea"/>
          <a:cs typeface="+mn-cs"/>
        </a:defRPr>
      </a:lvl3pPr>
      <a:lvl4pPr marL="1371592" algn="l" defTabSz="914395" rtl="0" eaLnBrk="1" latinLnBrk="0" hangingPunct="1">
        <a:defRPr sz="1799" kern="1200">
          <a:solidFill>
            <a:schemeClr val="tx1"/>
          </a:solidFill>
          <a:latin typeface="+mn-lt"/>
          <a:ea typeface="+mn-ea"/>
          <a:cs typeface="+mn-cs"/>
        </a:defRPr>
      </a:lvl4pPr>
      <a:lvl5pPr marL="1828789" algn="l" defTabSz="914395" rtl="0" eaLnBrk="1" latinLnBrk="0" hangingPunct="1">
        <a:defRPr sz="1799" kern="1200">
          <a:solidFill>
            <a:schemeClr val="tx1"/>
          </a:solidFill>
          <a:latin typeface="+mn-lt"/>
          <a:ea typeface="+mn-ea"/>
          <a:cs typeface="+mn-cs"/>
        </a:defRPr>
      </a:lvl5pPr>
      <a:lvl6pPr marL="2285987" algn="l" defTabSz="914395" rtl="0" eaLnBrk="1" latinLnBrk="0" hangingPunct="1">
        <a:defRPr sz="1799" kern="1200">
          <a:solidFill>
            <a:schemeClr val="tx1"/>
          </a:solidFill>
          <a:latin typeface="+mn-lt"/>
          <a:ea typeface="+mn-ea"/>
          <a:cs typeface="+mn-cs"/>
        </a:defRPr>
      </a:lvl6pPr>
      <a:lvl7pPr marL="2743184" algn="l" defTabSz="914395" rtl="0" eaLnBrk="1" latinLnBrk="0" hangingPunct="1">
        <a:defRPr sz="1799" kern="1200">
          <a:solidFill>
            <a:schemeClr val="tx1"/>
          </a:solidFill>
          <a:latin typeface="+mn-lt"/>
          <a:ea typeface="+mn-ea"/>
          <a:cs typeface="+mn-cs"/>
        </a:defRPr>
      </a:lvl7pPr>
      <a:lvl8pPr marL="3200382" algn="l" defTabSz="914395" rtl="0" eaLnBrk="1" latinLnBrk="0" hangingPunct="1">
        <a:defRPr sz="1799" kern="1200">
          <a:solidFill>
            <a:schemeClr val="tx1"/>
          </a:solidFill>
          <a:latin typeface="+mn-lt"/>
          <a:ea typeface="+mn-ea"/>
          <a:cs typeface="+mn-cs"/>
        </a:defRPr>
      </a:lvl8pPr>
      <a:lvl9pPr marL="3657579" algn="l" defTabSz="914395"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5AFA99-77A4-884D-92AC-391B1B9E16EE}"/>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75" name="Title Placeholder 1"/>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3076" name="Text Placeholder 2"/>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Click to edit Master text styles</a:t>
            </a:r>
          </a:p>
          <a:p>
            <a:pPr lvl="1"/>
            <a:r>
              <a:rPr lang="en-NZ" altLang="en-US"/>
              <a:t>Second level</a:t>
            </a:r>
          </a:p>
          <a:p>
            <a:pPr lvl="2"/>
            <a:r>
              <a:rPr lang="en-NZ" altLang="en-US"/>
              <a:t>Third level</a:t>
            </a:r>
          </a:p>
        </p:txBody>
      </p:sp>
      <p:sp>
        <p:nvSpPr>
          <p:cNvPr id="6" name="Slide Number Placeholder 8">
            <a:extLst>
              <a:ext uri="{FF2B5EF4-FFF2-40B4-BE49-F238E27FC236}">
                <a16:creationId xmlns:a16="http://schemas.microsoft.com/office/drawing/2014/main" id="{1D16091B-1076-1F4E-8CEA-451F18135256}"/>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cSld>
  <p:clrMap bg1="lt1" tx1="dk1" bg2="lt2" tx2="dk2" accent1="accent1" accent2="accent2" accent3="accent3" accent4="accent4" accent5="accent5" accent6="accent6" hlink="hlink" folHlink="folHlink"/>
  <p:sldLayoutIdLst>
    <p:sldLayoutId id="2147483803"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20" r:id="rId14"/>
  </p:sldLayoutIdLst>
  <p:hf hdr="0" dt="0"/>
  <p:txStyles>
    <p:titleStyle>
      <a:lvl1pPr algn="l" rtl="0" eaLnBrk="0" fontAlgn="base" hangingPunct="0">
        <a:lnSpc>
          <a:spcPct val="90000"/>
        </a:lnSpc>
        <a:spcBef>
          <a:spcPct val="0"/>
        </a:spcBef>
        <a:spcAft>
          <a:spcPts val="151"/>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5pPr>
      <a:lvl6pPr marL="342898"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796"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694"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592"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9" indent="-171449" algn="l" rtl="0" eaLnBrk="0" fontAlgn="base" hangingPunct="0">
        <a:lnSpc>
          <a:spcPct val="90000"/>
        </a:lnSpc>
        <a:spcBef>
          <a:spcPts val="751"/>
        </a:spcBef>
        <a:spcAft>
          <a:spcPct val="0"/>
        </a:spcAft>
        <a:buClr>
          <a:srgbClr val="7C82B3"/>
        </a:buClr>
        <a:buFont typeface="Arial" panose="020B0604020202020204" pitchFamily="34" charset="0"/>
        <a:buChar char="•"/>
        <a:defRPr sz="2000" kern="1200">
          <a:solidFill>
            <a:schemeClr val="tx1"/>
          </a:solidFill>
          <a:latin typeface="Averta" pitchFamily="2" charset="77"/>
          <a:ea typeface="+mn-ea"/>
          <a:cs typeface="+mn-cs"/>
        </a:defRPr>
      </a:lvl1pPr>
      <a:lvl2pPr marL="514348" indent="-171449" algn="l" rtl="0" eaLnBrk="0" fontAlgn="base" hangingPunct="0">
        <a:lnSpc>
          <a:spcPct val="90000"/>
        </a:lnSpc>
        <a:spcBef>
          <a:spcPts val="375"/>
        </a:spcBef>
        <a:spcAft>
          <a:spcPct val="0"/>
        </a:spcAft>
        <a:buClr>
          <a:srgbClr val="7C82B3"/>
        </a:buClr>
        <a:buFont typeface="Courier New" panose="02070309020205020404" pitchFamily="49" charset="0"/>
        <a:buChar char="o"/>
        <a:defRPr kern="1200">
          <a:solidFill>
            <a:schemeClr val="tx1"/>
          </a:solidFill>
          <a:latin typeface="Averta" pitchFamily="2" charset="77"/>
          <a:ea typeface="+mn-ea"/>
          <a:cs typeface="+mn-cs"/>
        </a:defRPr>
      </a:lvl2pPr>
      <a:lvl3pPr marL="857246" indent="-171449" algn="l" rtl="0" eaLnBrk="0" fontAlgn="base" hangingPunct="0">
        <a:lnSpc>
          <a:spcPct val="90000"/>
        </a:lnSpc>
        <a:spcBef>
          <a:spcPts val="375"/>
        </a:spcBef>
        <a:spcAft>
          <a:spcPct val="0"/>
        </a:spcAft>
        <a:buClr>
          <a:srgbClr val="7C82B3"/>
        </a:buClr>
        <a:buFont typeface="Calibri" panose="020F0502020204030204" pitchFamily="34" charset="0"/>
        <a:buChar char="̶"/>
        <a:defRPr kern="1200">
          <a:solidFill>
            <a:schemeClr val="tx1"/>
          </a:solidFill>
          <a:latin typeface="Averta" pitchFamily="2" charset="77"/>
          <a:ea typeface="+mn-ea"/>
          <a:cs typeface="+mn-cs"/>
        </a:defRPr>
      </a:lvl3pPr>
      <a:lvl4pPr marL="1200143" indent="-171449"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42" indent="-171449"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40"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37"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36"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34"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6" rtl="0" eaLnBrk="1" latinLnBrk="0" hangingPunct="1">
        <a:defRPr sz="1351" kern="1200">
          <a:solidFill>
            <a:schemeClr val="tx1"/>
          </a:solidFill>
          <a:latin typeface="+mn-lt"/>
          <a:ea typeface="+mn-ea"/>
          <a:cs typeface="+mn-cs"/>
        </a:defRPr>
      </a:lvl1pPr>
      <a:lvl2pPr marL="342898" algn="l" defTabSz="685796" rtl="0" eaLnBrk="1" latinLnBrk="0" hangingPunct="1">
        <a:defRPr sz="1351" kern="1200">
          <a:solidFill>
            <a:schemeClr val="tx1"/>
          </a:solidFill>
          <a:latin typeface="+mn-lt"/>
          <a:ea typeface="+mn-ea"/>
          <a:cs typeface="+mn-cs"/>
        </a:defRPr>
      </a:lvl2pPr>
      <a:lvl3pPr marL="685796" algn="l" defTabSz="685796" rtl="0" eaLnBrk="1" latinLnBrk="0" hangingPunct="1">
        <a:defRPr sz="1351" kern="1200">
          <a:solidFill>
            <a:schemeClr val="tx1"/>
          </a:solidFill>
          <a:latin typeface="+mn-lt"/>
          <a:ea typeface="+mn-ea"/>
          <a:cs typeface="+mn-cs"/>
        </a:defRPr>
      </a:lvl3pPr>
      <a:lvl4pPr marL="1028694" algn="l" defTabSz="685796" rtl="0" eaLnBrk="1" latinLnBrk="0" hangingPunct="1">
        <a:defRPr sz="1351" kern="1200">
          <a:solidFill>
            <a:schemeClr val="tx1"/>
          </a:solidFill>
          <a:latin typeface="+mn-lt"/>
          <a:ea typeface="+mn-ea"/>
          <a:cs typeface="+mn-cs"/>
        </a:defRPr>
      </a:lvl4pPr>
      <a:lvl5pPr marL="1371592" algn="l" defTabSz="685796" rtl="0" eaLnBrk="1" latinLnBrk="0" hangingPunct="1">
        <a:defRPr sz="1351" kern="1200">
          <a:solidFill>
            <a:schemeClr val="tx1"/>
          </a:solidFill>
          <a:latin typeface="+mn-lt"/>
          <a:ea typeface="+mn-ea"/>
          <a:cs typeface="+mn-cs"/>
        </a:defRPr>
      </a:lvl5pPr>
      <a:lvl6pPr marL="1714490" algn="l" defTabSz="685796" rtl="0" eaLnBrk="1" latinLnBrk="0" hangingPunct="1">
        <a:defRPr sz="1351" kern="1200">
          <a:solidFill>
            <a:schemeClr val="tx1"/>
          </a:solidFill>
          <a:latin typeface="+mn-lt"/>
          <a:ea typeface="+mn-ea"/>
          <a:cs typeface="+mn-cs"/>
        </a:defRPr>
      </a:lvl6pPr>
      <a:lvl7pPr marL="2057388" algn="l" defTabSz="685796" rtl="0" eaLnBrk="1" latinLnBrk="0" hangingPunct="1">
        <a:defRPr sz="1351" kern="1200">
          <a:solidFill>
            <a:schemeClr val="tx1"/>
          </a:solidFill>
          <a:latin typeface="+mn-lt"/>
          <a:ea typeface="+mn-ea"/>
          <a:cs typeface="+mn-cs"/>
        </a:defRPr>
      </a:lvl7pPr>
      <a:lvl8pPr marL="2400286" algn="l" defTabSz="685796" rtl="0" eaLnBrk="1" latinLnBrk="0" hangingPunct="1">
        <a:defRPr sz="1351" kern="1200">
          <a:solidFill>
            <a:schemeClr val="tx1"/>
          </a:solidFill>
          <a:latin typeface="+mn-lt"/>
          <a:ea typeface="+mn-ea"/>
          <a:cs typeface="+mn-cs"/>
        </a:defRPr>
      </a:lvl8pPr>
      <a:lvl9pPr marL="2743184" algn="l" defTabSz="685796"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55FFE7-6853-8040-A2DA-DE033BA9681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Title Placeholder 1">
            <a:extLst>
              <a:ext uri="{FF2B5EF4-FFF2-40B4-BE49-F238E27FC236}">
                <a16:creationId xmlns:a16="http://schemas.microsoft.com/office/drawing/2014/main" id="{A631E3FA-83BD-724D-B059-66B16E2EC5E9}"/>
              </a:ext>
            </a:extLst>
          </p:cNvPr>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3" name="Text Placeholder 2">
            <a:extLst>
              <a:ext uri="{FF2B5EF4-FFF2-40B4-BE49-F238E27FC236}">
                <a16:creationId xmlns:a16="http://schemas.microsoft.com/office/drawing/2014/main" id="{7516DC29-CE77-034F-B6B7-1FE2016A8F3B}"/>
              </a:ext>
            </a:extLst>
          </p:cNvPr>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Click to edit Master text styles</a:t>
            </a:r>
          </a:p>
          <a:p>
            <a:pPr lvl="1"/>
            <a:r>
              <a:rPr lang="en-NZ" altLang="en-US"/>
              <a:t>Second level</a:t>
            </a:r>
          </a:p>
          <a:p>
            <a:pPr lvl="2"/>
            <a:r>
              <a:rPr lang="en-NZ" altLang="en-US"/>
              <a:t>Third level</a:t>
            </a:r>
          </a:p>
        </p:txBody>
      </p:sp>
      <p:sp>
        <p:nvSpPr>
          <p:cNvPr id="6" name="Slide Number Placeholder 8">
            <a:extLst>
              <a:ext uri="{FF2B5EF4-FFF2-40B4-BE49-F238E27FC236}">
                <a16:creationId xmlns:a16="http://schemas.microsoft.com/office/drawing/2014/main" id="{EFBF0937-B773-8D4A-A8EE-CC9B5FFE765C}"/>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1"/>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3821643468"/>
      </p:ext>
    </p:extLst>
  </p:cSld>
  <p:clrMap bg1="lt1" tx1="dk1" bg2="lt2" tx2="dk2" accent1="accent1" accent2="accent2" accent3="accent3" accent4="accent4" accent5="accent5" accent6="accent6" hlink="hlink" folHlink="folHlink"/>
  <p:sldLayoutIdLst>
    <p:sldLayoutId id="2147483805" r:id="rId1"/>
  </p:sldLayoutIdLst>
  <p:txStyles>
    <p:titleStyle>
      <a:lvl1pPr algn="l" defTabSz="914395" rtl="0" eaLnBrk="1" latinLnBrk="0" hangingPunct="1">
        <a:lnSpc>
          <a:spcPct val="90000"/>
        </a:lnSpc>
        <a:spcBef>
          <a:spcPct val="0"/>
        </a:spcBef>
        <a:buNone/>
        <a:defRPr sz="2700" b="1" i="0" kern="1200">
          <a:solidFill>
            <a:schemeClr val="bg1"/>
          </a:solidFill>
          <a:latin typeface="Averta Bold" pitchFamily="2" charset="77"/>
          <a:ea typeface="+mj-ea"/>
          <a:cs typeface="+mj-cs"/>
        </a:defRPr>
      </a:lvl1pPr>
    </p:titleStyle>
    <p:bodyStyle>
      <a:lvl1pPr marL="228599" indent="-228599" algn="l" defTabSz="914395" rtl="0" eaLnBrk="1" latinLnBrk="0" hangingPunct="1">
        <a:lnSpc>
          <a:spcPct val="90000"/>
        </a:lnSpc>
        <a:spcBef>
          <a:spcPts val="999"/>
        </a:spcBef>
        <a:buFont typeface="Arial" panose="020B0604020202020204" pitchFamily="34" charset="0"/>
        <a:buChar char="•"/>
        <a:defRPr sz="2000" kern="1200">
          <a:solidFill>
            <a:schemeClr val="bg1"/>
          </a:solidFill>
          <a:latin typeface="Averta" pitchFamily="2" charset="77"/>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sz="1799" kern="1200">
          <a:solidFill>
            <a:schemeClr val="bg1"/>
          </a:solidFill>
          <a:latin typeface="Averta" pitchFamily="2" charset="77"/>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sz="1799" kern="1200">
          <a:solidFill>
            <a:schemeClr val="bg1"/>
          </a:solidFill>
          <a:latin typeface="Averta" pitchFamily="2" charset="77"/>
          <a:ea typeface="+mn-ea"/>
          <a:cs typeface="+mn-cs"/>
        </a:defRPr>
      </a:lvl3pPr>
      <a:lvl4pPr marL="1600190"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586"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95" rtl="0" eaLnBrk="1" latinLnBrk="0" hangingPunct="1">
        <a:defRPr sz="1799" kern="1200">
          <a:solidFill>
            <a:schemeClr val="tx1"/>
          </a:solidFill>
          <a:latin typeface="+mn-lt"/>
          <a:ea typeface="+mn-ea"/>
          <a:cs typeface="+mn-cs"/>
        </a:defRPr>
      </a:lvl1pPr>
      <a:lvl2pPr marL="457198" algn="l" defTabSz="914395" rtl="0" eaLnBrk="1" latinLnBrk="0" hangingPunct="1">
        <a:defRPr sz="1799" kern="1200">
          <a:solidFill>
            <a:schemeClr val="tx1"/>
          </a:solidFill>
          <a:latin typeface="+mn-lt"/>
          <a:ea typeface="+mn-ea"/>
          <a:cs typeface="+mn-cs"/>
        </a:defRPr>
      </a:lvl2pPr>
      <a:lvl3pPr marL="914395" algn="l" defTabSz="914395" rtl="0" eaLnBrk="1" latinLnBrk="0" hangingPunct="1">
        <a:defRPr sz="1799" kern="1200">
          <a:solidFill>
            <a:schemeClr val="tx1"/>
          </a:solidFill>
          <a:latin typeface="+mn-lt"/>
          <a:ea typeface="+mn-ea"/>
          <a:cs typeface="+mn-cs"/>
        </a:defRPr>
      </a:lvl3pPr>
      <a:lvl4pPr marL="1371592" algn="l" defTabSz="914395" rtl="0" eaLnBrk="1" latinLnBrk="0" hangingPunct="1">
        <a:defRPr sz="1799" kern="1200">
          <a:solidFill>
            <a:schemeClr val="tx1"/>
          </a:solidFill>
          <a:latin typeface="+mn-lt"/>
          <a:ea typeface="+mn-ea"/>
          <a:cs typeface="+mn-cs"/>
        </a:defRPr>
      </a:lvl4pPr>
      <a:lvl5pPr marL="1828789" algn="l" defTabSz="914395" rtl="0" eaLnBrk="1" latinLnBrk="0" hangingPunct="1">
        <a:defRPr sz="1799" kern="1200">
          <a:solidFill>
            <a:schemeClr val="tx1"/>
          </a:solidFill>
          <a:latin typeface="+mn-lt"/>
          <a:ea typeface="+mn-ea"/>
          <a:cs typeface="+mn-cs"/>
        </a:defRPr>
      </a:lvl5pPr>
      <a:lvl6pPr marL="2285987" algn="l" defTabSz="914395" rtl="0" eaLnBrk="1" latinLnBrk="0" hangingPunct="1">
        <a:defRPr sz="1799" kern="1200">
          <a:solidFill>
            <a:schemeClr val="tx1"/>
          </a:solidFill>
          <a:latin typeface="+mn-lt"/>
          <a:ea typeface="+mn-ea"/>
          <a:cs typeface="+mn-cs"/>
        </a:defRPr>
      </a:lvl6pPr>
      <a:lvl7pPr marL="2743184" algn="l" defTabSz="914395" rtl="0" eaLnBrk="1" latinLnBrk="0" hangingPunct="1">
        <a:defRPr sz="1799" kern="1200">
          <a:solidFill>
            <a:schemeClr val="tx1"/>
          </a:solidFill>
          <a:latin typeface="+mn-lt"/>
          <a:ea typeface="+mn-ea"/>
          <a:cs typeface="+mn-cs"/>
        </a:defRPr>
      </a:lvl7pPr>
      <a:lvl8pPr marL="3200382" algn="l" defTabSz="914395" rtl="0" eaLnBrk="1" latinLnBrk="0" hangingPunct="1">
        <a:defRPr sz="1799" kern="1200">
          <a:solidFill>
            <a:schemeClr val="tx1"/>
          </a:solidFill>
          <a:latin typeface="+mn-lt"/>
          <a:ea typeface="+mn-ea"/>
          <a:cs typeface="+mn-cs"/>
        </a:defRPr>
      </a:lvl8pPr>
      <a:lvl9pPr marL="3657579" algn="l" defTabSz="914395"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5AFA99-77A4-884D-92AC-391B1B9E16E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75" name="Title Placeholder 1"/>
          <p:cNvSpPr>
            <a:spLocks noGrp="1"/>
          </p:cNvSpPr>
          <p:nvPr>
            <p:ph type="title"/>
          </p:nvPr>
        </p:nvSpPr>
        <p:spPr bwMode="auto">
          <a:xfrm>
            <a:off x="838202"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3076" name="Text Placeholder 2"/>
          <p:cNvSpPr>
            <a:spLocks noGrp="1"/>
          </p:cNvSpPr>
          <p:nvPr>
            <p:ph type="body" idx="1"/>
          </p:nvPr>
        </p:nvSpPr>
        <p:spPr bwMode="auto">
          <a:xfrm>
            <a:off x="838202" y="1825625"/>
            <a:ext cx="10515600" cy="351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NZ" altLang="en-US"/>
              <a:t>Click to edit Master text styles</a:t>
            </a:r>
          </a:p>
          <a:p>
            <a:pPr lvl="1"/>
            <a:r>
              <a:rPr lang="en-NZ" altLang="en-US"/>
              <a:t>Second level</a:t>
            </a:r>
          </a:p>
          <a:p>
            <a:pPr lvl="2"/>
            <a:r>
              <a:rPr lang="en-NZ" altLang="en-US"/>
              <a:t>Third level</a:t>
            </a:r>
          </a:p>
        </p:txBody>
      </p:sp>
      <p:sp>
        <p:nvSpPr>
          <p:cNvPr id="6" name="Slide Number Placeholder 8">
            <a:extLst>
              <a:ext uri="{FF2B5EF4-FFF2-40B4-BE49-F238E27FC236}">
                <a16:creationId xmlns:a16="http://schemas.microsoft.com/office/drawing/2014/main" id="{1D16091B-1076-1F4E-8CEA-451F18135256}"/>
              </a:ext>
            </a:extLst>
          </p:cNvPr>
          <p:cNvSpPr>
            <a:spLocks noGrp="1"/>
          </p:cNvSpPr>
          <p:nvPr>
            <p:ph type="sldNum" sz="quarter" idx="4"/>
          </p:nvPr>
        </p:nvSpPr>
        <p:spPr>
          <a:xfrm>
            <a:off x="8610601" y="6140528"/>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a:t>
            </a:fld>
            <a:endParaRPr lang="en-NZ"/>
          </a:p>
        </p:txBody>
      </p:sp>
    </p:spTree>
    <p:extLst>
      <p:ext uri="{BB962C8B-B14F-4D97-AF65-F5344CB8AC3E}">
        <p14:creationId xmlns:p14="http://schemas.microsoft.com/office/powerpoint/2010/main" val="163483399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dt="0"/>
  <p:txStyles>
    <p:titleStyle>
      <a:lvl1pPr algn="l" rtl="0" eaLnBrk="0" fontAlgn="base" hangingPunct="0">
        <a:lnSpc>
          <a:spcPct val="90000"/>
        </a:lnSpc>
        <a:spcBef>
          <a:spcPct val="0"/>
        </a:spcBef>
        <a:spcAft>
          <a:spcPts val="151"/>
        </a:spcAft>
        <a:defRPr sz="2700" b="1" i="0" kern="4000">
          <a:solidFill>
            <a:srgbClr val="7C82B3"/>
          </a:solidFill>
          <a:latin typeface="Averta Bold" pitchFamily="2" charset="77"/>
          <a:ea typeface="+mj-ea"/>
          <a:cs typeface="+mj-cs"/>
        </a:defRPr>
      </a:lvl1pPr>
      <a:lvl2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2pPr>
      <a:lvl3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3pPr>
      <a:lvl4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4pPr>
      <a:lvl5pPr algn="l" rtl="0" eaLnBrk="0" fontAlgn="base" hangingPunct="0">
        <a:lnSpc>
          <a:spcPct val="90000"/>
        </a:lnSpc>
        <a:spcBef>
          <a:spcPct val="0"/>
        </a:spcBef>
        <a:spcAft>
          <a:spcPts val="151"/>
        </a:spcAft>
        <a:defRPr sz="2700">
          <a:solidFill>
            <a:srgbClr val="589199"/>
          </a:solidFill>
          <a:latin typeface="Tahoma" panose="020B0604030504040204" pitchFamily="34" charset="0"/>
        </a:defRPr>
      </a:lvl5pPr>
      <a:lvl6pPr marL="342898"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796"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694"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592"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9" indent="-171449" algn="l" rtl="0" eaLnBrk="0" fontAlgn="base" hangingPunct="0">
        <a:lnSpc>
          <a:spcPct val="90000"/>
        </a:lnSpc>
        <a:spcBef>
          <a:spcPts val="751"/>
        </a:spcBef>
        <a:spcAft>
          <a:spcPct val="0"/>
        </a:spcAft>
        <a:buClr>
          <a:srgbClr val="7C82B3"/>
        </a:buClr>
        <a:buFont typeface="Arial" panose="020B0604020202020204" pitchFamily="34" charset="0"/>
        <a:buChar char="•"/>
        <a:defRPr sz="2000" kern="1200">
          <a:solidFill>
            <a:schemeClr val="tx1"/>
          </a:solidFill>
          <a:latin typeface="Averta" pitchFamily="2" charset="77"/>
          <a:ea typeface="+mn-ea"/>
          <a:cs typeface="+mn-cs"/>
        </a:defRPr>
      </a:lvl1pPr>
      <a:lvl2pPr marL="514348" indent="-171449" algn="l" rtl="0" eaLnBrk="0" fontAlgn="base" hangingPunct="0">
        <a:lnSpc>
          <a:spcPct val="90000"/>
        </a:lnSpc>
        <a:spcBef>
          <a:spcPts val="375"/>
        </a:spcBef>
        <a:spcAft>
          <a:spcPct val="0"/>
        </a:spcAft>
        <a:buClr>
          <a:srgbClr val="7C82B3"/>
        </a:buClr>
        <a:buFont typeface="Courier New" panose="02070309020205020404" pitchFamily="49" charset="0"/>
        <a:buChar char="o"/>
        <a:defRPr kern="1200">
          <a:solidFill>
            <a:schemeClr val="tx1"/>
          </a:solidFill>
          <a:latin typeface="Averta" pitchFamily="2" charset="77"/>
          <a:ea typeface="+mn-ea"/>
          <a:cs typeface="+mn-cs"/>
        </a:defRPr>
      </a:lvl2pPr>
      <a:lvl3pPr marL="857246" indent="-171449" algn="l" rtl="0" eaLnBrk="0" fontAlgn="base" hangingPunct="0">
        <a:lnSpc>
          <a:spcPct val="90000"/>
        </a:lnSpc>
        <a:spcBef>
          <a:spcPts val="375"/>
        </a:spcBef>
        <a:spcAft>
          <a:spcPct val="0"/>
        </a:spcAft>
        <a:buClr>
          <a:srgbClr val="7C82B3"/>
        </a:buClr>
        <a:buFont typeface="Calibri" panose="020F0502020204030204" pitchFamily="34" charset="0"/>
        <a:buChar char="̶"/>
        <a:defRPr kern="1200">
          <a:solidFill>
            <a:schemeClr val="tx1"/>
          </a:solidFill>
          <a:latin typeface="Averta" pitchFamily="2" charset="77"/>
          <a:ea typeface="+mn-ea"/>
          <a:cs typeface="+mn-cs"/>
        </a:defRPr>
      </a:lvl3pPr>
      <a:lvl4pPr marL="1200143" indent="-171449"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42" indent="-171449"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40"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37"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36"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34" indent="-171449" algn="l" defTabSz="68579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6" rtl="0" eaLnBrk="1" latinLnBrk="0" hangingPunct="1">
        <a:defRPr sz="1351" kern="1200">
          <a:solidFill>
            <a:schemeClr val="tx1"/>
          </a:solidFill>
          <a:latin typeface="+mn-lt"/>
          <a:ea typeface="+mn-ea"/>
          <a:cs typeface="+mn-cs"/>
        </a:defRPr>
      </a:lvl1pPr>
      <a:lvl2pPr marL="342898" algn="l" defTabSz="685796" rtl="0" eaLnBrk="1" latinLnBrk="0" hangingPunct="1">
        <a:defRPr sz="1351" kern="1200">
          <a:solidFill>
            <a:schemeClr val="tx1"/>
          </a:solidFill>
          <a:latin typeface="+mn-lt"/>
          <a:ea typeface="+mn-ea"/>
          <a:cs typeface="+mn-cs"/>
        </a:defRPr>
      </a:lvl2pPr>
      <a:lvl3pPr marL="685796" algn="l" defTabSz="685796" rtl="0" eaLnBrk="1" latinLnBrk="0" hangingPunct="1">
        <a:defRPr sz="1351" kern="1200">
          <a:solidFill>
            <a:schemeClr val="tx1"/>
          </a:solidFill>
          <a:latin typeface="+mn-lt"/>
          <a:ea typeface="+mn-ea"/>
          <a:cs typeface="+mn-cs"/>
        </a:defRPr>
      </a:lvl3pPr>
      <a:lvl4pPr marL="1028694" algn="l" defTabSz="685796" rtl="0" eaLnBrk="1" latinLnBrk="0" hangingPunct="1">
        <a:defRPr sz="1351" kern="1200">
          <a:solidFill>
            <a:schemeClr val="tx1"/>
          </a:solidFill>
          <a:latin typeface="+mn-lt"/>
          <a:ea typeface="+mn-ea"/>
          <a:cs typeface="+mn-cs"/>
        </a:defRPr>
      </a:lvl4pPr>
      <a:lvl5pPr marL="1371592" algn="l" defTabSz="685796" rtl="0" eaLnBrk="1" latinLnBrk="0" hangingPunct="1">
        <a:defRPr sz="1351" kern="1200">
          <a:solidFill>
            <a:schemeClr val="tx1"/>
          </a:solidFill>
          <a:latin typeface="+mn-lt"/>
          <a:ea typeface="+mn-ea"/>
          <a:cs typeface="+mn-cs"/>
        </a:defRPr>
      </a:lvl5pPr>
      <a:lvl6pPr marL="1714490" algn="l" defTabSz="685796" rtl="0" eaLnBrk="1" latinLnBrk="0" hangingPunct="1">
        <a:defRPr sz="1351" kern="1200">
          <a:solidFill>
            <a:schemeClr val="tx1"/>
          </a:solidFill>
          <a:latin typeface="+mn-lt"/>
          <a:ea typeface="+mn-ea"/>
          <a:cs typeface="+mn-cs"/>
        </a:defRPr>
      </a:lvl6pPr>
      <a:lvl7pPr marL="2057388" algn="l" defTabSz="685796" rtl="0" eaLnBrk="1" latinLnBrk="0" hangingPunct="1">
        <a:defRPr sz="1351" kern="1200">
          <a:solidFill>
            <a:schemeClr val="tx1"/>
          </a:solidFill>
          <a:latin typeface="+mn-lt"/>
          <a:ea typeface="+mn-ea"/>
          <a:cs typeface="+mn-cs"/>
        </a:defRPr>
      </a:lvl7pPr>
      <a:lvl8pPr marL="2400286" algn="l" defTabSz="685796" rtl="0" eaLnBrk="1" latinLnBrk="0" hangingPunct="1">
        <a:defRPr sz="1351" kern="1200">
          <a:solidFill>
            <a:schemeClr val="tx1"/>
          </a:solidFill>
          <a:latin typeface="+mn-lt"/>
          <a:ea typeface="+mn-ea"/>
          <a:cs typeface="+mn-cs"/>
        </a:defRPr>
      </a:lvl8pPr>
      <a:lvl9pPr marL="2743184" algn="l" defTabSz="68579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1493857" y="5479215"/>
            <a:ext cx="21806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sz="1200">
                <a:latin typeface="Averta" pitchFamily="2" charset="77"/>
                <a:cs typeface="Tahoma" panose="020B0604030504040204" pitchFamily="34" charset="0"/>
              </a:rPr>
              <a:t>27 November 2025</a:t>
            </a:r>
          </a:p>
        </p:txBody>
      </p:sp>
      <p:sp>
        <p:nvSpPr>
          <p:cNvPr id="6" name="TextBox 2">
            <a:extLst>
              <a:ext uri="{FF2B5EF4-FFF2-40B4-BE49-F238E27FC236}">
                <a16:creationId xmlns:a16="http://schemas.microsoft.com/office/drawing/2014/main" id="{152C7535-58E7-4DFA-BCC2-26CA11E98160}"/>
              </a:ext>
            </a:extLst>
          </p:cNvPr>
          <p:cNvSpPr txBox="1">
            <a:spLocks noChangeArrowheads="1"/>
          </p:cNvSpPr>
          <p:nvPr/>
        </p:nvSpPr>
        <p:spPr bwMode="auto">
          <a:xfrm>
            <a:off x="4896650" y="5479218"/>
            <a:ext cx="2398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NZ" altLang="en-US" sz="1200">
                <a:latin typeface="Averta" pitchFamily="2" charset="77"/>
                <a:cs typeface="Tahoma" panose="020B0604030504040204" pitchFamily="34" charset="0"/>
              </a:rPr>
              <a:t>Gas Industry Co</a:t>
            </a:r>
          </a:p>
        </p:txBody>
      </p:sp>
      <p:sp>
        <p:nvSpPr>
          <p:cNvPr id="9" name="Title 8">
            <a:extLst>
              <a:ext uri="{FF2B5EF4-FFF2-40B4-BE49-F238E27FC236}">
                <a16:creationId xmlns:a16="http://schemas.microsoft.com/office/drawing/2014/main" id="{653CCCC8-F39E-B240-8943-6ED34DD42D36}"/>
              </a:ext>
            </a:extLst>
          </p:cNvPr>
          <p:cNvSpPr>
            <a:spLocks noGrp="1"/>
          </p:cNvSpPr>
          <p:nvPr>
            <p:ph type="ctrTitle"/>
          </p:nvPr>
        </p:nvSpPr>
        <p:spPr/>
        <p:txBody>
          <a:bodyPr/>
          <a:lstStyle/>
          <a:p>
            <a:r>
              <a:rPr lang="en-US">
                <a:latin typeface="Averta Bold"/>
              </a:rPr>
              <a:t>FY2027 Draft Work Programme and Budget</a:t>
            </a:r>
            <a:br>
              <a:rPr lang="en-US"/>
            </a:br>
            <a:r>
              <a:rPr lang="en-US">
                <a:latin typeface="Averta Bold"/>
              </a:rPr>
              <a:t>Co-Regulatory Forum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DAD1B-D30E-E106-F8C5-1E0C15E3F59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C48AD15-C839-57E4-0C0C-B8C19E73F6D7}"/>
              </a:ext>
            </a:extLst>
          </p:cNvPr>
          <p:cNvSpPr>
            <a:spLocks noGrp="1"/>
          </p:cNvSpPr>
          <p:nvPr>
            <p:ph type="title"/>
          </p:nvPr>
        </p:nvSpPr>
        <p:spPr>
          <a:xfrm>
            <a:off x="865351" y="832103"/>
            <a:ext cx="10463049" cy="800097"/>
          </a:xfrm>
        </p:spPr>
        <p:txBody>
          <a:bodyPr/>
          <a:lstStyle/>
          <a:p>
            <a:r>
              <a:rPr lang="en-US" sz="2800">
                <a:solidFill>
                  <a:srgbClr val="00B050"/>
                </a:solidFill>
                <a:latin typeface="Averta Semibold" panose="00000700000000000000" pitchFamily="50" charset="0"/>
              </a:rPr>
              <a:t>LNG</a:t>
            </a:r>
            <a:br>
              <a:rPr lang="en-US" sz="2800">
                <a:latin typeface="Averta Semibold" panose="00000700000000000000" pitchFamily="50" charset="0"/>
              </a:rPr>
            </a:br>
            <a:endParaRPr lang="en-US" sz="2800">
              <a:latin typeface="Averta Semibold" panose="00000700000000000000" pitchFamily="50" charset="0"/>
            </a:endParaRPr>
          </a:p>
        </p:txBody>
      </p:sp>
      <p:sp>
        <p:nvSpPr>
          <p:cNvPr id="7" name="Content Placeholder 6">
            <a:extLst>
              <a:ext uri="{FF2B5EF4-FFF2-40B4-BE49-F238E27FC236}">
                <a16:creationId xmlns:a16="http://schemas.microsoft.com/office/drawing/2014/main" id="{7906B1C5-12E5-1DBB-A397-48E09E0658C1}"/>
              </a:ext>
            </a:extLst>
          </p:cNvPr>
          <p:cNvSpPr>
            <a:spLocks noGrp="1"/>
          </p:cNvSpPr>
          <p:nvPr>
            <p:ph idx="1"/>
          </p:nvPr>
        </p:nvSpPr>
        <p:spPr>
          <a:xfrm>
            <a:off x="863600" y="1632200"/>
            <a:ext cx="9525000" cy="4390231"/>
          </a:xfrm>
        </p:spPr>
        <p:txBody>
          <a:bodyPr/>
          <a:lstStyle/>
          <a:p>
            <a:pPr marL="0" indent="0">
              <a:buNone/>
            </a:pPr>
            <a:r>
              <a:rPr lang="en-US" sz="1800" b="0" i="0">
                <a:solidFill>
                  <a:srgbClr val="000000"/>
                </a:solidFill>
                <a:effectLst/>
                <a:latin typeface="Averta"/>
              </a:rPr>
              <a:t>The Government is exploring supplementing indigenous gas with LNG</a:t>
            </a:r>
            <a:r>
              <a:rPr lang="en-US" sz="1800">
                <a:solidFill>
                  <a:srgbClr val="000000"/>
                </a:solidFill>
                <a:latin typeface="Averta"/>
              </a:rPr>
              <a:t> with a procurement</a:t>
            </a:r>
            <a:r>
              <a:rPr lang="en-US" sz="1800" b="0" i="0">
                <a:solidFill>
                  <a:srgbClr val="000000"/>
                </a:solidFill>
                <a:effectLst/>
                <a:latin typeface="Averta"/>
              </a:rPr>
              <a:t> process commenced for development of an LNG import terminal with possible delivery from 1 June 2027. </a:t>
            </a:r>
            <a:r>
              <a:rPr lang="en-US" sz="1800">
                <a:solidFill>
                  <a:srgbClr val="000000"/>
                </a:solidFill>
                <a:latin typeface="Averta"/>
              </a:rPr>
              <a:t> Announcements are expected in mid-December. </a:t>
            </a:r>
            <a:endParaRPr lang="en-US" sz="1800" b="0" i="0">
              <a:solidFill>
                <a:srgbClr val="000000"/>
              </a:solidFill>
              <a:effectLst/>
              <a:latin typeface="Averta"/>
            </a:endParaRPr>
          </a:p>
          <a:p>
            <a:pPr marL="0" indent="0" algn="l" rtl="0" fontAlgn="base">
              <a:buNone/>
            </a:pPr>
            <a:r>
              <a:rPr lang="en-US" sz="1800" b="0" i="0">
                <a:solidFill>
                  <a:srgbClr val="000000"/>
                </a:solidFill>
                <a:effectLst/>
                <a:latin typeface="Averta"/>
              </a:rPr>
              <a:t>Work in FY2027 may include:  </a:t>
            </a:r>
            <a:endParaRPr lang="en-US" sz="1800" b="0" i="0">
              <a:solidFill>
                <a:srgbClr val="000000"/>
              </a:solidFill>
              <a:effectLst/>
              <a:latin typeface="Averta"/>
              <a:cs typeface="Segoe UI"/>
            </a:endParaRPr>
          </a:p>
          <a:p>
            <a:pPr>
              <a:spcBef>
                <a:spcPts val="600"/>
              </a:spcBef>
              <a:spcAft>
                <a:spcPts val="0"/>
              </a:spcAft>
            </a:pPr>
            <a:r>
              <a:rPr lang="en-US" sz="1800" b="0" i="0">
                <a:solidFill>
                  <a:srgbClr val="000000"/>
                </a:solidFill>
                <a:effectLst/>
                <a:latin typeface="Averta"/>
              </a:rPr>
              <a:t>Facilitating industry processes, and advising Government (where requested) on matters relating to the importation of LNG; and </a:t>
            </a:r>
          </a:p>
          <a:p>
            <a:pPr>
              <a:spcBef>
                <a:spcPts val="600"/>
              </a:spcBef>
              <a:spcAft>
                <a:spcPts val="0"/>
              </a:spcAft>
            </a:pPr>
            <a:r>
              <a:rPr lang="en-US" sz="1800" b="0" i="0">
                <a:solidFill>
                  <a:srgbClr val="000000"/>
                </a:solidFill>
                <a:effectLst/>
                <a:latin typeface="Averta"/>
              </a:rPr>
              <a:t>Advising on regulatory roadblocks hindering the uptake of LNG. </a:t>
            </a:r>
            <a:endParaRPr lang="en-US" sz="1800" b="1">
              <a:solidFill>
                <a:srgbClr val="00B050"/>
              </a:solidFill>
              <a:effectLst/>
              <a:latin typeface="Averta"/>
            </a:endParaRPr>
          </a:p>
        </p:txBody>
      </p:sp>
      <p:sp>
        <p:nvSpPr>
          <p:cNvPr id="5" name="Slide Number Placeholder 8">
            <a:extLst>
              <a:ext uri="{FF2B5EF4-FFF2-40B4-BE49-F238E27FC236}">
                <a16:creationId xmlns:a16="http://schemas.microsoft.com/office/drawing/2014/main" id="{B58CAF34-6A2B-B58A-787F-B47D280D241D}"/>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10</a:t>
            </a:fld>
            <a:endParaRPr lang="en-NZ"/>
          </a:p>
        </p:txBody>
      </p:sp>
    </p:spTree>
    <p:extLst>
      <p:ext uri="{BB962C8B-B14F-4D97-AF65-F5344CB8AC3E}">
        <p14:creationId xmlns:p14="http://schemas.microsoft.com/office/powerpoint/2010/main" val="75528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59ECB-3B50-9B92-59FE-6A091DD349C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35BAEDC-3D6D-ADCA-2DE5-7D613E153732}"/>
              </a:ext>
            </a:extLst>
          </p:cNvPr>
          <p:cNvSpPr>
            <a:spLocks noGrp="1"/>
          </p:cNvSpPr>
          <p:nvPr>
            <p:ph type="title"/>
          </p:nvPr>
        </p:nvSpPr>
        <p:spPr>
          <a:xfrm>
            <a:off x="863600" y="400092"/>
            <a:ext cx="10463049" cy="921052"/>
          </a:xfrm>
        </p:spPr>
        <p:txBody>
          <a:bodyPr/>
          <a:lstStyle/>
          <a:p>
            <a:r>
              <a:rPr lang="en-US" b="0">
                <a:solidFill>
                  <a:srgbClr val="00B050"/>
                </a:solidFill>
                <a:latin typeface="Averta Semibold" panose="00000700000000000000" pitchFamily="50" charset="0"/>
              </a:rPr>
              <a:t>Biogas</a:t>
            </a:r>
            <a:endParaRPr lang="en-US" sz="280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35B91D19-783F-5B01-1600-6B84C86AB41E}"/>
              </a:ext>
            </a:extLst>
          </p:cNvPr>
          <p:cNvSpPr>
            <a:spLocks noGrp="1"/>
          </p:cNvSpPr>
          <p:nvPr>
            <p:ph idx="1"/>
          </p:nvPr>
        </p:nvSpPr>
        <p:spPr>
          <a:xfrm>
            <a:off x="863600" y="976375"/>
            <a:ext cx="9525000" cy="4390231"/>
          </a:xfrm>
        </p:spPr>
        <p:txBody>
          <a:bodyPr/>
          <a:lstStyle/>
          <a:p>
            <a:pPr marL="0" indent="0">
              <a:buNone/>
            </a:pPr>
            <a:endParaRPr lang="en-US" sz="1800">
              <a:solidFill>
                <a:srgbClr val="000000"/>
              </a:solidFill>
              <a:latin typeface="Averta"/>
            </a:endParaRPr>
          </a:p>
          <a:p>
            <a:pPr marL="0" indent="0">
              <a:buNone/>
            </a:pPr>
            <a:r>
              <a:rPr lang="en-US" sz="1800">
                <a:solidFill>
                  <a:srgbClr val="000000"/>
                </a:solidFill>
                <a:latin typeface="Averta"/>
              </a:rPr>
              <a:t>The October 2025 Government</a:t>
            </a:r>
            <a:r>
              <a:rPr lang="en-US" sz="1800" b="0" i="0">
                <a:solidFill>
                  <a:srgbClr val="000000"/>
                </a:solidFill>
                <a:effectLst/>
                <a:latin typeface="Averta"/>
              </a:rPr>
              <a:t> Statement on Biogas noted that the Government will take a “market-led approach</a:t>
            </a:r>
            <a:r>
              <a:rPr lang="en-US" sz="1800">
                <a:solidFill>
                  <a:srgbClr val="000000"/>
                </a:solidFill>
                <a:latin typeface="Averta"/>
              </a:rPr>
              <a:t>"</a:t>
            </a:r>
            <a:r>
              <a:rPr lang="en-US" sz="1800" b="0" i="0">
                <a:solidFill>
                  <a:srgbClr val="000000"/>
                </a:solidFill>
                <a:effectLst/>
                <a:latin typeface="Averta"/>
              </a:rPr>
              <a:t> to supporting the establishment of a biogas market. </a:t>
            </a:r>
            <a:r>
              <a:rPr lang="en-US" sz="1800">
                <a:solidFill>
                  <a:srgbClr val="000000"/>
                </a:solidFill>
                <a:latin typeface="Averta"/>
              </a:rPr>
              <a:t> </a:t>
            </a:r>
            <a:endParaRPr lang="en-US" sz="1800" b="0" i="0">
              <a:solidFill>
                <a:srgbClr val="000000"/>
              </a:solidFill>
              <a:effectLst/>
              <a:latin typeface="Averta"/>
            </a:endParaRPr>
          </a:p>
          <a:p>
            <a:pPr marL="0" indent="0">
              <a:buNone/>
            </a:pPr>
            <a:r>
              <a:rPr lang="en-US" sz="1800" b="0" i="0">
                <a:solidFill>
                  <a:srgbClr val="000000"/>
                </a:solidFill>
                <a:effectLst/>
                <a:latin typeface="Averta"/>
              </a:rPr>
              <a:t>Numerous agencies </a:t>
            </a:r>
            <a:r>
              <a:rPr lang="en-US" sz="1800">
                <a:solidFill>
                  <a:srgbClr val="000000"/>
                </a:solidFill>
                <a:latin typeface="Averta"/>
              </a:rPr>
              <a:t>are </a:t>
            </a:r>
            <a:r>
              <a:rPr lang="en-US" sz="1800" b="0" i="0">
                <a:solidFill>
                  <a:srgbClr val="000000"/>
                </a:solidFill>
                <a:effectLst/>
                <a:latin typeface="Averta"/>
              </a:rPr>
              <a:t>involved in biogas (MBIE, </a:t>
            </a:r>
            <a:r>
              <a:rPr lang="en-US" sz="1800" b="0" i="0" err="1">
                <a:solidFill>
                  <a:srgbClr val="000000"/>
                </a:solidFill>
                <a:effectLst/>
                <a:latin typeface="Averta"/>
              </a:rPr>
              <a:t>MfE</a:t>
            </a:r>
            <a:r>
              <a:rPr lang="en-US" sz="1800" b="0" i="0">
                <a:solidFill>
                  <a:srgbClr val="000000"/>
                </a:solidFill>
                <a:effectLst/>
                <a:latin typeface="Averta"/>
              </a:rPr>
              <a:t>, Biogas Association, </a:t>
            </a:r>
            <a:r>
              <a:rPr lang="en-US" sz="1800" b="0" i="0" err="1">
                <a:solidFill>
                  <a:srgbClr val="000000"/>
                </a:solidFill>
                <a:effectLst/>
                <a:latin typeface="Averta"/>
              </a:rPr>
              <a:t>GasNZ</a:t>
            </a:r>
            <a:r>
              <a:rPr lang="en-US" sz="1800" b="0" i="0">
                <a:solidFill>
                  <a:srgbClr val="000000"/>
                </a:solidFill>
                <a:effectLst/>
                <a:latin typeface="Averta"/>
              </a:rPr>
              <a:t>), however we </a:t>
            </a:r>
            <a:r>
              <a:rPr lang="en-US" sz="1800">
                <a:solidFill>
                  <a:srgbClr val="000000"/>
                </a:solidFill>
                <a:latin typeface="Averta"/>
              </a:rPr>
              <a:t>are </a:t>
            </a:r>
            <a:r>
              <a:rPr lang="en-US" sz="1800" b="0" i="0">
                <a:solidFill>
                  <a:srgbClr val="000000"/>
                </a:solidFill>
                <a:effectLst/>
                <a:latin typeface="Averta"/>
              </a:rPr>
              <a:t>concerned </a:t>
            </a:r>
            <a:r>
              <a:rPr lang="en-US" sz="1800">
                <a:solidFill>
                  <a:srgbClr val="000000"/>
                </a:solidFill>
                <a:latin typeface="Averta"/>
              </a:rPr>
              <a:t>about </a:t>
            </a:r>
            <a:r>
              <a:rPr lang="en-US" sz="1800" b="0" i="0">
                <a:solidFill>
                  <a:srgbClr val="000000"/>
                </a:solidFill>
                <a:effectLst/>
                <a:latin typeface="Averta"/>
              </a:rPr>
              <a:t>the lack of coordination and potential for duplication of effort. </a:t>
            </a:r>
            <a:r>
              <a:rPr lang="en-US" sz="1800">
                <a:solidFill>
                  <a:srgbClr val="000000"/>
                </a:solidFill>
                <a:latin typeface="Averta"/>
              </a:rPr>
              <a:t> </a:t>
            </a:r>
            <a:endParaRPr lang="en-US" sz="1800" b="0" i="0">
              <a:solidFill>
                <a:srgbClr val="000000"/>
              </a:solidFill>
              <a:effectLst/>
              <a:latin typeface="Averta"/>
            </a:endParaRPr>
          </a:p>
          <a:p>
            <a:pPr marL="0" indent="0" algn="l" rtl="0" fontAlgn="base">
              <a:buNone/>
            </a:pPr>
            <a:r>
              <a:rPr lang="en-US" sz="1800" b="0" i="0">
                <a:solidFill>
                  <a:srgbClr val="000000"/>
                </a:solidFill>
                <a:effectLst/>
                <a:latin typeface="Averta"/>
              </a:rPr>
              <a:t>Work in FY2027 may include:  </a:t>
            </a:r>
            <a:endParaRPr lang="en-US" sz="1800" b="0" i="0">
              <a:solidFill>
                <a:srgbClr val="000000"/>
              </a:solidFill>
              <a:effectLst/>
              <a:latin typeface="Averta"/>
              <a:cs typeface="Segoe UI"/>
            </a:endParaRPr>
          </a:p>
          <a:p>
            <a:pPr>
              <a:spcBef>
                <a:spcPts val="600"/>
              </a:spcBef>
              <a:spcAft>
                <a:spcPts val="0"/>
              </a:spcAft>
            </a:pPr>
            <a:r>
              <a:rPr lang="en-US" sz="1800" b="0" i="0">
                <a:solidFill>
                  <a:srgbClr val="000000"/>
                </a:solidFill>
                <a:effectLst/>
                <a:latin typeface="Averta"/>
              </a:rPr>
              <a:t>Providing advice to the Minister outlining barriers currently inhibiting the creation of a biogas market in New Zealand, and detailing actions that need to be undertaken (either by Gas Industry Co or others) to enable this; </a:t>
            </a:r>
          </a:p>
          <a:p>
            <a:pPr>
              <a:spcBef>
                <a:spcPts val="600"/>
              </a:spcBef>
              <a:spcAft>
                <a:spcPts val="0"/>
              </a:spcAft>
            </a:pPr>
            <a:r>
              <a:rPr lang="en-US" sz="1800" b="0" i="0">
                <a:solidFill>
                  <a:srgbClr val="000000"/>
                </a:solidFill>
                <a:effectLst/>
                <a:latin typeface="Averta"/>
              </a:rPr>
              <a:t>Liaising with stakeholders to gather information and to identify market-led measures to meet the Minister’s expectations; and</a:t>
            </a:r>
          </a:p>
          <a:p>
            <a:pPr>
              <a:spcBef>
                <a:spcPts val="600"/>
              </a:spcBef>
              <a:spcAft>
                <a:spcPts val="0"/>
              </a:spcAft>
            </a:pPr>
            <a:r>
              <a:rPr lang="en-US" sz="1800" b="0" i="0">
                <a:solidFill>
                  <a:srgbClr val="000000"/>
                </a:solidFill>
                <a:effectLst/>
                <a:latin typeface="Averta"/>
              </a:rPr>
              <a:t>Completing any remaining work in relation to the amendment of the Downstream and Switching Rules to accommodate the injection of renewable gases into downstream networks.</a:t>
            </a:r>
            <a:endParaRPr lang="en-US" sz="1800" b="1">
              <a:solidFill>
                <a:srgbClr val="00B050"/>
              </a:solidFill>
              <a:effectLst/>
              <a:latin typeface="Averta"/>
            </a:endParaRPr>
          </a:p>
        </p:txBody>
      </p:sp>
      <p:sp>
        <p:nvSpPr>
          <p:cNvPr id="5" name="Slide Number Placeholder 8">
            <a:extLst>
              <a:ext uri="{FF2B5EF4-FFF2-40B4-BE49-F238E27FC236}">
                <a16:creationId xmlns:a16="http://schemas.microsoft.com/office/drawing/2014/main" id="{3B31DB45-1D5C-99F8-8F24-04DA42CB34FF}"/>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11</a:t>
            </a:fld>
            <a:endParaRPr lang="en-NZ"/>
          </a:p>
        </p:txBody>
      </p:sp>
    </p:spTree>
    <p:extLst>
      <p:ext uri="{BB962C8B-B14F-4D97-AF65-F5344CB8AC3E}">
        <p14:creationId xmlns:p14="http://schemas.microsoft.com/office/powerpoint/2010/main" val="418330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0D5E8-C910-5E3C-A77B-9D3E1DB261F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3CF6045-E1D2-8C67-5BB8-70CBF2C685F6}"/>
              </a:ext>
            </a:extLst>
          </p:cNvPr>
          <p:cNvSpPr>
            <a:spLocks noGrp="1"/>
          </p:cNvSpPr>
          <p:nvPr>
            <p:ph type="title"/>
          </p:nvPr>
        </p:nvSpPr>
        <p:spPr>
          <a:xfrm>
            <a:off x="863600" y="400092"/>
            <a:ext cx="10463049" cy="921052"/>
          </a:xfrm>
        </p:spPr>
        <p:txBody>
          <a:bodyPr/>
          <a:lstStyle/>
          <a:p>
            <a:r>
              <a:rPr lang="en-US" b="0">
                <a:solidFill>
                  <a:srgbClr val="00B050"/>
                </a:solidFill>
                <a:latin typeface="Averta Semibold" panose="00000700000000000000" pitchFamily="50" charset="0"/>
              </a:rPr>
              <a:t>Demand response for dry year cover</a:t>
            </a:r>
            <a:endParaRPr lang="en-US" sz="280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C7F9FDB7-ADA9-A9A4-4AC8-F1988A0DCA39}"/>
              </a:ext>
            </a:extLst>
          </p:cNvPr>
          <p:cNvSpPr>
            <a:spLocks noGrp="1"/>
          </p:cNvSpPr>
          <p:nvPr>
            <p:ph idx="1"/>
          </p:nvPr>
        </p:nvSpPr>
        <p:spPr>
          <a:xfrm>
            <a:off x="863600" y="860618"/>
            <a:ext cx="9525000" cy="4390231"/>
          </a:xfrm>
        </p:spPr>
        <p:txBody>
          <a:bodyPr/>
          <a:lstStyle/>
          <a:p>
            <a:pPr marL="0" indent="0" algn="l" rtl="0" fontAlgn="base">
              <a:buNone/>
            </a:pPr>
            <a:endParaRPr lang="en-US" sz="1800" b="0" i="0">
              <a:solidFill>
                <a:srgbClr val="000000"/>
              </a:solidFill>
              <a:effectLst/>
              <a:latin typeface="Averta"/>
            </a:endParaRPr>
          </a:p>
          <a:p>
            <a:pPr marL="0" indent="0">
              <a:buNone/>
            </a:pPr>
            <a:r>
              <a:rPr lang="en-US" sz="1800">
                <a:solidFill>
                  <a:srgbClr val="000000"/>
                </a:solidFill>
                <a:latin typeface="Averta"/>
              </a:rPr>
              <a:t>Concerns regarding the long-term viability of Methanex has been highlighted in our previous Supply and Demand studies. If Methanex exits New Zealand demand response will be unavailable for power generation in dry years. </a:t>
            </a:r>
          </a:p>
          <a:p>
            <a:pPr marL="0" indent="0" algn="l" rtl="0" fontAlgn="base">
              <a:buNone/>
            </a:pPr>
            <a:r>
              <a:rPr lang="en-US" sz="1800" b="0" i="0">
                <a:solidFill>
                  <a:srgbClr val="000000"/>
                </a:solidFill>
                <a:effectLst/>
                <a:latin typeface="Averta"/>
              </a:rPr>
              <a:t>The Government is currently consulting on strengthening the regulatory framework for dry years. This includes ensuring </a:t>
            </a:r>
            <a:r>
              <a:rPr lang="en-US" sz="1800" b="0" i="0" err="1">
                <a:solidFill>
                  <a:srgbClr val="000000"/>
                </a:solidFill>
                <a:effectLst/>
                <a:latin typeface="Averta"/>
              </a:rPr>
              <a:t>Transpower’s</a:t>
            </a:r>
            <a:r>
              <a:rPr lang="en-US" sz="1800" b="0" i="0">
                <a:solidFill>
                  <a:srgbClr val="000000"/>
                </a:solidFill>
                <a:effectLst/>
                <a:latin typeface="Averta"/>
              </a:rPr>
              <a:t> security of supply assessments are fit for purpose and adapt to evolving information about declining gas supplies. Recommendations are expected in early 2026. </a:t>
            </a:r>
          </a:p>
          <a:p>
            <a:pPr marL="0" indent="0" algn="l" rtl="0" fontAlgn="base">
              <a:buNone/>
            </a:pPr>
            <a:r>
              <a:rPr lang="en-US" sz="1800" b="0" i="0">
                <a:solidFill>
                  <a:srgbClr val="000000"/>
                </a:solidFill>
                <a:effectLst/>
                <a:latin typeface="Averta"/>
              </a:rPr>
              <a:t>In FY2027 we will:  </a:t>
            </a:r>
            <a:endParaRPr lang="en-US" sz="1800" b="0" i="0">
              <a:solidFill>
                <a:srgbClr val="000000"/>
              </a:solidFill>
              <a:effectLst/>
              <a:latin typeface="Averta"/>
              <a:cs typeface="Segoe UI"/>
            </a:endParaRPr>
          </a:p>
          <a:p>
            <a:pPr marL="170815" indent="-170815">
              <a:spcBef>
                <a:spcPts val="600"/>
              </a:spcBef>
              <a:spcAft>
                <a:spcPts val="0"/>
              </a:spcAft>
            </a:pPr>
            <a:r>
              <a:rPr lang="en-US" sz="1800" b="0" i="0">
                <a:solidFill>
                  <a:srgbClr val="000000"/>
                </a:solidFill>
                <a:effectLst/>
                <a:latin typeface="Averta"/>
              </a:rPr>
              <a:t>Continue to work closely with the Electricity Authority in relation to the extent to which gas is able to provide dry year cover (including as provided for in our MoU);   </a:t>
            </a:r>
          </a:p>
          <a:p>
            <a:pPr marL="170815" indent="-170815">
              <a:spcBef>
                <a:spcPts val="600"/>
              </a:spcBef>
              <a:spcAft>
                <a:spcPts val="0"/>
              </a:spcAft>
            </a:pPr>
            <a:r>
              <a:rPr lang="en-US" sz="1800" b="0" i="0">
                <a:solidFill>
                  <a:srgbClr val="000000"/>
                </a:solidFill>
                <a:effectLst/>
                <a:latin typeface="Averta"/>
              </a:rPr>
              <a:t>Publish the codified 2026 Supply and Demand study (with input from Minister/MBIE); </a:t>
            </a:r>
          </a:p>
          <a:p>
            <a:pPr marL="170815" indent="-170815">
              <a:spcBef>
                <a:spcPts val="600"/>
              </a:spcBef>
              <a:spcAft>
                <a:spcPts val="0"/>
              </a:spcAft>
            </a:pPr>
            <a:r>
              <a:rPr lang="en-US" sz="1800" b="0" i="0">
                <a:solidFill>
                  <a:srgbClr val="000000"/>
                </a:solidFill>
                <a:effectLst/>
                <a:latin typeface="Averta"/>
              </a:rPr>
              <a:t>Where relevant, assist on any recommendations arising from the Government’s consultation on strengthening the regulatory framework for dry years. </a:t>
            </a:r>
            <a:endParaRPr lang="en-US" sz="1800" b="1">
              <a:solidFill>
                <a:srgbClr val="00B050"/>
              </a:solidFill>
              <a:effectLst/>
              <a:latin typeface="Averta"/>
            </a:endParaRPr>
          </a:p>
        </p:txBody>
      </p:sp>
      <p:sp>
        <p:nvSpPr>
          <p:cNvPr id="5" name="Slide Number Placeholder 8">
            <a:extLst>
              <a:ext uri="{FF2B5EF4-FFF2-40B4-BE49-F238E27FC236}">
                <a16:creationId xmlns:a16="http://schemas.microsoft.com/office/drawing/2014/main" id="{58F33347-4699-D8C5-84C9-8BD5F6645456}"/>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12</a:t>
            </a:fld>
            <a:endParaRPr lang="en-NZ"/>
          </a:p>
        </p:txBody>
      </p:sp>
    </p:spTree>
    <p:extLst>
      <p:ext uri="{BB962C8B-B14F-4D97-AF65-F5344CB8AC3E}">
        <p14:creationId xmlns:p14="http://schemas.microsoft.com/office/powerpoint/2010/main" val="61094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8D08-B9B8-6FBE-7698-C87EF4E40E7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BB898BD-032B-4326-0A5E-38F52770FB4E}"/>
              </a:ext>
            </a:extLst>
          </p:cNvPr>
          <p:cNvSpPr>
            <a:spLocks noGrp="1"/>
          </p:cNvSpPr>
          <p:nvPr>
            <p:ph type="title"/>
          </p:nvPr>
        </p:nvSpPr>
        <p:spPr>
          <a:xfrm>
            <a:off x="863600" y="400092"/>
            <a:ext cx="10463049" cy="921052"/>
          </a:xfrm>
        </p:spPr>
        <p:txBody>
          <a:bodyPr/>
          <a:lstStyle/>
          <a:p>
            <a:r>
              <a:rPr lang="en-US" b="0">
                <a:solidFill>
                  <a:srgbClr val="00B050"/>
                </a:solidFill>
                <a:latin typeface="Averta Semibold" panose="00000700000000000000" pitchFamily="50" charset="0"/>
              </a:rPr>
              <a:t>Levy funding arrangements</a:t>
            </a:r>
            <a:endParaRPr lang="en-US" sz="280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A0EE3DDB-DD53-6220-A717-89DE419A145F}"/>
              </a:ext>
            </a:extLst>
          </p:cNvPr>
          <p:cNvSpPr>
            <a:spLocks noGrp="1"/>
          </p:cNvSpPr>
          <p:nvPr>
            <p:ph idx="1"/>
          </p:nvPr>
        </p:nvSpPr>
        <p:spPr>
          <a:xfrm>
            <a:off x="863600" y="1124156"/>
            <a:ext cx="9525000" cy="4390231"/>
          </a:xfrm>
        </p:spPr>
        <p:txBody>
          <a:bodyPr/>
          <a:lstStyle/>
          <a:p>
            <a:pPr marL="0" indent="0" algn="l" rtl="0" fontAlgn="base">
              <a:spcBef>
                <a:spcPts val="600"/>
              </a:spcBef>
              <a:spcAft>
                <a:spcPts val="0"/>
              </a:spcAft>
              <a:buNone/>
            </a:pPr>
            <a:endParaRPr lang="en-US" sz="1800" b="0" i="0">
              <a:solidFill>
                <a:srgbClr val="000000"/>
              </a:solidFill>
              <a:effectLst/>
              <a:latin typeface="Averta"/>
            </a:endParaRPr>
          </a:p>
          <a:p>
            <a:pPr marL="0" indent="0" algn="l" rtl="0" fontAlgn="base">
              <a:spcBef>
                <a:spcPts val="600"/>
              </a:spcBef>
              <a:spcAft>
                <a:spcPts val="0"/>
              </a:spcAft>
              <a:buNone/>
            </a:pPr>
            <a:r>
              <a:rPr lang="en-US" sz="1800" b="0" i="0">
                <a:solidFill>
                  <a:srgbClr val="000000"/>
                </a:solidFill>
                <a:effectLst/>
                <a:latin typeface="Averta"/>
              </a:rPr>
              <a:t>With gas supply forecast to reduce further, we are concerned that current levy funding arrangements are no longer fit for purpose to allow us to generate the income required to deliver our work programme.  </a:t>
            </a:r>
          </a:p>
          <a:p>
            <a:pPr marL="0" indent="0" algn="l" rtl="0" fontAlgn="base">
              <a:spcAft>
                <a:spcPts val="600"/>
              </a:spcAft>
              <a:buNone/>
            </a:pPr>
            <a:r>
              <a:rPr lang="en-US" sz="1800" b="0" i="0">
                <a:solidFill>
                  <a:srgbClr val="000000"/>
                </a:solidFill>
                <a:effectLst/>
                <a:latin typeface="Averta"/>
              </a:rPr>
              <a:t>In FY2027 we intend to:  </a:t>
            </a:r>
            <a:endParaRPr lang="en-US" sz="1800" b="0" i="0">
              <a:solidFill>
                <a:srgbClr val="000000"/>
              </a:solidFill>
              <a:effectLst/>
              <a:latin typeface="Averta"/>
              <a:cs typeface="Segoe UI"/>
            </a:endParaRPr>
          </a:p>
          <a:p>
            <a:pPr>
              <a:spcBef>
                <a:spcPts val="600"/>
              </a:spcBef>
              <a:spcAft>
                <a:spcPts val="0"/>
              </a:spcAft>
            </a:pPr>
            <a:r>
              <a:rPr lang="en-US" sz="1800">
                <a:solidFill>
                  <a:srgbClr val="000000"/>
                </a:solidFill>
                <a:latin typeface="Averta"/>
              </a:rPr>
              <a:t>Review the current levy funding arrangements to determine if they are fit for purpose; and </a:t>
            </a:r>
          </a:p>
          <a:p>
            <a:pPr>
              <a:spcBef>
                <a:spcPts val="600"/>
              </a:spcBef>
              <a:spcAft>
                <a:spcPts val="0"/>
              </a:spcAft>
            </a:pPr>
            <a:r>
              <a:rPr lang="en-US" sz="1800">
                <a:solidFill>
                  <a:srgbClr val="000000"/>
                </a:solidFill>
                <a:latin typeface="Averta"/>
              </a:rPr>
              <a:t>If necessary, commence steps to introduce an alternative funding arrangement. </a:t>
            </a:r>
            <a:endParaRPr lang="en-US" sz="1800" b="1">
              <a:solidFill>
                <a:srgbClr val="00B050"/>
              </a:solidFill>
              <a:effectLst/>
              <a:latin typeface="Averta"/>
            </a:endParaRPr>
          </a:p>
        </p:txBody>
      </p:sp>
      <p:sp>
        <p:nvSpPr>
          <p:cNvPr id="5" name="Slide Number Placeholder 8">
            <a:extLst>
              <a:ext uri="{FF2B5EF4-FFF2-40B4-BE49-F238E27FC236}">
                <a16:creationId xmlns:a16="http://schemas.microsoft.com/office/drawing/2014/main" id="{4AF30C97-E969-5A8F-C684-BDC93C8C648D}"/>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13</a:t>
            </a:fld>
            <a:endParaRPr lang="en-NZ"/>
          </a:p>
        </p:txBody>
      </p:sp>
    </p:spTree>
    <p:extLst>
      <p:ext uri="{BB962C8B-B14F-4D97-AF65-F5344CB8AC3E}">
        <p14:creationId xmlns:p14="http://schemas.microsoft.com/office/powerpoint/2010/main" val="3018558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233EE-545A-6820-778C-73680E856D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B0A60-F429-E562-DB7D-FA37192C8697}"/>
              </a:ext>
            </a:extLst>
          </p:cNvPr>
          <p:cNvSpPr>
            <a:spLocks noGrp="1"/>
          </p:cNvSpPr>
          <p:nvPr>
            <p:ph type="sldNum" sz="quarter" idx="4"/>
          </p:nvPr>
        </p:nvSpPr>
        <p:spPr/>
        <p:txBody>
          <a:bodyPr/>
          <a:lstStyle/>
          <a:p>
            <a:pPr>
              <a:defRPr/>
            </a:pPr>
            <a:fld id="{996E3556-5394-4F3C-A504-FD10AE1FDFB2}" type="slidenum">
              <a:rPr lang="en-NZ" smtClean="0"/>
              <a:pPr>
                <a:defRPr/>
              </a:pPr>
              <a:t>14</a:t>
            </a:fld>
            <a:endParaRPr lang="en-NZ"/>
          </a:p>
        </p:txBody>
      </p:sp>
      <p:sp>
        <p:nvSpPr>
          <p:cNvPr id="3" name="TextBox 2">
            <a:extLst>
              <a:ext uri="{FF2B5EF4-FFF2-40B4-BE49-F238E27FC236}">
                <a16:creationId xmlns:a16="http://schemas.microsoft.com/office/drawing/2014/main" id="{6B8DEDF6-72FD-CBBE-7984-FFB5BFE69199}"/>
              </a:ext>
            </a:extLst>
          </p:cNvPr>
          <p:cNvSpPr txBox="1"/>
          <p:nvPr/>
        </p:nvSpPr>
        <p:spPr>
          <a:xfrm>
            <a:off x="1097280" y="2478025"/>
            <a:ext cx="10058400" cy="1077218"/>
          </a:xfrm>
          <a:prstGeom prst="rect">
            <a:avLst/>
          </a:prstGeom>
          <a:noFill/>
        </p:spPr>
        <p:txBody>
          <a:bodyPr wrap="square" lIns="91440" tIns="45720" rIns="91440" bIns="45720" rtlCol="0" anchor="t">
            <a:spAutoFit/>
          </a:bodyPr>
          <a:lstStyle/>
          <a:p>
            <a:r>
              <a:rPr lang="en-US" sz="3200" b="1">
                <a:solidFill>
                  <a:srgbClr val="7C82B3"/>
                </a:solidFill>
                <a:latin typeface="Averta Semibold"/>
              </a:rPr>
              <a:t>Draft FY2027 Work </a:t>
            </a:r>
            <a:r>
              <a:rPr lang="en-US" sz="3200" b="1" err="1">
                <a:solidFill>
                  <a:srgbClr val="7C82B3"/>
                </a:solidFill>
                <a:latin typeface="Averta Semibold"/>
              </a:rPr>
              <a:t>Programme</a:t>
            </a:r>
            <a:r>
              <a:rPr lang="en-US" sz="3200" b="1">
                <a:solidFill>
                  <a:srgbClr val="7C82B3"/>
                </a:solidFill>
                <a:latin typeface="Averta Semibold"/>
              </a:rPr>
              <a:t> - Strategic Issues: Viability of Networks</a:t>
            </a:r>
          </a:p>
        </p:txBody>
      </p:sp>
    </p:spTree>
    <p:extLst>
      <p:ext uri="{BB962C8B-B14F-4D97-AF65-F5344CB8AC3E}">
        <p14:creationId xmlns:p14="http://schemas.microsoft.com/office/powerpoint/2010/main" val="40393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F67BA9-3112-4B91-9A36-569F2E10925F}"/>
              </a:ext>
            </a:extLst>
          </p:cNvPr>
          <p:cNvSpPr>
            <a:spLocks noGrp="1"/>
          </p:cNvSpPr>
          <p:nvPr>
            <p:ph type="body" sz="quarter" idx="10"/>
          </p:nvPr>
        </p:nvSpPr>
        <p:spPr>
          <a:xfrm>
            <a:off x="838200" y="1060704"/>
            <a:ext cx="10363841" cy="3694119"/>
          </a:xfrm>
        </p:spPr>
        <p:txBody>
          <a:bodyPr/>
          <a:lstStyle/>
          <a:p>
            <a:pPr>
              <a:buFont typeface="Arial"/>
              <a:buChar char="•"/>
            </a:pPr>
            <a:endParaRPr lang="en-US" sz="400">
              <a:solidFill>
                <a:srgbClr val="000000"/>
              </a:solidFill>
              <a:latin typeface="Averta"/>
            </a:endParaRPr>
          </a:p>
          <a:p>
            <a:pPr marL="0" indent="0">
              <a:spcAft>
                <a:spcPts val="750"/>
              </a:spcAft>
              <a:buNone/>
            </a:pPr>
            <a:r>
              <a:rPr lang="en-US" sz="1800">
                <a:solidFill>
                  <a:srgbClr val="000000"/>
                </a:solidFill>
                <a:latin typeface="Averta"/>
              </a:rPr>
              <a:t>As the gas industry contracts, the future of infrastructure and increasing costs to consumers who are unable to transition are becoming key issues.</a:t>
            </a:r>
          </a:p>
          <a:p>
            <a:pPr marL="0" indent="0" algn="l" rtl="0" fontAlgn="base">
              <a:buNone/>
            </a:pPr>
            <a:r>
              <a:rPr lang="en-US" sz="1800" b="0" i="0">
                <a:solidFill>
                  <a:srgbClr val="000000"/>
                </a:solidFill>
                <a:effectLst/>
                <a:latin typeface="Averta"/>
              </a:rPr>
              <a:t>In FY2027 we inten</a:t>
            </a:r>
            <a:r>
              <a:rPr lang="en-US" sz="1800">
                <a:solidFill>
                  <a:srgbClr val="000000"/>
                </a:solidFill>
                <a:latin typeface="Averta"/>
              </a:rPr>
              <a:t>d to</a:t>
            </a:r>
            <a:r>
              <a:rPr lang="en-US" sz="1800" b="0" i="0">
                <a:solidFill>
                  <a:srgbClr val="000000"/>
                </a:solidFill>
                <a:effectLst/>
                <a:latin typeface="Averta"/>
              </a:rPr>
              <a:t>: </a:t>
            </a:r>
            <a:endParaRPr lang="en-US" sz="1800" b="0" i="0">
              <a:solidFill>
                <a:srgbClr val="000000"/>
              </a:solidFill>
              <a:effectLst/>
              <a:latin typeface="Averta"/>
              <a:cs typeface="Segoe UI"/>
            </a:endParaRPr>
          </a:p>
          <a:p>
            <a:pPr algn="l" rtl="0" fontAlgn="base">
              <a:buFont typeface="Arial" panose="020B0604020202020204" pitchFamily="34" charset="0"/>
              <a:buChar char="•"/>
            </a:pPr>
            <a:r>
              <a:rPr lang="en-US" sz="1800" b="0" i="0">
                <a:solidFill>
                  <a:srgbClr val="000000"/>
                </a:solidFill>
                <a:effectLst/>
                <a:latin typeface="Averta"/>
              </a:rPr>
              <a:t>Investigate the impacts on consumers of the continued decline in gas production, including the future of infrastructure and costs; and </a:t>
            </a:r>
          </a:p>
          <a:p>
            <a:pPr algn="l" rtl="0" fontAlgn="base">
              <a:buFont typeface="Arial" panose="020B0604020202020204" pitchFamily="34" charset="0"/>
              <a:buChar char="•"/>
            </a:pPr>
            <a:r>
              <a:rPr lang="en-US" sz="1800" b="0" i="0">
                <a:solidFill>
                  <a:srgbClr val="000000"/>
                </a:solidFill>
                <a:effectLst/>
                <a:latin typeface="Averta"/>
              </a:rPr>
              <a:t>Consider whether consumer costs could be reduced by ‘right sizing’ the network for future loads (eg by allowing networks to be run at lower pressures or with fewer compressors). </a:t>
            </a:r>
          </a:p>
          <a:p>
            <a:pPr marL="0" indent="0" algn="l" rtl="0" fontAlgn="base">
              <a:buNone/>
            </a:pPr>
            <a:r>
              <a:rPr lang="en-US" sz="1800" b="0" i="0">
                <a:solidFill>
                  <a:srgbClr val="000000"/>
                </a:solidFill>
                <a:effectLst/>
                <a:latin typeface="Averta"/>
              </a:rPr>
              <a:t>Further activities may include: </a:t>
            </a:r>
          </a:p>
          <a:p>
            <a:r>
              <a:rPr lang="en-US" sz="1800">
                <a:solidFill>
                  <a:srgbClr val="000000"/>
                </a:solidFill>
                <a:latin typeface="Averta"/>
              </a:rPr>
              <a:t>Supporting MBIE and Commerce Commission regarding any changes impacting pipeline regulation;  </a:t>
            </a:r>
          </a:p>
          <a:p>
            <a:r>
              <a:rPr lang="en-US" sz="1800">
                <a:solidFill>
                  <a:srgbClr val="000000"/>
                </a:solidFill>
                <a:latin typeface="Averta"/>
              </a:rPr>
              <a:t>Assessing any proposed changes to the transmission codes;  </a:t>
            </a:r>
          </a:p>
          <a:p>
            <a:r>
              <a:rPr lang="en-US" sz="1800">
                <a:solidFill>
                  <a:srgbClr val="000000"/>
                </a:solidFill>
                <a:latin typeface="Averta"/>
              </a:rPr>
              <a:t>Assessing transmission pricing changes and their impact on industrial customers; and </a:t>
            </a:r>
          </a:p>
          <a:p>
            <a:r>
              <a:rPr lang="en-US" sz="1800">
                <a:solidFill>
                  <a:srgbClr val="000000"/>
                </a:solidFill>
                <a:latin typeface="Averta"/>
              </a:rPr>
              <a:t>Reviewing transmission pipeline interconnections as required, address any concerns regarding reasonable access, and amending the Guidelines as required.  </a:t>
            </a:r>
          </a:p>
          <a:p>
            <a:pPr marL="0" indent="0" algn="l" rtl="0" fontAlgn="base">
              <a:buNone/>
            </a:pPr>
            <a:endParaRPr lang="en-US" sz="1800" b="0" i="0">
              <a:solidFill>
                <a:srgbClr val="000000"/>
              </a:solidFill>
              <a:effectLst/>
              <a:latin typeface="Averta"/>
            </a:endParaRPr>
          </a:p>
          <a:p>
            <a:pPr marL="0" indent="0" algn="l" rtl="0" fontAlgn="base">
              <a:buNone/>
            </a:pPr>
            <a:endParaRPr lang="en-US" sz="800" b="0" i="1">
              <a:solidFill>
                <a:srgbClr val="000000"/>
              </a:solidFill>
              <a:effectLst/>
              <a:latin typeface="Averta" panose="00000500000000000000" pitchFamily="50" charset="0"/>
            </a:endParaRPr>
          </a:p>
          <a:p>
            <a:pPr marL="0" indent="0">
              <a:buNone/>
            </a:pPr>
            <a:endParaRPr lang="en-US" sz="1800" b="0" i="0">
              <a:solidFill>
                <a:srgbClr val="000000"/>
              </a:solidFill>
              <a:effectLst/>
              <a:latin typeface="Averta"/>
            </a:endParaRPr>
          </a:p>
        </p:txBody>
      </p:sp>
      <p:sp>
        <p:nvSpPr>
          <p:cNvPr id="5" name="Slide Number Placeholder 8">
            <a:extLst>
              <a:ext uri="{FF2B5EF4-FFF2-40B4-BE49-F238E27FC236}">
                <a16:creationId xmlns:a16="http://schemas.microsoft.com/office/drawing/2014/main" id="{CF972DC7-9165-2D46-9948-DD796A7AD577}"/>
              </a:ext>
            </a:extLst>
          </p:cNvPr>
          <p:cNvSpPr>
            <a:spLocks noGrp="1"/>
          </p:cNvSpPr>
          <p:nvPr>
            <p:ph type="sldNum" sz="quarter" idx="4"/>
          </p:nvPr>
        </p:nvSpPr>
        <p:spPr>
          <a:xfrm>
            <a:off x="8610600" y="6127749"/>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15</a:t>
            </a:fld>
            <a:endParaRPr lang="en-NZ"/>
          </a:p>
        </p:txBody>
      </p:sp>
      <p:sp>
        <p:nvSpPr>
          <p:cNvPr id="8" name="Title 5">
            <a:extLst>
              <a:ext uri="{FF2B5EF4-FFF2-40B4-BE49-F238E27FC236}">
                <a16:creationId xmlns:a16="http://schemas.microsoft.com/office/drawing/2014/main" id="{4657B9C3-6F88-8C4F-B508-3BA66E445CD2}"/>
              </a:ext>
            </a:extLst>
          </p:cNvPr>
          <p:cNvSpPr>
            <a:spLocks noGrp="1"/>
          </p:cNvSpPr>
          <p:nvPr>
            <p:ph type="title"/>
          </p:nvPr>
        </p:nvSpPr>
        <p:spPr>
          <a:xfrm>
            <a:off x="838200" y="530351"/>
            <a:ext cx="10515600" cy="530353"/>
          </a:xfrm>
        </p:spPr>
        <p:txBody>
          <a:bodyPr/>
          <a:lstStyle/>
          <a:p>
            <a:r>
              <a:rPr lang="en-US" b="0">
                <a:solidFill>
                  <a:srgbClr val="00B050"/>
                </a:solidFill>
                <a:latin typeface="Averta Semibold" panose="00000700000000000000" pitchFamily="50" charset="0"/>
              </a:rPr>
              <a:t>Future of infrastructure</a:t>
            </a:r>
            <a:endParaRPr lang="en-US" sz="2400" b="0">
              <a:solidFill>
                <a:srgbClr val="00B050"/>
              </a:solidFill>
              <a:latin typeface="Averta Semibold" panose="00000700000000000000" pitchFamily="50" charset="0"/>
            </a:endParaRPr>
          </a:p>
        </p:txBody>
      </p:sp>
    </p:spTree>
    <p:extLst>
      <p:ext uri="{BB962C8B-B14F-4D97-AF65-F5344CB8AC3E}">
        <p14:creationId xmlns:p14="http://schemas.microsoft.com/office/powerpoint/2010/main" val="403593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8583E-BBF1-AA70-E150-F597A5706B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8DB516-D48D-DD28-EEB2-14D46FBF2F0F}"/>
              </a:ext>
            </a:extLst>
          </p:cNvPr>
          <p:cNvSpPr>
            <a:spLocks noGrp="1"/>
          </p:cNvSpPr>
          <p:nvPr>
            <p:ph type="sldNum" sz="quarter" idx="4"/>
          </p:nvPr>
        </p:nvSpPr>
        <p:spPr/>
        <p:txBody>
          <a:bodyPr/>
          <a:lstStyle/>
          <a:p>
            <a:pPr>
              <a:defRPr/>
            </a:pPr>
            <a:fld id="{996E3556-5394-4F3C-A504-FD10AE1FDFB2}" type="slidenum">
              <a:rPr lang="en-NZ" smtClean="0"/>
              <a:pPr>
                <a:defRPr/>
              </a:pPr>
              <a:t>16</a:t>
            </a:fld>
            <a:endParaRPr lang="en-NZ"/>
          </a:p>
        </p:txBody>
      </p:sp>
      <p:sp>
        <p:nvSpPr>
          <p:cNvPr id="3" name="TextBox 2">
            <a:extLst>
              <a:ext uri="{FF2B5EF4-FFF2-40B4-BE49-F238E27FC236}">
                <a16:creationId xmlns:a16="http://schemas.microsoft.com/office/drawing/2014/main" id="{A532EDB0-61C7-2B01-3A6F-907AFF20D763}"/>
              </a:ext>
            </a:extLst>
          </p:cNvPr>
          <p:cNvSpPr txBox="1"/>
          <p:nvPr/>
        </p:nvSpPr>
        <p:spPr>
          <a:xfrm>
            <a:off x="1097280" y="2478025"/>
            <a:ext cx="10058400" cy="1077218"/>
          </a:xfrm>
          <a:prstGeom prst="rect">
            <a:avLst/>
          </a:prstGeom>
          <a:noFill/>
        </p:spPr>
        <p:txBody>
          <a:bodyPr wrap="square" lIns="91440" tIns="45720" rIns="91440" bIns="45720" rtlCol="0" anchor="t">
            <a:spAutoFit/>
          </a:bodyPr>
          <a:lstStyle/>
          <a:p>
            <a:r>
              <a:rPr lang="en-US" sz="3200" b="1">
                <a:solidFill>
                  <a:srgbClr val="7C82B3"/>
                </a:solidFill>
                <a:latin typeface="Averta Semibold"/>
              </a:rPr>
              <a:t>Draft FY2027 Work </a:t>
            </a:r>
            <a:r>
              <a:rPr lang="en-US" sz="3200" b="1" err="1">
                <a:solidFill>
                  <a:srgbClr val="7C82B3"/>
                </a:solidFill>
                <a:latin typeface="Averta Semibold"/>
              </a:rPr>
              <a:t>Programme</a:t>
            </a:r>
            <a:r>
              <a:rPr lang="en-US" sz="3200" b="1">
                <a:solidFill>
                  <a:srgbClr val="7C82B3"/>
                </a:solidFill>
                <a:latin typeface="Averta Semibold"/>
              </a:rPr>
              <a:t> - Strategic Issues: Gas Pricing</a:t>
            </a:r>
          </a:p>
        </p:txBody>
      </p:sp>
    </p:spTree>
    <p:extLst>
      <p:ext uri="{BB962C8B-B14F-4D97-AF65-F5344CB8AC3E}">
        <p14:creationId xmlns:p14="http://schemas.microsoft.com/office/powerpoint/2010/main" val="4969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F67BA9-3112-4B91-9A36-569F2E10925F}"/>
              </a:ext>
            </a:extLst>
          </p:cNvPr>
          <p:cNvSpPr>
            <a:spLocks noGrp="1"/>
          </p:cNvSpPr>
          <p:nvPr>
            <p:ph type="body" sz="quarter" idx="10"/>
          </p:nvPr>
        </p:nvSpPr>
        <p:spPr>
          <a:xfrm>
            <a:off x="838200" y="991737"/>
            <a:ext cx="10363841" cy="3694119"/>
          </a:xfrm>
        </p:spPr>
        <p:txBody>
          <a:bodyPr/>
          <a:lstStyle/>
          <a:p>
            <a:pPr marL="0" indent="0">
              <a:buNone/>
            </a:pPr>
            <a:endParaRPr lang="en-US" sz="1800">
              <a:solidFill>
                <a:srgbClr val="000000"/>
              </a:solidFill>
              <a:latin typeface="Averta"/>
            </a:endParaRPr>
          </a:p>
          <a:p>
            <a:pPr marL="0" indent="0">
              <a:buNone/>
            </a:pPr>
            <a:r>
              <a:rPr lang="en-US" sz="1800">
                <a:solidFill>
                  <a:srgbClr val="000000"/>
                </a:solidFill>
                <a:latin typeface="Averta"/>
              </a:rPr>
              <a:t>We continue to receive reports that even where volumes are available to meet demand, some industrials are planning to close or exit New Zealand in response to high forward gas prices. </a:t>
            </a:r>
          </a:p>
          <a:p>
            <a:pPr marL="0" indent="0">
              <a:buNone/>
            </a:pPr>
            <a:r>
              <a:rPr lang="en-US" sz="1800">
                <a:solidFill>
                  <a:srgbClr val="000000"/>
                </a:solidFill>
                <a:latin typeface="Averta"/>
              </a:rPr>
              <a:t>We are assisting industrial gas consumers who want to take responsibility for their own gas procurement and delivery to became shippers under the Gas Transmission Code, and retailers under our gas governance arrangements.  </a:t>
            </a:r>
          </a:p>
          <a:p>
            <a:pPr marL="0" indent="0">
              <a:buNone/>
            </a:pPr>
            <a:r>
              <a:rPr lang="en-US" sz="1800">
                <a:solidFill>
                  <a:srgbClr val="000000"/>
                </a:solidFill>
                <a:latin typeface="Averta"/>
              </a:rPr>
              <a:t>In FY2027, we will: </a:t>
            </a:r>
            <a:endParaRPr lang="en-US" sz="1800">
              <a:solidFill>
                <a:srgbClr val="111111"/>
              </a:solidFill>
              <a:latin typeface="Averta"/>
            </a:endParaRPr>
          </a:p>
          <a:p>
            <a:pPr>
              <a:buFont typeface="Arial"/>
              <a:buChar char="•"/>
            </a:pPr>
            <a:r>
              <a:rPr lang="en-US" sz="1800">
                <a:solidFill>
                  <a:srgbClr val="000000"/>
                </a:solidFill>
                <a:latin typeface="Averta"/>
              </a:rPr>
              <a:t>Continue to provide data and advice to industrial gas consumers to ensure they are making informed decisions; </a:t>
            </a:r>
          </a:p>
          <a:p>
            <a:pPr>
              <a:buFont typeface="Arial"/>
              <a:buChar char="•"/>
            </a:pPr>
            <a:r>
              <a:rPr lang="en-US" sz="1800">
                <a:solidFill>
                  <a:srgbClr val="000000"/>
                </a:solidFill>
                <a:latin typeface="Averta"/>
              </a:rPr>
              <a:t>Monitor reports from industrial gas consumers regarding gas availability and pricing; </a:t>
            </a:r>
          </a:p>
          <a:p>
            <a:pPr>
              <a:buFont typeface="Arial"/>
              <a:buChar char="•"/>
            </a:pPr>
            <a:r>
              <a:rPr lang="en-US" sz="1800">
                <a:solidFill>
                  <a:srgbClr val="000000"/>
                </a:solidFill>
                <a:latin typeface="Averta"/>
              </a:rPr>
              <a:t>Ensure that issues facing industrial gas consumers (and the impacts of these) are socialised and well understood (including through regular communications/ stakeholder engagement);  </a:t>
            </a:r>
          </a:p>
          <a:p>
            <a:pPr>
              <a:buFont typeface="Arial"/>
              <a:buChar char="•"/>
            </a:pPr>
            <a:r>
              <a:rPr lang="en-US" sz="1800">
                <a:solidFill>
                  <a:srgbClr val="000000"/>
                </a:solidFill>
                <a:latin typeface="Averta"/>
              </a:rPr>
              <a:t>Advise the Minister/peer regulators regarding issues facing industrial gas consumers;  </a:t>
            </a:r>
          </a:p>
          <a:p>
            <a:pPr>
              <a:buFont typeface="Arial"/>
              <a:buChar char="•"/>
            </a:pPr>
            <a:r>
              <a:rPr lang="en-US" sz="1800">
                <a:solidFill>
                  <a:srgbClr val="000000"/>
                </a:solidFill>
                <a:latin typeface="Averta"/>
              </a:rPr>
              <a:t>Continue to support industrial gas consumers who want to take responsibility for their own gas procurement and delivery. </a:t>
            </a:r>
            <a:endParaRPr lang="en-US">
              <a:solidFill>
                <a:srgbClr val="111111"/>
              </a:solidFill>
            </a:endParaRPr>
          </a:p>
          <a:p>
            <a:pPr>
              <a:buFont typeface="Arial"/>
              <a:buChar char="•"/>
            </a:pPr>
            <a:endParaRPr lang="en-US" sz="400">
              <a:solidFill>
                <a:srgbClr val="000000"/>
              </a:solidFill>
              <a:latin typeface="Averta"/>
            </a:endParaRPr>
          </a:p>
          <a:p>
            <a:pPr marL="0" indent="0">
              <a:buNone/>
            </a:pPr>
            <a:endParaRPr lang="en-US" sz="800" b="0" i="1">
              <a:solidFill>
                <a:srgbClr val="000000"/>
              </a:solidFill>
              <a:effectLst/>
              <a:latin typeface="Averta" panose="00000500000000000000" pitchFamily="50" charset="0"/>
            </a:endParaRPr>
          </a:p>
          <a:p>
            <a:pPr marL="0" indent="0">
              <a:buNone/>
            </a:pPr>
            <a:endParaRPr lang="en-US" sz="1800" b="0" i="0">
              <a:solidFill>
                <a:srgbClr val="000000"/>
              </a:solidFill>
              <a:effectLst/>
              <a:latin typeface="Averta"/>
            </a:endParaRPr>
          </a:p>
        </p:txBody>
      </p:sp>
      <p:sp>
        <p:nvSpPr>
          <p:cNvPr id="5" name="Slide Number Placeholder 8">
            <a:extLst>
              <a:ext uri="{FF2B5EF4-FFF2-40B4-BE49-F238E27FC236}">
                <a16:creationId xmlns:a16="http://schemas.microsoft.com/office/drawing/2014/main" id="{CF972DC7-9165-2D46-9948-DD796A7AD577}"/>
              </a:ext>
            </a:extLst>
          </p:cNvPr>
          <p:cNvSpPr>
            <a:spLocks noGrp="1"/>
          </p:cNvSpPr>
          <p:nvPr>
            <p:ph type="sldNum" sz="quarter" idx="4"/>
          </p:nvPr>
        </p:nvSpPr>
        <p:spPr>
          <a:xfrm>
            <a:off x="8610600" y="6127749"/>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17</a:t>
            </a:fld>
            <a:endParaRPr lang="en-NZ"/>
          </a:p>
        </p:txBody>
      </p:sp>
      <p:sp>
        <p:nvSpPr>
          <p:cNvPr id="8" name="Title 5">
            <a:extLst>
              <a:ext uri="{FF2B5EF4-FFF2-40B4-BE49-F238E27FC236}">
                <a16:creationId xmlns:a16="http://schemas.microsoft.com/office/drawing/2014/main" id="{4657B9C3-6F88-8C4F-B508-3BA66E445CD2}"/>
              </a:ext>
            </a:extLst>
          </p:cNvPr>
          <p:cNvSpPr>
            <a:spLocks noGrp="1"/>
          </p:cNvSpPr>
          <p:nvPr>
            <p:ph type="title"/>
          </p:nvPr>
        </p:nvSpPr>
        <p:spPr>
          <a:xfrm>
            <a:off x="838200" y="183743"/>
            <a:ext cx="10515600" cy="1068986"/>
          </a:xfrm>
        </p:spPr>
        <p:txBody>
          <a:bodyPr/>
          <a:lstStyle/>
          <a:p>
            <a:r>
              <a:rPr lang="en-US" b="0">
                <a:solidFill>
                  <a:srgbClr val="00B050"/>
                </a:solidFill>
                <a:latin typeface="Averta Semibold" panose="00000700000000000000" pitchFamily="50" charset="0"/>
              </a:rPr>
              <a:t>Industrial gas consumers</a:t>
            </a:r>
            <a:endParaRPr lang="en-US" sz="2400" b="0">
              <a:solidFill>
                <a:srgbClr val="00B050"/>
              </a:solidFill>
              <a:latin typeface="Averta Semibold" panose="00000700000000000000" pitchFamily="50" charset="0"/>
            </a:endParaRPr>
          </a:p>
        </p:txBody>
      </p:sp>
    </p:spTree>
    <p:extLst>
      <p:ext uri="{BB962C8B-B14F-4D97-AF65-F5344CB8AC3E}">
        <p14:creationId xmlns:p14="http://schemas.microsoft.com/office/powerpoint/2010/main" val="226235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F67BA9-3112-4B91-9A36-569F2E10925F}"/>
              </a:ext>
            </a:extLst>
          </p:cNvPr>
          <p:cNvSpPr>
            <a:spLocks noGrp="1"/>
          </p:cNvSpPr>
          <p:nvPr>
            <p:ph type="body" sz="quarter" idx="10"/>
          </p:nvPr>
        </p:nvSpPr>
        <p:spPr>
          <a:xfrm>
            <a:off x="926592" y="1290685"/>
            <a:ext cx="9464040" cy="3518628"/>
          </a:xfrm>
        </p:spPr>
        <p:txBody>
          <a:bodyPr/>
          <a:lstStyle/>
          <a:p>
            <a:pPr marL="0" indent="0" algn="l" rtl="0" fontAlgn="base">
              <a:spcAft>
                <a:spcPts val="750"/>
              </a:spcAft>
              <a:buNone/>
            </a:pPr>
            <a:r>
              <a:rPr lang="en-US" sz="1800" b="0" i="0">
                <a:solidFill>
                  <a:srgbClr val="000000"/>
                </a:solidFill>
                <a:effectLst/>
                <a:latin typeface="Averta"/>
              </a:rPr>
              <a:t>Residential gas prices are continuing to rise, and</a:t>
            </a:r>
            <a:r>
              <a:rPr lang="en-US" sz="1800">
                <a:solidFill>
                  <a:srgbClr val="000000"/>
                </a:solidFill>
                <a:latin typeface="Averta"/>
              </a:rPr>
              <a:t> some retailers are no longer offering gas.</a:t>
            </a:r>
            <a:endParaRPr lang="en-US" sz="1800" b="0" i="0">
              <a:solidFill>
                <a:srgbClr val="000000"/>
              </a:solidFill>
              <a:effectLst/>
              <a:latin typeface="Averta"/>
            </a:endParaRPr>
          </a:p>
          <a:p>
            <a:pPr marL="170815" indent="-170815" algn="l" rtl="0" fontAlgn="base">
              <a:lnSpc>
                <a:spcPts val="1275"/>
              </a:lnSpc>
              <a:buNone/>
            </a:pPr>
            <a:r>
              <a:rPr lang="en-US" sz="1800" b="0" i="0">
                <a:solidFill>
                  <a:srgbClr val="000000"/>
                </a:solidFill>
                <a:effectLst/>
                <a:latin typeface="Averta"/>
              </a:rPr>
              <a:t>In FY2027 we will: </a:t>
            </a:r>
            <a:endParaRPr lang="en-US" sz="1600" b="0" i="0">
              <a:solidFill>
                <a:srgbClr val="000000"/>
              </a:solidFill>
              <a:effectLst/>
              <a:latin typeface="Averta"/>
              <a:cs typeface="Segoe UI" panose="020B0502040204020203" pitchFamily="34" charset="0"/>
            </a:endParaRPr>
          </a:p>
          <a:p>
            <a:pPr marL="170815" indent="-170815">
              <a:buFont typeface="Arial"/>
              <a:buChar char="•"/>
            </a:pPr>
            <a:r>
              <a:rPr lang="en-NZ" sz="1800">
                <a:solidFill>
                  <a:srgbClr val="000000"/>
                </a:solidFill>
                <a:latin typeface="Averta"/>
              </a:rPr>
              <a:t>Continue to provide data to inform residential gas consumers, aiding them in making informed decisions;</a:t>
            </a:r>
            <a:r>
              <a:rPr lang="en-US" sz="1800">
                <a:solidFill>
                  <a:srgbClr val="000000"/>
                </a:solidFill>
                <a:latin typeface="Averta"/>
              </a:rPr>
              <a:t> </a:t>
            </a:r>
          </a:p>
          <a:p>
            <a:pPr marL="170815" indent="-170815"/>
            <a:r>
              <a:rPr lang="en-US" sz="1800">
                <a:solidFill>
                  <a:srgbClr val="000000"/>
                </a:solidFill>
                <a:latin typeface="Averta"/>
              </a:rPr>
              <a:t>Monitor the availability and pricing of gas for residential consumers; </a:t>
            </a:r>
          </a:p>
          <a:p>
            <a:pPr marL="170815" indent="-170815"/>
            <a:r>
              <a:rPr lang="en-US" sz="1800">
                <a:solidFill>
                  <a:srgbClr val="000000"/>
                </a:solidFill>
                <a:latin typeface="Averta"/>
              </a:rPr>
              <a:t>Ensure that issues facing residential gas consumers are </a:t>
            </a:r>
            <a:r>
              <a:rPr lang="en-US" sz="1800" err="1">
                <a:solidFill>
                  <a:srgbClr val="000000"/>
                </a:solidFill>
                <a:latin typeface="Averta"/>
              </a:rPr>
              <a:t>socialised</a:t>
            </a:r>
            <a:r>
              <a:rPr lang="en-US" sz="1800">
                <a:solidFill>
                  <a:srgbClr val="000000"/>
                </a:solidFill>
                <a:latin typeface="Averta"/>
              </a:rPr>
              <a:t> and well understood (including through regular communications/ stakeholder engagement);</a:t>
            </a:r>
          </a:p>
          <a:p>
            <a:pPr marL="170815" indent="-170815"/>
            <a:r>
              <a:rPr lang="en-US" sz="1800">
                <a:solidFill>
                  <a:srgbClr val="000000"/>
                </a:solidFill>
                <a:latin typeface="Averta"/>
              </a:rPr>
              <a:t>Advise the Minister/peer regulators/consumer groups about issues facing residential gas consumers;</a:t>
            </a:r>
          </a:p>
          <a:p>
            <a:pPr marL="170815" indent="-170815">
              <a:buFont typeface="Arial"/>
              <a:buChar char="•"/>
            </a:pPr>
            <a:r>
              <a:rPr lang="en-NZ" sz="1800">
                <a:solidFill>
                  <a:srgbClr val="000000"/>
                </a:solidFill>
                <a:latin typeface="Averta"/>
              </a:rPr>
              <a:t>Engage an independent assessor to carry out the 3-yearly review of retail gas contracts</a:t>
            </a:r>
            <a:endParaRPr lang="en-US" sz="1800">
              <a:solidFill>
                <a:srgbClr val="000000"/>
              </a:solidFill>
              <a:latin typeface="Averta"/>
            </a:endParaRPr>
          </a:p>
          <a:p>
            <a:pPr marL="170815" indent="-170815"/>
            <a:r>
              <a:rPr lang="en-US" sz="1800">
                <a:solidFill>
                  <a:srgbClr val="000000"/>
                </a:solidFill>
                <a:latin typeface="Averta"/>
              </a:rPr>
              <a:t>Assess retailer and distributor alignment with the Consumer Care guidelines, monitor the effectiveness of the guidelines, and propose any necessary amendments to them.</a:t>
            </a:r>
          </a:p>
          <a:p>
            <a:pPr marL="170815" indent="-170815">
              <a:buFont typeface="Arial"/>
              <a:buChar char="•"/>
            </a:pPr>
            <a:endParaRPr lang="en-US" sz="1800">
              <a:solidFill>
                <a:srgbClr val="000000"/>
              </a:solidFill>
              <a:latin typeface="Averta"/>
            </a:endParaRPr>
          </a:p>
          <a:p>
            <a:pPr marL="170815" indent="-170815">
              <a:buFont typeface="Arial"/>
              <a:buChar char="•"/>
            </a:pPr>
            <a:endParaRPr lang="en-US" sz="1800">
              <a:solidFill>
                <a:srgbClr val="000000"/>
              </a:solidFill>
              <a:latin typeface="Averta"/>
            </a:endParaRPr>
          </a:p>
          <a:p>
            <a:pPr marL="170815" indent="-170815">
              <a:buFont typeface="Arial"/>
              <a:buChar char="•"/>
            </a:pPr>
            <a:endParaRPr lang="en-US" sz="1800">
              <a:solidFill>
                <a:srgbClr val="000000"/>
              </a:solidFill>
              <a:latin typeface="Averta"/>
            </a:endParaRPr>
          </a:p>
          <a:p>
            <a:pPr marL="0" indent="0" algn="l" rtl="0" fontAlgn="base">
              <a:buNone/>
            </a:pPr>
            <a:endParaRPr lang="en-US" sz="1800" b="0" i="0">
              <a:solidFill>
                <a:srgbClr val="000000"/>
              </a:solidFill>
              <a:effectLst/>
              <a:latin typeface="Averta"/>
            </a:endParaRPr>
          </a:p>
        </p:txBody>
      </p:sp>
      <p:sp>
        <p:nvSpPr>
          <p:cNvPr id="5" name="Slide Number Placeholder 8">
            <a:extLst>
              <a:ext uri="{FF2B5EF4-FFF2-40B4-BE49-F238E27FC236}">
                <a16:creationId xmlns:a16="http://schemas.microsoft.com/office/drawing/2014/main" id="{3041FE39-B4AE-3A4E-B8D6-ED0E6F49E4B8}"/>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18</a:t>
            </a:fld>
            <a:endParaRPr lang="en-NZ"/>
          </a:p>
        </p:txBody>
      </p:sp>
      <p:sp>
        <p:nvSpPr>
          <p:cNvPr id="8" name="Title 5">
            <a:extLst>
              <a:ext uri="{FF2B5EF4-FFF2-40B4-BE49-F238E27FC236}">
                <a16:creationId xmlns:a16="http://schemas.microsoft.com/office/drawing/2014/main" id="{7FCE3B3D-32FC-524F-B96E-4715C73E85DE}"/>
              </a:ext>
            </a:extLst>
          </p:cNvPr>
          <p:cNvSpPr>
            <a:spLocks noGrp="1"/>
          </p:cNvSpPr>
          <p:nvPr>
            <p:ph type="title"/>
          </p:nvPr>
        </p:nvSpPr>
        <p:spPr>
          <a:xfrm>
            <a:off x="853440" y="576072"/>
            <a:ext cx="10515600" cy="795528"/>
          </a:xfrm>
        </p:spPr>
        <p:txBody>
          <a:bodyPr/>
          <a:lstStyle/>
          <a:p>
            <a:r>
              <a:rPr lang="en-US" b="0">
                <a:solidFill>
                  <a:srgbClr val="00B050"/>
                </a:solidFill>
                <a:latin typeface="Averta Semibold" panose="00000700000000000000" pitchFamily="50" charset="0"/>
              </a:rPr>
              <a:t>Residential gas consumers</a:t>
            </a:r>
          </a:p>
        </p:txBody>
      </p:sp>
    </p:spTree>
    <p:extLst>
      <p:ext uri="{BB962C8B-B14F-4D97-AF65-F5344CB8AC3E}">
        <p14:creationId xmlns:p14="http://schemas.microsoft.com/office/powerpoint/2010/main" val="641263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69966-26BC-8033-4A51-658C89A9FB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F00611-3FC9-158B-743D-AA19F2028136}"/>
              </a:ext>
            </a:extLst>
          </p:cNvPr>
          <p:cNvSpPr>
            <a:spLocks noGrp="1"/>
          </p:cNvSpPr>
          <p:nvPr>
            <p:ph type="sldNum" sz="quarter" idx="4"/>
          </p:nvPr>
        </p:nvSpPr>
        <p:spPr/>
        <p:txBody>
          <a:bodyPr/>
          <a:lstStyle/>
          <a:p>
            <a:pPr>
              <a:defRPr/>
            </a:pPr>
            <a:fld id="{996E3556-5394-4F3C-A504-FD10AE1FDFB2}" type="slidenum">
              <a:rPr lang="en-NZ" smtClean="0"/>
              <a:pPr>
                <a:defRPr/>
              </a:pPr>
              <a:t>19</a:t>
            </a:fld>
            <a:endParaRPr lang="en-NZ"/>
          </a:p>
        </p:txBody>
      </p:sp>
      <p:sp>
        <p:nvSpPr>
          <p:cNvPr id="3" name="TextBox 2">
            <a:extLst>
              <a:ext uri="{FF2B5EF4-FFF2-40B4-BE49-F238E27FC236}">
                <a16:creationId xmlns:a16="http://schemas.microsoft.com/office/drawing/2014/main" id="{D4DF889A-CBBF-284D-E897-C63883444B72}"/>
              </a:ext>
            </a:extLst>
          </p:cNvPr>
          <p:cNvSpPr txBox="1"/>
          <p:nvPr/>
        </p:nvSpPr>
        <p:spPr>
          <a:xfrm>
            <a:off x="1097280" y="2478025"/>
            <a:ext cx="10058400" cy="584775"/>
          </a:xfrm>
          <a:prstGeom prst="rect">
            <a:avLst/>
          </a:prstGeom>
          <a:noFill/>
        </p:spPr>
        <p:txBody>
          <a:bodyPr wrap="square" lIns="91440" tIns="45720" rIns="91440" bIns="45720" rtlCol="0" anchor="t">
            <a:spAutoFit/>
          </a:bodyPr>
          <a:lstStyle/>
          <a:p>
            <a:r>
              <a:rPr lang="en-US" sz="3200" b="1">
                <a:solidFill>
                  <a:srgbClr val="7C82B3"/>
                </a:solidFill>
                <a:latin typeface="Averta Semibold"/>
              </a:rPr>
              <a:t>Draft FY2027 Work </a:t>
            </a:r>
            <a:r>
              <a:rPr lang="en-US" sz="3200" b="1" err="1">
                <a:solidFill>
                  <a:srgbClr val="7C82B3"/>
                </a:solidFill>
                <a:latin typeface="Averta Semibold"/>
              </a:rPr>
              <a:t>Programme</a:t>
            </a:r>
            <a:r>
              <a:rPr lang="en-US" sz="3200" b="1">
                <a:solidFill>
                  <a:srgbClr val="7C82B3"/>
                </a:solidFill>
                <a:latin typeface="Averta Semibold"/>
              </a:rPr>
              <a:t> - Other Activities</a:t>
            </a:r>
          </a:p>
        </p:txBody>
      </p:sp>
    </p:spTree>
    <p:extLst>
      <p:ext uri="{BB962C8B-B14F-4D97-AF65-F5344CB8AC3E}">
        <p14:creationId xmlns:p14="http://schemas.microsoft.com/office/powerpoint/2010/main" val="429159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2DCE22-597F-44AD-A672-F5B4FC72920B}"/>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p:txBody>
          <a:bodyPr/>
          <a:lstStyle/>
          <a:p>
            <a:r>
              <a:rPr lang="en-US">
                <a:latin typeface="Averta Semibold" pitchFamily="2" charset="77"/>
              </a:rPr>
              <a:t>Welcome </a:t>
            </a:r>
          </a:p>
          <a:p>
            <a:r>
              <a:rPr lang="en-US">
                <a:latin typeface="Averta Semibold" pitchFamily="2" charset="77"/>
              </a:rPr>
              <a:t>Objective</a:t>
            </a:r>
          </a:p>
          <a:p>
            <a:r>
              <a:rPr lang="en-US">
                <a:latin typeface="Averta Semibold" pitchFamily="2" charset="77"/>
              </a:rPr>
              <a:t>Strategy and co-regulatory model</a:t>
            </a:r>
          </a:p>
          <a:p>
            <a:r>
              <a:rPr lang="en-US">
                <a:latin typeface="Averta Semibold" pitchFamily="2" charset="77"/>
              </a:rPr>
              <a:t>Proposed Work Programme</a:t>
            </a:r>
          </a:p>
          <a:p>
            <a:r>
              <a:rPr lang="en-US">
                <a:latin typeface="Averta Semibold" pitchFamily="2" charset="77"/>
              </a:rPr>
              <a:t>Funding</a:t>
            </a:r>
          </a:p>
          <a:p>
            <a:r>
              <a:rPr lang="en-US">
                <a:latin typeface="Averta Semibold" pitchFamily="2" charset="77"/>
              </a:rPr>
              <a:t>Questions &amp; Discussion</a:t>
            </a:r>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a:t>
            </a:fld>
            <a:endParaRPr lang="en-NZ"/>
          </a:p>
        </p:txBody>
      </p:sp>
    </p:spTree>
    <p:extLst>
      <p:ext uri="{BB962C8B-B14F-4D97-AF65-F5344CB8AC3E}">
        <p14:creationId xmlns:p14="http://schemas.microsoft.com/office/powerpoint/2010/main" val="274068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2DCE22-597F-44AD-A672-F5B4FC72920B}"/>
              </a:ext>
            </a:extLst>
          </p:cNvPr>
          <p:cNvSpPr>
            <a:spLocks noGrp="1"/>
          </p:cNvSpPr>
          <p:nvPr>
            <p:ph type="title"/>
          </p:nvPr>
        </p:nvSpPr>
        <p:spPr>
          <a:xfrm>
            <a:off x="838200" y="576072"/>
            <a:ext cx="10515600" cy="727319"/>
          </a:xfrm>
        </p:spPr>
        <p:txBody>
          <a:bodyPr/>
          <a:lstStyle/>
          <a:p>
            <a:r>
              <a:rPr lang="en-US">
                <a:solidFill>
                  <a:srgbClr val="00B050"/>
                </a:solidFill>
                <a:latin typeface="Averta Semibold" panose="00000700000000000000" pitchFamily="50" charset="0"/>
              </a:rPr>
              <a:t>Educate and influence</a:t>
            </a:r>
            <a:endParaRPr lang="en-US" sz="2400" b="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00F16008-AD0E-4F51-B733-FC15CEC41094}"/>
              </a:ext>
            </a:extLst>
          </p:cNvPr>
          <p:cNvSpPr>
            <a:spLocks noGrp="1"/>
          </p:cNvSpPr>
          <p:nvPr>
            <p:ph idx="1"/>
          </p:nvPr>
        </p:nvSpPr>
        <p:spPr>
          <a:xfrm>
            <a:off x="838200" y="1202807"/>
            <a:ext cx="9540240" cy="4681727"/>
          </a:xfrm>
        </p:spPr>
        <p:txBody>
          <a:bodyPr/>
          <a:lstStyle/>
          <a:p>
            <a:pPr lvl="1">
              <a:buFont typeface="Arial" panose="020B0604020202020204" pitchFamily="34" charset="0"/>
              <a:buChar char="•"/>
            </a:pPr>
            <a:r>
              <a:rPr lang="en-US" b="0" i="0">
                <a:solidFill>
                  <a:srgbClr val="000000"/>
                </a:solidFill>
                <a:effectLst/>
                <a:latin typeface="Averta"/>
              </a:rPr>
              <a:t>Providing advice to the Minister and industry on matters concerning the gas industry; </a:t>
            </a:r>
          </a:p>
          <a:p>
            <a:pPr lvl="1">
              <a:buFont typeface="Arial" panose="020B0604020202020204" pitchFamily="34" charset="0"/>
              <a:buChar char="•"/>
            </a:pPr>
            <a:r>
              <a:rPr lang="en-US" b="0" i="0">
                <a:solidFill>
                  <a:srgbClr val="000000"/>
                </a:solidFill>
                <a:effectLst/>
                <a:latin typeface="Averta"/>
              </a:rPr>
              <a:t>Stakeholder engagement, including presenting at conferences and forums; hosting industry workshops; and presenting to industry participant Boards; and </a:t>
            </a:r>
          </a:p>
          <a:p>
            <a:pPr lvl="1">
              <a:buFont typeface="Arial" panose="020B0604020202020204" pitchFamily="34" charset="0"/>
              <a:buChar char="•"/>
            </a:pPr>
            <a:r>
              <a:rPr lang="en-US" b="0" i="0">
                <a:solidFill>
                  <a:srgbClr val="000000"/>
                </a:solidFill>
                <a:effectLst/>
                <a:latin typeface="Averta"/>
              </a:rPr>
              <a:t>Reporting on the present state and performance of the gas industry. </a:t>
            </a:r>
            <a:endParaRPr lang="en-US" sz="800" b="0" i="0">
              <a:solidFill>
                <a:srgbClr val="000000"/>
              </a:solidFill>
              <a:effectLst/>
              <a:latin typeface="Averta" panose="00000500000000000000" pitchFamily="50" charset="0"/>
            </a:endParaRPr>
          </a:p>
          <a:p>
            <a:pPr marL="0" indent="0">
              <a:spcBef>
                <a:spcPct val="0"/>
              </a:spcBef>
              <a:spcAft>
                <a:spcPts val="150"/>
              </a:spcAft>
              <a:buNone/>
            </a:pPr>
            <a:endParaRPr lang="en-US" sz="1400" b="1" kern="4000" spc="75">
              <a:solidFill>
                <a:srgbClr val="00B050"/>
              </a:solidFill>
              <a:latin typeface="Averta Semibold" panose="00000700000000000000" pitchFamily="50" charset="0"/>
              <a:ea typeface="+mj-ea"/>
              <a:cs typeface="+mj-cs"/>
            </a:endParaRPr>
          </a:p>
          <a:p>
            <a:pPr marL="0" indent="0">
              <a:spcBef>
                <a:spcPct val="0"/>
              </a:spcBef>
              <a:spcAft>
                <a:spcPts val="150"/>
              </a:spcAft>
              <a:buNone/>
            </a:pPr>
            <a:r>
              <a:rPr lang="en-US" sz="2700" b="1" kern="4000" spc="75">
                <a:solidFill>
                  <a:srgbClr val="00B050"/>
                </a:solidFill>
                <a:latin typeface="Averta Semibold" panose="00000700000000000000" pitchFamily="50" charset="0"/>
                <a:ea typeface="+mj-ea"/>
                <a:cs typeface="+mj-cs"/>
              </a:rPr>
              <a:t>Gas Governance arrangements</a:t>
            </a:r>
          </a:p>
          <a:p>
            <a:pPr marL="0" indent="0" algn="l" rtl="0" fontAlgn="base">
              <a:buNone/>
            </a:pPr>
            <a:r>
              <a:rPr lang="en-US" sz="1800" b="0" i="0">
                <a:solidFill>
                  <a:srgbClr val="000000"/>
                </a:solidFill>
                <a:effectLst/>
                <a:latin typeface="Averta"/>
              </a:rPr>
              <a:t>Fulfilling our statutory roles under the following gas governance arrangements, and ensuring that the arrangements remain fit for purpose as the industry transitions:  </a:t>
            </a:r>
          </a:p>
          <a:p>
            <a:pPr lvl="1">
              <a:buFont typeface="Arial" panose="020B0604020202020204" pitchFamily="34" charset="0"/>
              <a:buChar char="•"/>
            </a:pPr>
            <a:r>
              <a:rPr lang="en-US">
                <a:solidFill>
                  <a:srgbClr val="000000"/>
                </a:solidFill>
                <a:latin typeface="Averta"/>
              </a:rPr>
              <a:t>Gas (Downstream Reconciliation) Rules 2008;  </a:t>
            </a:r>
          </a:p>
          <a:p>
            <a:pPr lvl="1">
              <a:buFont typeface="Arial" panose="020B0604020202020204" pitchFamily="34" charset="0"/>
              <a:buChar char="•"/>
            </a:pPr>
            <a:r>
              <a:rPr lang="en-US">
                <a:solidFill>
                  <a:srgbClr val="000000"/>
                </a:solidFill>
                <a:latin typeface="Averta"/>
              </a:rPr>
              <a:t>Gas Governance (Compliance) Regulations 2008;  </a:t>
            </a:r>
          </a:p>
          <a:p>
            <a:pPr lvl="1">
              <a:buFont typeface="Arial" panose="020B0604020202020204" pitchFamily="34" charset="0"/>
              <a:buChar char="•"/>
            </a:pPr>
            <a:r>
              <a:rPr lang="en-US">
                <a:solidFill>
                  <a:srgbClr val="000000"/>
                </a:solidFill>
                <a:latin typeface="Averta"/>
              </a:rPr>
              <a:t>Gas (Critical Contingency Management) Regulations 2008;  </a:t>
            </a:r>
          </a:p>
          <a:p>
            <a:pPr lvl="1">
              <a:buFont typeface="Arial" panose="020B0604020202020204" pitchFamily="34" charset="0"/>
              <a:buChar char="•"/>
            </a:pPr>
            <a:r>
              <a:rPr lang="en-US">
                <a:solidFill>
                  <a:srgbClr val="000000"/>
                </a:solidFill>
                <a:latin typeface="Averta"/>
              </a:rPr>
              <a:t>Gas (Switching Arrangements) Rules 2008; and  </a:t>
            </a:r>
          </a:p>
          <a:p>
            <a:pPr lvl="1">
              <a:buFont typeface="Arial" panose="020B0604020202020204" pitchFamily="34" charset="0"/>
              <a:buChar char="•"/>
            </a:pPr>
            <a:r>
              <a:rPr lang="en-US">
                <a:solidFill>
                  <a:srgbClr val="000000"/>
                </a:solidFill>
                <a:latin typeface="Averta"/>
              </a:rPr>
              <a:t>Gas (Facility Outage Information Disclosure) Rules 2022. </a:t>
            </a:r>
            <a:endParaRPr lang="en-US" b="0" i="0">
              <a:solidFill>
                <a:srgbClr val="000000"/>
              </a:solidFill>
              <a:effectLst/>
              <a:latin typeface="Averta"/>
            </a:endParaRPr>
          </a:p>
          <a:p>
            <a:pPr marL="0" indent="0">
              <a:buNone/>
            </a:pPr>
            <a:endParaRPr lang="en-US" b="1">
              <a:solidFill>
                <a:srgbClr val="00B050"/>
              </a:solidFill>
              <a:latin typeface="Averta"/>
            </a:endParaRPr>
          </a:p>
          <a:p>
            <a:endParaRPr lang="en-US">
              <a:latin typeface="Averta" pitchFamily="2" charset="77"/>
            </a:endParaRPr>
          </a:p>
        </p:txBody>
      </p:sp>
      <p:sp>
        <p:nvSpPr>
          <p:cNvPr id="5" name="Slide Number Placeholder 8">
            <a:extLst>
              <a:ext uri="{FF2B5EF4-FFF2-40B4-BE49-F238E27FC236}">
                <a16:creationId xmlns:a16="http://schemas.microsoft.com/office/drawing/2014/main" id="{C2F9BA9B-7994-7549-AEA8-EF861207D622}"/>
              </a:ext>
            </a:extLst>
          </p:cNvPr>
          <p:cNvSpPr>
            <a:spLocks noGrp="1"/>
          </p:cNvSpPr>
          <p:nvPr>
            <p:ph type="sldNum" sz="quarter" idx="4"/>
          </p:nvPr>
        </p:nvSpPr>
        <p:spPr>
          <a:xfrm>
            <a:off x="8610600" y="6140516"/>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20</a:t>
            </a:fld>
            <a:endParaRPr lang="en-NZ"/>
          </a:p>
        </p:txBody>
      </p:sp>
    </p:spTree>
    <p:extLst>
      <p:ext uri="{BB962C8B-B14F-4D97-AF65-F5344CB8AC3E}">
        <p14:creationId xmlns:p14="http://schemas.microsoft.com/office/powerpoint/2010/main" val="414542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B4D4-8B34-4691-BF7A-24737C1239B8}"/>
              </a:ext>
            </a:extLst>
          </p:cNvPr>
          <p:cNvSpPr>
            <a:spLocks noGrp="1"/>
          </p:cNvSpPr>
          <p:nvPr>
            <p:ph type="title"/>
          </p:nvPr>
        </p:nvSpPr>
        <p:spPr>
          <a:xfrm>
            <a:off x="831853" y="1185097"/>
            <a:ext cx="10515600" cy="2243903"/>
          </a:xfrm>
        </p:spPr>
        <p:txBody>
          <a:bodyPr/>
          <a:lstStyle/>
          <a:p>
            <a:r>
              <a:rPr lang="en-US"/>
              <a:t>Funding</a:t>
            </a:r>
            <a:endParaRPr lang="en-NZ"/>
          </a:p>
        </p:txBody>
      </p:sp>
      <p:sp>
        <p:nvSpPr>
          <p:cNvPr id="4" name="Slide Number Placeholder 3">
            <a:extLst>
              <a:ext uri="{FF2B5EF4-FFF2-40B4-BE49-F238E27FC236}">
                <a16:creationId xmlns:a16="http://schemas.microsoft.com/office/drawing/2014/main" id="{8F3C7A8A-25E0-493D-B820-70A3D2022D88}"/>
              </a:ext>
            </a:extLst>
          </p:cNvPr>
          <p:cNvSpPr>
            <a:spLocks noGrp="1"/>
          </p:cNvSpPr>
          <p:nvPr>
            <p:ph type="sldNum" sz="quarter" idx="4"/>
          </p:nvPr>
        </p:nvSpPr>
        <p:spPr/>
        <p:txBody>
          <a:bodyPr/>
          <a:lstStyle/>
          <a:p>
            <a:pPr>
              <a:defRPr/>
            </a:pPr>
            <a:fld id="{996E3556-5394-4F3C-A504-FD10AE1FDFB2}" type="slidenum">
              <a:rPr lang="en-NZ" smtClean="0"/>
              <a:pPr>
                <a:defRPr/>
              </a:pPr>
              <a:t>21</a:t>
            </a:fld>
            <a:endParaRPr lang="en-NZ"/>
          </a:p>
        </p:txBody>
      </p:sp>
    </p:spTree>
    <p:extLst>
      <p:ext uri="{BB962C8B-B14F-4D97-AF65-F5344CB8AC3E}">
        <p14:creationId xmlns:p14="http://schemas.microsoft.com/office/powerpoint/2010/main" val="271120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28" y="175854"/>
            <a:ext cx="9464041" cy="1327791"/>
          </a:xfrm>
        </p:spPr>
        <p:txBody>
          <a:bodyPr/>
          <a:lstStyle/>
          <a:p>
            <a:r>
              <a:rPr lang="en-NZ"/>
              <a:t>Two main sources of funding: Market fees and Levy</a:t>
            </a:r>
          </a:p>
        </p:txBody>
      </p:sp>
      <p:sp>
        <p:nvSpPr>
          <p:cNvPr id="3" name="Text Placeholder 2"/>
          <p:cNvSpPr>
            <a:spLocks noGrp="1"/>
          </p:cNvSpPr>
          <p:nvPr>
            <p:ph type="body" sz="quarter" idx="10"/>
          </p:nvPr>
        </p:nvSpPr>
        <p:spPr>
          <a:xfrm>
            <a:off x="720969" y="1193853"/>
            <a:ext cx="10648995" cy="5162503"/>
          </a:xfrm>
        </p:spPr>
        <p:txBody>
          <a:bodyPr/>
          <a:lstStyle/>
          <a:p>
            <a:pPr marL="0" indent="0">
              <a:buNone/>
            </a:pPr>
            <a:r>
              <a:rPr lang="en-NZ" sz="1600" b="1">
                <a:latin typeface="Averta Bold"/>
              </a:rPr>
              <a:t>Market fees:</a:t>
            </a:r>
            <a:endParaRPr lang="en-US" sz="1600" b="1">
              <a:latin typeface="Averta Bold"/>
            </a:endParaRPr>
          </a:p>
          <a:p>
            <a:pPr marL="462277" lvl="1" indent="-153670"/>
            <a:r>
              <a:rPr lang="en-NZ" sz="1600">
                <a:latin typeface="Averta"/>
              </a:rPr>
              <a:t>Provided for in gas governance rules and regulations;</a:t>
            </a:r>
            <a:endParaRPr lang="en-NZ" sz="1600">
              <a:latin typeface="Averta"/>
              <a:ea typeface="Tahoma"/>
              <a:cs typeface="Tahoma"/>
            </a:endParaRPr>
          </a:p>
          <a:p>
            <a:pPr marL="462277" lvl="1" indent="-153670"/>
            <a:r>
              <a:rPr lang="en-NZ" sz="1600">
                <a:latin typeface="Averta"/>
              </a:rPr>
              <a:t>Cover costs of most service providers and any direct external costs or Gas Industry Co internal costs that relate to the rules/regulations;</a:t>
            </a:r>
            <a:endParaRPr lang="en-NZ" sz="1600">
              <a:latin typeface="Averta"/>
              <a:ea typeface="Tahoma"/>
              <a:cs typeface="Tahoma"/>
            </a:endParaRPr>
          </a:p>
          <a:p>
            <a:pPr marL="462277" lvl="1" indent="-153670"/>
            <a:r>
              <a:rPr lang="en-NZ" sz="1600">
                <a:latin typeface="Averta"/>
              </a:rPr>
              <a:t>Formal estimate of market fees published two months before the beginning of the financial year, so placeholder included in FY2027 budget;</a:t>
            </a:r>
            <a:endParaRPr lang="en-NZ" sz="1600">
              <a:latin typeface="Averta"/>
              <a:ea typeface="Tahoma"/>
              <a:cs typeface="Tahoma"/>
            </a:endParaRPr>
          </a:p>
          <a:p>
            <a:pPr marL="462277" lvl="1" indent="-153670"/>
            <a:r>
              <a:rPr lang="en-NZ" sz="1600">
                <a:latin typeface="Averta"/>
              </a:rPr>
              <a:t>Gas Industry Co required to wash-up at year end - either invoices under-recovery, or credits over-recoveries.</a:t>
            </a:r>
            <a:endParaRPr lang="en-NZ" sz="1600">
              <a:latin typeface="Averta"/>
              <a:ea typeface="Tahoma"/>
              <a:cs typeface="Tahoma"/>
            </a:endParaRPr>
          </a:p>
          <a:p>
            <a:pPr marL="0" indent="0">
              <a:buNone/>
            </a:pPr>
            <a:r>
              <a:rPr lang="en-NZ" sz="1600" b="1">
                <a:latin typeface="Averta Bold"/>
              </a:rPr>
              <a:t>Levy:</a:t>
            </a:r>
            <a:endParaRPr lang="en-NZ" sz="1600" b="1">
              <a:latin typeface="Averta Bold"/>
              <a:ea typeface="Tahoma"/>
              <a:cs typeface="Tahoma"/>
            </a:endParaRPr>
          </a:p>
          <a:p>
            <a:pPr marL="462277" lvl="1" indent="-153670"/>
            <a:r>
              <a:rPr lang="en-NZ" sz="1600">
                <a:latin typeface="Averta"/>
              </a:rPr>
              <a:t>Cover direct cost of workstreams and non-operational expenditure;</a:t>
            </a:r>
            <a:endParaRPr lang="en-NZ" sz="1600">
              <a:latin typeface="Averta"/>
              <a:ea typeface="Tahoma"/>
              <a:cs typeface="Tahoma"/>
            </a:endParaRPr>
          </a:p>
          <a:p>
            <a:pPr marL="462277" lvl="1" indent="-153670"/>
            <a:r>
              <a:rPr lang="en-NZ" sz="1600">
                <a:latin typeface="Averta"/>
              </a:rPr>
              <a:t>Two components of the levy: wholesale and retail;</a:t>
            </a:r>
            <a:endParaRPr lang="en-NZ" sz="1600">
              <a:latin typeface="Averta"/>
              <a:ea typeface="Tahoma"/>
              <a:cs typeface="Tahoma"/>
            </a:endParaRPr>
          </a:p>
          <a:p>
            <a:pPr marL="462277" lvl="1" indent="-153670"/>
            <a:r>
              <a:rPr lang="en-NZ" sz="1600">
                <a:latin typeface="Averta"/>
              </a:rPr>
              <a:t>Wholesale levy paid by industry participants on purchases of gas from gas producers; </a:t>
            </a:r>
            <a:endParaRPr lang="en-NZ" sz="1600">
              <a:latin typeface="Averta"/>
              <a:ea typeface="Tahoma"/>
              <a:cs typeface="Tahoma"/>
            </a:endParaRPr>
          </a:p>
          <a:p>
            <a:pPr marL="462277" lvl="1" indent="-153670"/>
            <a:r>
              <a:rPr lang="en-NZ" sz="1600">
                <a:latin typeface="Averta"/>
              </a:rPr>
              <a:t>Retail levy paid by gas retailers on the number of ACTIVE-CONTRACTED ICPs in the registry;</a:t>
            </a:r>
            <a:endParaRPr lang="en-NZ" sz="1600">
              <a:latin typeface="Averta"/>
              <a:ea typeface="Tahoma"/>
              <a:cs typeface="Tahoma"/>
            </a:endParaRPr>
          </a:p>
          <a:p>
            <a:pPr marL="462277" lvl="1" indent="-153670"/>
            <a:r>
              <a:rPr lang="en-NZ" sz="1600">
                <a:latin typeface="Averta"/>
              </a:rPr>
              <a:t>Wholesale/retail component of levy reflects the weighting of the work programme, which changes from year to year;</a:t>
            </a:r>
            <a:endParaRPr lang="en-NZ" sz="1600">
              <a:latin typeface="Averta"/>
              <a:ea typeface="Tahoma"/>
              <a:cs typeface="Tahoma"/>
            </a:endParaRPr>
          </a:p>
          <a:p>
            <a:pPr marL="462277" lvl="1" indent="-153670"/>
            <a:r>
              <a:rPr lang="en-NZ" sz="1600">
                <a:latin typeface="Averta"/>
              </a:rPr>
              <a:t>Gas Industry Co Board practice has been to return any over recovery and/or underspend.</a:t>
            </a:r>
            <a:endParaRPr lang="en-NZ" sz="1600">
              <a:latin typeface="Averta"/>
              <a:ea typeface="Tahoma"/>
              <a:cs typeface="Tahoma"/>
            </a:endParaRPr>
          </a:p>
          <a:p>
            <a:pPr marL="462277" lvl="1" indent="-153670"/>
            <a:endParaRPr lang="en-NZ">
              <a:ea typeface="Tahoma"/>
              <a:cs typeface="Tahoma"/>
            </a:endParaRPr>
          </a:p>
        </p:txBody>
      </p:sp>
      <p:sp>
        <p:nvSpPr>
          <p:cNvPr id="5" name="Footer Placeholder 4"/>
          <p:cNvSpPr>
            <a:spLocks noGrp="1"/>
          </p:cNvSpPr>
          <p:nvPr>
            <p:ph type="ftr" sz="quarter" idx="12"/>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sp>
        <p:nvSpPr>
          <p:cNvPr id="6" name="Slide Number Placeholder 8">
            <a:extLst>
              <a:ext uri="{FF2B5EF4-FFF2-40B4-BE49-F238E27FC236}">
                <a16:creationId xmlns:a16="http://schemas.microsoft.com/office/drawing/2014/main" id="{D86858F1-BAC7-4277-8306-B7DE931CA21C}"/>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22</a:t>
            </a:fld>
            <a:endParaRPr lang="en-NZ"/>
          </a:p>
        </p:txBody>
      </p:sp>
    </p:spTree>
    <p:extLst>
      <p:ext uri="{BB962C8B-B14F-4D97-AF65-F5344CB8AC3E}">
        <p14:creationId xmlns:p14="http://schemas.microsoft.com/office/powerpoint/2010/main" val="337524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9" y="410181"/>
            <a:ext cx="8695695" cy="561193"/>
          </a:xfrm>
        </p:spPr>
        <p:txBody>
          <a:bodyPr/>
          <a:lstStyle/>
          <a:p>
            <a:r>
              <a:rPr lang="en-NZ">
                <a:latin typeface="Averta Bold"/>
              </a:rPr>
              <a:t>Projected FY2027 expenditure </a:t>
            </a:r>
            <a:endParaRPr lang="en-US"/>
          </a:p>
        </p:txBody>
      </p:sp>
      <p:sp>
        <p:nvSpPr>
          <p:cNvPr id="3" name="Content Placeholder 2"/>
          <p:cNvSpPr>
            <a:spLocks noGrp="1"/>
          </p:cNvSpPr>
          <p:nvPr>
            <p:ph idx="1"/>
          </p:nvPr>
        </p:nvSpPr>
        <p:spPr>
          <a:xfrm>
            <a:off x="2361115" y="1538176"/>
            <a:ext cx="7099510" cy="3917021"/>
          </a:xfrm>
        </p:spPr>
        <p:txBody>
          <a:bodyPr/>
          <a:lstStyle/>
          <a:p>
            <a:pPr marL="0" indent="0">
              <a:buNone/>
            </a:pPr>
            <a:endParaRPr lang="en-NZ"/>
          </a:p>
          <a:p>
            <a:pPr marL="0" indent="0">
              <a:buNone/>
            </a:pPr>
            <a:endParaRPr lang="en-NZ"/>
          </a:p>
          <a:p>
            <a:endParaRPr lang="en-NZ"/>
          </a:p>
        </p:txBody>
      </p:sp>
      <p:sp>
        <p:nvSpPr>
          <p:cNvPr id="5" name="Footer Placeholder 4"/>
          <p:cNvSpPr>
            <a:spLocks noGrp="1"/>
          </p:cNvSpPr>
          <p:nvPr>
            <p:ph type="ftr" sz="quarter" idx="11"/>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graphicFrame>
        <p:nvGraphicFramePr>
          <p:cNvPr id="6" name="Table 5"/>
          <p:cNvGraphicFramePr>
            <a:graphicFrameLocks noGrp="1"/>
          </p:cNvGraphicFramePr>
          <p:nvPr>
            <p:extLst>
              <p:ext uri="{D42A27DB-BD31-4B8C-83A1-F6EECF244321}">
                <p14:modId xmlns:p14="http://schemas.microsoft.com/office/powerpoint/2010/main" val="2155831093"/>
              </p:ext>
            </p:extLst>
          </p:nvPr>
        </p:nvGraphicFramePr>
        <p:xfrm>
          <a:off x="753939" y="1717864"/>
          <a:ext cx="9895905" cy="3399421"/>
        </p:xfrm>
        <a:graphic>
          <a:graphicData uri="http://schemas.openxmlformats.org/drawingml/2006/table">
            <a:tbl>
              <a:tblPr firstRow="1" bandRow="1">
                <a:tableStyleId>{5C22544A-7EE6-4342-B048-85BDC9FD1C3A}</a:tableStyleId>
              </a:tblPr>
              <a:tblGrid>
                <a:gridCol w="2876649">
                  <a:extLst>
                    <a:ext uri="{9D8B030D-6E8A-4147-A177-3AD203B41FA5}">
                      <a16:colId xmlns:a16="http://schemas.microsoft.com/office/drawing/2014/main" val="20000"/>
                    </a:ext>
                  </a:extLst>
                </a:gridCol>
                <a:gridCol w="661339">
                  <a:extLst>
                    <a:ext uri="{9D8B030D-6E8A-4147-A177-3AD203B41FA5}">
                      <a16:colId xmlns:a16="http://schemas.microsoft.com/office/drawing/2014/main" val="20001"/>
                    </a:ext>
                  </a:extLst>
                </a:gridCol>
                <a:gridCol w="2846267">
                  <a:extLst>
                    <a:ext uri="{9D8B030D-6E8A-4147-A177-3AD203B41FA5}">
                      <a16:colId xmlns:a16="http://schemas.microsoft.com/office/drawing/2014/main" val="20002"/>
                    </a:ext>
                  </a:extLst>
                </a:gridCol>
                <a:gridCol w="694825">
                  <a:extLst>
                    <a:ext uri="{9D8B030D-6E8A-4147-A177-3AD203B41FA5}">
                      <a16:colId xmlns:a16="http://schemas.microsoft.com/office/drawing/2014/main" val="20003"/>
                    </a:ext>
                  </a:extLst>
                </a:gridCol>
                <a:gridCol w="2816825">
                  <a:extLst>
                    <a:ext uri="{9D8B030D-6E8A-4147-A177-3AD203B41FA5}">
                      <a16:colId xmlns:a16="http://schemas.microsoft.com/office/drawing/2014/main" val="20004"/>
                    </a:ext>
                  </a:extLst>
                </a:gridCol>
              </a:tblGrid>
              <a:tr h="861049">
                <a:tc>
                  <a:txBody>
                    <a:bodyPr/>
                    <a:lstStyle/>
                    <a:p>
                      <a:r>
                        <a:rPr lang="en-NZ" sz="1800">
                          <a:latin typeface="Averta"/>
                        </a:rPr>
                        <a:t>Levy funding requirement</a:t>
                      </a:r>
                    </a:p>
                  </a:txBody>
                  <a:tcPr marL="98754" marR="98754" marT="49378" marB="49378"/>
                </a:tc>
                <a:tc rowSpan="3">
                  <a:txBody>
                    <a:bodyPr/>
                    <a:lstStyle/>
                    <a:p>
                      <a:pPr algn="ctr"/>
                      <a:r>
                        <a:rPr lang="en-NZ" sz="1800">
                          <a:solidFill>
                            <a:schemeClr val="tx1"/>
                          </a:solidFill>
                          <a:latin typeface="Averta"/>
                        </a:rPr>
                        <a:t>+</a:t>
                      </a:r>
                    </a:p>
                  </a:txBody>
                  <a:tcPr marL="98754" marR="98754" marT="49378" marB="49378" anchor="ctr">
                    <a:solidFill>
                      <a:schemeClr val="bg1"/>
                    </a:solidFill>
                  </a:tcPr>
                </a:tc>
                <a:tc>
                  <a:txBody>
                    <a:bodyPr/>
                    <a:lstStyle/>
                    <a:p>
                      <a:r>
                        <a:rPr lang="en-NZ" sz="1800">
                          <a:latin typeface="Averta"/>
                        </a:rPr>
                        <a:t>Market fees</a:t>
                      </a:r>
                    </a:p>
                  </a:txBody>
                  <a:tcPr marL="98754" marR="98754" marT="49378" marB="49378"/>
                </a:tc>
                <a:tc rowSpan="3">
                  <a:txBody>
                    <a:bodyPr/>
                    <a:lstStyle/>
                    <a:p>
                      <a:pPr algn="ctr"/>
                      <a:r>
                        <a:rPr lang="en-NZ" sz="1800">
                          <a:solidFill>
                            <a:schemeClr val="tx1"/>
                          </a:solidFill>
                          <a:latin typeface="Averta"/>
                        </a:rPr>
                        <a:t>=</a:t>
                      </a:r>
                    </a:p>
                  </a:txBody>
                  <a:tcPr marL="98754" marR="98754" marT="49378" marB="49378" anchor="ctr">
                    <a:solidFill>
                      <a:schemeClr val="bg1"/>
                    </a:solidFill>
                  </a:tcPr>
                </a:tc>
                <a:tc>
                  <a:txBody>
                    <a:bodyPr/>
                    <a:lstStyle/>
                    <a:p>
                      <a:r>
                        <a:rPr lang="en-NZ" sz="1800">
                          <a:latin typeface="Averta"/>
                        </a:rPr>
                        <a:t>Total work programme costs</a:t>
                      </a:r>
                    </a:p>
                  </a:txBody>
                  <a:tcPr marL="98754" marR="98754" marT="49378" marB="49378"/>
                </a:tc>
                <a:extLst>
                  <a:ext uri="{0D108BD9-81ED-4DB2-BD59-A6C34878D82A}">
                    <a16:rowId xmlns:a16="http://schemas.microsoft.com/office/drawing/2014/main" val="10000"/>
                  </a:ext>
                </a:extLst>
              </a:tr>
              <a:tr h="683970">
                <a:tc>
                  <a:txBody>
                    <a:bodyPr/>
                    <a:lstStyle/>
                    <a:p>
                      <a:pPr algn="r"/>
                      <a:r>
                        <a:rPr lang="en-NZ" sz="1800">
                          <a:latin typeface="Averta"/>
                        </a:rPr>
                        <a:t>$2,964,139</a:t>
                      </a:r>
                      <a:endParaRPr lang="en-NZ" sz="1800">
                        <a:latin typeface="Averta" panose="00000500000000000000" pitchFamily="50" charset="0"/>
                      </a:endParaRPr>
                    </a:p>
                  </a:txBody>
                  <a:tcPr marL="98754" marR="98754" marT="49378" marB="49378"/>
                </a:tc>
                <a:tc vMerge="1">
                  <a:txBody>
                    <a:bodyPr/>
                    <a:lstStyle/>
                    <a:p>
                      <a:pPr algn="r"/>
                      <a:endParaRPr lang="en-NZ" sz="1800"/>
                    </a:p>
                  </a:txBody>
                  <a:tcPr/>
                </a:tc>
                <a:tc>
                  <a:txBody>
                    <a:bodyPr/>
                    <a:lstStyle/>
                    <a:p>
                      <a:pPr algn="r"/>
                      <a:r>
                        <a:rPr lang="en-NZ" sz="1800">
                          <a:latin typeface="Averta"/>
                        </a:rPr>
                        <a:t>$3,074,700*</a:t>
                      </a:r>
                    </a:p>
                  </a:txBody>
                  <a:tcPr marL="98754" marR="98754" marT="49378" marB="49378"/>
                </a:tc>
                <a:tc vMerge="1">
                  <a:txBody>
                    <a:bodyPr/>
                    <a:lstStyle/>
                    <a:p>
                      <a:pPr algn="r"/>
                      <a:endParaRPr lang="en-NZ" sz="1800"/>
                    </a:p>
                  </a:txBody>
                  <a:tcPr/>
                </a:tc>
                <a:tc>
                  <a:txBody>
                    <a:bodyPr/>
                    <a:lstStyle/>
                    <a:p>
                      <a:pPr marL="0" marR="0" lvl="0" indent="0" algn="r" rtl="0" eaLnBrk="1" fontAlgn="auto" latinLnBrk="0" hangingPunct="1">
                        <a:lnSpc>
                          <a:spcPct val="100000"/>
                        </a:lnSpc>
                        <a:spcBef>
                          <a:spcPts val="0"/>
                        </a:spcBef>
                        <a:spcAft>
                          <a:spcPts val="0"/>
                        </a:spcAft>
                        <a:buClrTx/>
                        <a:buSzTx/>
                        <a:buFontTx/>
                        <a:buNone/>
                      </a:pPr>
                      <a:r>
                        <a:rPr lang="en-NZ" sz="1800">
                          <a:latin typeface="Averta"/>
                        </a:rPr>
                        <a:t>$6,038,839</a:t>
                      </a:r>
                      <a:endParaRPr lang="en-NZ" sz="1800">
                        <a:latin typeface="Averta" panose="00000500000000000000" pitchFamily="50" charset="0"/>
                      </a:endParaRPr>
                    </a:p>
                    <a:p>
                      <a:pPr algn="r"/>
                      <a:endParaRPr lang="en-NZ" sz="1800">
                        <a:latin typeface="Averta" panose="00000500000000000000" pitchFamily="50" charset="0"/>
                      </a:endParaRPr>
                    </a:p>
                  </a:txBody>
                  <a:tcPr marL="98754" marR="98754" marT="49378" marB="49378"/>
                </a:tc>
                <a:extLst>
                  <a:ext uri="{0D108BD9-81ED-4DB2-BD59-A6C34878D82A}">
                    <a16:rowId xmlns:a16="http://schemas.microsoft.com/office/drawing/2014/main" val="10001"/>
                  </a:ext>
                </a:extLst>
              </a:tr>
              <a:tr h="1854402">
                <a:tc>
                  <a:txBody>
                    <a:bodyPr/>
                    <a:lstStyle/>
                    <a:p>
                      <a:pPr algn="r"/>
                      <a:r>
                        <a:rPr lang="en-NZ" sz="1800">
                          <a:latin typeface="Averta"/>
                        </a:rPr>
                        <a:t>13.08% decrease from FY2026 ($3,410,198) </a:t>
                      </a:r>
                      <a:endParaRPr lang="en-US" sz="1400"/>
                    </a:p>
                  </a:txBody>
                  <a:tcPr marL="98754" marR="98754" marT="49378" marB="49378"/>
                </a:tc>
                <a:tc vMerge="1">
                  <a:txBody>
                    <a:bodyPr/>
                    <a:lstStyle/>
                    <a:p>
                      <a:endParaRPr lang="en-NZ"/>
                    </a:p>
                  </a:txBody>
                  <a:tcPr/>
                </a:tc>
                <a:tc>
                  <a:txBody>
                    <a:bodyPr/>
                    <a:lstStyle/>
                    <a:p>
                      <a:pPr marL="0" marR="0" lvl="0" indent="0" algn="r" rtl="0" eaLnBrk="1" fontAlgn="auto" latinLnBrk="0" hangingPunct="1">
                        <a:lnSpc>
                          <a:spcPct val="100000"/>
                        </a:lnSpc>
                        <a:spcBef>
                          <a:spcPts val="0"/>
                        </a:spcBef>
                        <a:spcAft>
                          <a:spcPts val="0"/>
                        </a:spcAft>
                        <a:buClrTx/>
                        <a:buSzTx/>
                        <a:buFontTx/>
                        <a:buNone/>
                      </a:pPr>
                      <a:r>
                        <a:rPr lang="en-NZ" sz="1800">
                          <a:latin typeface="Averta"/>
                        </a:rPr>
                        <a:t>14.96% increase from FY2026 ($2,674,550)</a:t>
                      </a:r>
                    </a:p>
                    <a:p>
                      <a:pPr marL="0" marR="0" lvl="0" indent="0" algn="r" defTabSz="571610" rtl="0" eaLnBrk="1" fontAlgn="auto" latinLnBrk="0" hangingPunct="1">
                        <a:lnSpc>
                          <a:spcPct val="100000"/>
                        </a:lnSpc>
                        <a:spcBef>
                          <a:spcPts val="0"/>
                        </a:spcBef>
                        <a:spcAft>
                          <a:spcPts val="0"/>
                        </a:spcAft>
                        <a:buClrTx/>
                        <a:buSzTx/>
                        <a:buFontTx/>
                        <a:buNone/>
                        <a:tabLst/>
                        <a:defRPr/>
                      </a:pPr>
                      <a:endParaRPr lang="en-NZ" sz="1800">
                        <a:latin typeface="Averta" panose="00000500000000000000" pitchFamily="50" charset="0"/>
                      </a:endParaRPr>
                    </a:p>
                    <a:p>
                      <a:pPr marL="0" marR="0" lvl="0" indent="0" algn="r" defTabSz="571610" rtl="0" eaLnBrk="1" fontAlgn="auto" latinLnBrk="0" hangingPunct="1">
                        <a:lnSpc>
                          <a:spcPct val="100000"/>
                        </a:lnSpc>
                        <a:spcBef>
                          <a:spcPts val="0"/>
                        </a:spcBef>
                        <a:spcAft>
                          <a:spcPts val="0"/>
                        </a:spcAft>
                        <a:buClrTx/>
                        <a:buSzTx/>
                        <a:buFontTx/>
                        <a:buNone/>
                        <a:tabLst/>
                        <a:defRPr/>
                      </a:pPr>
                      <a:r>
                        <a:rPr lang="en-NZ" sz="1800">
                          <a:latin typeface="Averta"/>
                        </a:rPr>
                        <a:t>*Placeholder - Market</a:t>
                      </a:r>
                      <a:r>
                        <a:rPr lang="en-NZ" sz="1800" baseline="0">
                          <a:latin typeface="Averta"/>
                        </a:rPr>
                        <a:t> fees estimated in April</a:t>
                      </a:r>
                      <a:endParaRPr lang="en-NZ" sz="1800">
                        <a:latin typeface="Averta"/>
                      </a:endParaRPr>
                    </a:p>
                  </a:txBody>
                  <a:tcPr marL="98754" marR="98754" marT="49378" marB="49378"/>
                </a:tc>
                <a:tc vMerge="1">
                  <a:txBody>
                    <a:bodyPr/>
                    <a:lstStyle/>
                    <a:p>
                      <a:endParaRPr lang="en-NZ"/>
                    </a:p>
                  </a:txBody>
                  <a:tcPr/>
                </a:tc>
                <a:tc>
                  <a:txBody>
                    <a:bodyPr/>
                    <a:lstStyle/>
                    <a:p>
                      <a:pPr algn="r"/>
                      <a:r>
                        <a:rPr lang="en-NZ" sz="1800" kern="1200">
                          <a:solidFill>
                            <a:schemeClr val="dk1"/>
                          </a:solidFill>
                          <a:latin typeface="Averta"/>
                          <a:ea typeface="+mn-ea"/>
                          <a:cs typeface="+mn-cs"/>
                        </a:rPr>
                        <a:t>0.75% decrease from FY2026 ($6,084,748) </a:t>
                      </a:r>
                      <a:endParaRPr lang="en-NZ" sz="1800">
                        <a:latin typeface="Averta" panose="00000500000000000000" pitchFamily="50" charset="0"/>
                      </a:endParaRPr>
                    </a:p>
                  </a:txBody>
                  <a:tcPr marL="98754" marR="98754" marT="49378" marB="49378"/>
                </a:tc>
                <a:extLst>
                  <a:ext uri="{0D108BD9-81ED-4DB2-BD59-A6C34878D82A}">
                    <a16:rowId xmlns:a16="http://schemas.microsoft.com/office/drawing/2014/main" val="1651533202"/>
                  </a:ext>
                </a:extLst>
              </a:tr>
            </a:tbl>
          </a:graphicData>
        </a:graphic>
      </p:graphicFrame>
      <p:sp>
        <p:nvSpPr>
          <p:cNvPr id="7" name="Slide Number Placeholder 8">
            <a:extLst>
              <a:ext uri="{FF2B5EF4-FFF2-40B4-BE49-F238E27FC236}">
                <a16:creationId xmlns:a16="http://schemas.microsoft.com/office/drawing/2014/main" id="{FC20EFA7-9DDB-481F-8F68-7F82FC405E1C}"/>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23</a:t>
            </a:fld>
            <a:endParaRPr lang="en-NZ"/>
          </a:p>
        </p:txBody>
      </p:sp>
    </p:spTree>
    <p:extLst>
      <p:ext uri="{BB962C8B-B14F-4D97-AF65-F5344CB8AC3E}">
        <p14:creationId xmlns:p14="http://schemas.microsoft.com/office/powerpoint/2010/main" val="1187392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9" y="468843"/>
            <a:ext cx="7907215" cy="538945"/>
          </a:xfrm>
        </p:spPr>
        <p:txBody>
          <a:bodyPr/>
          <a:lstStyle/>
          <a:p>
            <a:r>
              <a:rPr lang="en-NZ" sz="2451">
                <a:latin typeface="Averta Bold"/>
              </a:rPr>
              <a:t>Comparison of FY2026 and FY2027</a:t>
            </a:r>
          </a:p>
        </p:txBody>
      </p:sp>
      <p:sp>
        <p:nvSpPr>
          <p:cNvPr id="4" name="Slide Number Placeholder 3"/>
          <p:cNvSpPr>
            <a:spLocks noGrp="1"/>
          </p:cNvSpPr>
          <p:nvPr>
            <p:ph type="sldNum" sz="quarter" idx="10"/>
          </p:nvPr>
        </p:nvSpPr>
        <p:spPr>
          <a:xfrm>
            <a:off x="-2655277" y="5296963"/>
            <a:ext cx="61546" cy="304271"/>
          </a:xfrm>
          <a:prstGeom prst="rect">
            <a:avLst/>
          </a:prstGeom>
        </p:spPr>
        <p:txBody>
          <a:bodyPr vert="horz" lIns="91440" tIns="45721" rIns="91440" bIns="45721" rtlCol="0" anchor="ctr"/>
          <a:lstStyle>
            <a:defPPr>
              <a:defRPr lang="en-NZ"/>
            </a:defPPr>
            <a:lvl1pPr algn="r" rtl="0" eaLnBrk="0" fontAlgn="base" hangingPunct="0">
              <a:spcBef>
                <a:spcPct val="0"/>
              </a:spcBef>
              <a:spcAft>
                <a:spcPct val="0"/>
              </a:spcAft>
              <a:defRPr sz="939" b="0" kern="4000" baseline="0">
                <a:solidFill>
                  <a:schemeClr val="bg2">
                    <a:lumMod val="25000"/>
                  </a:schemeClr>
                </a:solidFill>
                <a:latin typeface="Tahoma" panose="020B0604030504040204" pitchFamily="34" charset="0"/>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endParaRPr lang="en-NZ"/>
          </a:p>
        </p:txBody>
      </p:sp>
      <p:sp>
        <p:nvSpPr>
          <p:cNvPr id="5" name="Footer Placeholder 4"/>
          <p:cNvSpPr>
            <a:spLocks noGrp="1"/>
          </p:cNvSpPr>
          <p:nvPr>
            <p:ph type="ftr" sz="quarter" idx="11"/>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graphicFrame>
        <p:nvGraphicFramePr>
          <p:cNvPr id="3" name="Table 2"/>
          <p:cNvGraphicFramePr>
            <a:graphicFrameLocks noGrp="1"/>
          </p:cNvGraphicFramePr>
          <p:nvPr>
            <p:extLst>
              <p:ext uri="{D42A27DB-BD31-4B8C-83A1-F6EECF244321}">
                <p14:modId xmlns:p14="http://schemas.microsoft.com/office/powerpoint/2010/main" val="3087534137"/>
              </p:ext>
            </p:extLst>
          </p:nvPr>
        </p:nvGraphicFramePr>
        <p:xfrm>
          <a:off x="688733" y="1447408"/>
          <a:ext cx="9882555" cy="2471220"/>
        </p:xfrm>
        <a:graphic>
          <a:graphicData uri="http://schemas.openxmlformats.org/drawingml/2006/table">
            <a:tbl>
              <a:tblPr firstRow="1" bandRow="1">
                <a:tableStyleId>{5C22544A-7EE6-4342-B048-85BDC9FD1C3A}</a:tableStyleId>
              </a:tblPr>
              <a:tblGrid>
                <a:gridCol w="3759275">
                  <a:extLst>
                    <a:ext uri="{9D8B030D-6E8A-4147-A177-3AD203B41FA5}">
                      <a16:colId xmlns:a16="http://schemas.microsoft.com/office/drawing/2014/main" val="20000"/>
                    </a:ext>
                  </a:extLst>
                </a:gridCol>
                <a:gridCol w="2080863">
                  <a:extLst>
                    <a:ext uri="{9D8B030D-6E8A-4147-A177-3AD203B41FA5}">
                      <a16:colId xmlns:a16="http://schemas.microsoft.com/office/drawing/2014/main" val="4022757679"/>
                    </a:ext>
                  </a:extLst>
                </a:gridCol>
                <a:gridCol w="1815484">
                  <a:extLst>
                    <a:ext uri="{9D8B030D-6E8A-4147-A177-3AD203B41FA5}">
                      <a16:colId xmlns:a16="http://schemas.microsoft.com/office/drawing/2014/main" val="20002"/>
                    </a:ext>
                  </a:extLst>
                </a:gridCol>
                <a:gridCol w="2226933">
                  <a:extLst>
                    <a:ext uri="{9D8B030D-6E8A-4147-A177-3AD203B41FA5}">
                      <a16:colId xmlns:a16="http://schemas.microsoft.com/office/drawing/2014/main" val="1118890474"/>
                    </a:ext>
                  </a:extLst>
                </a:gridCol>
              </a:tblGrid>
              <a:tr h="610631">
                <a:tc>
                  <a:txBody>
                    <a:bodyPr/>
                    <a:lstStyle/>
                    <a:p>
                      <a:endParaRPr lang="en-NZ" sz="1700">
                        <a:latin typeface="Averta" panose="00000500000000000000" pitchFamily="50" charset="0"/>
                      </a:endParaRPr>
                    </a:p>
                  </a:txBody>
                  <a:tcPr marL="82313" marR="82313" marT="41156" marB="41156"/>
                </a:tc>
                <a:tc>
                  <a:txBody>
                    <a:bodyPr/>
                    <a:lstStyle/>
                    <a:p>
                      <a:pPr algn="r"/>
                      <a:r>
                        <a:rPr lang="en-NZ" sz="1700">
                          <a:latin typeface="Averta"/>
                        </a:rPr>
                        <a:t>FY2027 </a:t>
                      </a:r>
                    </a:p>
                    <a:p>
                      <a:pPr algn="r"/>
                      <a:r>
                        <a:rPr lang="en-NZ" sz="1700" baseline="0">
                          <a:latin typeface="Averta"/>
                        </a:rPr>
                        <a:t>(indicative)</a:t>
                      </a:r>
                      <a:endParaRPr lang="en-NZ" sz="1700">
                        <a:latin typeface="Averta"/>
                      </a:endParaRPr>
                    </a:p>
                  </a:txBody>
                  <a:tcPr marL="82313" marR="82313" marT="41156" marB="41156"/>
                </a:tc>
                <a:tc>
                  <a:txBody>
                    <a:bodyPr/>
                    <a:lstStyle/>
                    <a:p>
                      <a:pPr algn="r"/>
                      <a:r>
                        <a:rPr lang="en-NZ" sz="1700">
                          <a:latin typeface="Averta"/>
                        </a:rPr>
                        <a:t>FY2026</a:t>
                      </a:r>
                      <a:endParaRPr lang="en-NZ" sz="1700">
                        <a:latin typeface="Averta" panose="00000500000000000000" pitchFamily="50" charset="0"/>
                      </a:endParaRPr>
                    </a:p>
                    <a:p>
                      <a:pPr algn="r"/>
                      <a:r>
                        <a:rPr lang="en-NZ" sz="1700">
                          <a:latin typeface="Averta" panose="00000500000000000000" pitchFamily="50" charset="0"/>
                        </a:rPr>
                        <a:t>(published)</a:t>
                      </a:r>
                    </a:p>
                  </a:txBody>
                  <a:tcPr marL="82313" marR="82313" marT="41156" marB="41156"/>
                </a:tc>
                <a:tc>
                  <a:txBody>
                    <a:bodyPr/>
                    <a:lstStyle/>
                    <a:p>
                      <a:pPr algn="r"/>
                      <a:r>
                        <a:rPr lang="en-US" sz="1700">
                          <a:latin typeface="Averta" panose="00000500000000000000" pitchFamily="50" charset="0"/>
                        </a:rPr>
                        <a:t>Variance</a:t>
                      </a:r>
                      <a:endParaRPr lang="en-NZ" sz="1700">
                        <a:latin typeface="Averta" panose="00000500000000000000" pitchFamily="50" charset="0"/>
                      </a:endParaRPr>
                    </a:p>
                  </a:txBody>
                  <a:tcPr marL="82313" marR="82313" marT="41156" marB="41156"/>
                </a:tc>
                <a:extLst>
                  <a:ext uri="{0D108BD9-81ED-4DB2-BD59-A6C34878D82A}">
                    <a16:rowId xmlns:a16="http://schemas.microsoft.com/office/drawing/2014/main" val="10000"/>
                  </a:ext>
                </a:extLst>
              </a:tr>
              <a:tr h="506894">
                <a:tc>
                  <a:txBody>
                    <a:bodyPr/>
                    <a:lstStyle/>
                    <a:p>
                      <a:r>
                        <a:rPr lang="en-NZ" sz="1700">
                          <a:latin typeface="Averta" panose="00000500000000000000" pitchFamily="50" charset="0"/>
                        </a:rPr>
                        <a:t>Levy Funding requirement</a:t>
                      </a:r>
                    </a:p>
                  </a:txBody>
                  <a:tcPr marL="82313" marR="82313" marT="41156" marB="41156" anchor="ctr"/>
                </a:tc>
                <a:tc>
                  <a:txBody>
                    <a:bodyPr/>
                    <a:lstStyle/>
                    <a:p>
                      <a:pPr marL="0" algn="r" defTabSz="685800" rtl="0" eaLnBrk="1" latinLnBrk="0" hangingPunct="1">
                        <a:tabLst>
                          <a:tab pos="1077913" algn="dec"/>
                          <a:tab pos="1798638" algn="dec"/>
                        </a:tabLst>
                      </a:pPr>
                      <a:r>
                        <a:rPr lang="en-US" sz="1700" kern="1200">
                          <a:solidFill>
                            <a:schemeClr val="dk1"/>
                          </a:solidFill>
                          <a:latin typeface="Averta" panose="00000500000000000000" pitchFamily="50" charset="0"/>
                          <a:ea typeface="+mn-ea"/>
                          <a:cs typeface="+mn-cs"/>
                        </a:rPr>
                        <a:t>2,964,139</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1077913" algn="dec"/>
                          <a:tab pos="1798638" algn="dec"/>
                        </a:tabLst>
                      </a:pPr>
                      <a:r>
                        <a:rPr lang="en-US" sz="1700" kern="1200">
                          <a:solidFill>
                            <a:schemeClr val="dk1"/>
                          </a:solidFill>
                          <a:latin typeface="Averta" panose="00000500000000000000" pitchFamily="50" charset="0"/>
                          <a:ea typeface="+mn-ea"/>
                          <a:cs typeface="+mn-cs"/>
                        </a:rPr>
                        <a:t>$3,410,198</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1077913" algn="dec"/>
                          <a:tab pos="1798638" algn="dec"/>
                        </a:tabLst>
                      </a:pPr>
                      <a:r>
                        <a:rPr lang="en-US" sz="1700" kern="1200">
                          <a:solidFill>
                            <a:schemeClr val="dk1"/>
                          </a:solidFill>
                          <a:latin typeface="Averta" panose="00000500000000000000" pitchFamily="50" charset="0"/>
                          <a:ea typeface="+mn-ea"/>
                          <a:cs typeface="+mn-cs"/>
                        </a:rPr>
                        <a:t>13.08% decrease</a:t>
                      </a:r>
                      <a:endParaRPr lang="en-NZ" sz="1700" kern="1200">
                        <a:solidFill>
                          <a:schemeClr val="dk1"/>
                        </a:solidFill>
                        <a:latin typeface="Averta" panose="00000500000000000000" pitchFamily="50" charset="0"/>
                        <a:ea typeface="+mn-ea"/>
                        <a:cs typeface="+mn-cs"/>
                      </a:endParaRPr>
                    </a:p>
                  </a:txBody>
                  <a:tcPr marL="82313" marR="82313" marT="41156" marB="41156" anchor="ctr"/>
                </a:tc>
                <a:extLst>
                  <a:ext uri="{0D108BD9-81ED-4DB2-BD59-A6C34878D82A}">
                    <a16:rowId xmlns:a16="http://schemas.microsoft.com/office/drawing/2014/main" val="10001"/>
                  </a:ext>
                </a:extLst>
              </a:tr>
              <a:tr h="457200">
                <a:tc>
                  <a:txBody>
                    <a:bodyPr/>
                    <a:lstStyle/>
                    <a:p>
                      <a:r>
                        <a:rPr lang="en-NZ" sz="1700">
                          <a:latin typeface="Averta" panose="00000500000000000000" pitchFamily="50" charset="0"/>
                        </a:rPr>
                        <a:t>Wholesale</a:t>
                      </a:r>
                      <a:r>
                        <a:rPr lang="en-NZ" sz="1700" baseline="0">
                          <a:latin typeface="Averta" panose="00000500000000000000" pitchFamily="50" charset="0"/>
                        </a:rPr>
                        <a:t> volume estimate</a:t>
                      </a:r>
                      <a:endParaRPr lang="en-NZ" sz="1700">
                        <a:latin typeface="Averta" panose="00000500000000000000" pitchFamily="50" charset="0"/>
                      </a:endParaRPr>
                    </a:p>
                  </a:txBody>
                  <a:tcPr marL="82313" marR="82313" marT="41156" marB="41156" anchor="ctr"/>
                </a:tc>
                <a:tc>
                  <a:txBody>
                    <a:bodyPr/>
                    <a:lstStyle/>
                    <a:p>
                      <a:pPr marL="0" algn="r" defTabSz="685800" rtl="0" eaLnBrk="1" latinLnBrk="0" hangingPunct="1">
                        <a:tabLst>
                          <a:tab pos="895350" algn="dec"/>
                          <a:tab pos="1798638" algn="dec"/>
                        </a:tabLst>
                      </a:pPr>
                      <a:r>
                        <a:rPr lang="en-US" sz="1700" kern="1200">
                          <a:solidFill>
                            <a:schemeClr val="dk1"/>
                          </a:solidFill>
                          <a:latin typeface="Averta" panose="00000500000000000000" pitchFamily="50" charset="0"/>
                          <a:ea typeface="+mn-ea"/>
                          <a:cs typeface="+mn-cs"/>
                        </a:rPr>
                        <a:t>85PJ</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895350" algn="dec"/>
                          <a:tab pos="1798638" algn="dec"/>
                        </a:tabLst>
                      </a:pPr>
                      <a:r>
                        <a:rPr lang="en-US" sz="1700" kern="1200">
                          <a:solidFill>
                            <a:schemeClr val="dk1"/>
                          </a:solidFill>
                          <a:latin typeface="Averta" panose="00000500000000000000" pitchFamily="50" charset="0"/>
                          <a:ea typeface="+mn-ea"/>
                          <a:cs typeface="+mn-cs"/>
                        </a:rPr>
                        <a:t>110PJ</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895350" algn="dec"/>
                          <a:tab pos="1798638" algn="dec"/>
                        </a:tabLst>
                      </a:pPr>
                      <a:r>
                        <a:rPr lang="en-US" sz="1700" kern="1200">
                          <a:solidFill>
                            <a:schemeClr val="dk1"/>
                          </a:solidFill>
                          <a:latin typeface="Averta" panose="00000500000000000000" pitchFamily="50" charset="0"/>
                          <a:ea typeface="+mn-ea"/>
                          <a:cs typeface="+mn-cs"/>
                        </a:rPr>
                        <a:t>22.73% decrease</a:t>
                      </a:r>
                      <a:endParaRPr lang="en-NZ" sz="1700" kern="1200">
                        <a:solidFill>
                          <a:schemeClr val="dk1"/>
                        </a:solidFill>
                        <a:latin typeface="Averta" panose="00000500000000000000" pitchFamily="50" charset="0"/>
                        <a:ea typeface="+mn-ea"/>
                        <a:cs typeface="+mn-cs"/>
                      </a:endParaRPr>
                    </a:p>
                  </a:txBody>
                  <a:tcPr marL="82313" marR="82313" marT="41156" marB="41156" anchor="ctr"/>
                </a:tc>
                <a:extLst>
                  <a:ext uri="{0D108BD9-81ED-4DB2-BD59-A6C34878D82A}">
                    <a16:rowId xmlns:a16="http://schemas.microsoft.com/office/drawing/2014/main" val="10002"/>
                  </a:ext>
                </a:extLst>
              </a:tr>
              <a:tr h="422031">
                <a:tc>
                  <a:txBody>
                    <a:bodyPr/>
                    <a:lstStyle/>
                    <a:p>
                      <a:r>
                        <a:rPr lang="en-NZ" sz="1700">
                          <a:latin typeface="Averta" panose="00000500000000000000" pitchFamily="50" charset="0"/>
                        </a:rPr>
                        <a:t>Wholesale Levy </a:t>
                      </a: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1.7058/GJ</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1.7158c/GJ</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0.58% decrease</a:t>
                      </a:r>
                      <a:endParaRPr lang="en-NZ" sz="1700" kern="1200">
                        <a:solidFill>
                          <a:schemeClr val="dk1"/>
                        </a:solidFill>
                        <a:latin typeface="Averta" panose="00000500000000000000" pitchFamily="50" charset="0"/>
                        <a:ea typeface="+mn-ea"/>
                        <a:cs typeface="+mn-cs"/>
                      </a:endParaRPr>
                    </a:p>
                  </a:txBody>
                  <a:tcPr marL="82313" marR="82313" marT="41156" marB="41156" anchor="ctr"/>
                </a:tc>
                <a:extLst>
                  <a:ext uri="{0D108BD9-81ED-4DB2-BD59-A6C34878D82A}">
                    <a16:rowId xmlns:a16="http://schemas.microsoft.com/office/drawing/2014/main" val="10003"/>
                  </a:ext>
                </a:extLst>
              </a:tr>
              <a:tr h="474464">
                <a:tc>
                  <a:txBody>
                    <a:bodyPr/>
                    <a:lstStyle/>
                    <a:p>
                      <a:r>
                        <a:rPr lang="en-NZ" sz="1700">
                          <a:latin typeface="Averta" panose="00000500000000000000" pitchFamily="50" charset="0"/>
                        </a:rPr>
                        <a:t>Retail Levy</a:t>
                      </a: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$4.98/ICP</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$4.90/ICP</a:t>
                      </a:r>
                      <a:endParaRPr lang="en-NZ" sz="1700" kern="1200">
                        <a:solidFill>
                          <a:schemeClr val="dk1"/>
                        </a:solidFill>
                        <a:latin typeface="Averta" panose="00000500000000000000" pitchFamily="50" charset="0"/>
                        <a:ea typeface="+mn-ea"/>
                        <a:cs typeface="+mn-cs"/>
                      </a:endParaRPr>
                    </a:p>
                  </a:txBody>
                  <a:tcPr marL="82313" marR="82313" marT="41156" marB="41156" anchor="ctr"/>
                </a:tc>
                <a:tc>
                  <a:txBody>
                    <a:bodyPr/>
                    <a:lstStyle/>
                    <a:p>
                      <a:pPr marL="0" algn="r" defTabSz="685800" rtl="0" eaLnBrk="1" latinLnBrk="0" hangingPunct="1">
                        <a:tabLst>
                          <a:tab pos="625475" algn="dec"/>
                          <a:tab pos="1798638" algn="dec"/>
                        </a:tabLst>
                      </a:pPr>
                      <a:r>
                        <a:rPr lang="en-US" sz="1700" kern="1200">
                          <a:solidFill>
                            <a:schemeClr val="dk1"/>
                          </a:solidFill>
                          <a:latin typeface="Averta" panose="00000500000000000000" pitchFamily="50" charset="0"/>
                          <a:ea typeface="+mn-ea"/>
                          <a:cs typeface="+mn-cs"/>
                        </a:rPr>
                        <a:t>1.63% increase</a:t>
                      </a:r>
                      <a:endParaRPr lang="en-NZ" sz="1700" kern="1200">
                        <a:solidFill>
                          <a:schemeClr val="dk1"/>
                        </a:solidFill>
                        <a:latin typeface="Averta" panose="00000500000000000000" pitchFamily="50" charset="0"/>
                        <a:ea typeface="+mn-ea"/>
                        <a:cs typeface="+mn-cs"/>
                      </a:endParaRPr>
                    </a:p>
                  </a:txBody>
                  <a:tcPr marL="82313" marR="82313" marT="41156" marB="41156" anchor="ctr"/>
                </a:tc>
                <a:extLst>
                  <a:ext uri="{0D108BD9-81ED-4DB2-BD59-A6C34878D82A}">
                    <a16:rowId xmlns:a16="http://schemas.microsoft.com/office/drawing/2014/main" val="10004"/>
                  </a:ext>
                </a:extLst>
              </a:tr>
            </a:tbl>
          </a:graphicData>
        </a:graphic>
      </p:graphicFrame>
      <p:sp>
        <p:nvSpPr>
          <p:cNvPr id="6" name="Slide Number Placeholder 8">
            <a:extLst>
              <a:ext uri="{FF2B5EF4-FFF2-40B4-BE49-F238E27FC236}">
                <a16:creationId xmlns:a16="http://schemas.microsoft.com/office/drawing/2014/main" id="{EECF66EC-3A09-4716-8F6B-4F4F72D6A275}"/>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24</a:t>
            </a:fld>
            <a:endParaRPr lang="en-NZ"/>
          </a:p>
        </p:txBody>
      </p:sp>
    </p:spTree>
    <p:extLst>
      <p:ext uri="{BB962C8B-B14F-4D97-AF65-F5344CB8AC3E}">
        <p14:creationId xmlns:p14="http://schemas.microsoft.com/office/powerpoint/2010/main" val="2567058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37" y="460166"/>
            <a:ext cx="9978905" cy="514655"/>
          </a:xfrm>
        </p:spPr>
        <p:txBody>
          <a:bodyPr/>
          <a:lstStyle/>
          <a:p>
            <a:r>
              <a:rPr lang="en-NZ" sz="2451">
                <a:latin typeface="Averta Bold"/>
              </a:rPr>
              <a:t>Year-on-year levies</a:t>
            </a:r>
          </a:p>
        </p:txBody>
      </p:sp>
      <p:sp>
        <p:nvSpPr>
          <p:cNvPr id="5" name="Footer Placeholder 4"/>
          <p:cNvSpPr>
            <a:spLocks noGrp="1"/>
          </p:cNvSpPr>
          <p:nvPr>
            <p:ph type="ftr" sz="quarter" idx="11"/>
          </p:nvPr>
        </p:nvSpPr>
        <p:spPr>
          <a:xfrm>
            <a:off x="861287" y="4406814"/>
            <a:ext cx="10225455" cy="1057024"/>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marL="285115" indent="-285115">
              <a:buFont typeface="Arial" panose="020B0604020202020204" pitchFamily="34" charset="0"/>
              <a:buChar char="•"/>
              <a:defRPr/>
            </a:pPr>
            <a:r>
              <a:rPr lang="en-NZ" sz="1750">
                <a:solidFill>
                  <a:schemeClr val="tx1"/>
                </a:solidFill>
                <a:latin typeface="Averta" panose="00000500000000000000"/>
              </a:rPr>
              <a:t>The FY2027 wholesale levy rate is slightly lower than FY2026 despite a forecasted decrease of 23% in wholesale volumes.  This is because we have moved a portion of our salary/overheads to market fees.</a:t>
            </a:r>
          </a:p>
          <a:p>
            <a:pPr marL="285115" indent="-285115">
              <a:buFont typeface="Arial" panose="020B0604020202020204" pitchFamily="34" charset="0"/>
              <a:buChar char="•"/>
              <a:defRPr/>
            </a:pPr>
            <a:r>
              <a:rPr lang="en-US" sz="1750">
                <a:solidFill>
                  <a:srgbClr val="000000"/>
                </a:solidFill>
                <a:latin typeface="Averta"/>
              </a:rPr>
              <a:t>The FY2027 retail levy rate is slightly higher than FY2026 due to a small decrease in forecasted ICP numbers.</a:t>
            </a:r>
          </a:p>
          <a:p>
            <a:pPr marL="285115" indent="-285115">
              <a:buFont typeface="Arial" panose="020B0604020202020204" pitchFamily="34" charset="0"/>
              <a:buChar char="•"/>
              <a:defRPr/>
            </a:pPr>
            <a:endParaRPr lang="en-NZ" sz="1799">
              <a:solidFill>
                <a:schemeClr val="tx1"/>
              </a:solidFill>
              <a:latin typeface="Averta" panose="00000500000000000000"/>
            </a:endParaRPr>
          </a:p>
        </p:txBody>
      </p:sp>
      <p:sp>
        <p:nvSpPr>
          <p:cNvPr id="9" name="Slide Number Placeholder 8">
            <a:extLst>
              <a:ext uri="{FF2B5EF4-FFF2-40B4-BE49-F238E27FC236}">
                <a16:creationId xmlns:a16="http://schemas.microsoft.com/office/drawing/2014/main" id="{D2275A48-E2A6-46EB-B546-3B1EFB921908}"/>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25</a:t>
            </a:fld>
            <a:endParaRPr lang="en-NZ"/>
          </a:p>
        </p:txBody>
      </p:sp>
      <p:pic>
        <p:nvPicPr>
          <p:cNvPr id="4" name="Picture 3" descr="A graph with a line going up&#10;&#10;AI-generated content may be incorrect.">
            <a:extLst>
              <a:ext uri="{FF2B5EF4-FFF2-40B4-BE49-F238E27FC236}">
                <a16:creationId xmlns:a16="http://schemas.microsoft.com/office/drawing/2014/main" id="{A550AFA8-2B5C-BAA8-7BED-A66A83222F4D}"/>
              </a:ext>
            </a:extLst>
          </p:cNvPr>
          <p:cNvPicPr>
            <a:picLocks noChangeAspect="1"/>
          </p:cNvPicPr>
          <p:nvPr/>
        </p:nvPicPr>
        <p:blipFill>
          <a:blip r:embed="rId3"/>
          <a:stretch>
            <a:fillRect/>
          </a:stretch>
        </p:blipFill>
        <p:spPr>
          <a:xfrm>
            <a:off x="971021" y="975783"/>
            <a:ext cx="4661959" cy="2959101"/>
          </a:xfrm>
          <a:prstGeom prst="rect">
            <a:avLst/>
          </a:prstGeom>
        </p:spPr>
      </p:pic>
      <p:pic>
        <p:nvPicPr>
          <p:cNvPr id="6" name="Picture 5" descr="A graph with a line&#10;&#10;AI-generated content may be incorrect.">
            <a:extLst>
              <a:ext uri="{FF2B5EF4-FFF2-40B4-BE49-F238E27FC236}">
                <a16:creationId xmlns:a16="http://schemas.microsoft.com/office/drawing/2014/main" id="{C1693803-148A-AAB5-3CE1-FB32B03DEC40}"/>
              </a:ext>
            </a:extLst>
          </p:cNvPr>
          <p:cNvPicPr>
            <a:picLocks noChangeAspect="1"/>
          </p:cNvPicPr>
          <p:nvPr/>
        </p:nvPicPr>
        <p:blipFill>
          <a:blip r:embed="rId4"/>
          <a:stretch>
            <a:fillRect/>
          </a:stretch>
        </p:blipFill>
        <p:spPr>
          <a:xfrm>
            <a:off x="5806546" y="974725"/>
            <a:ext cx="4659842" cy="2961217"/>
          </a:xfrm>
          <a:prstGeom prst="rect">
            <a:avLst/>
          </a:prstGeom>
        </p:spPr>
      </p:pic>
    </p:spTree>
    <p:extLst>
      <p:ext uri="{BB962C8B-B14F-4D97-AF65-F5344CB8AC3E}">
        <p14:creationId xmlns:p14="http://schemas.microsoft.com/office/powerpoint/2010/main" val="72018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F67BA9-3112-4B91-9A36-569F2E10925F}"/>
              </a:ext>
            </a:extLst>
          </p:cNvPr>
          <p:cNvSpPr>
            <a:spLocks noGrp="1"/>
          </p:cNvSpPr>
          <p:nvPr>
            <p:ph type="body" sz="quarter" idx="10"/>
          </p:nvPr>
        </p:nvSpPr>
        <p:spPr>
          <a:xfrm>
            <a:off x="838200" y="1469114"/>
            <a:ext cx="9174480" cy="3518628"/>
          </a:xfrm>
        </p:spPr>
        <p:txBody>
          <a:bodyPr/>
          <a:lstStyle/>
          <a:p>
            <a:r>
              <a:rPr lang="en-US"/>
              <a:t>Do you agree with the 85 PJ wholesale volume estimate?</a:t>
            </a:r>
          </a:p>
          <a:p>
            <a:endParaRPr lang="en-US" sz="1200"/>
          </a:p>
          <a:p>
            <a:r>
              <a:rPr lang="en-US"/>
              <a:t>Is there other work that should be included in the 2027 work programme?​</a:t>
            </a:r>
          </a:p>
          <a:p>
            <a:endParaRPr lang="en-US" sz="1200"/>
          </a:p>
          <a:p>
            <a:r>
              <a:rPr lang="en-US"/>
              <a:t>What issues in the gas sector do you think will need more attention in future?​</a:t>
            </a:r>
          </a:p>
          <a:p>
            <a:endParaRPr lang="en-US" sz="1200"/>
          </a:p>
          <a:p>
            <a:r>
              <a:rPr lang="en-US"/>
              <a:t>Are there gas industry issues that we haven’t identified?​</a:t>
            </a:r>
          </a:p>
          <a:p>
            <a:pPr marL="0" indent="0">
              <a:buNone/>
            </a:pPr>
            <a:endParaRPr lang="en-US">
              <a:latin typeface="Averta" pitchFamily="2" charset="77"/>
            </a:endParaRPr>
          </a:p>
          <a:p>
            <a:pPr marL="0" indent="0">
              <a:buNone/>
            </a:pPr>
            <a:endParaRPr lang="en-US">
              <a:latin typeface="Averta" pitchFamily="2" charset="77"/>
            </a:endParaRPr>
          </a:p>
        </p:txBody>
      </p:sp>
      <p:sp>
        <p:nvSpPr>
          <p:cNvPr id="5" name="Slide Number Placeholder 8">
            <a:extLst>
              <a:ext uri="{FF2B5EF4-FFF2-40B4-BE49-F238E27FC236}">
                <a16:creationId xmlns:a16="http://schemas.microsoft.com/office/drawing/2014/main" id="{86A6AE6B-D1F5-2841-A0AB-14DAA6A266BA}"/>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26</a:t>
            </a:fld>
            <a:endParaRPr lang="en-NZ"/>
          </a:p>
        </p:txBody>
      </p:sp>
      <p:sp>
        <p:nvSpPr>
          <p:cNvPr id="8" name="Title 5">
            <a:extLst>
              <a:ext uri="{FF2B5EF4-FFF2-40B4-BE49-F238E27FC236}">
                <a16:creationId xmlns:a16="http://schemas.microsoft.com/office/drawing/2014/main" id="{EA347132-BB50-C146-8117-1B9E1D68214B}"/>
              </a:ext>
            </a:extLst>
          </p:cNvPr>
          <p:cNvSpPr>
            <a:spLocks noGrp="1"/>
          </p:cNvSpPr>
          <p:nvPr>
            <p:ph type="title"/>
          </p:nvPr>
        </p:nvSpPr>
        <p:spPr>
          <a:xfrm>
            <a:off x="838200" y="352359"/>
            <a:ext cx="10515600" cy="1325563"/>
          </a:xfrm>
        </p:spPr>
        <p:txBody>
          <a:bodyPr/>
          <a:lstStyle/>
          <a:p>
            <a:r>
              <a:rPr lang="en-US">
                <a:latin typeface="Averta Bold"/>
              </a:rPr>
              <a:t>Crucial Questions</a:t>
            </a:r>
            <a:endParaRPr lang="en-US">
              <a:solidFill>
                <a:srgbClr val="00A3E0"/>
              </a:solidFill>
            </a:endParaRPr>
          </a:p>
        </p:txBody>
      </p:sp>
    </p:spTree>
    <p:extLst>
      <p:ext uri="{BB962C8B-B14F-4D97-AF65-F5344CB8AC3E}">
        <p14:creationId xmlns:p14="http://schemas.microsoft.com/office/powerpoint/2010/main" val="1038157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79D2-733F-9876-14CD-8E6BF9613406}"/>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8CD5119B-0DEB-EA34-22D2-2C9C4F42C0FF}"/>
              </a:ext>
            </a:extLst>
          </p:cNvPr>
          <p:cNvSpPr>
            <a:spLocks noGrp="1"/>
          </p:cNvSpPr>
          <p:nvPr>
            <p:ph type="body" sz="quarter" idx="10"/>
          </p:nvPr>
        </p:nvSpPr>
        <p:spPr/>
        <p:txBody>
          <a:bodyPr/>
          <a:lstStyle/>
          <a:p>
            <a:r>
              <a:rPr lang="en-US"/>
              <a:t>Feedback from today’s Co-regulatory forum will be incorporated into the Consultation Paper on the FY2027 Work Programme and Levy;</a:t>
            </a:r>
          </a:p>
          <a:p>
            <a:endParaRPr lang="en-US" sz="1200"/>
          </a:p>
          <a:p>
            <a:r>
              <a:rPr lang="en-US"/>
              <a:t>The Consultation Paper will be published on our website on 18 December 2025;</a:t>
            </a:r>
          </a:p>
          <a:p>
            <a:endParaRPr lang="en-US" sz="1200"/>
          </a:p>
          <a:p>
            <a:r>
              <a:rPr lang="en-US"/>
              <a:t>Submissions will be due by 5 pm Monday, 9 February 2026.</a:t>
            </a:r>
          </a:p>
          <a:p>
            <a:endParaRPr lang="en-US"/>
          </a:p>
        </p:txBody>
      </p:sp>
      <p:sp>
        <p:nvSpPr>
          <p:cNvPr id="4" name="Slide Number Placeholder 3">
            <a:extLst>
              <a:ext uri="{FF2B5EF4-FFF2-40B4-BE49-F238E27FC236}">
                <a16:creationId xmlns:a16="http://schemas.microsoft.com/office/drawing/2014/main" id="{3C11105D-E7A6-C22D-C43D-8D5A4578C114}"/>
              </a:ext>
            </a:extLst>
          </p:cNvPr>
          <p:cNvSpPr>
            <a:spLocks noGrp="1"/>
          </p:cNvSpPr>
          <p:nvPr>
            <p:ph type="sldNum" sz="quarter" idx="4"/>
          </p:nvPr>
        </p:nvSpPr>
        <p:spPr/>
        <p:txBody>
          <a:bodyPr/>
          <a:lstStyle/>
          <a:p>
            <a:pPr>
              <a:defRPr/>
            </a:pPr>
            <a:fld id="{996E3556-5394-4F3C-A504-FD10AE1FDFB2}" type="slidenum">
              <a:rPr lang="en-NZ" smtClean="0"/>
              <a:pPr>
                <a:defRPr/>
              </a:pPr>
              <a:t>27</a:t>
            </a:fld>
            <a:endParaRPr lang="en-NZ"/>
          </a:p>
        </p:txBody>
      </p:sp>
    </p:spTree>
    <p:extLst>
      <p:ext uri="{BB962C8B-B14F-4D97-AF65-F5344CB8AC3E}">
        <p14:creationId xmlns:p14="http://schemas.microsoft.com/office/powerpoint/2010/main" val="3337394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56" y="5296972"/>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t>Gas Industry Co</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761866" y="2669911"/>
            <a:ext cx="2668272" cy="1518207"/>
          </a:xfrm>
          <a:prstGeom prst="rect">
            <a:avLst/>
          </a:prstGeom>
          <a:noFill/>
        </p:spPr>
      </p:pic>
      <p:sp>
        <p:nvSpPr>
          <p:cNvPr id="2" name="TextBox 1"/>
          <p:cNvSpPr txBox="1"/>
          <p:nvPr/>
        </p:nvSpPr>
        <p:spPr>
          <a:xfrm>
            <a:off x="7607011" y="4387807"/>
            <a:ext cx="1515977" cy="369332"/>
          </a:xfrm>
          <a:prstGeom prst="rect">
            <a:avLst/>
          </a:prstGeom>
          <a:noFill/>
        </p:spPr>
        <p:txBody>
          <a:bodyPr wrap="square" rtlCol="0">
            <a:spAutoFit/>
          </a:bodyPr>
          <a:lstStyle/>
          <a:p>
            <a:r>
              <a:rPr lang="en-NZ">
                <a:solidFill>
                  <a:schemeClr val="tx2"/>
                </a:solidFill>
                <a:latin typeface="Averta" panose="00000500000000000000" pitchFamily="50" charset="0"/>
              </a:rPr>
              <a:t>Thank you</a:t>
            </a:r>
          </a:p>
        </p:txBody>
      </p:sp>
      <p:cxnSp>
        <p:nvCxnSpPr>
          <p:cNvPr id="7" name="Straight Connector 6"/>
          <p:cNvCxnSpPr/>
          <p:nvPr/>
        </p:nvCxnSpPr>
        <p:spPr>
          <a:xfrm>
            <a:off x="7484745" y="2481806"/>
            <a:ext cx="7122" cy="2286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91250" y="4306861"/>
            <a:ext cx="410926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8">
            <a:extLst>
              <a:ext uri="{FF2B5EF4-FFF2-40B4-BE49-F238E27FC236}">
                <a16:creationId xmlns:a16="http://schemas.microsoft.com/office/drawing/2014/main" id="{47253C9C-96A9-4DDD-A879-4E21E5262BA9}"/>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28</a:t>
            </a:fld>
            <a:endParaRPr lang="en-NZ"/>
          </a:p>
        </p:txBody>
      </p:sp>
    </p:spTree>
    <p:extLst>
      <p:ext uri="{BB962C8B-B14F-4D97-AF65-F5344CB8AC3E}">
        <p14:creationId xmlns:p14="http://schemas.microsoft.com/office/powerpoint/2010/main" val="277305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id="{4B9B9024-73FF-1540-AE66-677B74821796}"/>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3</a:t>
            </a:fld>
            <a:endParaRPr lang="en-NZ"/>
          </a:p>
        </p:txBody>
      </p:sp>
      <p:sp>
        <p:nvSpPr>
          <p:cNvPr id="8" name="Title 5">
            <a:extLst>
              <a:ext uri="{FF2B5EF4-FFF2-40B4-BE49-F238E27FC236}">
                <a16:creationId xmlns:a16="http://schemas.microsoft.com/office/drawing/2014/main" id="{AD08B11F-C940-854F-955A-7902BCAFDF9A}"/>
              </a:ext>
            </a:extLst>
          </p:cNvPr>
          <p:cNvSpPr>
            <a:spLocks noGrp="1"/>
          </p:cNvSpPr>
          <p:nvPr>
            <p:ph type="title"/>
          </p:nvPr>
        </p:nvSpPr>
        <p:spPr>
          <a:xfrm>
            <a:off x="838200" y="365126"/>
            <a:ext cx="10515600" cy="1325563"/>
          </a:xfrm>
        </p:spPr>
        <p:txBody>
          <a:bodyPr/>
          <a:lstStyle/>
          <a:p>
            <a:r>
              <a:rPr lang="en-US"/>
              <a:t>Gas Act and GPS objectives </a:t>
            </a:r>
          </a:p>
        </p:txBody>
      </p:sp>
      <p:sp>
        <p:nvSpPr>
          <p:cNvPr id="6" name="TextBox 5">
            <a:extLst>
              <a:ext uri="{FF2B5EF4-FFF2-40B4-BE49-F238E27FC236}">
                <a16:creationId xmlns:a16="http://schemas.microsoft.com/office/drawing/2014/main" id="{5AD3D505-8D99-5844-A5BB-9C3D4F2B6433}"/>
              </a:ext>
            </a:extLst>
          </p:cNvPr>
          <p:cNvSpPr txBox="1"/>
          <p:nvPr/>
        </p:nvSpPr>
        <p:spPr>
          <a:xfrm>
            <a:off x="1090697" y="2148575"/>
            <a:ext cx="10372993" cy="1569660"/>
          </a:xfrm>
          <a:prstGeom prst="rect">
            <a:avLst/>
          </a:prstGeom>
          <a:noFill/>
        </p:spPr>
        <p:txBody>
          <a:bodyPr wrap="square">
            <a:spAutoFit/>
          </a:bodyPr>
          <a:lstStyle/>
          <a:p>
            <a:r>
              <a:rPr lang="en-NZ" sz="3200" b="1">
                <a:solidFill>
                  <a:srgbClr val="F26838"/>
                </a:solidFill>
                <a:latin typeface="Averta Bold" pitchFamily="2" charset="77"/>
              </a:rPr>
              <a:t>Gas Industry Co seeks to ensure that gas is delivered to consumers in a safe, efficient, reliable, fair, and environmentally sustainable manner. </a:t>
            </a:r>
            <a:endParaRPr lang="en-NZ" sz="3200"/>
          </a:p>
        </p:txBody>
      </p:sp>
    </p:spTree>
    <p:extLst>
      <p:ext uri="{BB962C8B-B14F-4D97-AF65-F5344CB8AC3E}">
        <p14:creationId xmlns:p14="http://schemas.microsoft.com/office/powerpoint/2010/main" val="324438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770" y="588752"/>
            <a:ext cx="9687217" cy="561074"/>
          </a:xfrm>
        </p:spPr>
        <p:txBody>
          <a:bodyPr/>
          <a:lstStyle/>
          <a:p>
            <a:pPr>
              <a:defRPr/>
            </a:pPr>
            <a:r>
              <a:rPr lang="en-US" sz="2451">
                <a:latin typeface="Averta Bold"/>
                <a:sym typeface="Arial" charset="0"/>
              </a:rPr>
              <a:t>FY2027 Planning process starts early</a:t>
            </a:r>
          </a:p>
        </p:txBody>
      </p:sp>
      <p:sp>
        <p:nvSpPr>
          <p:cNvPr id="5" name="Footer Placeholder 4"/>
          <p:cNvSpPr>
            <a:spLocks noGrp="1"/>
          </p:cNvSpPr>
          <p:nvPr>
            <p:ph type="ftr" sz="quarter" idx="11"/>
          </p:nvPr>
        </p:nvSpPr>
        <p:spPr>
          <a:xfrm>
            <a:off x="133356" y="5296970"/>
            <a:ext cx="3086100" cy="304271"/>
          </a:xfrm>
          <a:prstGeom prst="rect">
            <a:avLst/>
          </a:prstGeom>
        </p:spPr>
        <p:txBody>
          <a:bodyPr vert="horz" lIns="91440" tIns="45721" rIns="91440" bIns="45721" rtlCol="0" anchor="ctr"/>
          <a:lstStyle>
            <a:defPPr>
              <a:defRPr lang="en-NZ"/>
            </a:defPPr>
            <a:lvl1pPr algn="l" rtl="0" eaLnBrk="0" fontAlgn="base" hangingPunct="0">
              <a:spcBef>
                <a:spcPct val="0"/>
              </a:spcBef>
              <a:spcAft>
                <a:spcPct val="0"/>
              </a:spcAft>
              <a:defRPr sz="900" kern="1200">
                <a:solidFill>
                  <a:schemeClr val="bg1"/>
                </a:solidFill>
                <a:latin typeface="+mn-lt"/>
                <a:ea typeface="+mn-ea"/>
                <a:cs typeface="+mn-cs"/>
              </a:defRPr>
            </a:lvl1pPr>
            <a:lvl2pPr marL="32086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41723"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96258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28344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604306" algn="l" defTabSz="641723" rtl="0" eaLnBrk="1" latinLnBrk="0" hangingPunct="1">
              <a:defRPr kern="1200">
                <a:solidFill>
                  <a:schemeClr val="tx1"/>
                </a:solidFill>
                <a:latin typeface="Calibri" panose="020F0502020204030204" pitchFamily="34" charset="0"/>
                <a:ea typeface="+mn-ea"/>
                <a:cs typeface="+mn-cs"/>
              </a:defRPr>
            </a:lvl6pPr>
            <a:lvl7pPr marL="1925168" algn="l" defTabSz="641723" rtl="0" eaLnBrk="1" latinLnBrk="0" hangingPunct="1">
              <a:defRPr kern="1200">
                <a:solidFill>
                  <a:schemeClr val="tx1"/>
                </a:solidFill>
                <a:latin typeface="Calibri" panose="020F0502020204030204" pitchFamily="34" charset="0"/>
                <a:ea typeface="+mn-ea"/>
                <a:cs typeface="+mn-cs"/>
              </a:defRPr>
            </a:lvl7pPr>
            <a:lvl8pPr marL="2246028" algn="l" defTabSz="641723" rtl="0" eaLnBrk="1" latinLnBrk="0" hangingPunct="1">
              <a:defRPr kern="1200">
                <a:solidFill>
                  <a:schemeClr val="tx1"/>
                </a:solidFill>
                <a:latin typeface="Calibri" panose="020F0502020204030204" pitchFamily="34" charset="0"/>
                <a:ea typeface="+mn-ea"/>
                <a:cs typeface="+mn-cs"/>
              </a:defRPr>
            </a:lvl8pPr>
            <a:lvl9pPr marL="2566890" algn="l" defTabSz="641723" rtl="0" eaLnBrk="1" latinLnBrk="0" hangingPunct="1">
              <a:defRPr kern="1200">
                <a:solidFill>
                  <a:schemeClr val="tx1"/>
                </a:solidFill>
                <a:latin typeface="Calibri" panose="020F0502020204030204" pitchFamily="34" charset="0"/>
                <a:ea typeface="+mn-ea"/>
                <a:cs typeface="+mn-cs"/>
              </a:defRPr>
            </a:lvl9pPr>
          </a:lstStyle>
          <a:p>
            <a:pPr>
              <a:defRPr/>
            </a:pPr>
            <a:r>
              <a:rPr lang="en-NZ">
                <a:solidFill>
                  <a:srgbClr val="FFFFFF"/>
                </a:solidFill>
              </a:rPr>
              <a:t>Gas Industry Co</a:t>
            </a:r>
          </a:p>
        </p:txBody>
      </p:sp>
      <p:sp>
        <p:nvSpPr>
          <p:cNvPr id="6" name="Content Placeholder 2"/>
          <p:cNvSpPr txBox="1">
            <a:spLocks/>
          </p:cNvSpPr>
          <p:nvPr/>
        </p:nvSpPr>
        <p:spPr>
          <a:xfrm>
            <a:off x="1569414" y="1201260"/>
            <a:ext cx="9568876" cy="3355145"/>
          </a:xfrm>
          <a:prstGeom prst="rect">
            <a:avLst/>
          </a:prstGeom>
        </p:spPr>
        <p:txBody>
          <a:bodyPr/>
          <a:lstStyle>
            <a:lvl1pPr algn="l" rtl="0" eaLnBrk="1" fontAlgn="base" hangingPunct="1">
              <a:spcBef>
                <a:spcPts val="900"/>
              </a:spcBef>
              <a:spcAft>
                <a:spcPct val="0"/>
              </a:spcAft>
              <a:defRPr sz="2400" b="1">
                <a:solidFill>
                  <a:schemeClr val="tx1"/>
                </a:solidFill>
                <a:latin typeface="+mn-lt"/>
                <a:ea typeface="+mn-ea"/>
                <a:cs typeface="+mn-cs"/>
                <a:sym typeface="Arial" charset="0"/>
              </a:defRPr>
            </a:lvl1pPr>
            <a:lvl2pPr marL="269875" indent="-268288" algn="l" rtl="0" eaLnBrk="1" fontAlgn="base" hangingPunct="1">
              <a:lnSpc>
                <a:spcPct val="90000"/>
              </a:lnSpc>
              <a:spcBef>
                <a:spcPts val="1700"/>
              </a:spcBef>
              <a:spcAft>
                <a:spcPct val="0"/>
              </a:spcAft>
              <a:buClr>
                <a:schemeClr val="tx1"/>
              </a:buClr>
              <a:buSzPct val="80000"/>
              <a:buFont typeface="Frutiger 47LightCn" charset="0"/>
              <a:buChar char="●"/>
              <a:defRPr sz="2000" b="1">
                <a:solidFill>
                  <a:schemeClr val="tx1"/>
                </a:solidFill>
                <a:latin typeface="+mn-lt"/>
                <a:cs typeface="+mn-cs"/>
                <a:sym typeface="Arial" charset="0"/>
              </a:defRPr>
            </a:lvl2pPr>
            <a:lvl3pPr marL="542925" indent="-271463" algn="l" rtl="0" eaLnBrk="1" fontAlgn="base" hangingPunct="1">
              <a:lnSpc>
                <a:spcPct val="90000"/>
              </a:lnSpc>
              <a:spcBef>
                <a:spcPts val="2200"/>
              </a:spcBef>
              <a:spcAft>
                <a:spcPct val="0"/>
              </a:spcAft>
              <a:buClr>
                <a:schemeClr val="tx1"/>
              </a:buClr>
              <a:buSzPct val="100000"/>
              <a:buFont typeface="Frutiger 47LightCn" charset="0"/>
              <a:buChar char="○"/>
              <a:defRPr sz="2000">
                <a:solidFill>
                  <a:schemeClr val="tx2"/>
                </a:solidFill>
                <a:latin typeface="+mn-lt"/>
                <a:cs typeface="+mn-cs"/>
                <a:sym typeface="Arial" charset="0"/>
              </a:defRPr>
            </a:lvl3pPr>
            <a:lvl4pPr marL="800100" indent="-255588" algn="l" rtl="0" eaLnBrk="1" fontAlgn="base" hangingPunct="1">
              <a:lnSpc>
                <a:spcPct val="90000"/>
              </a:lnSpc>
              <a:spcBef>
                <a:spcPts val="1100"/>
              </a:spcBef>
              <a:spcAft>
                <a:spcPct val="0"/>
              </a:spcAft>
              <a:buClr>
                <a:schemeClr val="tx1"/>
              </a:buClr>
              <a:buSzPct val="100000"/>
              <a:buFont typeface="Lucida Grande" charset="0"/>
              <a:buChar char="–"/>
              <a:defRPr>
                <a:solidFill>
                  <a:schemeClr val="tx2"/>
                </a:solidFill>
                <a:latin typeface="+mn-lt"/>
                <a:cs typeface="+mn-cs"/>
                <a:sym typeface="Arial" charset="0"/>
              </a:defRPr>
            </a:lvl4pPr>
            <a:lvl5pPr marL="27543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5pPr>
            <a:lvl6pPr marL="32115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6pPr>
            <a:lvl7pPr marL="36687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7pPr>
            <a:lvl8pPr marL="41259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8pPr>
            <a:lvl9pPr marL="4583113" indent="2755900" algn="l" rtl="0" eaLnBrk="1" fontAlgn="base" hangingPunct="1">
              <a:spcBef>
                <a:spcPts val="500"/>
              </a:spcBef>
              <a:spcAft>
                <a:spcPct val="0"/>
              </a:spcAft>
              <a:buClr>
                <a:srgbClr val="AA9F97"/>
              </a:buClr>
              <a:buSzPct val="100000"/>
              <a:buFont typeface="Lucida Grande" charset="0"/>
              <a:buChar char="•"/>
              <a:defRPr sz="2600">
                <a:solidFill>
                  <a:srgbClr val="4D263B"/>
                </a:solidFill>
                <a:latin typeface="Frutiger 47LightCn" charset="0"/>
                <a:cs typeface="+mn-cs"/>
                <a:sym typeface="Arial" charset="0"/>
              </a:defRPr>
            </a:lvl9pPr>
          </a:lstStyle>
          <a:p>
            <a:pPr marL="162866" indent="-162866">
              <a:buFont typeface="Arial" pitchFamily="34" charset="0"/>
              <a:buChar char="•"/>
            </a:pPr>
            <a:endParaRPr lang="en-NZ" sz="1260" b="0">
              <a:solidFill>
                <a:srgbClr val="111111"/>
              </a:solidFill>
              <a:ea typeface="Tahoma" panose="020B0604030504040204" pitchFamily="34" charset="0"/>
              <a:cs typeface="Tahoma" panose="020B0604030504040204" pitchFamily="34" charset="0"/>
            </a:endParaRPr>
          </a:p>
          <a:p>
            <a:pPr marL="162866" indent="-162866">
              <a:buFont typeface="Arial" pitchFamily="34" charset="0"/>
              <a:buChar char="•"/>
            </a:pPr>
            <a:endParaRPr lang="en-NZ" sz="1260" b="0">
              <a:solidFill>
                <a:srgbClr val="111111"/>
              </a:solidFill>
              <a:ea typeface="Tahoma" panose="020B0604030504040204" pitchFamily="34" charset="0"/>
              <a:cs typeface="Tahoma" panose="020B0604030504040204" pitchFamily="34" charset="0"/>
            </a:endParaRPr>
          </a:p>
          <a:p>
            <a:pPr marL="162866" indent="-162866">
              <a:buFont typeface="Arial" pitchFamily="34" charset="0"/>
              <a:buChar char="•"/>
            </a:pPr>
            <a:endParaRPr lang="en-NZ" sz="1620" b="0">
              <a:solidFill>
                <a:srgbClr val="111111"/>
              </a:solidFill>
              <a:ea typeface="Tahoma" panose="020B0604030504040204" pitchFamily="34" charset="0"/>
              <a:cs typeface="Tahoma" panose="020B0604030504040204" pitchFamily="34" charset="0"/>
            </a:endParaRPr>
          </a:p>
        </p:txBody>
      </p:sp>
      <p:sp>
        <p:nvSpPr>
          <p:cNvPr id="7" name="AutoShape 57"/>
          <p:cNvSpPr>
            <a:spLocks noChangeArrowheads="1"/>
          </p:cNvSpPr>
          <p:nvPr/>
        </p:nvSpPr>
        <p:spPr bwMode="auto">
          <a:xfrm>
            <a:off x="4299723" y="4159887"/>
            <a:ext cx="3592572" cy="1591753"/>
          </a:xfrm>
          <a:prstGeom prst="flowChartDecision">
            <a:avLst/>
          </a:prstGeom>
          <a:ln>
            <a:headEnd/>
            <a:tailEnd/>
          </a:ln>
        </p:spPr>
        <p:style>
          <a:lnRef idx="0">
            <a:schemeClr val="accent5"/>
          </a:lnRef>
          <a:fillRef idx="3">
            <a:schemeClr val="accent5"/>
          </a:fillRef>
          <a:effectRef idx="3">
            <a:schemeClr val="accent5"/>
          </a:effectRef>
          <a:fontRef idx="minor">
            <a:schemeClr val="lt1"/>
          </a:fontRef>
        </p:style>
        <p:txBody>
          <a:bodyPr wrap="none" lIns="0" tIns="0" rIns="0" bIns="0" anchor="ctr"/>
          <a:lstStyle/>
          <a:p>
            <a:pPr marL="158113" indent="-158113" algn="ctr"/>
            <a:endParaRPr lang="en-US">
              <a:solidFill>
                <a:srgbClr val="FFFFFF"/>
              </a:solidFill>
              <a:ea typeface="Tahoma" panose="020B0604030504040204" pitchFamily="34" charset="0"/>
              <a:cs typeface="Tahoma" panose="020B0604030504040204" pitchFamily="34" charset="0"/>
            </a:endParaRPr>
          </a:p>
          <a:p>
            <a:pPr marL="158113" indent="-158113" algn="ctr"/>
            <a:r>
              <a:rPr lang="en-US">
                <a:solidFill>
                  <a:schemeClr val="tx2"/>
                </a:solidFill>
                <a:latin typeface="Averta" panose="00000500000000000000" pitchFamily="50" charset="0"/>
                <a:ea typeface="Tahoma"/>
                <a:cs typeface="Tahoma"/>
              </a:rPr>
              <a:t>Levy Regulations </a:t>
            </a:r>
            <a:endParaRPr lang="en-US">
              <a:solidFill>
                <a:schemeClr val="tx2"/>
              </a:solidFill>
              <a:latin typeface="Averta" panose="00000500000000000000" pitchFamily="50" charset="0"/>
              <a:ea typeface="Tahoma" panose="020B0604030504040204" pitchFamily="34" charset="0"/>
              <a:cs typeface="Tahoma" panose="020B0604030504040204" pitchFamily="34" charset="0"/>
            </a:endParaRPr>
          </a:p>
          <a:p>
            <a:pPr marL="158113" indent="-158113" algn="ctr"/>
            <a:r>
              <a:rPr lang="en-US">
                <a:solidFill>
                  <a:schemeClr val="tx2"/>
                </a:solidFill>
                <a:latin typeface="Averta" panose="00000500000000000000" pitchFamily="50" charset="0"/>
                <a:ea typeface="Tahoma"/>
                <a:cs typeface="Tahoma"/>
              </a:rPr>
              <a:t>take effect </a:t>
            </a:r>
            <a:endParaRPr lang="en-US">
              <a:solidFill>
                <a:schemeClr val="tx2"/>
              </a:solidFill>
              <a:latin typeface="Averta" panose="00000500000000000000" pitchFamily="50" charset="0"/>
              <a:ea typeface="Tahoma" panose="020B0604030504040204" pitchFamily="34" charset="0"/>
              <a:cs typeface="Tahoma" panose="020B0604030504040204" pitchFamily="34" charset="0"/>
            </a:endParaRPr>
          </a:p>
          <a:p>
            <a:pPr marL="158113" indent="-158113" algn="ctr"/>
            <a:r>
              <a:rPr lang="en-US">
                <a:solidFill>
                  <a:schemeClr val="tx2"/>
                </a:solidFill>
                <a:latin typeface="Averta"/>
                <a:ea typeface="Tahoma"/>
                <a:cs typeface="Tahoma"/>
              </a:rPr>
              <a:t>1 July 2026</a:t>
            </a:r>
            <a:endParaRPr lang="en-US">
              <a:solidFill>
                <a:schemeClr val="tx2"/>
              </a:solidFill>
              <a:latin typeface="Averta"/>
              <a:ea typeface="Tahoma" panose="020B0604030504040204" pitchFamily="34" charset="0"/>
              <a:cs typeface="Tahoma" panose="020B0604030504040204" pitchFamily="34" charset="0"/>
            </a:endParaRPr>
          </a:p>
          <a:p>
            <a:pPr marL="158113" indent="-158113"/>
            <a:endParaRPr lang="en-US" sz="1440">
              <a:solidFill>
                <a:srgbClr val="FFFFFF"/>
              </a:solidFill>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020616486"/>
              </p:ext>
            </p:extLst>
          </p:nvPr>
        </p:nvGraphicFramePr>
        <p:xfrm>
          <a:off x="1201764" y="1080016"/>
          <a:ext cx="9723021" cy="3042505"/>
        </p:xfrm>
        <a:graphic>
          <a:graphicData uri="http://schemas.openxmlformats.org/drawingml/2006/table">
            <a:tbl>
              <a:tblPr bandRow="1">
                <a:tableStyleId>{69CF1AB2-1976-4502-BF36-3FF5EA218861}</a:tableStyleId>
              </a:tblPr>
              <a:tblGrid>
                <a:gridCol w="2198180">
                  <a:extLst>
                    <a:ext uri="{9D8B030D-6E8A-4147-A177-3AD203B41FA5}">
                      <a16:colId xmlns:a16="http://schemas.microsoft.com/office/drawing/2014/main" val="20000"/>
                    </a:ext>
                  </a:extLst>
                </a:gridCol>
                <a:gridCol w="7524841">
                  <a:extLst>
                    <a:ext uri="{9D8B030D-6E8A-4147-A177-3AD203B41FA5}">
                      <a16:colId xmlns:a16="http://schemas.microsoft.com/office/drawing/2014/main" val="20001"/>
                    </a:ext>
                  </a:extLst>
                </a:gridCol>
              </a:tblGrid>
              <a:tr h="5002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1">
                          <a:solidFill>
                            <a:schemeClr val="tx2"/>
                          </a:solidFill>
                          <a:latin typeface="Averta Bold"/>
                        </a:rPr>
                        <a:t>Oct/Nov 2025</a:t>
                      </a:r>
                      <a:endParaRPr lang="en-NZ" sz="1800" b="1">
                        <a:solidFill>
                          <a:schemeClr val="tx2"/>
                        </a:solidFill>
                        <a:latin typeface="Averta Bold" panose="00000500000000000000" pitchFamily="50" charset="0"/>
                        <a:ea typeface="Tahoma" panose="020B0604030504040204" pitchFamily="34" charset="0"/>
                        <a:cs typeface="Tahoma" panose="020B0604030504040204" pitchFamily="34" charset="0"/>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NZ" sz="1800" b="0">
                          <a:solidFill>
                            <a:schemeClr val="tx1"/>
                          </a:solidFill>
                          <a:latin typeface="Averta" panose="00000500000000000000" pitchFamily="50" charset="0"/>
                        </a:rPr>
                        <a:t>Board notes Indicative Work Programme &amp; Budget</a:t>
                      </a:r>
                      <a:endParaRPr lang="en-NZ" sz="180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0255">
                <a:tc>
                  <a:txBody>
                    <a:bodyPr/>
                    <a:lstStyle/>
                    <a:p>
                      <a:pPr marL="0" marR="0" lvl="0" indent="0" algn="l" rtl="0" eaLnBrk="1" fontAlgn="auto" latinLnBrk="0" hangingPunct="1">
                        <a:lnSpc>
                          <a:spcPct val="100000"/>
                        </a:lnSpc>
                        <a:spcBef>
                          <a:spcPts val="0"/>
                        </a:spcBef>
                        <a:spcAft>
                          <a:spcPts val="0"/>
                        </a:spcAft>
                        <a:buClrTx/>
                        <a:buSzTx/>
                        <a:buFontTx/>
                        <a:buNone/>
                      </a:pPr>
                      <a:r>
                        <a:rPr lang="en-NZ" sz="1800" b="1">
                          <a:solidFill>
                            <a:schemeClr val="tx2"/>
                          </a:solidFill>
                          <a:latin typeface="Averta Bold"/>
                        </a:rPr>
                        <a:t>27 November</a:t>
                      </a:r>
                      <a:endParaRPr lang="en-NZ" sz="1800" b="1">
                        <a:solidFill>
                          <a:schemeClr val="tx2"/>
                        </a:solidFill>
                        <a:latin typeface="Averta Bold"/>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Initial industry engagement (Co-regulatory Forum)</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1230">
                <a:tc>
                  <a:txBody>
                    <a:bodyPr/>
                    <a:lstStyle/>
                    <a:p>
                      <a:r>
                        <a:rPr lang="en-NZ" sz="1800" b="1">
                          <a:solidFill>
                            <a:schemeClr val="tx2"/>
                          </a:solidFill>
                          <a:latin typeface="Averta Bold"/>
                        </a:rPr>
                        <a:t>16 December </a:t>
                      </a: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Board approves release of Consultation Paper</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0255">
                <a:tc>
                  <a:txBody>
                    <a:bodyPr/>
                    <a:lstStyle/>
                    <a:p>
                      <a:pPr marL="0" marR="0" lvl="0" indent="0" algn="l" rtl="0" eaLnBrk="1" fontAlgn="auto" latinLnBrk="0" hangingPunct="1">
                        <a:lnSpc>
                          <a:spcPct val="100000"/>
                        </a:lnSpc>
                        <a:spcBef>
                          <a:spcPts val="0"/>
                        </a:spcBef>
                        <a:spcAft>
                          <a:spcPts val="0"/>
                        </a:spcAft>
                        <a:buFontTx/>
                        <a:buNone/>
                      </a:pPr>
                      <a:r>
                        <a:rPr lang="en-NZ" sz="1800" b="1">
                          <a:solidFill>
                            <a:schemeClr val="tx2"/>
                          </a:solidFill>
                          <a:latin typeface="Averta Bold"/>
                        </a:rPr>
                        <a:t>9 February 2026</a:t>
                      </a: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Industry submissions due</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0255">
                <a:tc>
                  <a:txBody>
                    <a:bodyPr/>
                    <a:lstStyle/>
                    <a:p>
                      <a:r>
                        <a:rPr lang="en-NZ" sz="1800" b="1">
                          <a:solidFill>
                            <a:schemeClr val="tx2"/>
                          </a:solidFill>
                          <a:latin typeface="Averta Bold" panose="00000500000000000000" pitchFamily="50" charset="0"/>
                        </a:rPr>
                        <a:t>26 February</a:t>
                      </a:r>
                      <a:endParaRPr lang="en-NZ" sz="1800" b="1">
                        <a:solidFill>
                          <a:schemeClr val="tx2"/>
                        </a:solidFill>
                        <a:latin typeface="Averta Bold"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Board approves Levy Recommendation</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0255">
                <a:tc>
                  <a:txBody>
                    <a:bodyPr/>
                    <a:lstStyle/>
                    <a:p>
                      <a:r>
                        <a:rPr lang="en-NZ" sz="1800" b="1">
                          <a:solidFill>
                            <a:schemeClr val="tx2"/>
                          </a:solidFill>
                          <a:latin typeface="Averta Bold" panose="00000500000000000000" pitchFamily="50" charset="0"/>
                        </a:rPr>
                        <a:t>March </a:t>
                      </a: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800" b="0">
                          <a:solidFill>
                            <a:schemeClr val="tx1"/>
                          </a:solidFill>
                          <a:latin typeface="Averta" panose="00000500000000000000" pitchFamily="50" charset="0"/>
                        </a:rPr>
                        <a:t>Recommendation to Minister for Levy Regulations</a:t>
                      </a:r>
                      <a:endParaRPr lang="en-NZ" sz="1800" b="0">
                        <a:solidFill>
                          <a:schemeClr val="tx1"/>
                        </a:solidFill>
                        <a:latin typeface="Averta" panose="00000500000000000000" pitchFamily="50" charset="0"/>
                        <a:ea typeface="Tahoma"/>
                        <a:cs typeface="Tahoma"/>
                      </a:endParaRPr>
                    </a:p>
                  </a:txBody>
                  <a:tcPr marL="82297" marR="82297" marT="41148" marB="41148"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8" name="Slide Number Placeholder 8">
            <a:extLst>
              <a:ext uri="{FF2B5EF4-FFF2-40B4-BE49-F238E27FC236}">
                <a16:creationId xmlns:a16="http://schemas.microsoft.com/office/drawing/2014/main" id="{177CE7D5-30BE-42DA-948D-61E5E96C25BB}"/>
              </a:ext>
            </a:extLst>
          </p:cNvPr>
          <p:cNvSpPr>
            <a:spLocks noGrp="1"/>
          </p:cNvSpPr>
          <p:nvPr>
            <p:ph type="sldNum" sz="quarter" idx="4"/>
          </p:nvPr>
        </p:nvSpPr>
        <p:spPr>
          <a:xfrm>
            <a:off x="8610600" y="6140516"/>
            <a:ext cx="2743200" cy="365125"/>
          </a:xfrm>
          <a:prstGeom prst="rect">
            <a:avLst/>
          </a:prstGeom>
        </p:spPr>
        <p:txBody>
          <a:bodyPr vert="horz" lIns="91440" tIns="45721" rIns="91440" bIns="45721"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4</a:t>
            </a:fld>
            <a:endParaRPr lang="en-NZ"/>
          </a:p>
        </p:txBody>
      </p:sp>
    </p:spTree>
    <p:extLst>
      <p:ext uri="{BB962C8B-B14F-4D97-AF65-F5344CB8AC3E}">
        <p14:creationId xmlns:p14="http://schemas.microsoft.com/office/powerpoint/2010/main" val="35844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BFE0-1AAA-2F38-BD11-F62477405788}"/>
              </a:ext>
            </a:extLst>
          </p:cNvPr>
          <p:cNvSpPr>
            <a:spLocks noGrp="1"/>
          </p:cNvSpPr>
          <p:nvPr>
            <p:ph type="title"/>
          </p:nvPr>
        </p:nvSpPr>
        <p:spPr/>
        <p:txBody>
          <a:bodyPr/>
          <a:lstStyle/>
          <a:p>
            <a:r>
              <a:rPr lang="en-US"/>
              <a:t>Draft FY2027 work programme</a:t>
            </a:r>
            <a:endParaRPr lang="en-NZ"/>
          </a:p>
        </p:txBody>
      </p:sp>
      <p:sp>
        <p:nvSpPr>
          <p:cNvPr id="3" name="Content Placeholder 2">
            <a:extLst>
              <a:ext uri="{FF2B5EF4-FFF2-40B4-BE49-F238E27FC236}">
                <a16:creationId xmlns:a16="http://schemas.microsoft.com/office/drawing/2014/main" id="{EA6529A2-BD12-0A34-CB1D-4E4BD223C6FB}"/>
              </a:ext>
            </a:extLst>
          </p:cNvPr>
          <p:cNvSpPr>
            <a:spLocks noGrp="1"/>
          </p:cNvSpPr>
          <p:nvPr>
            <p:ph idx="1"/>
          </p:nvPr>
        </p:nvSpPr>
        <p:spPr>
          <a:xfrm>
            <a:off x="838202" y="1690692"/>
            <a:ext cx="10515600" cy="3510873"/>
          </a:xfrm>
        </p:spPr>
        <p:txBody>
          <a:bodyPr/>
          <a:lstStyle/>
          <a:p>
            <a:r>
              <a:rPr lang="en-US"/>
              <a:t>The FY2027 draft work programme has been framed by the strategic issues that the industry faces, and the work Gas Industry Co is proposing to undertake to address these issues.  This highlights where the majority of our focus and effort will be in FY2027.   </a:t>
            </a:r>
          </a:p>
          <a:p>
            <a:r>
              <a:rPr lang="en-US"/>
              <a:t>In addition, we will continue to meet our statutory requirements, and the objectives and outcomes included in the Gas Act 1992 (Gas Act) and the Government Policy Statement on Gas Governance 2008 (GPS).  </a:t>
            </a:r>
          </a:p>
          <a:p>
            <a:r>
              <a:rPr lang="en-US"/>
              <a:t>It is possible that unplanned work might need to be undertaken in FY2027.  If this happens we will reassess our work programme to ensure this is addressed. </a:t>
            </a:r>
            <a:endParaRPr lang="en-NZ"/>
          </a:p>
        </p:txBody>
      </p:sp>
      <p:sp>
        <p:nvSpPr>
          <p:cNvPr id="4" name="Slide Number Placeholder 3">
            <a:extLst>
              <a:ext uri="{FF2B5EF4-FFF2-40B4-BE49-F238E27FC236}">
                <a16:creationId xmlns:a16="http://schemas.microsoft.com/office/drawing/2014/main" id="{ABFBC52D-8CF2-7307-D576-039432BC8452}"/>
              </a:ext>
            </a:extLst>
          </p:cNvPr>
          <p:cNvSpPr>
            <a:spLocks noGrp="1"/>
          </p:cNvSpPr>
          <p:nvPr>
            <p:ph type="sldNum" sz="quarter" idx="4"/>
          </p:nvPr>
        </p:nvSpPr>
        <p:spPr/>
        <p:txBody>
          <a:bodyPr/>
          <a:lstStyle/>
          <a:p>
            <a:pPr>
              <a:defRPr/>
            </a:pPr>
            <a:fld id="{996E3556-5394-4F3C-A504-FD10AE1FDFB2}" type="slidenum">
              <a:rPr lang="en-NZ" smtClean="0"/>
              <a:pPr>
                <a:defRPr/>
              </a:pPr>
              <a:t>5</a:t>
            </a:fld>
            <a:endParaRPr lang="en-NZ"/>
          </a:p>
        </p:txBody>
      </p:sp>
    </p:spTree>
    <p:extLst>
      <p:ext uri="{BB962C8B-B14F-4D97-AF65-F5344CB8AC3E}">
        <p14:creationId xmlns:p14="http://schemas.microsoft.com/office/powerpoint/2010/main" val="62923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3DA50-1005-15B4-7B27-51AE5E80629F}"/>
              </a:ext>
            </a:extLst>
          </p:cNvPr>
          <p:cNvSpPr>
            <a:spLocks noGrp="1"/>
          </p:cNvSpPr>
          <p:nvPr>
            <p:ph type="sldNum" sz="quarter" idx="4"/>
          </p:nvPr>
        </p:nvSpPr>
        <p:spPr/>
        <p:txBody>
          <a:bodyPr/>
          <a:lstStyle/>
          <a:p>
            <a:pPr>
              <a:defRPr/>
            </a:pPr>
            <a:fld id="{996E3556-5394-4F3C-A504-FD10AE1FDFB2}" type="slidenum">
              <a:rPr lang="en-NZ" smtClean="0"/>
              <a:pPr>
                <a:defRPr/>
              </a:pPr>
              <a:t>6</a:t>
            </a:fld>
            <a:endParaRPr lang="en-NZ"/>
          </a:p>
        </p:txBody>
      </p:sp>
      <p:graphicFrame>
        <p:nvGraphicFramePr>
          <p:cNvPr id="4" name="Table 3">
            <a:extLst>
              <a:ext uri="{FF2B5EF4-FFF2-40B4-BE49-F238E27FC236}">
                <a16:creationId xmlns:a16="http://schemas.microsoft.com/office/drawing/2014/main" id="{B2562C10-BABC-7FBB-3DA9-54235D7BF9C2}"/>
              </a:ext>
            </a:extLst>
          </p:cNvPr>
          <p:cNvGraphicFramePr>
            <a:graphicFrameLocks noGrp="1"/>
          </p:cNvGraphicFramePr>
          <p:nvPr>
            <p:extLst>
              <p:ext uri="{D42A27DB-BD31-4B8C-83A1-F6EECF244321}">
                <p14:modId xmlns:p14="http://schemas.microsoft.com/office/powerpoint/2010/main" val="426702997"/>
              </p:ext>
            </p:extLst>
          </p:nvPr>
        </p:nvGraphicFramePr>
        <p:xfrm>
          <a:off x="2032000" y="719666"/>
          <a:ext cx="8127999" cy="4958080"/>
        </p:xfrm>
        <a:graphic>
          <a:graphicData uri="http://schemas.openxmlformats.org/drawingml/2006/table">
            <a:tbl>
              <a:tblPr bandRow="1">
                <a:tableStyleId>{5C22544A-7EE6-4342-B048-85BDC9FD1C3A}</a:tableStyleId>
              </a:tblPr>
              <a:tblGrid>
                <a:gridCol w="2709333">
                  <a:extLst>
                    <a:ext uri="{9D8B030D-6E8A-4147-A177-3AD203B41FA5}">
                      <a16:colId xmlns:a16="http://schemas.microsoft.com/office/drawing/2014/main" val="1250548465"/>
                    </a:ext>
                  </a:extLst>
                </a:gridCol>
                <a:gridCol w="2709333">
                  <a:extLst>
                    <a:ext uri="{9D8B030D-6E8A-4147-A177-3AD203B41FA5}">
                      <a16:colId xmlns:a16="http://schemas.microsoft.com/office/drawing/2014/main" val="214150166"/>
                    </a:ext>
                  </a:extLst>
                </a:gridCol>
                <a:gridCol w="2709333">
                  <a:extLst>
                    <a:ext uri="{9D8B030D-6E8A-4147-A177-3AD203B41FA5}">
                      <a16:colId xmlns:a16="http://schemas.microsoft.com/office/drawing/2014/main" val="3349547090"/>
                    </a:ext>
                  </a:extLst>
                </a:gridCol>
              </a:tblGrid>
              <a:tr h="370840">
                <a:tc gridSpan="3">
                  <a:txBody>
                    <a:bodyPr/>
                    <a:lstStyle/>
                    <a:p>
                      <a:pPr algn="ctr"/>
                      <a:r>
                        <a:rPr lang="en-US" sz="2400">
                          <a:solidFill>
                            <a:srgbClr val="002060"/>
                          </a:solidFill>
                          <a:latin typeface="Averta Bold" panose="00000800000000000000" pitchFamily="50" charset="0"/>
                        </a:rPr>
                        <a:t>DRAFT FY2027 WORK PROGRAMME</a:t>
                      </a:r>
                      <a:endParaRPr lang="en-NZ" sz="2400">
                        <a:solidFill>
                          <a:srgbClr val="002060"/>
                        </a:solidFill>
                        <a:latin typeface="Averta Bold" panose="00000800000000000000" pitchFamily="50" charset="0"/>
                      </a:endParaRPr>
                    </a:p>
                  </a:txBody>
                  <a:tcPr>
                    <a:solidFill>
                      <a:schemeClr val="bg2"/>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166042714"/>
                  </a:ext>
                </a:extLst>
              </a:tr>
              <a:tr h="370840">
                <a:tc gridSpan="3">
                  <a:txBody>
                    <a:bodyPr/>
                    <a:lstStyle/>
                    <a:p>
                      <a:pPr algn="ctr"/>
                      <a:r>
                        <a:rPr lang="en-US" sz="2000">
                          <a:solidFill>
                            <a:schemeClr val="bg1"/>
                          </a:solidFill>
                          <a:latin typeface="Averta Bold" panose="00000800000000000000" pitchFamily="50" charset="0"/>
                        </a:rPr>
                        <a:t>Strategic Issues:</a:t>
                      </a:r>
                      <a:endParaRPr lang="en-NZ" sz="2000">
                        <a:solidFill>
                          <a:schemeClr val="bg1"/>
                        </a:solidFill>
                        <a:latin typeface="Averta Bold" panose="00000800000000000000" pitchFamily="50" charset="0"/>
                      </a:endParaRPr>
                    </a:p>
                  </a:txBody>
                  <a:tcPr>
                    <a:solidFill>
                      <a:schemeClr val="accent1"/>
                    </a:solidFill>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2434330178"/>
                  </a:ext>
                </a:extLst>
              </a:tr>
              <a:tr h="370840">
                <a:tc>
                  <a:txBody>
                    <a:bodyPr/>
                    <a:lstStyle/>
                    <a:p>
                      <a:pPr algn="ctr"/>
                      <a:r>
                        <a:rPr lang="en-US" sz="1800">
                          <a:latin typeface="Averta Bold" panose="00000800000000000000" pitchFamily="50" charset="0"/>
                        </a:rPr>
                        <a:t>Gas Supply</a:t>
                      </a:r>
                      <a:endParaRPr lang="en-NZ" sz="1800">
                        <a:latin typeface="Averta Bold" panose="00000800000000000000" pitchFamily="50" charset="0"/>
                      </a:endParaRPr>
                    </a:p>
                  </a:txBody>
                  <a:tcPr/>
                </a:tc>
                <a:tc>
                  <a:txBody>
                    <a:bodyPr/>
                    <a:lstStyle/>
                    <a:p>
                      <a:pPr marL="0" algn="ctr" defTabSz="685796" rtl="0" eaLnBrk="1" latinLnBrk="0" hangingPunct="1"/>
                      <a:r>
                        <a:rPr lang="en-US" sz="1800" kern="1200">
                          <a:solidFill>
                            <a:schemeClr val="dk1"/>
                          </a:solidFill>
                          <a:latin typeface="Averta Bold" panose="00000800000000000000" pitchFamily="50" charset="0"/>
                          <a:ea typeface="+mn-ea"/>
                          <a:cs typeface="+mn-cs"/>
                        </a:rPr>
                        <a:t>Viability of Networks</a:t>
                      </a:r>
                      <a:endParaRPr lang="en-NZ" sz="1800" kern="1200">
                        <a:solidFill>
                          <a:schemeClr val="dk1"/>
                        </a:solidFill>
                        <a:latin typeface="Averta Bold" panose="00000800000000000000" pitchFamily="50" charset="0"/>
                        <a:ea typeface="+mn-ea"/>
                        <a:cs typeface="+mn-cs"/>
                      </a:endParaRPr>
                    </a:p>
                  </a:txBody>
                  <a:tcPr/>
                </a:tc>
                <a:tc>
                  <a:txBody>
                    <a:bodyPr/>
                    <a:lstStyle/>
                    <a:p>
                      <a:pPr marL="0" algn="ctr" defTabSz="685796" rtl="0" eaLnBrk="1" latinLnBrk="0" hangingPunct="1"/>
                      <a:r>
                        <a:rPr lang="en-US" sz="1800" kern="1200">
                          <a:solidFill>
                            <a:schemeClr val="dk1"/>
                          </a:solidFill>
                          <a:latin typeface="Averta Bold" panose="00000800000000000000" pitchFamily="50" charset="0"/>
                          <a:ea typeface="+mn-ea"/>
                          <a:cs typeface="+mn-cs"/>
                        </a:rPr>
                        <a:t>Gas Pricing</a:t>
                      </a:r>
                      <a:endParaRPr lang="en-NZ" sz="1800" kern="1200">
                        <a:solidFill>
                          <a:schemeClr val="dk1"/>
                        </a:solidFill>
                        <a:latin typeface="Averta Bold" panose="00000800000000000000" pitchFamily="50" charset="0"/>
                        <a:ea typeface="+mn-ea"/>
                        <a:cs typeface="+mn-cs"/>
                      </a:endParaRPr>
                    </a:p>
                  </a:txBody>
                  <a:tcPr/>
                </a:tc>
                <a:extLst>
                  <a:ext uri="{0D108BD9-81ED-4DB2-BD59-A6C34878D82A}">
                    <a16:rowId xmlns:a16="http://schemas.microsoft.com/office/drawing/2014/main" val="624648286"/>
                  </a:ext>
                </a:extLst>
              </a:tr>
              <a:tr h="370840">
                <a:tc>
                  <a:txBody>
                    <a:bodyPr/>
                    <a:lstStyle/>
                    <a:p>
                      <a:r>
                        <a:rPr lang="en-US">
                          <a:latin typeface="Averta" panose="00000500000000000000" pitchFamily="50" charset="0"/>
                        </a:rPr>
                        <a:t>Gas industry roadmap</a:t>
                      </a:r>
                      <a:endParaRPr lang="en-NZ">
                        <a:latin typeface="Averta" panose="00000500000000000000" pitchFamily="50" charset="0"/>
                      </a:endParaRPr>
                    </a:p>
                  </a:txBody>
                  <a:tcPr/>
                </a:tc>
                <a:tc>
                  <a:txBody>
                    <a:bodyPr/>
                    <a:lstStyle/>
                    <a:p>
                      <a:r>
                        <a:rPr lang="en-US">
                          <a:latin typeface="Averta" panose="00000500000000000000" pitchFamily="50" charset="0"/>
                        </a:rPr>
                        <a:t>Future of infrastructure </a:t>
                      </a:r>
                      <a:endParaRPr lang="en-NZ">
                        <a:latin typeface="Averta" panose="00000500000000000000" pitchFamily="50" charset="0"/>
                      </a:endParaRPr>
                    </a:p>
                  </a:txBody>
                  <a:tcPr/>
                </a:tc>
                <a:tc>
                  <a:txBody>
                    <a:bodyPr/>
                    <a:lstStyle/>
                    <a:p>
                      <a:r>
                        <a:rPr lang="en-US">
                          <a:latin typeface="Averta" panose="00000500000000000000" pitchFamily="50" charset="0"/>
                        </a:rPr>
                        <a:t>Industrial gas consumers</a:t>
                      </a:r>
                      <a:endParaRPr lang="en-NZ">
                        <a:latin typeface="Averta" panose="00000500000000000000" pitchFamily="50" charset="0"/>
                      </a:endParaRPr>
                    </a:p>
                  </a:txBody>
                  <a:tcPr/>
                </a:tc>
                <a:extLst>
                  <a:ext uri="{0D108BD9-81ED-4DB2-BD59-A6C34878D82A}">
                    <a16:rowId xmlns:a16="http://schemas.microsoft.com/office/drawing/2014/main" val="3476298415"/>
                  </a:ext>
                </a:extLst>
              </a:tr>
              <a:tr h="370840">
                <a:tc>
                  <a:txBody>
                    <a:bodyPr/>
                    <a:lstStyle/>
                    <a:p>
                      <a:r>
                        <a:rPr lang="en-US">
                          <a:latin typeface="Averta" panose="00000500000000000000" pitchFamily="50" charset="0"/>
                        </a:rPr>
                        <a:t>Lack of upstream investment</a:t>
                      </a:r>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tc>
                  <a:txBody>
                    <a:bodyPr/>
                    <a:lstStyle/>
                    <a:p>
                      <a:r>
                        <a:rPr lang="en-US">
                          <a:latin typeface="Averta" panose="00000500000000000000" pitchFamily="50" charset="0"/>
                        </a:rPr>
                        <a:t>Residential gas consumers</a:t>
                      </a:r>
                      <a:endParaRPr lang="en-NZ">
                        <a:latin typeface="Averta" panose="00000500000000000000" pitchFamily="50" charset="0"/>
                      </a:endParaRPr>
                    </a:p>
                  </a:txBody>
                  <a:tcPr/>
                </a:tc>
                <a:extLst>
                  <a:ext uri="{0D108BD9-81ED-4DB2-BD59-A6C34878D82A}">
                    <a16:rowId xmlns:a16="http://schemas.microsoft.com/office/drawing/2014/main" val="676460491"/>
                  </a:ext>
                </a:extLst>
              </a:tr>
              <a:tr h="370840">
                <a:tc>
                  <a:txBody>
                    <a:bodyPr/>
                    <a:lstStyle/>
                    <a:p>
                      <a:r>
                        <a:rPr lang="en-US">
                          <a:latin typeface="Averta" panose="00000500000000000000" pitchFamily="50" charset="0"/>
                        </a:rPr>
                        <a:t>LNG</a:t>
                      </a:r>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extLst>
                  <a:ext uri="{0D108BD9-81ED-4DB2-BD59-A6C34878D82A}">
                    <a16:rowId xmlns:a16="http://schemas.microsoft.com/office/drawing/2014/main" val="4035696107"/>
                  </a:ext>
                </a:extLst>
              </a:tr>
              <a:tr h="370840">
                <a:tc>
                  <a:txBody>
                    <a:bodyPr/>
                    <a:lstStyle/>
                    <a:p>
                      <a:r>
                        <a:rPr lang="en-US">
                          <a:latin typeface="Averta" panose="00000500000000000000" pitchFamily="50" charset="0"/>
                        </a:rPr>
                        <a:t>Biogas</a:t>
                      </a:r>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extLst>
                  <a:ext uri="{0D108BD9-81ED-4DB2-BD59-A6C34878D82A}">
                    <a16:rowId xmlns:a16="http://schemas.microsoft.com/office/drawing/2014/main" val="2697436967"/>
                  </a:ext>
                </a:extLst>
              </a:tr>
              <a:tr h="370840">
                <a:tc>
                  <a:txBody>
                    <a:bodyPr/>
                    <a:lstStyle/>
                    <a:p>
                      <a:r>
                        <a:rPr lang="en-US">
                          <a:latin typeface="Averta" panose="00000500000000000000" pitchFamily="50" charset="0"/>
                        </a:rPr>
                        <a:t>Demand response for dry years</a:t>
                      </a:r>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extLst>
                  <a:ext uri="{0D108BD9-81ED-4DB2-BD59-A6C34878D82A}">
                    <a16:rowId xmlns:a16="http://schemas.microsoft.com/office/drawing/2014/main" val="1064681336"/>
                  </a:ext>
                </a:extLst>
              </a:tr>
              <a:tr h="370840">
                <a:tc>
                  <a:txBody>
                    <a:bodyPr/>
                    <a:lstStyle/>
                    <a:p>
                      <a:r>
                        <a:rPr lang="en-US">
                          <a:latin typeface="Averta" panose="00000500000000000000" pitchFamily="50" charset="0"/>
                        </a:rPr>
                        <a:t>Provision of gas market data</a:t>
                      </a:r>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extLst>
                  <a:ext uri="{0D108BD9-81ED-4DB2-BD59-A6C34878D82A}">
                    <a16:rowId xmlns:a16="http://schemas.microsoft.com/office/drawing/2014/main" val="3728937247"/>
                  </a:ext>
                </a:extLst>
              </a:tr>
              <a:tr h="370840">
                <a:tc>
                  <a:txBody>
                    <a:bodyPr/>
                    <a:lstStyle/>
                    <a:p>
                      <a:r>
                        <a:rPr lang="en-US">
                          <a:latin typeface="Averta" panose="00000500000000000000" pitchFamily="50" charset="0"/>
                        </a:rPr>
                        <a:t>Levy funding arrangements</a:t>
                      </a:r>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tc>
                  <a:txBody>
                    <a:bodyPr/>
                    <a:lstStyle/>
                    <a:p>
                      <a:endParaRPr lang="en-NZ">
                        <a:latin typeface="Averta" panose="00000500000000000000" pitchFamily="50" charset="0"/>
                      </a:endParaRPr>
                    </a:p>
                  </a:txBody>
                  <a:tcPr/>
                </a:tc>
                <a:extLst>
                  <a:ext uri="{0D108BD9-81ED-4DB2-BD59-A6C34878D82A}">
                    <a16:rowId xmlns:a16="http://schemas.microsoft.com/office/drawing/2014/main" val="2364512934"/>
                  </a:ext>
                </a:extLst>
              </a:tr>
              <a:tr h="370840">
                <a:tc gridSpan="3">
                  <a:txBody>
                    <a:bodyPr/>
                    <a:lstStyle/>
                    <a:p>
                      <a:pPr marL="0" algn="ctr" defTabSz="685796" rtl="0" eaLnBrk="1" latinLnBrk="0" hangingPunct="1"/>
                      <a:r>
                        <a:rPr lang="en-US" sz="2000" kern="1200">
                          <a:solidFill>
                            <a:schemeClr val="bg1"/>
                          </a:solidFill>
                          <a:latin typeface="Averta Bold" panose="00000800000000000000" pitchFamily="50" charset="0"/>
                          <a:ea typeface="+mn-ea"/>
                          <a:cs typeface="+mn-cs"/>
                        </a:rPr>
                        <a:t>Other Activities:</a:t>
                      </a:r>
                      <a:endParaRPr lang="en-NZ" sz="2000" kern="1200">
                        <a:solidFill>
                          <a:schemeClr val="bg1"/>
                        </a:solidFill>
                        <a:latin typeface="Averta Bold" panose="00000800000000000000" pitchFamily="50" charset="0"/>
                        <a:ea typeface="+mn-ea"/>
                        <a:cs typeface="+mn-cs"/>
                      </a:endParaRPr>
                    </a:p>
                  </a:txBody>
                  <a:tcPr>
                    <a:solidFill>
                      <a:schemeClr val="accent1"/>
                    </a:solidFill>
                  </a:tcPr>
                </a:tc>
                <a:tc hMerge="1">
                  <a:txBody>
                    <a:bodyPr/>
                    <a:lstStyle/>
                    <a:p>
                      <a:endParaRPr lang="en-NZ">
                        <a:latin typeface="Averta" panose="00000500000000000000" pitchFamily="50" charset="0"/>
                      </a:endParaRPr>
                    </a:p>
                  </a:txBody>
                  <a:tcPr/>
                </a:tc>
                <a:tc hMerge="1">
                  <a:txBody>
                    <a:bodyPr/>
                    <a:lstStyle/>
                    <a:p>
                      <a:endParaRPr lang="en-NZ">
                        <a:latin typeface="Averta" panose="00000500000000000000" pitchFamily="50" charset="0"/>
                      </a:endParaRPr>
                    </a:p>
                  </a:txBody>
                  <a:tcPr/>
                </a:tc>
                <a:extLst>
                  <a:ext uri="{0D108BD9-81ED-4DB2-BD59-A6C34878D82A}">
                    <a16:rowId xmlns:a16="http://schemas.microsoft.com/office/drawing/2014/main" val="398262724"/>
                  </a:ext>
                </a:extLst>
              </a:tr>
              <a:tr h="370840">
                <a:tc gridSpan="3">
                  <a:txBody>
                    <a:bodyPr/>
                    <a:lstStyle/>
                    <a:p>
                      <a:r>
                        <a:rPr lang="en-US">
                          <a:latin typeface="Averta" panose="00000500000000000000" pitchFamily="50" charset="0"/>
                        </a:rPr>
                        <a:t>Educate and influence</a:t>
                      </a:r>
                      <a:endParaRPr lang="en-NZ">
                        <a:latin typeface="Averta" panose="00000500000000000000" pitchFamily="50" charset="0"/>
                      </a:endParaRPr>
                    </a:p>
                  </a:txBody>
                  <a:tcPr/>
                </a:tc>
                <a:tc hMerge="1">
                  <a:txBody>
                    <a:bodyPr/>
                    <a:lstStyle/>
                    <a:p>
                      <a:endParaRPr lang="en-NZ">
                        <a:latin typeface="Averta" panose="00000500000000000000" pitchFamily="50" charset="0"/>
                      </a:endParaRPr>
                    </a:p>
                  </a:txBody>
                  <a:tcPr/>
                </a:tc>
                <a:tc hMerge="1">
                  <a:txBody>
                    <a:bodyPr/>
                    <a:lstStyle/>
                    <a:p>
                      <a:endParaRPr lang="en-NZ">
                        <a:latin typeface="Averta" panose="00000500000000000000" pitchFamily="50" charset="0"/>
                      </a:endParaRPr>
                    </a:p>
                  </a:txBody>
                  <a:tcPr/>
                </a:tc>
                <a:extLst>
                  <a:ext uri="{0D108BD9-81ED-4DB2-BD59-A6C34878D82A}">
                    <a16:rowId xmlns:a16="http://schemas.microsoft.com/office/drawing/2014/main" val="1808159527"/>
                  </a:ext>
                </a:extLst>
              </a:tr>
              <a:tr h="370840">
                <a:tc gridSpan="3">
                  <a:txBody>
                    <a:bodyPr/>
                    <a:lstStyle/>
                    <a:p>
                      <a:r>
                        <a:rPr lang="en-US">
                          <a:latin typeface="Averta" panose="00000500000000000000" pitchFamily="50" charset="0"/>
                        </a:rPr>
                        <a:t>Gas Governance arrangements</a:t>
                      </a:r>
                      <a:endParaRPr lang="en-NZ">
                        <a:latin typeface="Averta" panose="00000500000000000000" pitchFamily="50" charset="0"/>
                      </a:endParaRPr>
                    </a:p>
                  </a:txBody>
                  <a:tcPr/>
                </a:tc>
                <a:tc hMerge="1">
                  <a:txBody>
                    <a:bodyPr/>
                    <a:lstStyle/>
                    <a:p>
                      <a:endParaRPr lang="en-NZ">
                        <a:latin typeface="Averta" panose="00000500000000000000" pitchFamily="50" charset="0"/>
                      </a:endParaRPr>
                    </a:p>
                  </a:txBody>
                  <a:tcPr/>
                </a:tc>
                <a:tc hMerge="1">
                  <a:txBody>
                    <a:bodyPr/>
                    <a:lstStyle/>
                    <a:p>
                      <a:endParaRPr lang="en-NZ">
                        <a:latin typeface="Averta" panose="00000500000000000000" pitchFamily="50" charset="0"/>
                      </a:endParaRPr>
                    </a:p>
                  </a:txBody>
                  <a:tcPr/>
                </a:tc>
                <a:extLst>
                  <a:ext uri="{0D108BD9-81ED-4DB2-BD59-A6C34878D82A}">
                    <a16:rowId xmlns:a16="http://schemas.microsoft.com/office/drawing/2014/main" val="2067281819"/>
                  </a:ext>
                </a:extLst>
              </a:tr>
            </a:tbl>
          </a:graphicData>
        </a:graphic>
      </p:graphicFrame>
    </p:spTree>
    <p:extLst>
      <p:ext uri="{BB962C8B-B14F-4D97-AF65-F5344CB8AC3E}">
        <p14:creationId xmlns:p14="http://schemas.microsoft.com/office/powerpoint/2010/main" val="316311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A7751E-D183-EABC-F6FE-35D8CE9F3925}"/>
              </a:ext>
            </a:extLst>
          </p:cNvPr>
          <p:cNvSpPr>
            <a:spLocks noGrp="1"/>
          </p:cNvSpPr>
          <p:nvPr>
            <p:ph type="sldNum" sz="quarter" idx="4"/>
          </p:nvPr>
        </p:nvSpPr>
        <p:spPr/>
        <p:txBody>
          <a:bodyPr/>
          <a:lstStyle/>
          <a:p>
            <a:pPr>
              <a:defRPr/>
            </a:pPr>
            <a:fld id="{996E3556-5394-4F3C-A504-FD10AE1FDFB2}" type="slidenum">
              <a:rPr lang="en-NZ" smtClean="0"/>
              <a:pPr>
                <a:defRPr/>
              </a:pPr>
              <a:t>7</a:t>
            </a:fld>
            <a:endParaRPr lang="en-NZ"/>
          </a:p>
        </p:txBody>
      </p:sp>
      <p:sp>
        <p:nvSpPr>
          <p:cNvPr id="3" name="TextBox 2">
            <a:extLst>
              <a:ext uri="{FF2B5EF4-FFF2-40B4-BE49-F238E27FC236}">
                <a16:creationId xmlns:a16="http://schemas.microsoft.com/office/drawing/2014/main" id="{97971EED-DFB3-96E6-565A-23A77500DA32}"/>
              </a:ext>
            </a:extLst>
          </p:cNvPr>
          <p:cNvSpPr txBox="1"/>
          <p:nvPr/>
        </p:nvSpPr>
        <p:spPr>
          <a:xfrm>
            <a:off x="1097280" y="2478025"/>
            <a:ext cx="10058400" cy="1077218"/>
          </a:xfrm>
          <a:prstGeom prst="rect">
            <a:avLst/>
          </a:prstGeom>
          <a:noFill/>
        </p:spPr>
        <p:txBody>
          <a:bodyPr wrap="square" lIns="91440" tIns="45720" rIns="91440" bIns="45720" rtlCol="0" anchor="t">
            <a:spAutoFit/>
          </a:bodyPr>
          <a:lstStyle/>
          <a:p>
            <a:r>
              <a:rPr lang="en-US" sz="3200" b="1">
                <a:solidFill>
                  <a:srgbClr val="7C82B3"/>
                </a:solidFill>
                <a:latin typeface="Averta Semibold"/>
              </a:rPr>
              <a:t>Draft FY2027 Work </a:t>
            </a:r>
            <a:r>
              <a:rPr lang="en-US" sz="3200" b="1" err="1">
                <a:solidFill>
                  <a:srgbClr val="7C82B3"/>
                </a:solidFill>
                <a:latin typeface="Averta Semibold"/>
              </a:rPr>
              <a:t>Programme</a:t>
            </a:r>
            <a:r>
              <a:rPr lang="en-US" sz="3200" b="1">
                <a:solidFill>
                  <a:srgbClr val="7C82B3"/>
                </a:solidFill>
                <a:latin typeface="Averta Semibold"/>
              </a:rPr>
              <a:t> - Strategic Issues: Gas Supply </a:t>
            </a:r>
          </a:p>
        </p:txBody>
      </p:sp>
    </p:spTree>
    <p:extLst>
      <p:ext uri="{BB962C8B-B14F-4D97-AF65-F5344CB8AC3E}">
        <p14:creationId xmlns:p14="http://schemas.microsoft.com/office/powerpoint/2010/main" val="271250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86791-D001-24A5-81E3-0C93E1F1750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5EFC183-CBF1-9BAC-2C5E-058A09B115B0}"/>
              </a:ext>
            </a:extLst>
          </p:cNvPr>
          <p:cNvSpPr>
            <a:spLocks noGrp="1"/>
          </p:cNvSpPr>
          <p:nvPr>
            <p:ph type="title"/>
          </p:nvPr>
        </p:nvSpPr>
        <p:spPr>
          <a:xfrm>
            <a:off x="863600" y="400092"/>
            <a:ext cx="10463049" cy="921052"/>
          </a:xfrm>
        </p:spPr>
        <p:txBody>
          <a:bodyPr/>
          <a:lstStyle/>
          <a:p>
            <a:r>
              <a:rPr lang="en-US" sz="2800" b="0">
                <a:solidFill>
                  <a:srgbClr val="00B050"/>
                </a:solidFill>
                <a:latin typeface="Averta Semibold" panose="00000700000000000000" pitchFamily="50" charset="0"/>
              </a:rPr>
              <a:t>Gas industry roadmap</a:t>
            </a:r>
            <a:endParaRPr lang="en-US" sz="280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046F6FE0-D6F6-D000-556A-D3C9FFD78617}"/>
              </a:ext>
            </a:extLst>
          </p:cNvPr>
          <p:cNvSpPr>
            <a:spLocks noGrp="1"/>
          </p:cNvSpPr>
          <p:nvPr>
            <p:ph idx="1"/>
          </p:nvPr>
        </p:nvSpPr>
        <p:spPr>
          <a:xfrm>
            <a:off x="863600" y="1412745"/>
            <a:ext cx="9525000" cy="4390231"/>
          </a:xfrm>
        </p:spPr>
        <p:txBody>
          <a:bodyPr/>
          <a:lstStyle/>
          <a:p>
            <a:pPr marL="0" indent="0">
              <a:buNone/>
            </a:pPr>
            <a:r>
              <a:rPr lang="en-US" sz="1800">
                <a:solidFill>
                  <a:srgbClr val="000000"/>
                </a:solidFill>
                <a:latin typeface="Averta"/>
              </a:rPr>
              <a:t>Given the rapid decline in gas supply, we believe it is timely to revisit how the industry can move to a lower carbon future in a managed and orderly way, with the least impact on consumers. </a:t>
            </a:r>
          </a:p>
          <a:p>
            <a:pPr marL="0" indent="0" algn="l" rtl="0" fontAlgn="base">
              <a:buNone/>
            </a:pPr>
            <a:r>
              <a:rPr lang="en-US" sz="1800" b="0" i="0">
                <a:solidFill>
                  <a:srgbClr val="000000"/>
                </a:solidFill>
                <a:effectLst/>
                <a:latin typeface="Averta"/>
              </a:rPr>
              <a:t>Work in FY2027 may include:  </a:t>
            </a:r>
            <a:endParaRPr lang="en-US" sz="1800" b="0" i="0">
              <a:solidFill>
                <a:srgbClr val="000000"/>
              </a:solidFill>
              <a:effectLst/>
              <a:latin typeface="Averta"/>
              <a:cs typeface="Segoe UI"/>
            </a:endParaRPr>
          </a:p>
          <a:p>
            <a:pPr>
              <a:spcBef>
                <a:spcPts val="600"/>
              </a:spcBef>
              <a:spcAft>
                <a:spcPts val="0"/>
              </a:spcAft>
            </a:pPr>
            <a:r>
              <a:rPr lang="en-US" sz="1800">
                <a:solidFill>
                  <a:srgbClr val="000000"/>
                </a:solidFill>
                <a:latin typeface="Averta"/>
              </a:rPr>
              <a:t>Preparing advice to the Minister and industry in relation to how the gas industry can move to a lower carbon future in a way that </a:t>
            </a:r>
            <a:r>
              <a:rPr lang="en-US" sz="1800" err="1">
                <a:solidFill>
                  <a:srgbClr val="000000"/>
                </a:solidFill>
                <a:latin typeface="Averta"/>
              </a:rPr>
              <a:t>minimises</a:t>
            </a:r>
            <a:r>
              <a:rPr lang="en-US" sz="1800">
                <a:solidFill>
                  <a:srgbClr val="000000"/>
                </a:solidFill>
                <a:latin typeface="Averta"/>
              </a:rPr>
              <a:t> consumer impacts.</a:t>
            </a:r>
          </a:p>
          <a:p>
            <a:pPr marL="0" indent="0" algn="l" rtl="0" fontAlgn="base">
              <a:buNone/>
            </a:pPr>
            <a:endParaRPr lang="en-US" sz="1800" b="1">
              <a:solidFill>
                <a:srgbClr val="00B050"/>
              </a:solidFill>
              <a:effectLst/>
              <a:latin typeface="Averta"/>
            </a:endParaRPr>
          </a:p>
        </p:txBody>
      </p:sp>
      <p:sp>
        <p:nvSpPr>
          <p:cNvPr id="5" name="Slide Number Placeholder 8">
            <a:extLst>
              <a:ext uri="{FF2B5EF4-FFF2-40B4-BE49-F238E27FC236}">
                <a16:creationId xmlns:a16="http://schemas.microsoft.com/office/drawing/2014/main" id="{E2F41C38-882E-EF60-9BF4-F8BA8D27DF1A}"/>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8</a:t>
            </a:fld>
            <a:endParaRPr lang="en-NZ"/>
          </a:p>
        </p:txBody>
      </p:sp>
    </p:spTree>
    <p:extLst>
      <p:ext uri="{BB962C8B-B14F-4D97-AF65-F5344CB8AC3E}">
        <p14:creationId xmlns:p14="http://schemas.microsoft.com/office/powerpoint/2010/main" val="396046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28E56-6FA7-3215-DD2C-8254AE6F7F5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88B1741-0609-B824-3BD7-5ADC91FF1E0E}"/>
              </a:ext>
            </a:extLst>
          </p:cNvPr>
          <p:cNvSpPr>
            <a:spLocks noGrp="1"/>
          </p:cNvSpPr>
          <p:nvPr>
            <p:ph type="title"/>
          </p:nvPr>
        </p:nvSpPr>
        <p:spPr>
          <a:xfrm>
            <a:off x="863600" y="400092"/>
            <a:ext cx="10463049" cy="921052"/>
          </a:xfrm>
        </p:spPr>
        <p:txBody>
          <a:bodyPr/>
          <a:lstStyle/>
          <a:p>
            <a:r>
              <a:rPr lang="en-US" b="0">
                <a:solidFill>
                  <a:srgbClr val="00B050"/>
                </a:solidFill>
                <a:latin typeface="Averta Semibold" panose="00000700000000000000" pitchFamily="50" charset="0"/>
              </a:rPr>
              <a:t>Lack of upstream investment</a:t>
            </a:r>
            <a:endParaRPr lang="en-US" sz="2800">
              <a:solidFill>
                <a:srgbClr val="00B050"/>
              </a:solidFill>
              <a:latin typeface="Averta Semibold" panose="00000700000000000000" pitchFamily="50" charset="0"/>
            </a:endParaRPr>
          </a:p>
        </p:txBody>
      </p:sp>
      <p:sp>
        <p:nvSpPr>
          <p:cNvPr id="7" name="Content Placeholder 6">
            <a:extLst>
              <a:ext uri="{FF2B5EF4-FFF2-40B4-BE49-F238E27FC236}">
                <a16:creationId xmlns:a16="http://schemas.microsoft.com/office/drawing/2014/main" id="{34D0C249-D535-2B42-3C92-03260E00F02B}"/>
              </a:ext>
            </a:extLst>
          </p:cNvPr>
          <p:cNvSpPr>
            <a:spLocks noGrp="1"/>
          </p:cNvSpPr>
          <p:nvPr>
            <p:ph idx="1"/>
          </p:nvPr>
        </p:nvSpPr>
        <p:spPr>
          <a:xfrm>
            <a:off x="863600" y="1412745"/>
            <a:ext cx="9525000" cy="4390231"/>
          </a:xfrm>
        </p:spPr>
        <p:txBody>
          <a:bodyPr/>
          <a:lstStyle/>
          <a:p>
            <a:pPr marL="0" indent="0">
              <a:buNone/>
            </a:pPr>
            <a:r>
              <a:rPr lang="en-US" sz="1800">
                <a:solidFill>
                  <a:srgbClr val="000000"/>
                </a:solidFill>
                <a:latin typeface="Averta"/>
              </a:rPr>
              <a:t>The lack of upstream investment has led to a rapidly declining gas supply situation.   </a:t>
            </a:r>
            <a:endParaRPr lang="en-US" sz="1800" b="0" i="0">
              <a:solidFill>
                <a:srgbClr val="000000"/>
              </a:solidFill>
              <a:effectLst/>
              <a:latin typeface="Averta"/>
            </a:endParaRPr>
          </a:p>
          <a:p>
            <a:pPr marL="0" indent="0">
              <a:buNone/>
            </a:pPr>
            <a:r>
              <a:rPr lang="en-US" sz="1800" b="0" i="0">
                <a:solidFill>
                  <a:srgbClr val="000000"/>
                </a:solidFill>
                <a:effectLst/>
                <a:latin typeface="Averta"/>
              </a:rPr>
              <a:t>The Government has announced an action to ‘reduce sovereign policy risk for investors’, with options being considered including indemnities; co-investment (eg $200m set aside for </a:t>
            </a:r>
            <a:r>
              <a:rPr lang="en-US" sz="1800">
                <a:solidFill>
                  <a:srgbClr val="000000"/>
                </a:solidFill>
                <a:latin typeface="Averta"/>
              </a:rPr>
              <a:t>exploration, gas storage</a:t>
            </a:r>
            <a:r>
              <a:rPr lang="en-US" sz="1800" b="0" i="0">
                <a:solidFill>
                  <a:srgbClr val="000000"/>
                </a:solidFill>
                <a:effectLst/>
                <a:latin typeface="Averta"/>
              </a:rPr>
              <a:t>); public/private partnerships and other procurement contracts.  Further decisions are expected in early 2026. </a:t>
            </a:r>
          </a:p>
          <a:p>
            <a:pPr marL="0" indent="0" algn="l" rtl="0" fontAlgn="base">
              <a:buNone/>
            </a:pPr>
            <a:r>
              <a:rPr lang="en-US" sz="1800" b="0" i="0">
                <a:solidFill>
                  <a:srgbClr val="000000"/>
                </a:solidFill>
                <a:effectLst/>
                <a:latin typeface="Averta"/>
              </a:rPr>
              <a:t>Work in FY2027 may include:  </a:t>
            </a:r>
            <a:endParaRPr lang="en-US" sz="1800" b="0" i="0">
              <a:solidFill>
                <a:srgbClr val="000000"/>
              </a:solidFill>
              <a:effectLst/>
              <a:latin typeface="Averta"/>
              <a:cs typeface="Segoe UI"/>
            </a:endParaRPr>
          </a:p>
          <a:p>
            <a:pPr>
              <a:spcBef>
                <a:spcPts val="600"/>
              </a:spcBef>
              <a:spcAft>
                <a:spcPts val="0"/>
              </a:spcAft>
            </a:pPr>
            <a:r>
              <a:rPr lang="en-US" sz="1800" b="0" i="0">
                <a:solidFill>
                  <a:srgbClr val="000000"/>
                </a:solidFill>
                <a:effectLst/>
                <a:latin typeface="Averta"/>
              </a:rPr>
              <a:t>Advising the Minister on changes to the gas supply and demand balance, and any implications for Government policy;  </a:t>
            </a:r>
          </a:p>
          <a:p>
            <a:pPr>
              <a:spcBef>
                <a:spcPts val="600"/>
              </a:spcBef>
              <a:spcAft>
                <a:spcPts val="0"/>
              </a:spcAft>
            </a:pPr>
            <a:r>
              <a:rPr lang="en-US" sz="1800" b="0" i="0">
                <a:solidFill>
                  <a:srgbClr val="000000"/>
                </a:solidFill>
                <a:effectLst/>
                <a:latin typeface="Averta"/>
              </a:rPr>
              <a:t>Assisting with work arising from the Government’s action, as appropriate. </a:t>
            </a:r>
          </a:p>
          <a:p>
            <a:pPr marL="0" indent="0" algn="l" rtl="0" fontAlgn="base">
              <a:buNone/>
            </a:pPr>
            <a:endParaRPr lang="en-US" sz="1800" b="1">
              <a:solidFill>
                <a:srgbClr val="00B050"/>
              </a:solidFill>
              <a:effectLst/>
              <a:latin typeface="Averta"/>
            </a:endParaRPr>
          </a:p>
        </p:txBody>
      </p:sp>
      <p:sp>
        <p:nvSpPr>
          <p:cNvPr id="5" name="Slide Number Placeholder 8">
            <a:extLst>
              <a:ext uri="{FF2B5EF4-FFF2-40B4-BE49-F238E27FC236}">
                <a16:creationId xmlns:a16="http://schemas.microsoft.com/office/drawing/2014/main" id="{F38C31D4-AAC4-0F52-4B39-65FF93CE368F}"/>
              </a:ext>
            </a:extLst>
          </p:cNvPr>
          <p:cNvSpPr>
            <a:spLocks noGrp="1"/>
          </p:cNvSpPr>
          <p:nvPr>
            <p:ph type="sldNum" sz="quarter" idx="4"/>
          </p:nvPr>
        </p:nvSpPr>
        <p:spPr>
          <a:xfrm>
            <a:off x="8416636" y="6315202"/>
            <a:ext cx="2743200" cy="365125"/>
          </a:xfrm>
          <a:prstGeom prst="rect">
            <a:avLst/>
          </a:prstGeom>
        </p:spPr>
        <p:txBody>
          <a:bodyPr vert="horz" lIns="91440" tIns="45720" rIns="91440" bIns="45720" rtlCol="0" anchor="ctr"/>
          <a:lstStyle>
            <a:lvl1pPr algn="r">
              <a:defRPr sz="1200" b="0" baseline="0" smtClean="0">
                <a:solidFill>
                  <a:schemeClr val="bg2">
                    <a:lumMod val="25000"/>
                  </a:schemeClr>
                </a:solidFill>
                <a:latin typeface="Averta" pitchFamily="2" charset="77"/>
              </a:defRPr>
            </a:lvl1pPr>
          </a:lstStyle>
          <a:p>
            <a:pPr>
              <a:defRPr/>
            </a:pPr>
            <a:fld id="{996E3556-5394-4F3C-A504-FD10AE1FDFB2}" type="slidenum">
              <a:rPr lang="en-NZ" smtClean="0"/>
              <a:pPr>
                <a:defRPr/>
              </a:pPr>
              <a:t>9</a:t>
            </a:fld>
            <a:endParaRPr lang="en-NZ"/>
          </a:p>
        </p:txBody>
      </p:sp>
    </p:spTree>
    <p:extLst>
      <p:ext uri="{BB962C8B-B14F-4D97-AF65-F5344CB8AC3E}">
        <p14:creationId xmlns:p14="http://schemas.microsoft.com/office/powerpoint/2010/main" val="3096656815"/>
      </p:ext>
    </p:extLst>
  </p:cSld>
  <p:clrMapOvr>
    <a:masterClrMapping/>
  </p:clrMapOvr>
</p:sld>
</file>

<file path=ppt/theme/theme1.xml><?xml version="1.0" encoding="utf-8"?>
<a:theme xmlns:a="http://schemas.openxmlformats.org/drawingml/2006/main" name="# 2 Larger Font for fewer word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13635EC2-A6E6-4B0C-ABB9-43D5A59E2CD0}"/>
    </a:ext>
  </a:extLst>
</a:theme>
</file>

<file path=ppt/theme/theme2.xml><?xml version="1.0" encoding="utf-8"?>
<a:theme xmlns:a="http://schemas.openxmlformats.org/drawingml/2006/main" name="# 3 For &quot;wordy&quo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C27FBD58-D045-49DD-BE2F-FE7F64BCD1CD}"/>
    </a:ext>
  </a:extLst>
</a:theme>
</file>

<file path=ppt/theme/theme3.xml><?xml version="1.0" encoding="utf-8"?>
<a:theme xmlns:a="http://schemas.openxmlformats.org/drawingml/2006/main" name="# 1 GIC Standard Slides">
  <a:themeElements>
    <a:clrScheme name="GIC">
      <a:dk1>
        <a:sysClr val="windowText" lastClr="000000"/>
      </a:dk1>
      <a:lt1>
        <a:sysClr val="window" lastClr="FFFFFF"/>
      </a:lt1>
      <a:dk2>
        <a:srgbClr val="351F65"/>
      </a:dk2>
      <a:lt2>
        <a:srgbClr val="CBD3EA"/>
      </a:lt2>
      <a:accent1>
        <a:srgbClr val="615E9B"/>
      </a:accent1>
      <a:accent2>
        <a:srgbClr val="00A3E0"/>
      </a:accent2>
      <a:accent3>
        <a:srgbClr val="F4633A"/>
      </a:accent3>
      <a:accent4>
        <a:srgbClr val="9D968D"/>
      </a:accent4>
      <a:accent5>
        <a:srgbClr val="C4C0BA"/>
      </a:accent5>
      <a:accent6>
        <a:srgbClr val="00B373"/>
      </a:accent6>
      <a:hlink>
        <a:srgbClr val="615E9B"/>
      </a:hlink>
      <a:folHlink>
        <a:srgbClr val="4E4B48"/>
      </a:folHlink>
    </a:clrScheme>
    <a:fontScheme name="GIC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EF8CB733-F43C-4FF1-B30E-F72F32D2451E}"/>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 1 GIC Standard Slides">
  <a:themeElements>
    <a:clrScheme name="GIC Shades of the Sea">
      <a:dk1>
        <a:srgbClr val="111111"/>
      </a:dk1>
      <a:lt1>
        <a:srgbClr val="FFFFFF"/>
      </a:lt1>
      <a:dk2>
        <a:srgbClr val="1C1C1C"/>
      </a:dk2>
      <a:lt2>
        <a:srgbClr val="DCDCDC"/>
      </a:lt2>
      <a:accent1>
        <a:srgbClr val="589199"/>
      </a:accent1>
      <a:accent2>
        <a:srgbClr val="B0C4DE"/>
      </a:accent2>
      <a:accent3>
        <a:srgbClr val="FFFFFF"/>
      </a:accent3>
      <a:accent4>
        <a:srgbClr val="DCDCDC"/>
      </a:accent4>
      <a:accent5>
        <a:srgbClr val="5F9EA0"/>
      </a:accent5>
      <a:accent6>
        <a:srgbClr val="85B3B9"/>
      </a:accent6>
      <a:hlink>
        <a:srgbClr val="589199"/>
      </a:hlink>
      <a:folHlink>
        <a:srgbClr val="800080"/>
      </a:folHlink>
    </a:clrScheme>
    <a:fontScheme name="GIC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ew GIC.pot [Compatibility Mode]" id="{4ED63CF4-1A91-4C54-94B4-527D3B915F22}" vid="{EF8CB733-F43C-4FF1-B30E-F72F32D245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7F770E26F8FE41AB820CB09F01914A" ma:contentTypeVersion="18" ma:contentTypeDescription="Create a new document." ma:contentTypeScope="" ma:versionID="391d166c0c1a630e87a27079241c7625">
  <xsd:schema xmlns:xsd="http://www.w3.org/2001/XMLSchema" xmlns:xs="http://www.w3.org/2001/XMLSchema" xmlns:p="http://schemas.microsoft.com/office/2006/metadata/properties" xmlns:ns2="9405dc10-635f-444a-ba6b-bd5be3c3d520" xmlns:ns3="http://schemas.microsoft.com/sharepoint/v3/fields" xmlns:ns4="7daccffd-2b90-44c6-8d43-8a587f98c855" targetNamespace="http://schemas.microsoft.com/office/2006/metadata/properties" ma:root="true" ma:fieldsID="8b471e5279329c193434e58ae77e2b09" ns2:_="" ns3:_="" ns4:_="">
    <xsd:import namespace="9405dc10-635f-444a-ba6b-bd5be3c3d520"/>
    <xsd:import namespace="http://schemas.microsoft.com/sharepoint/v3/fields"/>
    <xsd:import namespace="7daccffd-2b90-44c6-8d43-8a587f98c855"/>
    <xsd:element name="properties">
      <xsd:complexType>
        <xsd:sequence>
          <xsd:element name="documentManagement">
            <xsd:complexType>
              <xsd:all>
                <xsd:element ref="ns2:MediaServiceMetadata" minOccurs="0"/>
                <xsd:element ref="ns2:MediaServiceFastMetadata" minOccurs="0"/>
                <xsd:element ref="ns3:_Version" minOccurs="0"/>
                <xsd:element ref="ns2:MediaServiceAutoTags"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DateTaken"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5dc10-635f-444a-ba6b-bd5be3c3d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ecc8704-c352-45cf-8dd8-8b33958224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0" nillable="true" ma:displayName="Version" ma:format="Dropdown" ma:internalName="_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accffd-2b90-44c6-8d43-8a587f98c85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33bca7d-8331-4dbd-b446-4f84653da566}" ma:internalName="TaxCatchAll" ma:showField="CatchAllData" ma:web="7daccffd-2b90-44c6-8d43-8a587f98c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daccffd-2b90-44c6-8d43-8a587f98c855">
      <UserInfo>
        <DisplayName/>
        <AccountId xsi:nil="true"/>
        <AccountType/>
      </UserInfo>
    </SharedWithUsers>
    <_Version xmlns="http://schemas.microsoft.com/sharepoint/v3/fields" xsi:nil="true"/>
    <TaxCatchAll xmlns="7daccffd-2b90-44c6-8d43-8a587f98c855" xsi:nil="true"/>
    <lcf76f155ced4ddcb4097134ff3c332f xmlns="9405dc10-635f-444a-ba6b-bd5be3c3d5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C3CA52-391B-4169-A54C-57C8B3117078}">
  <ds:schemaRefs>
    <ds:schemaRef ds:uri="http://schemas.microsoft.com/sharepoint/v3/contenttype/forms"/>
  </ds:schemaRefs>
</ds:datastoreItem>
</file>

<file path=customXml/itemProps2.xml><?xml version="1.0" encoding="utf-8"?>
<ds:datastoreItem xmlns:ds="http://schemas.openxmlformats.org/officeDocument/2006/customXml" ds:itemID="{3A74D29D-32A3-4406-BEBF-4C3F43EE64C0}">
  <ds:schemaRefs>
    <ds:schemaRef ds:uri="7daccffd-2b90-44c6-8d43-8a587f98c855"/>
    <ds:schemaRef ds:uri="9405dc10-635f-444a-ba6b-bd5be3c3d5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B2046B-C7C6-4E9A-9664-A52DD9D59F7A}">
  <ds:schemaRefs>
    <ds:schemaRef ds:uri="7daccffd-2b90-44c6-8d43-8a587f98c855"/>
    <ds:schemaRef ds:uri="9405dc10-635f-444a-ba6b-bd5be3c3d5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GIC Standard Presentation</Template>
  <Application>Microsoft Office PowerPoint</Application>
  <PresentationFormat>Widescreen</PresentationFormat>
  <Slides>28</Slides>
  <Notes>18</Notes>
  <HiddenSlides>0</HiddenSlide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 2 Larger Font for fewer words</vt:lpstr>
      <vt:lpstr># 3 For "wordy" slides</vt:lpstr>
      <vt:lpstr># 1 GIC Standard Slides</vt:lpstr>
      <vt:lpstr>Custom Design</vt:lpstr>
      <vt:lpstr>1_# 1 GIC Standard Slides</vt:lpstr>
      <vt:lpstr>FY2027 Draft Work Programme and Budget Co-Regulatory Forum</vt:lpstr>
      <vt:lpstr>Agenda</vt:lpstr>
      <vt:lpstr>Gas Act and GPS objectives </vt:lpstr>
      <vt:lpstr>FY2027 Planning process starts early</vt:lpstr>
      <vt:lpstr>Draft FY2027 work programme</vt:lpstr>
      <vt:lpstr>PowerPoint Presentation</vt:lpstr>
      <vt:lpstr>PowerPoint Presentation</vt:lpstr>
      <vt:lpstr>Gas industry roadmap</vt:lpstr>
      <vt:lpstr>Lack of upstream investment</vt:lpstr>
      <vt:lpstr>LNG </vt:lpstr>
      <vt:lpstr>Biogas</vt:lpstr>
      <vt:lpstr>Demand response for dry year cover</vt:lpstr>
      <vt:lpstr>Levy funding arrangements</vt:lpstr>
      <vt:lpstr>PowerPoint Presentation</vt:lpstr>
      <vt:lpstr>Future of infrastructure</vt:lpstr>
      <vt:lpstr>PowerPoint Presentation</vt:lpstr>
      <vt:lpstr>Industrial gas consumers</vt:lpstr>
      <vt:lpstr>Residential gas consumers</vt:lpstr>
      <vt:lpstr>PowerPoint Presentation</vt:lpstr>
      <vt:lpstr>Educate and influence</vt:lpstr>
      <vt:lpstr>Funding</vt:lpstr>
      <vt:lpstr>Two main sources of funding: Market fees and Levy</vt:lpstr>
      <vt:lpstr>Projected FY2027 expenditure </vt:lpstr>
      <vt:lpstr>Comparison of FY2026 and FY2027</vt:lpstr>
      <vt:lpstr>Year-on-year levies</vt:lpstr>
      <vt:lpstr>Crucial Questions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Estelle Tolmay</dc:creator>
  <cp:revision>1</cp:revision>
  <cp:lastPrinted>2024-11-18T22:41:17Z</cp:lastPrinted>
  <dcterms:created xsi:type="dcterms:W3CDTF">2016-08-15T04:43:43Z</dcterms:created>
  <dcterms:modified xsi:type="dcterms:W3CDTF">2025-11-26T20:53:41Z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0x010100337F770E26F8FE41AB820CB09F01914A</vt:lpwstr>
  </property>
  <property fmtid="{D5CDD505-2E9C-101B-9397-08002B2CF9AE}" pid="3" name="AuthorIds_UIVersion_512">
    <vt:lpwstr>20</vt:lpwstr>
  </property>
  <property fmtid="{D5CDD505-2E9C-101B-9397-08002B2CF9AE}" pid="4" name="AuthorIds_UIVersion_1536">
    <vt:lpwstr>20</vt:lpwstr>
  </property>
  <property fmtid="{D5CDD505-2E9C-101B-9397-08002B2CF9AE}" pid="5" name="AuthorIds_UIVersion_2560">
    <vt:lpwstr>20</vt:lpwstr>
  </property>
  <property fmtid="{D5CDD505-2E9C-101B-9397-08002B2CF9AE}" pid="6" name="AuthorIds_UIVersion_2048">
    <vt:lpwstr>20</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ComplianceAssetId">
    <vt:lpwstr/>
  </property>
  <property fmtid="{D5CDD505-2E9C-101B-9397-08002B2CF9AE}" pid="11" name="AuthorIds_UIVersion_1024">
    <vt:lpwstr>20</vt:lpwstr>
  </property>
  <property fmtid="{D5CDD505-2E9C-101B-9397-08002B2CF9AE}" pid="12" name="AuthorIds_UIVersion_3072">
    <vt:lpwstr>20</vt:lpwstr>
  </property>
  <property fmtid="{D5CDD505-2E9C-101B-9397-08002B2CF9AE}" pid="13" name="Order">
    <vt:r8>629700</vt:r8>
  </property>
  <property fmtid="{D5CDD505-2E9C-101B-9397-08002B2CF9AE}" pid="14" name="TriggerFlowInfo">
    <vt:lpwstr/>
  </property>
  <property fmtid="{D5CDD505-2E9C-101B-9397-08002B2CF9AE}" pid="15" name="_ExtendedDescription">
    <vt:lpwstr/>
  </property>
  <property fmtid="{D5CDD505-2E9C-101B-9397-08002B2CF9AE}" pid="16" name="MediaServiceImageTags">
    <vt:lpwstr/>
  </property>
</Properties>
</file>