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4"/>
  </p:notesMasterIdLst>
  <p:sldIdLst>
    <p:sldId id="259" r:id="rId6"/>
    <p:sldId id="3377" r:id="rId7"/>
    <p:sldId id="3402" r:id="rId8"/>
    <p:sldId id="3378" r:id="rId9"/>
    <p:sldId id="3381" r:id="rId10"/>
    <p:sldId id="3380" r:id="rId11"/>
    <p:sldId id="3399" r:id="rId12"/>
    <p:sldId id="3400" r:id="rId13"/>
  </p:sldIdLst>
  <p:sldSz cx="10693400" cy="7561263"/>
  <p:notesSz cx="6797675" cy="9926638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7B1482-D81C-014A-96E6-69CDD8B81504}">
          <p14:sldIdLst>
            <p14:sldId id="259"/>
            <p14:sldId id="3377"/>
            <p14:sldId id="3402"/>
            <p14:sldId id="3378"/>
            <p14:sldId id="3381"/>
            <p14:sldId id="3380"/>
            <p14:sldId id="3399"/>
            <p14:sldId id="34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 Petersen" initials="RP" lastIdx="0" clrIdx="0">
    <p:extLst>
      <p:ext uri="{19B8F6BF-5375-455C-9EA6-DF929625EA0E}">
        <p15:presenceInfo xmlns:p15="http://schemas.microsoft.com/office/powerpoint/2012/main" userId="Rob Petersen" providerId="None"/>
      </p:ext>
    </p:extLst>
  </p:cmAuthor>
  <p:cmAuthor id="2" name="Paul Goodeve" initials="PG" lastIdx="3" clrIdx="1">
    <p:extLst>
      <p:ext uri="{19B8F6BF-5375-455C-9EA6-DF929625EA0E}">
        <p15:presenceInfo xmlns:p15="http://schemas.microsoft.com/office/powerpoint/2012/main" userId="Paul Goodev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C1"/>
    <a:srgbClr val="0076C0"/>
    <a:srgbClr val="524B48"/>
    <a:srgbClr val="803594"/>
    <a:srgbClr val="FFFFFF"/>
    <a:srgbClr val="FFD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31F2F3-7A5B-4A99-A00E-17DFB7AE20B7}" v="2" dt="2021-08-17T20:48:25.035"/>
    <p1510:client id="{95B62A4D-5A2B-4564-A2E4-B0D0F2C861D3}" v="13" dt="2021-08-17T03:17:41.3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381" autoAdjust="0"/>
  </p:normalViewPr>
  <p:slideViewPr>
    <p:cSldViewPr snapToGrid="0">
      <p:cViewPr varScale="1">
        <p:scale>
          <a:sx n="75" d="100"/>
          <a:sy n="75" d="100"/>
        </p:scale>
        <p:origin x="2268" y="72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47486-765F-4EB5-A3AC-C6ACB5DEB9E1}" type="datetimeFigureOut">
              <a:rPr lang="en-NZ" smtClean="0"/>
              <a:pPr/>
              <a:t>19/10/2021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868AB-3D6E-4BA2-9CEE-7593714964C7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472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868AB-3D6E-4BA2-9CEE-7593714964C7}" type="slidenum">
              <a:rPr lang="en-NZ" smtClean="0"/>
              <a:pPr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39486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868AB-3D6E-4BA2-9CEE-7593714964C7}" type="slidenum">
              <a:rPr lang="en-NZ" smtClean="0"/>
              <a:pPr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12503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868AB-3D6E-4BA2-9CEE-7593714964C7}" type="slidenum">
              <a:rPr lang="en-NZ" smtClean="0"/>
              <a:pPr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60607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868AB-3D6E-4BA2-9CEE-7593714964C7}" type="slidenum">
              <a:rPr lang="en-NZ" smtClean="0"/>
              <a:pPr/>
              <a:t>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22105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868AB-3D6E-4BA2-9CEE-7593714964C7}" type="slidenum">
              <a:rPr lang="en-NZ" smtClean="0"/>
              <a:pPr/>
              <a:t>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933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32000" y="734217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/>
              <a:t>First Gas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/>
              <a:t>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804967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 baseline="0">
                <a:solidFill>
                  <a:schemeClr val="bg1"/>
                </a:solidFill>
              </a:defRPr>
            </a:lvl1pPr>
            <a:lvl2pPr marL="205326" indent="0">
              <a:buNone/>
              <a:defRPr sz="1300"/>
            </a:lvl2pPr>
            <a:lvl3pPr marL="410652" indent="0">
              <a:buNone/>
              <a:defRPr sz="1300"/>
            </a:lvl3pPr>
            <a:lvl4pPr marL="615978" indent="0">
              <a:buNone/>
              <a:defRPr sz="1300"/>
            </a:lvl4pPr>
            <a:lvl5pPr marL="821304" indent="0">
              <a:buNone/>
              <a:defRPr sz="1300"/>
            </a:lvl5pPr>
          </a:lstStyle>
          <a:p>
            <a:pPr lvl="0"/>
            <a:r>
              <a:rPr lang="en-NZ" noProof="0"/>
              <a:t>First Gas / Date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32000" y="7164000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29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804967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26" indent="0">
              <a:buNone/>
              <a:defRPr sz="1300"/>
            </a:lvl2pPr>
            <a:lvl3pPr marL="410652" indent="0">
              <a:buNone/>
              <a:defRPr sz="1300"/>
            </a:lvl3pPr>
            <a:lvl4pPr marL="615978" indent="0">
              <a:buNone/>
              <a:defRPr sz="1300"/>
            </a:lvl4pPr>
            <a:lvl5pPr marL="821304" indent="0">
              <a:buNone/>
              <a:defRPr sz="1300"/>
            </a:lvl5pPr>
          </a:lstStyle>
          <a:p>
            <a:pPr lvl="0"/>
            <a:r>
              <a:rPr lang="en-NZ" noProof="0"/>
              <a:t>First Gas / Date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0" y="7164000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0" y="734217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tx1"/>
                </a:solidFill>
              </a:defRPr>
            </a:lvl1pPr>
          </a:lstStyle>
          <a:p>
            <a:r>
              <a:rPr lang="en-NZ" noProof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tx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28967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32000" y="6804967"/>
            <a:ext cx="9360000" cy="198458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300" b="1">
                <a:solidFill>
                  <a:schemeClr val="bg1"/>
                </a:solidFill>
              </a:defRPr>
            </a:lvl1pPr>
            <a:lvl2pPr marL="205326" indent="0">
              <a:buNone/>
              <a:defRPr sz="1300"/>
            </a:lvl2pPr>
            <a:lvl3pPr marL="410652" indent="0">
              <a:buNone/>
              <a:defRPr sz="1300"/>
            </a:lvl3pPr>
            <a:lvl4pPr marL="615978" indent="0">
              <a:buNone/>
              <a:defRPr sz="1300"/>
            </a:lvl4pPr>
            <a:lvl5pPr marL="821304" indent="0">
              <a:buNone/>
              <a:defRPr sz="1300"/>
            </a:lvl5pPr>
          </a:lstStyle>
          <a:p>
            <a:pPr lvl="0"/>
            <a:r>
              <a:rPr lang="en-NZ" noProof="0"/>
              <a:t>First Gas / Date</a:t>
            </a:r>
          </a:p>
          <a:p>
            <a:pPr lvl="0"/>
            <a:endParaRPr lang="en-NZ" noProof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0" y="7164000"/>
            <a:ext cx="9828000" cy="0"/>
          </a:xfrm>
          <a:prstGeom prst="line">
            <a:avLst/>
          </a:prstGeom>
          <a:ln w="63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432000" y="734217"/>
            <a:ext cx="9828000" cy="399641"/>
          </a:xfrm>
        </p:spPr>
        <p:txBody>
          <a:bodyPr/>
          <a:lstStyle>
            <a:lvl1pPr>
              <a:lnSpc>
                <a:spcPts val="3000"/>
              </a:lnSpc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NZ" noProof="0"/>
              <a:t>First Gas Presentation Title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166217"/>
            <a:ext cx="9828000" cy="2381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500" b="1">
                <a:solidFill>
                  <a:schemeClr val="bg1"/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NZ" noProof="0"/>
              <a:t>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336558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2"/>
            <a:ext cx="9828000" cy="360040"/>
          </a:xfrm>
        </p:spPr>
        <p:txBody>
          <a:bodyPr/>
          <a:lstStyle>
            <a:lvl1pPr>
              <a:lnSpc>
                <a:spcPts val="3000"/>
              </a:lnSpc>
              <a:defRPr sz="2500"/>
            </a:lvl1pPr>
          </a:lstStyle>
          <a:p>
            <a:r>
              <a:rPr lang="en-US" noProof="0"/>
              <a:t>First Gas </a:t>
            </a:r>
            <a:r>
              <a:rPr lang="en-US" noProof="0" err="1"/>
              <a:t>Powerpoint</a:t>
            </a:r>
            <a:r>
              <a:rPr lang="en-US" noProof="0"/>
              <a:t> Title</a:t>
            </a:r>
            <a:endParaRPr lang="en-NZ" noProof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32000" y="7167600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6876975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NZ" dirty="0"/>
              <a:t>First Gas / Presentation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6876975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0" y="1907992"/>
            <a:ext cx="9828000" cy="4680951"/>
          </a:xfrm>
          <a:prstGeom prst="rect">
            <a:avLst/>
          </a:prstGeom>
        </p:spPr>
        <p:txBody>
          <a:bodyPr lIns="0"/>
          <a:lstStyle>
            <a:lvl1pPr marL="0" indent="-205326">
              <a:buFont typeface="Arial"/>
              <a:buChar char="•"/>
              <a:defRPr sz="1600" baseline="0"/>
            </a:lvl1pPr>
            <a:lvl2pPr>
              <a:defRPr sz="1600" baseline="0"/>
            </a:lvl2pPr>
          </a:lstStyle>
          <a:p>
            <a:pPr marL="0" indent="0">
              <a:buNone/>
            </a:pP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831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Imager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32000" y="7167600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2"/>
            <a:ext cx="9828000" cy="360040"/>
          </a:xfrm>
        </p:spPr>
        <p:txBody>
          <a:bodyPr/>
          <a:lstStyle>
            <a:lvl1pPr>
              <a:lnSpc>
                <a:spcPts val="3000"/>
              </a:lnSpc>
              <a:defRPr sz="2500"/>
            </a:lvl1pPr>
          </a:lstStyle>
          <a:p>
            <a:r>
              <a:rPr lang="en-US" noProof="0"/>
              <a:t>First Gas </a:t>
            </a:r>
            <a:r>
              <a:rPr lang="en-US" noProof="0" err="1"/>
              <a:t>Powerpoint</a:t>
            </a:r>
            <a:r>
              <a:rPr lang="en-US" noProof="0"/>
              <a:t> Title</a:t>
            </a:r>
            <a:endParaRPr lang="en-NZ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6876975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NZ" dirty="0"/>
              <a:t>First Gas / Presentation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6876975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4294967295"/>
          </p:nvPr>
        </p:nvSpPr>
        <p:spPr>
          <a:xfrm>
            <a:off x="1980000" y="2376000"/>
            <a:ext cx="2160000" cy="3240088"/>
          </a:xfrm>
          <a:prstGeom prst="rect">
            <a:avLst/>
          </a:prstGeom>
        </p:spPr>
      </p:sp>
      <p:sp>
        <p:nvSpPr>
          <p:cNvPr id="20" name="Picture Placeholder 9"/>
          <p:cNvSpPr>
            <a:spLocks noGrp="1"/>
          </p:cNvSpPr>
          <p:nvPr>
            <p:ph type="pic" sz="quarter" idx="4294967295"/>
          </p:nvPr>
        </p:nvSpPr>
        <p:spPr>
          <a:xfrm>
            <a:off x="4248000" y="2376000"/>
            <a:ext cx="2160000" cy="3240088"/>
          </a:xfrm>
          <a:prstGeom prst="rect">
            <a:avLst/>
          </a:prstGeom>
        </p:spPr>
      </p:sp>
      <p:sp>
        <p:nvSpPr>
          <p:cNvPr id="21" name="Picture Placeholder 10"/>
          <p:cNvSpPr>
            <a:spLocks noGrp="1"/>
          </p:cNvSpPr>
          <p:nvPr>
            <p:ph type="pic" sz="quarter" idx="4294967295"/>
          </p:nvPr>
        </p:nvSpPr>
        <p:spPr>
          <a:xfrm>
            <a:off x="6516000" y="2376000"/>
            <a:ext cx="2160000" cy="3240088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61878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No Bann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540271"/>
            <a:ext cx="9828000" cy="360040"/>
          </a:xfrm>
        </p:spPr>
        <p:txBody>
          <a:bodyPr/>
          <a:lstStyle>
            <a:lvl1pPr>
              <a:lnSpc>
                <a:spcPts val="3000"/>
              </a:lnSpc>
              <a:defRPr sz="2500" baseline="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First Gas </a:t>
            </a:r>
            <a:r>
              <a:rPr lang="en-US" noProof="0" err="1"/>
              <a:t>Powerpoint</a:t>
            </a:r>
            <a:r>
              <a:rPr lang="en-US" noProof="0"/>
              <a:t> Title</a:t>
            </a:r>
            <a:endParaRPr lang="en-NZ" noProof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32000" y="7167600"/>
            <a:ext cx="9828000" cy="0"/>
          </a:xfrm>
          <a:prstGeom prst="line">
            <a:avLst/>
          </a:prstGeom>
          <a:ln w="63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000" y="6876975"/>
            <a:ext cx="9360000" cy="19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NZ" dirty="0"/>
              <a:t>First Gas / Presentation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900000" y="6876975"/>
            <a:ext cx="360000" cy="19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60743DB5-AB98-46D2-A53F-DCA569CF9673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432000" y="1476376"/>
            <a:ext cx="9828000" cy="4752528"/>
          </a:xfrm>
          <a:prstGeom prst="rect">
            <a:avLst/>
          </a:prstGeom>
        </p:spPr>
        <p:txBody>
          <a:bodyPr lIns="0"/>
          <a:lstStyle/>
          <a:p>
            <a:pPr marL="0" indent="0">
              <a:buNone/>
            </a:pPr>
            <a:endParaRPr lang="en-NZ" sz="1600"/>
          </a:p>
        </p:txBody>
      </p:sp>
    </p:spTree>
    <p:extLst>
      <p:ext uri="{BB962C8B-B14F-4D97-AF65-F5344CB8AC3E}">
        <p14:creationId xmlns:p14="http://schemas.microsoft.com/office/powerpoint/2010/main" val="1296822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32000" y="7167600"/>
            <a:ext cx="9828000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2"/>
          <p:cNvSpPr>
            <a:spLocks noGrp="1"/>
          </p:cNvSpPr>
          <p:nvPr>
            <p:ph type="subTitle" idx="4294967295"/>
          </p:nvPr>
        </p:nvSpPr>
        <p:spPr>
          <a:xfrm>
            <a:off x="0" y="1548383"/>
            <a:ext cx="10693400" cy="5760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</a:lstStyle>
          <a:p>
            <a:pPr algn="ctr"/>
            <a:endParaRPr lang="en-NZ" sz="200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1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5200" y="476300"/>
            <a:ext cx="9683000" cy="4240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0"/>
              <a:t>First Gas </a:t>
            </a:r>
            <a:r>
              <a:rPr lang="en-US" noProof="0" err="1"/>
              <a:t>Powerpoint</a:t>
            </a:r>
            <a:r>
              <a:rPr lang="en-US" noProof="0"/>
              <a:t> Title</a:t>
            </a:r>
            <a:endParaRPr lang="en-NZ" noProof="0"/>
          </a:p>
        </p:txBody>
      </p:sp>
    </p:spTree>
    <p:extLst>
      <p:ext uri="{BB962C8B-B14F-4D97-AF65-F5344CB8AC3E}">
        <p14:creationId xmlns:p14="http://schemas.microsoft.com/office/powerpoint/2010/main" val="309792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6" r:id="rId3"/>
    <p:sldLayoutId id="2147483650" r:id="rId4"/>
    <p:sldLayoutId id="2147483655" r:id="rId5"/>
    <p:sldLayoutId id="2147483658" r:id="rId6"/>
    <p:sldLayoutId id="2147483657" r:id="rId7"/>
  </p:sldLayoutIdLst>
  <p:hf hdr="0" dt="0"/>
  <p:txStyles>
    <p:titleStyle>
      <a:lvl1pPr algn="l" defTabSz="1043056" rtl="0" eaLnBrk="1" latinLnBrk="0" hangingPunct="1">
        <a:lnSpc>
          <a:spcPts val="3422"/>
        </a:lnSpc>
        <a:spcBef>
          <a:spcPct val="0"/>
        </a:spcBef>
        <a:buNone/>
        <a:defRPr sz="2900" b="1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-205326" algn="l" defTabSz="1043056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10652" indent="-205326" algn="l" defTabSz="1043056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15978" indent="-205326" algn="l" defTabSz="1043056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821304" indent="-205326" algn="l" defTabSz="1043056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026630" indent="-205326" algn="l" defTabSz="1043056" rtl="0" eaLnBrk="1" latinLnBrk="0" hangingPunct="1">
        <a:lnSpc>
          <a:spcPct val="100000"/>
        </a:lnSpc>
        <a:spcBef>
          <a:spcPts val="913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4049E3-DC7F-46EF-9069-9F0066B968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800" y="6868467"/>
            <a:ext cx="9360000" cy="198458"/>
          </a:xfrm>
        </p:spPr>
        <p:txBody>
          <a:bodyPr/>
          <a:lstStyle/>
          <a:p>
            <a:r>
              <a:rPr lang="en-US" dirty="0"/>
              <a:t>18 August 2021</a:t>
            </a:r>
          </a:p>
          <a:p>
            <a:endParaRPr lang="en-NZ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1D99FF-3C9B-495D-B290-9EA4AB5C7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8200" y="2448717"/>
            <a:ext cx="2997000" cy="399641"/>
          </a:xfrm>
        </p:spPr>
        <p:txBody>
          <a:bodyPr/>
          <a:lstStyle/>
          <a:p>
            <a:pPr algn="ctr"/>
            <a:r>
              <a:rPr lang="en-US" sz="4800" dirty="0"/>
              <a:t>D+1</a:t>
            </a:r>
            <a:endParaRPr lang="en-NZ" sz="4800" dirty="0"/>
          </a:p>
        </p:txBody>
      </p:sp>
    </p:spTree>
    <p:extLst>
      <p:ext uri="{BB962C8B-B14F-4D97-AF65-F5344CB8AC3E}">
        <p14:creationId xmlns:p14="http://schemas.microsoft.com/office/powerpoint/2010/main" val="1268687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7884A-6067-48AB-A049-16E5E02FF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C5C3DF-FFBB-438D-AD46-DED91C9B9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NZ" dirty="0"/>
              <a:t>First Gas /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3D7A8-8727-448E-A45C-252EA82028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743DB5-AB98-46D2-A53F-DCA569CF9673}" type="slidenum">
              <a:rPr lang="en-NZ" smtClean="0"/>
              <a:pPr/>
              <a:t>2</a:t>
            </a:fld>
            <a:endParaRPr lang="en-NZ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6420734-FC64-4253-BD9D-F0DC77DF7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485972"/>
              </p:ext>
            </p:extLst>
          </p:nvPr>
        </p:nvGraphicFramePr>
        <p:xfrm>
          <a:off x="3474492" y="2527300"/>
          <a:ext cx="6164808" cy="4425669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5873532">
                  <a:extLst>
                    <a:ext uri="{9D8B030D-6E8A-4147-A177-3AD203B41FA5}">
                      <a16:colId xmlns:a16="http://schemas.microsoft.com/office/drawing/2014/main" val="1735857303"/>
                    </a:ext>
                  </a:extLst>
                </a:gridCol>
                <a:gridCol w="291276">
                  <a:extLst>
                    <a:ext uri="{9D8B030D-6E8A-4147-A177-3AD203B41FA5}">
                      <a16:colId xmlns:a16="http://schemas.microsoft.com/office/drawing/2014/main" val="4154303500"/>
                    </a:ext>
                  </a:extLst>
                </a:gridCol>
              </a:tblGrid>
              <a:tr h="491741">
                <a:tc>
                  <a:txBody>
                    <a:bodyPr/>
                    <a:lstStyle/>
                    <a:p>
                      <a:pPr marL="0" marR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000" b="1">
                          <a:latin typeface="Open Sans"/>
                          <a:cs typeface="Arial" panose="020B0604020202020204" pitchFamily="34" charset="0"/>
                        </a:rPr>
                        <a:t>Pulling together the data</a:t>
                      </a:r>
                      <a:endParaRPr lang="en-NZ" sz="2000" b="1" dirty="0"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5972330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2000" b="1">
                          <a:latin typeface="Open Sans"/>
                          <a:cs typeface="Arial" panose="020B0604020202020204" pitchFamily="34" charset="0"/>
                        </a:rPr>
                        <a:t>Calculating Cash out Quantities</a:t>
                      </a:r>
                      <a:endParaRPr lang="en-NZ" sz="2000" b="1" dirty="0"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2898844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 marL="0" algn="l" defTabSz="1043056" rtl="0" eaLnBrk="1" latinLnBrk="0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kern="1200" dirty="0">
                        <a:solidFill>
                          <a:schemeClr val="tx1"/>
                        </a:solidFill>
                        <a:latin typeface="Open Sans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7149955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b="1" kern="1200" dirty="0">
                        <a:solidFill>
                          <a:schemeClr val="tx1"/>
                        </a:solidFill>
                        <a:latin typeface="Open Sans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8789814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b="1" kern="1200" dirty="0">
                        <a:solidFill>
                          <a:schemeClr val="tx1"/>
                        </a:solidFill>
                        <a:latin typeface="Open Sans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8184478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3836467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b="1" dirty="0"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2710196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 marL="0" marR="0" lvl="0" indent="0" algn="l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000" b="1" dirty="0"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Open Sans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7515649"/>
                  </a:ext>
                </a:extLst>
              </a:tr>
              <a:tr h="49174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NZ" sz="2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004222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C83419A-ADE5-418E-9B4A-D2CC712C1028}"/>
              </a:ext>
            </a:extLst>
          </p:cNvPr>
          <p:cNvCxnSpPr/>
          <p:nvPr/>
        </p:nvCxnSpPr>
        <p:spPr>
          <a:xfrm>
            <a:off x="3186500" y="2148665"/>
            <a:ext cx="0" cy="292811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62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BA3D2-0968-4608-82DD-AC10332FB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Closing Position</a:t>
            </a:r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F63330-8820-46A3-8D5F-FE4F8D265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NZ"/>
              <a:t>First Gas / Presentation</a:t>
            </a:r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0D5B3-88C9-404B-88B0-37D167F88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743DB5-AB98-46D2-A53F-DCA569CF9673}" type="slidenum">
              <a:rPr lang="en-NZ" smtClean="0"/>
              <a:pPr/>
              <a:t>3</a:t>
            </a:fld>
            <a:endParaRPr lang="en-NZ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72C391-495B-4E6B-A9AC-DD344380E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742891"/>
            <a:ext cx="2679500" cy="4680951"/>
          </a:xfrm>
        </p:spPr>
        <p:txBody>
          <a:bodyPr/>
          <a:lstStyle/>
          <a:p>
            <a:pPr indent="0">
              <a:buNone/>
            </a:pPr>
            <a:r>
              <a:rPr lang="en-US" sz="2400" dirty="0"/>
              <a:t>Closing Position =</a:t>
            </a:r>
            <a:endParaRPr lang="en-NZ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FAECD6F-A576-41B5-9B6F-1C0DCB3F32B6}"/>
              </a:ext>
            </a:extLst>
          </p:cNvPr>
          <p:cNvSpPr txBox="1">
            <a:spLocks/>
          </p:cNvSpPr>
          <p:nvPr/>
        </p:nvSpPr>
        <p:spPr>
          <a:xfrm>
            <a:off x="3289500" y="1742890"/>
            <a:ext cx="4762300" cy="4680951"/>
          </a:xfrm>
          <a:prstGeom prst="rect">
            <a:avLst/>
          </a:prstGeom>
        </p:spPr>
        <p:txBody>
          <a:bodyPr lIns="0"/>
          <a:lstStyle>
            <a:lvl1pPr marL="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10652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15978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1304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2663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US" sz="2400" dirty="0"/>
              <a:t>Running Mismatch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Negative Cash-out Quantity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Positive Cash-out Quantity</a:t>
            </a:r>
          </a:p>
          <a:p>
            <a:pPr indent="0">
              <a:buFont typeface="Arial"/>
              <a:buNone/>
            </a:pPr>
            <a:r>
              <a:rPr lang="en-US" sz="2400" dirty="0"/>
              <a:t>		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656820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BA3D2-0968-4608-82DD-AC10332FB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Running Mismatch</a:t>
            </a:r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F63330-8820-46A3-8D5F-FE4F8D265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NZ"/>
              <a:t>First Gas / Presentation</a:t>
            </a:r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0D5B3-88C9-404B-88B0-37D167F88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743DB5-AB98-46D2-A53F-DCA569CF9673}" type="slidenum">
              <a:rPr lang="en-NZ" smtClean="0"/>
              <a:pPr/>
              <a:t>4</a:t>
            </a:fld>
            <a:endParaRPr lang="en-NZ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72C391-495B-4E6B-A9AC-DD344380E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742891"/>
            <a:ext cx="1701600" cy="4680951"/>
          </a:xfrm>
        </p:spPr>
        <p:txBody>
          <a:bodyPr/>
          <a:lstStyle/>
          <a:p>
            <a:pPr indent="0">
              <a:buNone/>
            </a:pPr>
            <a:r>
              <a:rPr lang="en-US" sz="2400" dirty="0"/>
              <a:t>Running </a:t>
            </a:r>
          </a:p>
          <a:p>
            <a:pPr indent="0">
              <a:buNone/>
            </a:pPr>
            <a:r>
              <a:rPr lang="en-US" sz="2400" dirty="0"/>
              <a:t>Mismatch =</a:t>
            </a:r>
            <a:endParaRPr lang="en-NZ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FAECD6F-A576-41B5-9B6F-1C0DCB3F32B6}"/>
              </a:ext>
            </a:extLst>
          </p:cNvPr>
          <p:cNvSpPr txBox="1">
            <a:spLocks/>
          </p:cNvSpPr>
          <p:nvPr/>
        </p:nvSpPr>
        <p:spPr>
          <a:xfrm>
            <a:off x="2184600" y="1742892"/>
            <a:ext cx="4762300" cy="4680951"/>
          </a:xfrm>
          <a:prstGeom prst="rect">
            <a:avLst/>
          </a:prstGeom>
        </p:spPr>
        <p:txBody>
          <a:bodyPr lIns="0"/>
          <a:lstStyle>
            <a:lvl1pPr marL="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10652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15978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1304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2663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US" sz="2400" dirty="0"/>
              <a:t>Closing position from previous day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Shipper’s Receipts for the Pool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Shipper’s Deliveries for the Pool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Small Welded Point Balancing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Wash-up residual imbalances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385480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BA3D2-0968-4608-82DD-AC10332FB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Running Mismatch – gathering the data</a:t>
            </a:r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F63330-8820-46A3-8D5F-FE4F8D265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2000" y="6824066"/>
            <a:ext cx="9360000" cy="198000"/>
          </a:xfrm>
        </p:spPr>
        <p:txBody>
          <a:bodyPr/>
          <a:lstStyle/>
          <a:p>
            <a:r>
              <a:rPr lang="en-NZ"/>
              <a:t>First Gas / Presentation</a:t>
            </a:r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0D5B3-88C9-404B-88B0-37D167F88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743DB5-AB98-46D2-A53F-DCA569CF9673}" type="slidenum">
              <a:rPr lang="en-NZ" smtClean="0"/>
              <a:pPr/>
              <a:t>5</a:t>
            </a:fld>
            <a:endParaRPr lang="en-NZ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72C391-495B-4E6B-A9AC-DD344380E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742891"/>
            <a:ext cx="1701600" cy="4680951"/>
          </a:xfrm>
        </p:spPr>
        <p:txBody>
          <a:bodyPr/>
          <a:lstStyle/>
          <a:p>
            <a:pPr indent="0">
              <a:buNone/>
            </a:pPr>
            <a:r>
              <a:rPr lang="en-US" sz="2400" dirty="0"/>
              <a:t>Running </a:t>
            </a:r>
          </a:p>
          <a:p>
            <a:pPr indent="0">
              <a:buNone/>
            </a:pPr>
            <a:r>
              <a:rPr lang="en-US" sz="2400" dirty="0"/>
              <a:t>Mismatch =</a:t>
            </a:r>
            <a:endParaRPr lang="en-NZ" sz="24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FAECD6F-A576-41B5-9B6F-1C0DCB3F32B6}"/>
              </a:ext>
            </a:extLst>
          </p:cNvPr>
          <p:cNvSpPr txBox="1">
            <a:spLocks/>
          </p:cNvSpPr>
          <p:nvPr/>
        </p:nvSpPr>
        <p:spPr>
          <a:xfrm>
            <a:off x="2184600" y="1742892"/>
            <a:ext cx="4762300" cy="4680951"/>
          </a:xfrm>
          <a:prstGeom prst="rect">
            <a:avLst/>
          </a:prstGeom>
        </p:spPr>
        <p:txBody>
          <a:bodyPr lIns="0"/>
          <a:lstStyle>
            <a:lvl1pPr marL="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10652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15978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1304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2663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US" sz="2400" dirty="0"/>
              <a:t>Closing position from previous day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Shipper’s Receipts for the Pool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Shipper’s Deliveries for the Pool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Small Welded Point Balancing</a:t>
            </a:r>
          </a:p>
          <a:p>
            <a:pPr indent="0">
              <a:buFont typeface="Arial"/>
              <a:buNone/>
            </a:pPr>
            <a:r>
              <a:rPr lang="en-US" sz="2400" dirty="0"/>
              <a:t>		+</a:t>
            </a:r>
          </a:p>
          <a:p>
            <a:pPr indent="0">
              <a:buFont typeface="Arial"/>
              <a:buNone/>
            </a:pPr>
            <a:r>
              <a:rPr lang="en-US" sz="2400" dirty="0"/>
              <a:t>Wash-up residual imbalances</a:t>
            </a:r>
            <a:endParaRPr lang="en-NZ" sz="24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00ED87D-9446-459A-92FE-1D3C1253F7E3}"/>
              </a:ext>
            </a:extLst>
          </p:cNvPr>
          <p:cNvSpPr txBox="1">
            <a:spLocks/>
          </p:cNvSpPr>
          <p:nvPr/>
        </p:nvSpPr>
        <p:spPr>
          <a:xfrm>
            <a:off x="6997900" y="1742891"/>
            <a:ext cx="3403600" cy="4680951"/>
          </a:xfrm>
          <a:prstGeom prst="rect">
            <a:avLst/>
          </a:prstGeom>
        </p:spPr>
        <p:txBody>
          <a:bodyPr lIns="0"/>
          <a:lstStyle>
            <a:lvl1pPr marL="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10652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15978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821304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-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026630" indent="-205326" algn="l" defTabSz="1043056" rtl="0" eaLnBrk="1" latinLnBrk="0" hangingPunct="1">
              <a:lnSpc>
                <a:spcPct val="100000"/>
              </a:lnSpc>
              <a:spcBef>
                <a:spcPts val="913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Arial"/>
              <a:buNone/>
            </a:pPr>
            <a:r>
              <a:rPr lang="en-US" sz="2400" dirty="0">
                <a:solidFill>
                  <a:srgbClr val="0076C0"/>
                </a:solidFill>
              </a:rPr>
              <a:t>Firstgas</a:t>
            </a:r>
          </a:p>
          <a:p>
            <a:pPr indent="0">
              <a:buFont typeface="Arial"/>
              <a:buNone/>
            </a:pPr>
            <a:r>
              <a:rPr lang="en-US" sz="2400" dirty="0"/>
              <a:t>		</a:t>
            </a:r>
          </a:p>
          <a:p>
            <a:pPr indent="0">
              <a:buFont typeface="Arial"/>
              <a:buNone/>
            </a:pPr>
            <a:r>
              <a:rPr lang="en-US" sz="2400" dirty="0">
                <a:solidFill>
                  <a:srgbClr val="0077C1"/>
                </a:solidFill>
              </a:rPr>
              <a:t>OATIS </a:t>
            </a:r>
            <a:r>
              <a:rPr lang="en-US" sz="2400" dirty="0">
                <a:solidFill>
                  <a:srgbClr val="00B050"/>
                </a:solidFill>
              </a:rPr>
              <a:t>and GTAs</a:t>
            </a:r>
          </a:p>
          <a:p>
            <a:pPr indent="0">
              <a:buFont typeface="Arial"/>
              <a:buNone/>
            </a:pPr>
            <a:r>
              <a:rPr lang="en-US" sz="2400" dirty="0">
                <a:solidFill>
                  <a:srgbClr val="00B050"/>
                </a:solidFill>
              </a:rPr>
              <a:t>		</a:t>
            </a:r>
          </a:p>
          <a:p>
            <a:pPr indent="0">
              <a:buFont typeface="Arial"/>
              <a:buNone/>
            </a:pPr>
            <a:r>
              <a:rPr lang="en-US" sz="2400" dirty="0">
                <a:solidFill>
                  <a:srgbClr val="00B050"/>
                </a:solidFill>
              </a:rPr>
              <a:t>D+1 allocation from GIC</a:t>
            </a:r>
          </a:p>
          <a:p>
            <a:pPr indent="0">
              <a:buFont typeface="Arial"/>
              <a:buNone/>
            </a:pPr>
            <a:r>
              <a:rPr lang="en-US" sz="2400" dirty="0"/>
              <a:t>		</a:t>
            </a:r>
          </a:p>
          <a:p>
            <a:pPr indent="0">
              <a:buFont typeface="Arial"/>
              <a:buNone/>
            </a:pPr>
            <a:r>
              <a:rPr lang="en-US" sz="2400" dirty="0">
                <a:solidFill>
                  <a:srgbClr val="0076C0"/>
                </a:solidFill>
              </a:rPr>
              <a:t>Firstgas process</a:t>
            </a:r>
          </a:p>
          <a:p>
            <a:pPr indent="0">
              <a:buFont typeface="Arial"/>
              <a:buNone/>
            </a:pPr>
            <a:r>
              <a:rPr lang="en-US" sz="2400" dirty="0"/>
              <a:t>		</a:t>
            </a:r>
          </a:p>
          <a:p>
            <a:pPr indent="0">
              <a:buFont typeface="Arial"/>
              <a:buNone/>
            </a:pPr>
            <a:r>
              <a:rPr lang="en-US" sz="2400" dirty="0">
                <a:solidFill>
                  <a:srgbClr val="0076C0"/>
                </a:solidFill>
              </a:rPr>
              <a:t>Firstgas calculation</a:t>
            </a:r>
            <a:endParaRPr lang="en-NZ" sz="2400" dirty="0">
              <a:solidFill>
                <a:srgbClr val="0076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7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9D7B5-A214-4765-812C-D8D49D55B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GTAs – Firstgas investigating options</a:t>
            </a:r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42A990-7353-4E0D-9832-659765DF6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NZ"/>
              <a:t>First Gas / Presentation</a:t>
            </a:r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53262-941A-4960-8070-09E367BE1F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743DB5-AB98-46D2-A53F-DCA569CF9673}" type="slidenum">
              <a:rPr lang="en-NZ" smtClean="0"/>
              <a:pPr/>
              <a:t>6</a:t>
            </a:fld>
            <a:endParaRPr lang="en-NZ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FB22D6-BD13-4CAB-B9A8-DAF206E67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Currently, highly manual process for both Firstgas and Shippers</a:t>
            </a:r>
          </a:p>
          <a:p>
            <a:r>
              <a:rPr lang="en-US" sz="2400" dirty="0"/>
              <a:t>Shippers send traded gas quantities on a daily basis</a:t>
            </a:r>
          </a:p>
          <a:p>
            <a:r>
              <a:rPr lang="en-US" sz="2400" dirty="0"/>
              <a:t>Firstgas enters into a spreadsheet, emails quantities back to Shippers</a:t>
            </a:r>
          </a:p>
          <a:p>
            <a:r>
              <a:rPr lang="en-US" sz="2400" dirty="0"/>
              <a:t>Shippers confirm via email</a:t>
            </a:r>
          </a:p>
          <a:p>
            <a:endParaRPr lang="en-US" sz="2400" dirty="0"/>
          </a:p>
          <a:p>
            <a:pPr indent="0">
              <a:buNone/>
            </a:pPr>
            <a:r>
              <a:rPr lang="en-US" sz="2400" dirty="0"/>
              <a:t>	Process needs to be streamlined for 7-day operation</a:t>
            </a:r>
            <a:endParaRPr lang="en-NZ" sz="24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307CB91-0A15-448F-A35A-840089A138A9}"/>
              </a:ext>
            </a:extLst>
          </p:cNvPr>
          <p:cNvSpPr/>
          <p:nvPr/>
        </p:nvSpPr>
        <p:spPr>
          <a:xfrm>
            <a:off x="520900" y="4355820"/>
            <a:ext cx="69830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7383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4796A-0024-4162-BA1A-EE09B020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the Cash out Quantity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63472-823C-46AC-981C-DE576ECDC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620391"/>
            <a:ext cx="9828000" cy="5400599"/>
          </a:xfrm>
        </p:spPr>
        <p:txBody>
          <a:bodyPr/>
          <a:lstStyle/>
          <a:p>
            <a:r>
              <a:rPr lang="en-US" sz="2000" dirty="0"/>
              <a:t>Currently:</a:t>
            </a:r>
          </a:p>
          <a:p>
            <a:pPr lvl="1"/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𝑁𝐶𝑄=𝑄𝑃×𝑅𝑀/(Σ𝑅𝑀+𝑉𝑅𝐼)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  </a:t>
            </a:r>
            <a:r>
              <a:rPr lang="en-US" sz="2000" dirty="0"/>
              <a:t>(for a negative cash out; QP = quantity purchased)</a:t>
            </a:r>
          </a:p>
          <a:p>
            <a:pPr lvl="1"/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𝑃𝐶𝑄=𝑄𝑆×𝑅𝑀/(Σ𝑅𝑀+𝑉𝑅𝐼) </a:t>
            </a:r>
            <a:r>
              <a:rPr lang="en-US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   </a:t>
            </a:r>
            <a:r>
              <a:rPr lang="en-US" sz="2000" dirty="0"/>
              <a:t>(for a positive cash out; QS = quantity sold)</a:t>
            </a:r>
          </a:p>
          <a:p>
            <a:pPr lvl="1"/>
            <a:endParaRPr lang="en-US" sz="2000" dirty="0"/>
          </a:p>
          <a:p>
            <a:r>
              <a:rPr lang="en-US" sz="2000" dirty="0"/>
              <a:t>Proposed:</a:t>
            </a:r>
          </a:p>
          <a:p>
            <a:pPr lvl="1"/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𝑁𝐶𝑄=𝑄𝑃×𝑅𝑀/Σ𝑅𝑀</a:t>
            </a:r>
            <a:endParaRPr lang="en-US" sz="2000" dirty="0"/>
          </a:p>
          <a:p>
            <a:pPr lvl="1"/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𝑃𝐶𝑄=𝑄𝑆×𝑅𝑀/Σ𝑅𝑀</a:t>
            </a:r>
            <a:endParaRPr lang="en-US" sz="2000" b="0" i="0" u="none" strike="noStrike" baseline="0" dirty="0">
              <a:solidFill>
                <a:srgbClr val="000000"/>
              </a:solidFill>
              <a:latin typeface="Cambria Math" panose="02040503050406030204" pitchFamily="18" charset="0"/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Cash out quantity capped at Shipper’s Running Mismatch</a:t>
            </a:r>
          </a:p>
          <a:p>
            <a:pPr lvl="1"/>
            <a:endParaRPr lang="en-US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Firstgas will be responsible for unallocated cash out amounts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5561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4796A-0024-4162-BA1A-EE09B0207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VRI: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63472-823C-46AC-981C-DE576ECDC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620391"/>
            <a:ext cx="9828000" cy="5400599"/>
          </a:xfrm>
        </p:spPr>
        <p:txBody>
          <a:bodyPr/>
          <a:lstStyle/>
          <a:p>
            <a:r>
              <a:rPr lang="en-US" sz="2000" dirty="0"/>
              <a:t>Vector running imbalance calculation double counts changes in </a:t>
            </a:r>
            <a:r>
              <a:rPr lang="en-US" sz="2000" dirty="0" err="1"/>
              <a:t>linepack</a:t>
            </a:r>
            <a:r>
              <a:rPr lang="en-US" sz="2000" dirty="0"/>
              <a:t>:</a:t>
            </a:r>
          </a:p>
          <a:p>
            <a:pPr lvl="1" indent="0">
              <a:buNone/>
            </a:pPr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𝑉𝑅𝐼= 𝑅𝑂𝐼+(𝐿𝑖𝑛𝑒 𝑃𝑎𝑐𝑘</a:t>
            </a:r>
            <a:r>
              <a:rPr lang="el-GR" sz="2000" b="0" i="0" u="none" strike="noStrike" baseline="-25000" dirty="0">
                <a:solidFill>
                  <a:srgbClr val="000000"/>
                </a:solidFill>
                <a:latin typeface="Cambria Math" panose="02040503050406030204" pitchFamily="18" charset="0"/>
              </a:rPr>
              <a:t>𝑒𝑛𝑑</a:t>
            </a:r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 −𝐿𝑖𝑛𝑒 𝑃𝑎𝑐𝑘</a:t>
            </a:r>
            <a:r>
              <a:rPr lang="el-GR" sz="2000" b="0" i="0" u="none" strike="noStrike" baseline="-25000" dirty="0">
                <a:solidFill>
                  <a:srgbClr val="000000"/>
                </a:solidFill>
                <a:latin typeface="Cambria Math" panose="02040503050406030204" pitchFamily="18" charset="0"/>
              </a:rPr>
              <a:t>𝑠𝑡𝑎𝑟𝑡</a:t>
            </a:r>
            <a:r>
              <a:rPr lang="el-GR" sz="2000" b="0" i="0" u="none" strike="noStrike" baseline="0" dirty="0">
                <a:solidFill>
                  <a:srgbClr val="000000"/>
                </a:solidFill>
                <a:latin typeface="Cambria Math" panose="02040503050406030204" pitchFamily="18" charset="0"/>
              </a:rPr>
              <a:t>) − Σ𝑅𝑀 </a:t>
            </a:r>
            <a:endParaRPr lang="en-US" sz="2000" b="0" i="0" u="none" strike="noStrike" baseline="0" dirty="0">
              <a:solidFill>
                <a:srgbClr val="000000"/>
              </a:solidFill>
              <a:latin typeface="Cambria Math" panose="02040503050406030204" pitchFamily="18" charset="0"/>
            </a:endParaRPr>
          </a:p>
          <a:p>
            <a:pPr marL="696402" lvl="1" indent="-285750"/>
            <a:r>
              <a:rPr lang="en-US" sz="2000" dirty="0" err="1"/>
              <a:t>Linepack</a:t>
            </a:r>
            <a:r>
              <a:rPr lang="en-US" sz="2000" dirty="0"/>
              <a:t> change in both ROI and in Line Pack terms:</a:t>
            </a:r>
          </a:p>
          <a:p>
            <a:pPr marL="696402" lvl="1" indent="-285750"/>
            <a:r>
              <a:rPr lang="en-US" sz="2000" dirty="0"/>
              <a:t>For example, consider the case where:</a:t>
            </a:r>
          </a:p>
          <a:p>
            <a:pPr marL="901728" lvl="2" indent="-285750"/>
            <a:r>
              <a:rPr lang="en-US" sz="2000" dirty="0"/>
              <a:t>Shippers nominate 10 TJ to </a:t>
            </a:r>
            <a:r>
              <a:rPr lang="en-US" sz="2000" dirty="0" err="1"/>
              <a:t>Rotowaro</a:t>
            </a:r>
            <a:r>
              <a:rPr lang="en-US" sz="2000" dirty="0"/>
              <a:t> (SQ = 10 TJ)</a:t>
            </a:r>
          </a:p>
          <a:p>
            <a:pPr marL="901728" lvl="2" indent="-285750"/>
            <a:r>
              <a:rPr lang="en-US" sz="2000" dirty="0"/>
              <a:t>8 TJ actually flow through </a:t>
            </a:r>
            <a:r>
              <a:rPr lang="en-US" sz="2000" dirty="0" err="1"/>
              <a:t>Rotowaro</a:t>
            </a:r>
            <a:r>
              <a:rPr lang="en-US" sz="2000" dirty="0"/>
              <a:t> (MQ = 8 TJ; ROI = -2 TJ)</a:t>
            </a:r>
          </a:p>
          <a:p>
            <a:pPr marL="901728" lvl="2" indent="-285750"/>
            <a:r>
              <a:rPr lang="en-US" sz="2000" dirty="0"/>
              <a:t>But 10 TJ are allocated to Shippers on that day, so </a:t>
            </a:r>
            <a:r>
              <a:rPr lang="en-US" sz="2000" dirty="0" err="1"/>
              <a:t>linepack</a:t>
            </a:r>
            <a:r>
              <a:rPr lang="en-US" sz="2000" dirty="0"/>
              <a:t> must have </a:t>
            </a:r>
            <a:br>
              <a:rPr lang="en-US" sz="2000" dirty="0"/>
            </a:br>
            <a:r>
              <a:rPr lang="en-US" sz="2000" dirty="0"/>
              <a:t>decreased by 2 TJ</a:t>
            </a:r>
          </a:p>
          <a:p>
            <a:pPr marL="901728" lvl="2" indent="-285750"/>
            <a:r>
              <a:rPr lang="en-US" sz="2000" dirty="0"/>
              <a:t>VRI changes by -4 TJ</a:t>
            </a:r>
          </a:p>
          <a:p>
            <a:endParaRPr lang="en-US" sz="2000" dirty="0"/>
          </a:p>
          <a:p>
            <a:pPr marL="0" lvl="1">
              <a:buFont typeface="Arial"/>
              <a:buChar char="•"/>
            </a:pPr>
            <a:endParaRPr lang="en-US" sz="2000" dirty="0"/>
          </a:p>
          <a:p>
            <a:pPr marL="696402" lvl="1" indent="-28575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38048954"/>
      </p:ext>
    </p:extLst>
  </p:cSld>
  <p:clrMapOvr>
    <a:masterClrMapping/>
  </p:clrMapOvr>
</p:sld>
</file>

<file path=ppt/theme/theme1.xml><?xml version="1.0" encoding="utf-8"?>
<a:theme xmlns:a="http://schemas.openxmlformats.org/drawingml/2006/main" name="Powercar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db6cd49b-a60f-4053-be88-12c08fdb1071" ContentTypeId="0x0101003593C24482F4F84682E15959E040775E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G_Document" ma:contentTypeID="0x0101003593C24482F4F84682E15959E040775E00305279DFEEE7DB43A7F26394FD7F0B1D" ma:contentTypeVersion="15" ma:contentTypeDescription="" ma:contentTypeScope="" ma:versionID="d0a1c9f6d46f669295d235f10a119219">
  <xsd:schema xmlns:xsd="http://www.w3.org/2001/XMLSchema" xmlns:xs="http://www.w3.org/2001/XMLSchema" xmlns:p="http://schemas.microsoft.com/office/2006/metadata/properties" xmlns:ns2="a1c24d45-79e7-4bb1-8894-becbc968a5d0" xmlns:ns3="http://schemas.microsoft.com/sharepoint/v3/fields" xmlns:ns4="37fa6396-50cd-4a0f-bf39-33aa57d75f09" xmlns:ns5="e693a1cf-97f0-437e-a27b-da033bf6f810" xmlns:ns6="e08e4712-b8ba-4778-ad0b-827db19717d8" targetNamespace="http://schemas.microsoft.com/office/2006/metadata/properties" ma:root="true" ma:fieldsID="ea6281394f85e8f554487004cd3dedbb" ns2:_="" ns3:_="" ns4:_="" ns5:_="" ns6:_="">
    <xsd:import namespace="a1c24d45-79e7-4bb1-8894-becbc968a5d0"/>
    <xsd:import namespace="http://schemas.microsoft.com/sharepoint/v3/fields"/>
    <xsd:import namespace="37fa6396-50cd-4a0f-bf39-33aa57d75f09"/>
    <xsd:import namespace="e693a1cf-97f0-437e-a27b-da033bf6f810"/>
    <xsd:import namespace="e08e4712-b8ba-4778-ad0b-827db19717d8"/>
    <xsd:element name="properties">
      <xsd:complexType>
        <xsd:sequence>
          <xsd:element name="documentManagement">
            <xsd:complexType>
              <xsd:all>
                <xsd:element ref="ns2:k2ac1df1f0a149ebb8873bced7e8fd2f" minOccurs="0"/>
                <xsd:element ref="ns2:TaxCatchAll" minOccurs="0"/>
                <xsd:element ref="ns2:TaxCatchAllLabel" minOccurs="0"/>
                <xsd:element ref="ns2:h19b9d860fc942f4a7f831672c460f9a" minOccurs="0"/>
                <xsd:element ref="ns3:Location" minOccurs="0"/>
                <xsd:element ref="ns2:d5a2c9d2d22a4c8eab62c2528004874d" minOccurs="0"/>
                <xsd:element ref="ns4:Transcode" minOccurs="0"/>
                <xsd:element ref="ns4:lb4689907f0e49e4b37ccc79d697319b" minOccurs="0"/>
                <xsd:element ref="ns5:MediaServiceMetadata" minOccurs="0"/>
                <xsd:element ref="ns5:MediaServiceFastMetadata" minOccurs="0"/>
                <xsd:element ref="ns6:SharedWithUsers" minOccurs="0"/>
                <xsd:element ref="ns6:SharedWithDetails" minOccurs="0"/>
                <xsd:element ref="ns5:MediaServiceEventHashCode" minOccurs="0"/>
                <xsd:element ref="ns5:MediaServiceGenerationTime" minOccurs="0"/>
                <xsd:element ref="ns5:MediaServiceAutoKeyPoints" minOccurs="0"/>
                <xsd:element ref="ns5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c24d45-79e7-4bb1-8894-becbc968a5d0" elementFormDefault="qualified">
    <xsd:import namespace="http://schemas.microsoft.com/office/2006/documentManagement/types"/>
    <xsd:import namespace="http://schemas.microsoft.com/office/infopath/2007/PartnerControls"/>
    <xsd:element name="k2ac1df1f0a149ebb8873bced7e8fd2f" ma:index="8" nillable="true" ma:taxonomy="true" ma:internalName="k2ac1df1f0a149ebb8873bced7e8fd2f" ma:taxonomyFieldName="Bussiness_x0020_Unit" ma:displayName="Business Unit" ma:default="1;#Commercial ＆ Regulatory|cac558ab-2122-4a4f-af0e-421912ea6db2" ma:fieldId="{42ac1df1-f0a1-49eb-b887-3bced7e8fd2f}" ma:sspId="db6cd49b-a60f-4053-be88-12c08fdb1071" ma:termSetId="9ac552e4-7acd-43eb-a897-a98d84bdcdd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83a1a4a1-85ed-499b-92a5-3088f0a48f72}" ma:internalName="TaxCatchAll" ma:showField="CatchAllData" ma:web="37fa6396-50cd-4a0f-bf39-33aa57d75f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83a1a4a1-85ed-499b-92a5-3088f0a48f72}" ma:internalName="TaxCatchAllLabel" ma:readOnly="true" ma:showField="CatchAllDataLabel" ma:web="37fa6396-50cd-4a0f-bf39-33aa57d75f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19b9d860fc942f4a7f831672c460f9a" ma:index="12" nillable="true" ma:taxonomy="true" ma:internalName="h19b9d860fc942f4a7f831672c460f9a" ma:taxonomyFieldName="Business_x0020_Function" ma:displayName="Business Function" ma:default="3;#Commercial ＆ Regulatory|6815f2e2-240a-4938-818a-809c08a97263" ma:fieldId="{119b9d86-0fc9-42f4-a7f8-31672c460f9a}" ma:sspId="db6cd49b-a60f-4053-be88-12c08fdb1071" ma:termSetId="eb17354b-c080-459f-b367-ed8b3a281d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5a2c9d2d22a4c8eab62c2528004874d" ma:index="15" nillable="true" ma:taxonomy="true" ma:internalName="d5a2c9d2d22a4c8eab62c2528004874d" ma:taxonomyFieldName="Document_x0020_Type" ma:displayName="Document Type" ma:default="" ma:fieldId="{d5a2c9d2-d22a-4c8e-ab62-c2528004874d}" ma:sspId="db6cd49b-a60f-4053-be88-12c08fdb1071" ma:termSetId="66a1f1cb-5eb0-4f59-9c30-35db58014e0f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Location" ma:index="14" nillable="true" ma:displayName="Location" ma:internalName="Loca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fa6396-50cd-4a0f-bf39-33aa57d75f09" elementFormDefault="qualified">
    <xsd:import namespace="http://schemas.microsoft.com/office/2006/documentManagement/types"/>
    <xsd:import namespace="http://schemas.microsoft.com/office/infopath/2007/PartnerControls"/>
    <xsd:element name="Transcode" ma:index="17" nillable="true" ma:displayName="Transmission code" ma:format="Dropdown" ma:internalName="Transcode">
      <xsd:simpleType>
        <xsd:restriction base="dms:Choice">
          <xsd:enumeration value="GTAC"/>
          <xsd:enumeration value="MPOC"/>
          <xsd:enumeration value="VTC"/>
          <xsd:enumeration value="N/A"/>
        </xsd:restriction>
      </xsd:simpleType>
    </xsd:element>
    <xsd:element name="lb4689907f0e49e4b37ccc79d697319b" ma:index="19" nillable="true" ma:taxonomy="true" ma:internalName="lb4689907f0e49e4b37ccc79d697319b" ma:taxonomyFieldName="TProcess" ma:displayName="Process" ma:default="" ma:fieldId="{5b468990-7f0e-49e4-b37c-cc79d697319b}" ma:sspId="db6cd49b-a60f-4053-be88-12c08fdb1071" ma:termSetId="1ede859e-c050-414b-bf1e-df9daf7a25c9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93a1cf-97f0-437e-a27b-da033bf6f8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8e4712-b8ba-4778-ad0b-827db19717d8" elementFormDefault="qualified">
    <xsd:import namespace="http://schemas.microsoft.com/office/2006/documentManagement/types"/>
    <xsd:import namespace="http://schemas.microsoft.com/office/infopath/2007/PartnerControls"/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19b9d860fc942f4a7f831672c460f9a xmlns="a1c24d45-79e7-4bb1-8894-becbc968a5d0">
      <Terms xmlns="http://schemas.microsoft.com/office/infopath/2007/PartnerControls"/>
    </h19b9d860fc942f4a7f831672c460f9a>
    <Location xmlns="http://schemas.microsoft.com/sharepoint/v3/fields" xsi:nil="true"/>
    <d5a2c9d2d22a4c8eab62c2528004874d xmlns="a1c24d45-79e7-4bb1-8894-becbc968a5d0">
      <Terms xmlns="http://schemas.microsoft.com/office/infopath/2007/PartnerControls"/>
    </d5a2c9d2d22a4c8eab62c2528004874d>
    <k2ac1df1f0a149ebb8873bced7e8fd2f xmlns="a1c24d45-79e7-4bb1-8894-becbc968a5d0">
      <Terms xmlns="http://schemas.microsoft.com/office/infopath/2007/PartnerControls"/>
    </k2ac1df1f0a149ebb8873bced7e8fd2f>
    <TaxCatchAll xmlns="a1c24d45-79e7-4bb1-8894-becbc968a5d0"/>
    <Transcode xmlns="37fa6396-50cd-4a0f-bf39-33aa57d75f09" xsi:nil="true"/>
    <lb4689907f0e49e4b37ccc79d697319b xmlns="37fa6396-50cd-4a0f-bf39-33aa57d75f09">
      <Terms xmlns="http://schemas.microsoft.com/office/infopath/2007/PartnerControls"/>
    </lb4689907f0e49e4b37ccc79d697319b>
  </documentManagement>
</p:properties>
</file>

<file path=customXml/itemProps1.xml><?xml version="1.0" encoding="utf-8"?>
<ds:datastoreItem xmlns:ds="http://schemas.openxmlformats.org/officeDocument/2006/customXml" ds:itemID="{1359CCB1-ADE5-4D32-BE6A-D74BDE3C5EBB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72FE5AD-E973-4964-B5BB-08E1F38C23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C4FE7A-C693-4EF9-A3B5-0384DD1657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c24d45-79e7-4bb1-8894-becbc968a5d0"/>
    <ds:schemaRef ds:uri="http://schemas.microsoft.com/sharepoint/v3/fields"/>
    <ds:schemaRef ds:uri="37fa6396-50cd-4a0f-bf39-33aa57d75f09"/>
    <ds:schemaRef ds:uri="e693a1cf-97f0-437e-a27b-da033bf6f810"/>
    <ds:schemaRef ds:uri="e08e4712-b8ba-4778-ad0b-827db19717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640D5A22-A6EE-4EF3-A906-EC8352991C6B}">
  <ds:schemaRefs>
    <ds:schemaRef ds:uri="http://schemas.microsoft.com/office/2006/metadata/properties"/>
    <ds:schemaRef ds:uri="a1c24d45-79e7-4bb1-8894-becbc968a5d0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37fa6396-50cd-4a0f-bf39-33aa57d75f09"/>
    <ds:schemaRef ds:uri="http://schemas.microsoft.com/sharepoint/v3/fields"/>
    <ds:schemaRef ds:uri="http://schemas.openxmlformats.org/package/2006/metadata/core-properties"/>
    <ds:schemaRef ds:uri="e08e4712-b8ba-4778-ad0b-827db19717d8"/>
    <ds:schemaRef ds:uri="e693a1cf-97f0-437e-a27b-da033bf6f81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410</Words>
  <Application>Microsoft Office PowerPoint</Application>
  <PresentationFormat>Custom</PresentationFormat>
  <Paragraphs>89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Open Sans</vt:lpstr>
      <vt:lpstr>Powercare</vt:lpstr>
      <vt:lpstr>D+1</vt:lpstr>
      <vt:lpstr>Contents</vt:lpstr>
      <vt:lpstr>Calculating Closing Position</vt:lpstr>
      <vt:lpstr>Calculating Running Mismatch</vt:lpstr>
      <vt:lpstr>Calculating Running Mismatch – gathering the data</vt:lpstr>
      <vt:lpstr>GTAs – Firstgas investigating options</vt:lpstr>
      <vt:lpstr>Calculating the Cash out Quantity</vt:lpstr>
      <vt:lpstr>About VRI: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Firstgas Powerpoint Presentation Template</dc:title>
  <dc:creator>Wendy Rayman</dc:creator>
  <cp:lastModifiedBy>Grace Burtin</cp:lastModifiedBy>
  <cp:revision>17</cp:revision>
  <cp:lastPrinted>2020-01-24T00:43:33Z</cp:lastPrinted>
  <dcterms:modified xsi:type="dcterms:W3CDTF">2021-10-18T21:48:54Z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0x0101003593C24482F4F84682E15959E040775E00305279DFEEE7DB43A7F26394FD7F0B1D</vt:lpwstr>
  </property>
  <property fmtid="{D5CDD505-2E9C-101B-9397-08002B2CF9AE}" pid="3" name="Bussiness Unit">
    <vt:lpwstr/>
  </property>
  <property fmtid="{D5CDD505-2E9C-101B-9397-08002B2CF9AE}" pid="4" name="Business Function">
    <vt:lpwstr/>
  </property>
  <property fmtid="{D5CDD505-2E9C-101B-9397-08002B2CF9AE}" pid="5" name="Document Type">
    <vt:lpwstr/>
  </property>
  <property fmtid="{D5CDD505-2E9C-101B-9397-08002B2CF9AE}" pid="6" name="TProcess">
    <vt:lpwstr/>
  </property>
</Properties>
</file>