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8" r:id="rId3"/>
    <p:sldId id="269" r:id="rId4"/>
    <p:sldId id="271" r:id="rId5"/>
    <p:sldId id="272" r:id="rId6"/>
    <p:sldId id="274" r:id="rId7"/>
    <p:sldId id="275" r:id="rId8"/>
    <p:sldId id="276" r:id="rId9"/>
    <p:sldId id="278" r:id="rId10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1360" y="80"/>
      </p:cViewPr>
      <p:guideLst>
        <p:guide orient="horz" pos="109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24376" y="4395790"/>
            <a:ext cx="4510088" cy="898525"/>
          </a:xfrm>
        </p:spPr>
        <p:txBody>
          <a:bodyPr/>
          <a:lstStyle>
            <a:lvl1pPr algn="r">
              <a:defRPr sz="2400" b="1"/>
            </a:lvl1pPr>
          </a:lstStyle>
          <a:p>
            <a:pPr lvl="0"/>
            <a:r>
              <a:rPr lang="en-US" noProof="0" smtClean="0">
                <a:sym typeface="Arial" charset="0"/>
              </a:rPr>
              <a:t>Click to edit Master title style</a:t>
            </a:r>
            <a:endParaRPr lang="en-NZ" noProof="0" smtClean="0">
              <a:sym typeface="Arial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61001" y="5310190"/>
            <a:ext cx="3563938" cy="898525"/>
          </a:xfrm>
        </p:spPr>
        <p:txBody>
          <a:bodyPr/>
          <a:lstStyle>
            <a:lvl1pPr algn="r">
              <a:defRPr sz="2100"/>
            </a:lvl1pPr>
          </a:lstStyle>
          <a:p>
            <a:pPr lvl="0"/>
            <a:r>
              <a:rPr lang="en-US" noProof="0" smtClean="0">
                <a:sym typeface="Arial" charset="0"/>
              </a:rPr>
              <a:t>Click to edit Master subtitle style</a:t>
            </a:r>
            <a:endParaRPr lang="en-NZ" noProof="0" smtClean="0">
              <a:sym typeface="Arial" charset="0"/>
            </a:endParaRPr>
          </a:p>
        </p:txBody>
      </p:sp>
      <p:pic>
        <p:nvPicPr>
          <p:cNvPr id="7172" name="Picture 4" descr="GIC new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441325"/>
            <a:ext cx="2713038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6688"/>
            <a:ext cx="9144000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A9F9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AA9F97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42877"/>
            <a:ext cx="9144000" cy="233363"/>
          </a:xfrm>
          <a:prstGeom prst="rect">
            <a:avLst/>
          </a:prstGeom>
          <a:gradFill rotWithShape="1">
            <a:gsLst>
              <a:gs pos="0">
                <a:srgbClr val="003768">
                  <a:gamma/>
                  <a:shade val="46275"/>
                  <a:invGamma/>
                </a:srgbClr>
              </a:gs>
              <a:gs pos="100000">
                <a:srgbClr val="00376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 sz="135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6240463"/>
            <a:ext cx="9144000" cy="36512"/>
          </a:xfrm>
          <a:prstGeom prst="rect">
            <a:avLst/>
          </a:prstGeom>
          <a:solidFill>
            <a:srgbClr val="0037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 sz="135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6311902"/>
            <a:ext cx="9144000" cy="53975"/>
          </a:xfrm>
          <a:prstGeom prst="rect">
            <a:avLst/>
          </a:prstGeom>
          <a:solidFill>
            <a:srgbClr val="0037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 sz="1350"/>
          </a:p>
        </p:txBody>
      </p:sp>
    </p:spTree>
    <p:extLst>
      <p:ext uri="{BB962C8B-B14F-4D97-AF65-F5344CB8AC3E}">
        <p14:creationId xmlns:p14="http://schemas.microsoft.com/office/powerpoint/2010/main" val="289201145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90386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64301" y="546100"/>
            <a:ext cx="1889125" cy="5526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3751" y="546100"/>
            <a:ext cx="5518150" cy="5526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459330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8057145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549152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5339" y="1976438"/>
            <a:ext cx="3702050" cy="40957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9" y="1976438"/>
            <a:ext cx="3703637" cy="40957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3513637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82521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53536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92277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194042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609049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3750" y="546100"/>
            <a:ext cx="6948488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>
                <a:sym typeface="Arial" charset="0"/>
              </a:rPr>
              <a:t>Title Text and then the heading going on to a second line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5339" y="1976438"/>
            <a:ext cx="7558087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>
                <a:sym typeface="Arial" charset="0"/>
              </a:rPr>
              <a:t>Body Level One</a:t>
            </a:r>
          </a:p>
          <a:p>
            <a:pPr lvl="1"/>
            <a:r>
              <a:rPr lang="en-NZ" smtClean="0">
                <a:sym typeface="Arial" charset="0"/>
              </a:rPr>
              <a:t>Body Level Two</a:t>
            </a:r>
          </a:p>
          <a:p>
            <a:pPr lvl="2"/>
            <a:r>
              <a:rPr lang="en-NZ" smtClean="0">
                <a:sym typeface="Arial" charset="0"/>
              </a:rPr>
              <a:t>Body Level Three</a:t>
            </a:r>
          </a:p>
          <a:p>
            <a:pPr lvl="3"/>
            <a:r>
              <a:rPr lang="en-NZ" smtClean="0">
                <a:sym typeface="Arial" charset="0"/>
              </a:rPr>
              <a:t>Body Level Four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80014" y="6462713"/>
            <a:ext cx="2159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+mn-lt"/>
              </a:defRPr>
            </a:lvl1pPr>
          </a:lstStyle>
          <a:p>
            <a:fld id="{B3C8DE25-46CE-4E9F-A8A2-D1B92AF86421}" type="datetimeFigureOut">
              <a:rPr lang="en-NZ" smtClean="0"/>
              <a:t>14/09/2015</a:t>
            </a:fld>
            <a:endParaRPr lang="en-N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0101" y="6456363"/>
            <a:ext cx="2879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NZ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1938" y="6456363"/>
            <a:ext cx="46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+mn-lt"/>
              </a:defRPr>
            </a:lvl1pPr>
          </a:lstStyle>
          <a:p>
            <a:fld id="{01913443-89D7-4AE2-B6FD-3F2AB0321F27}" type="slidenum">
              <a:rPr lang="en-NZ" smtClean="0"/>
              <a:t>‹#›</a:t>
            </a:fld>
            <a:endParaRPr lang="en-NZ"/>
          </a:p>
        </p:txBody>
      </p:sp>
      <p:sp>
        <p:nvSpPr>
          <p:cNvPr id="6151" name="Rectangle 7"/>
          <p:cNvSpPr>
            <a:spLocks/>
          </p:cNvSpPr>
          <p:nvPr/>
        </p:nvSpPr>
        <p:spPr bwMode="auto">
          <a:xfrm>
            <a:off x="-9524" y="142875"/>
            <a:ext cx="9180513" cy="241300"/>
          </a:xfrm>
          <a:prstGeom prst="rect">
            <a:avLst/>
          </a:prstGeom>
          <a:gradFill rotWithShape="1">
            <a:gsLst>
              <a:gs pos="0">
                <a:srgbClr val="003768">
                  <a:gamma/>
                  <a:shade val="46275"/>
                  <a:invGamma/>
                </a:srgbClr>
              </a:gs>
              <a:gs pos="100000">
                <a:srgbClr val="003768"/>
              </a:gs>
            </a:gsLst>
            <a:lin ang="5400000" scaled="1"/>
          </a:gradFill>
          <a:ln w="12700">
            <a:solidFill>
              <a:srgbClr val="AA9F9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 sz="1350"/>
          </a:p>
        </p:txBody>
      </p:sp>
      <p:sp>
        <p:nvSpPr>
          <p:cNvPr id="6152" name="Rectangle 8"/>
          <p:cNvSpPr>
            <a:spLocks/>
          </p:cNvSpPr>
          <p:nvPr/>
        </p:nvSpPr>
        <p:spPr bwMode="auto">
          <a:xfrm>
            <a:off x="1" y="6307140"/>
            <a:ext cx="9180513" cy="71437"/>
          </a:xfrm>
          <a:prstGeom prst="rect">
            <a:avLst/>
          </a:prstGeom>
          <a:solidFill>
            <a:srgbClr val="0037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A9F97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 sz="1350"/>
          </a:p>
        </p:txBody>
      </p:sp>
      <p:sp>
        <p:nvSpPr>
          <p:cNvPr id="6153" name="Rectangle 9"/>
          <p:cNvSpPr>
            <a:spLocks/>
          </p:cNvSpPr>
          <p:nvPr/>
        </p:nvSpPr>
        <p:spPr bwMode="auto">
          <a:xfrm>
            <a:off x="1588" y="6237288"/>
            <a:ext cx="9180512" cy="36512"/>
          </a:xfrm>
          <a:prstGeom prst="rect">
            <a:avLst/>
          </a:prstGeom>
          <a:solidFill>
            <a:srgbClr val="0037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A9F97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 sz="1350"/>
          </a:p>
        </p:txBody>
      </p:sp>
    </p:spTree>
    <p:extLst>
      <p:ext uri="{BB962C8B-B14F-4D97-AF65-F5344CB8AC3E}">
        <p14:creationId xmlns:p14="http://schemas.microsoft.com/office/powerpoint/2010/main" val="383780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+mj-lt"/>
          <a:ea typeface="+mj-ea"/>
          <a:cs typeface="+mj-cs"/>
          <a:sym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325">
          <a:solidFill>
            <a:schemeClr val="accent2"/>
          </a:solidFill>
          <a:latin typeface="Frutiger LT 45 Light" pitchFamily="34" charset="0"/>
          <a:cs typeface="Arial" charset="0"/>
          <a:sym typeface="Arial" charset="0"/>
        </a:defRPr>
      </a:lvl9pPr>
    </p:titleStyle>
    <p:bodyStyle>
      <a:lvl1pPr algn="l" rtl="0" eaLnBrk="1" fontAlgn="base" hangingPunct="1">
        <a:spcBef>
          <a:spcPts val="675"/>
        </a:spcBef>
        <a:spcAft>
          <a:spcPct val="0"/>
        </a:spcAft>
        <a:defRPr sz="18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202406" indent="-201216" algn="l" rtl="0" eaLnBrk="1" fontAlgn="base" hangingPunct="1">
        <a:lnSpc>
          <a:spcPct val="90000"/>
        </a:lnSpc>
        <a:spcBef>
          <a:spcPts val="1275"/>
        </a:spcBef>
        <a:spcAft>
          <a:spcPct val="0"/>
        </a:spcAft>
        <a:buClr>
          <a:schemeClr val="tx1"/>
        </a:buClr>
        <a:buSzPct val="80000"/>
        <a:buFont typeface="Frutiger 47LightCn" charset="0"/>
        <a:buChar char="●"/>
        <a:defRPr sz="1500" b="1">
          <a:solidFill>
            <a:schemeClr val="tx1"/>
          </a:solidFill>
          <a:latin typeface="+mn-lt"/>
          <a:cs typeface="+mn-cs"/>
          <a:sym typeface="Arial" charset="0"/>
        </a:defRPr>
      </a:lvl2pPr>
      <a:lvl3pPr marL="407194" indent="-203597" algn="l" rtl="0" eaLnBrk="1" fontAlgn="base" hangingPunct="1">
        <a:lnSpc>
          <a:spcPct val="90000"/>
        </a:lnSpc>
        <a:spcBef>
          <a:spcPts val="1650"/>
        </a:spcBef>
        <a:spcAft>
          <a:spcPct val="0"/>
        </a:spcAft>
        <a:buClr>
          <a:schemeClr val="tx1"/>
        </a:buClr>
        <a:buSzPct val="100000"/>
        <a:buFont typeface="Frutiger 47LightCn" charset="0"/>
        <a:buChar char="○"/>
        <a:defRPr sz="1500">
          <a:solidFill>
            <a:schemeClr val="tx2"/>
          </a:solidFill>
          <a:latin typeface="+mn-lt"/>
          <a:cs typeface="+mn-cs"/>
          <a:sym typeface="Arial" charset="0"/>
        </a:defRPr>
      </a:lvl3pPr>
      <a:lvl4pPr marL="600075" indent="-191691" algn="l" rtl="0" eaLnBrk="1" fontAlgn="base" hangingPunct="1">
        <a:lnSpc>
          <a:spcPct val="90000"/>
        </a:lnSpc>
        <a:spcBef>
          <a:spcPts val="825"/>
        </a:spcBef>
        <a:spcAft>
          <a:spcPct val="0"/>
        </a:spcAft>
        <a:buClr>
          <a:schemeClr val="tx1"/>
        </a:buClr>
        <a:buSzPct val="100000"/>
        <a:buFont typeface="Lucida Grande" charset="0"/>
        <a:buChar char="–"/>
        <a:defRPr>
          <a:solidFill>
            <a:schemeClr val="tx2"/>
          </a:solidFill>
          <a:latin typeface="+mn-lt"/>
          <a:cs typeface="+mn-cs"/>
          <a:sym typeface="Arial" charset="0"/>
        </a:defRPr>
      </a:lvl4pPr>
      <a:lvl5pPr marL="2065735" indent="2066925" algn="l" rtl="0" eaLnBrk="1" fontAlgn="base" hangingPunct="1">
        <a:spcBef>
          <a:spcPts val="375"/>
        </a:spcBef>
        <a:spcAft>
          <a:spcPct val="0"/>
        </a:spcAft>
        <a:buClr>
          <a:srgbClr val="AA9F97"/>
        </a:buClr>
        <a:buSzPct val="100000"/>
        <a:buFont typeface="Lucida Grande" charset="0"/>
        <a:buChar char="•"/>
        <a:defRPr sz="1950">
          <a:solidFill>
            <a:srgbClr val="4D263B"/>
          </a:solidFill>
          <a:latin typeface="Frutiger 47LightCn" charset="0"/>
          <a:cs typeface="+mn-cs"/>
          <a:sym typeface="Arial" charset="0"/>
        </a:defRPr>
      </a:lvl5pPr>
      <a:lvl6pPr marL="2408635" indent="2066925" algn="l" rtl="0" eaLnBrk="1" fontAlgn="base" hangingPunct="1">
        <a:spcBef>
          <a:spcPts val="375"/>
        </a:spcBef>
        <a:spcAft>
          <a:spcPct val="0"/>
        </a:spcAft>
        <a:buClr>
          <a:srgbClr val="AA9F97"/>
        </a:buClr>
        <a:buSzPct val="100000"/>
        <a:buFont typeface="Lucida Grande" charset="0"/>
        <a:buChar char="•"/>
        <a:defRPr sz="1950">
          <a:solidFill>
            <a:srgbClr val="4D263B"/>
          </a:solidFill>
          <a:latin typeface="Frutiger 47LightCn" charset="0"/>
          <a:cs typeface="+mn-cs"/>
          <a:sym typeface="Arial" charset="0"/>
        </a:defRPr>
      </a:lvl6pPr>
      <a:lvl7pPr marL="2751535" indent="2066925" algn="l" rtl="0" eaLnBrk="1" fontAlgn="base" hangingPunct="1">
        <a:spcBef>
          <a:spcPts val="375"/>
        </a:spcBef>
        <a:spcAft>
          <a:spcPct val="0"/>
        </a:spcAft>
        <a:buClr>
          <a:srgbClr val="AA9F97"/>
        </a:buClr>
        <a:buSzPct val="100000"/>
        <a:buFont typeface="Lucida Grande" charset="0"/>
        <a:buChar char="•"/>
        <a:defRPr sz="1950">
          <a:solidFill>
            <a:srgbClr val="4D263B"/>
          </a:solidFill>
          <a:latin typeface="Frutiger 47LightCn" charset="0"/>
          <a:cs typeface="+mn-cs"/>
          <a:sym typeface="Arial" charset="0"/>
        </a:defRPr>
      </a:lvl7pPr>
      <a:lvl8pPr marL="3094435" indent="2066925" algn="l" rtl="0" eaLnBrk="1" fontAlgn="base" hangingPunct="1">
        <a:spcBef>
          <a:spcPts val="375"/>
        </a:spcBef>
        <a:spcAft>
          <a:spcPct val="0"/>
        </a:spcAft>
        <a:buClr>
          <a:srgbClr val="AA9F97"/>
        </a:buClr>
        <a:buSzPct val="100000"/>
        <a:buFont typeface="Lucida Grande" charset="0"/>
        <a:buChar char="•"/>
        <a:defRPr sz="1950">
          <a:solidFill>
            <a:srgbClr val="4D263B"/>
          </a:solidFill>
          <a:latin typeface="Frutiger 47LightCn" charset="0"/>
          <a:cs typeface="+mn-cs"/>
          <a:sym typeface="Arial" charset="0"/>
        </a:defRPr>
      </a:lvl8pPr>
      <a:lvl9pPr marL="3437335" indent="2066925" algn="l" rtl="0" eaLnBrk="1" fontAlgn="base" hangingPunct="1">
        <a:spcBef>
          <a:spcPts val="375"/>
        </a:spcBef>
        <a:spcAft>
          <a:spcPct val="0"/>
        </a:spcAft>
        <a:buClr>
          <a:srgbClr val="AA9F97"/>
        </a:buClr>
        <a:buSzPct val="100000"/>
        <a:buFont typeface="Lucida Grande" charset="0"/>
        <a:buChar char="•"/>
        <a:defRPr sz="1950">
          <a:solidFill>
            <a:srgbClr val="4D263B"/>
          </a:solidFill>
          <a:latin typeface="Frutiger 47LightCn" charset="0"/>
          <a:cs typeface="+mn-cs"/>
          <a:sym typeface="Arial" charset="0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../../9577/L/L/20150910%20Project%20plan%20for%20DAWG%20(ID%209577).xls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90255" y="5168336"/>
            <a:ext cx="5500904" cy="646510"/>
          </a:xfrm>
        </p:spPr>
        <p:txBody>
          <a:bodyPr/>
          <a:lstStyle/>
          <a:p>
            <a:r>
              <a:rPr lang="en-NZ" sz="32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DAWG meeting</a:t>
            </a:r>
            <a:br>
              <a:rPr lang="en-NZ" sz="32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NZ" sz="32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September 2015</a:t>
            </a:r>
            <a:endParaRPr lang="en-NZ" sz="32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30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9" y="1089751"/>
            <a:ext cx="1521141" cy="64697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r>
              <a:rPr lang="en-NZ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545306" lvl="1" indent="-342900"/>
            <a:endParaRPr lang="en-NZ" dirty="0" smtClean="0"/>
          </a:p>
          <a:p>
            <a:pPr marL="545306" lvl="1" indent="-342900"/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49567" y="714102"/>
            <a:ext cx="5497414" cy="26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ts val="675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202406" indent="-201216" algn="l" rtl="0" eaLnBrk="1" fontAlgn="base" hangingPunct="1">
              <a:lnSpc>
                <a:spcPct val="90000"/>
              </a:lnSpc>
              <a:spcBef>
                <a:spcPts val="1275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Frutiger 47LightCn" charset="0"/>
              <a:buChar char="●"/>
              <a:defRPr sz="1500" b="1">
                <a:solidFill>
                  <a:schemeClr val="tx1"/>
                </a:solidFill>
                <a:latin typeface="+mn-lt"/>
                <a:cs typeface="+mn-cs"/>
                <a:sym typeface="Arial" charset="0"/>
              </a:defRPr>
            </a:lvl2pPr>
            <a:lvl3pPr marL="407194" indent="-203597" algn="l" rtl="0" eaLnBrk="1" fontAlgn="base" hangingPunct="1">
              <a:lnSpc>
                <a:spcPct val="90000"/>
              </a:lnSpc>
              <a:spcBef>
                <a:spcPts val="165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Frutiger 47LightCn" charset="0"/>
              <a:buChar char="○"/>
              <a:defRPr sz="1500">
                <a:solidFill>
                  <a:schemeClr val="tx2"/>
                </a:solidFill>
                <a:latin typeface="+mn-lt"/>
                <a:cs typeface="+mn-cs"/>
                <a:sym typeface="Arial" charset="0"/>
              </a:defRPr>
            </a:lvl3pPr>
            <a:lvl4pPr marL="600075" indent="-191691" algn="l" rtl="0" eaLnBrk="1" fontAlgn="base" hangingPunct="1">
              <a:lnSpc>
                <a:spcPct val="90000"/>
              </a:lnSpc>
              <a:spcBef>
                <a:spcPts val="825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Lucida Grande" charset="0"/>
              <a:buChar char="–"/>
              <a:defRPr>
                <a:solidFill>
                  <a:schemeClr val="tx2"/>
                </a:solidFill>
                <a:latin typeface="+mn-lt"/>
                <a:cs typeface="+mn-cs"/>
                <a:sym typeface="Arial" charset="0"/>
              </a:defRPr>
            </a:lvl4pPr>
            <a:lvl5pPr marL="20657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5pPr>
            <a:lvl6pPr marL="24086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6pPr>
            <a:lvl7pPr marL="27515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7pPr>
            <a:lvl8pPr marL="30944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8pPr>
            <a:lvl9pPr marL="34373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9pPr>
          </a:lstStyle>
          <a:p>
            <a:pPr marL="342900" lvl="0" indent="-342900">
              <a:buFont typeface="+mj-lt"/>
              <a:buAutoNum type="arabicPeriod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on daily allocation process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Clarification on specials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Daily allocation business rules &amp; processes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timeline for discussion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on D+1 model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Pool to gate allocations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August results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from Vector on daily BPP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Monthly-read gate meters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Unmetered gas gates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on GTA change request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 on </a:t>
            </a: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wash-up </a:t>
            </a: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</a:p>
          <a:p>
            <a:pPr lvl="2"/>
            <a:r>
              <a:rPr lang="en-NZ" sz="16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shippers voted?</a:t>
            </a:r>
          </a:p>
          <a:p>
            <a:pPr>
              <a:spcBef>
                <a:spcPts val="1200"/>
              </a:spcBef>
            </a:pPr>
            <a:endParaRPr lang="en-NZ" b="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1200"/>
              </a:spcBef>
            </a:pPr>
            <a:endParaRPr lang="en-NZ" b="0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520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459" y="624478"/>
            <a:ext cx="6948488" cy="481511"/>
          </a:xfrm>
        </p:spPr>
        <p:txBody>
          <a:bodyPr/>
          <a:lstStyle/>
          <a:p>
            <a:r>
              <a:rPr lang="en-NZ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D+1 processes and business rules (7 days a week)</a:t>
            </a:r>
            <a:endParaRPr lang="en-NZ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294148"/>
              </p:ext>
            </p:extLst>
          </p:nvPr>
        </p:nvGraphicFramePr>
        <p:xfrm>
          <a:off x="370114" y="1227910"/>
          <a:ext cx="8630195" cy="477796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628411"/>
                <a:gridCol w="1556058"/>
                <a:gridCol w="4445726"/>
              </a:tblGrid>
              <a:tr h="218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Data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Check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Draft business rules</a:t>
                      </a:r>
                    </a:p>
                  </a:txBody>
                  <a:tcPr marL="44715" marR="44715" marT="35192" marB="35192"/>
                </a:tc>
              </a:tr>
              <a:tr h="35539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Refresh D+1 model parameters (Monthly)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Uses initial allocation results as soon as practicable after publication</a:t>
                      </a:r>
                    </a:p>
                  </a:txBody>
                  <a:tcPr marL="44715" marR="44715" marT="35192" marB="35192"/>
                </a:tc>
              </a:tr>
              <a:tr h="901783">
                <a:tc>
                  <a:txBody>
                    <a:bodyPr/>
                    <a:lstStyle/>
                    <a:p>
                      <a:pPr marL="342900" lvl="0" indent="-342900" algn="l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NZ" sz="1400" b="0" kern="1200" dirty="0" smtClean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Get </a:t>
                      </a:r>
                      <a:r>
                        <a:rPr lang="en-NZ" sz="1400" b="0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registry data to determine responsible retailer for </a:t>
                      </a:r>
                      <a:r>
                        <a:rPr lang="en-NZ" sz="1400" b="0" kern="1200" dirty="0" err="1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ToU</a:t>
                      </a:r>
                      <a:r>
                        <a:rPr lang="en-NZ" sz="1400" b="0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customers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Notification of pending switches not yet in registry?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Retailers:  must notify GIC of a pending switch no later than 5PM of the business day before the switch is to take effect.  Email must show agreement of both gaining and losing retailer</a:t>
                      </a:r>
                    </a:p>
                    <a:p>
                      <a:pPr marL="216535" indent="-2165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If registry data not available, use previous day</a:t>
                      </a:r>
                    </a:p>
                  </a:txBody>
                  <a:tcPr marL="44715" marR="44715" marT="35192" marB="35192"/>
                </a:tc>
              </a:tr>
              <a:tr h="491991">
                <a:tc>
                  <a:txBody>
                    <a:bodyPr/>
                    <a:lstStyle/>
                    <a:p>
                      <a:pPr marL="342900" lvl="0" indent="-342900" algn="l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n-NZ" sz="1400" b="0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Receive </a:t>
                      </a:r>
                      <a:r>
                        <a:rPr lang="en-NZ" sz="1400" b="0" kern="1200" dirty="0" smtClean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delivery point injection </a:t>
                      </a:r>
                      <a:r>
                        <a:rPr lang="en-NZ" sz="1400" b="0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data from Vector transmission via GIEP </a:t>
                      </a:r>
                      <a:r>
                        <a:rPr lang="en-NZ" sz="1400" b="0" kern="1200" dirty="0" smtClean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exchange</a:t>
                      </a:r>
                      <a:endParaRPr lang="en-NZ" sz="1400" b="0" kern="1200" dirty="0">
                        <a:solidFill>
                          <a:schemeClr val="lt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Complete list?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Any zeroes?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D+1 model to estimate missing values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Zeroes </a:t>
                      </a:r>
                      <a:r>
                        <a:rPr lang="en-NZ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accepted as true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NZ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Note data only validated on weekdays; D+1</a:t>
                      </a:r>
                      <a:r>
                        <a:rPr lang="en-NZ" sz="14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system uses best available data at time of running</a:t>
                      </a:r>
                      <a:endParaRPr lang="en-NZ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4715" marR="44715" marT="35192" marB="35192"/>
                </a:tc>
              </a:tr>
              <a:tr h="123008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4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Receive telemetry </a:t>
                      </a:r>
                      <a:r>
                        <a:rPr lang="en-NZ" sz="1400" b="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ToU</a:t>
                      </a: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data</a:t>
                      </a: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From AMS (GIEP)</a:t>
                      </a: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From Contact (email)</a:t>
                      </a: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From Genesis (email)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Complete list?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Any zeroes?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D+1 model to estimate consumption for </a:t>
                      </a:r>
                      <a:r>
                        <a:rPr lang="en-NZ" sz="14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ToU</a:t>
                      </a: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ICPs without consumption data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Zeroes accepted as </a:t>
                      </a:r>
                      <a:r>
                        <a:rPr lang="en-NZ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true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en-NZ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Note data only validated on weekdays; D+1</a:t>
                      </a:r>
                      <a:r>
                        <a:rPr lang="en-NZ" sz="14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system uses best available data at time of running</a:t>
                      </a:r>
                      <a:endParaRPr lang="en-NZ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4715" marR="44715" marT="35192" marB="35192"/>
                </a:tc>
              </a:tr>
              <a:tr h="218798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Completed 1 hour prior to provision of D+1 results</a:t>
                      </a:r>
                    </a:p>
                  </a:txBody>
                  <a:tcPr marL="44715" marR="44715" marT="35192" marB="35192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800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902" y="528683"/>
            <a:ext cx="8495211" cy="551180"/>
          </a:xfrm>
        </p:spPr>
        <p:txBody>
          <a:bodyPr/>
          <a:lstStyle/>
          <a:p>
            <a:r>
              <a:rPr lang="en-NZ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D+1 processes and business rules (7 days a week) (part 2)</a:t>
            </a:r>
            <a:endParaRPr lang="en-NZ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504504"/>
              </p:ext>
            </p:extLst>
          </p:nvPr>
        </p:nvGraphicFramePr>
        <p:xfrm>
          <a:off x="256902" y="1254035"/>
          <a:ext cx="8630195" cy="347749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628411"/>
                <a:gridCol w="1556058"/>
                <a:gridCol w="4445726"/>
              </a:tblGrid>
              <a:tr h="218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Data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Check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Draft business rules</a:t>
                      </a:r>
                    </a:p>
                  </a:txBody>
                  <a:tcPr marL="44715" marR="44715" marT="35192" marB="35192"/>
                </a:tc>
              </a:tr>
              <a:tr h="49199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5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Run D+1 model – allocation to pools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Do allocated volumes sum to gate volumes?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If system unavailable, use D+1 allocation results from same day previous week, scaled to yesterday’s gate injections</a:t>
                      </a:r>
                    </a:p>
                  </a:txBody>
                  <a:tcPr marL="44715" marR="44715" marT="35192" marB="35192"/>
                </a:tc>
              </a:tr>
              <a:tr h="35539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6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Subdivide pool allocations to gas gates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Do allocated volumes sum to gate volumes?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4715" marR="44715" marT="35192" marB="35192"/>
                </a:tc>
              </a:tr>
              <a:tr h="62858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7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Provide results via GIEP process</a:t>
                      </a: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Vector </a:t>
                      </a: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Individual shippers</a:t>
                      </a: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en-NZ" sz="14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GIC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4715" marR="44715" marT="35192" marB="35192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NZ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If GIEP exchange is unavailable, results can be emailed.</a:t>
                      </a:r>
                    </a:p>
                  </a:txBody>
                  <a:tcPr marL="44715" marR="44715" marT="35192" marB="35192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6903" y="4731528"/>
            <a:ext cx="8630194" cy="134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ts val="675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202406" indent="-201216" algn="l" rtl="0" eaLnBrk="1" fontAlgn="base" hangingPunct="1">
              <a:lnSpc>
                <a:spcPct val="90000"/>
              </a:lnSpc>
              <a:spcBef>
                <a:spcPts val="1275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Frutiger 47LightCn" charset="0"/>
              <a:buChar char="●"/>
              <a:defRPr sz="1500" b="1">
                <a:solidFill>
                  <a:schemeClr val="tx1"/>
                </a:solidFill>
                <a:latin typeface="+mn-lt"/>
                <a:cs typeface="+mn-cs"/>
                <a:sym typeface="Arial" charset="0"/>
              </a:defRPr>
            </a:lvl2pPr>
            <a:lvl3pPr marL="407194" indent="-203597" algn="l" rtl="0" eaLnBrk="1" fontAlgn="base" hangingPunct="1">
              <a:lnSpc>
                <a:spcPct val="90000"/>
              </a:lnSpc>
              <a:spcBef>
                <a:spcPts val="165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Frutiger 47LightCn" charset="0"/>
              <a:buChar char="○"/>
              <a:defRPr sz="1500">
                <a:solidFill>
                  <a:schemeClr val="tx2"/>
                </a:solidFill>
                <a:latin typeface="+mn-lt"/>
                <a:cs typeface="+mn-cs"/>
                <a:sym typeface="Arial" charset="0"/>
              </a:defRPr>
            </a:lvl3pPr>
            <a:lvl4pPr marL="600075" indent="-191691" algn="l" rtl="0" eaLnBrk="1" fontAlgn="base" hangingPunct="1">
              <a:lnSpc>
                <a:spcPct val="90000"/>
              </a:lnSpc>
              <a:spcBef>
                <a:spcPts val="825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Lucida Grande" charset="0"/>
              <a:buChar char="–"/>
              <a:defRPr>
                <a:solidFill>
                  <a:schemeClr val="tx2"/>
                </a:solidFill>
                <a:latin typeface="+mn-lt"/>
                <a:cs typeface="+mn-cs"/>
                <a:sym typeface="Arial" charset="0"/>
              </a:defRPr>
            </a:lvl4pPr>
            <a:lvl5pPr marL="20657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5pPr>
            <a:lvl6pPr marL="24086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6pPr>
            <a:lvl7pPr marL="27515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7pPr>
            <a:lvl8pPr marL="30944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8pPr>
            <a:lvl9pPr marL="34373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9pPr>
          </a:lstStyle>
          <a:p>
            <a:r>
              <a:rPr lang="en-NZ" sz="16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injection and consumption data inputs cover the entire month.  Calculation is re-done each day for entire month, using latest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D+1 allocation does not include direct connect gas </a:t>
            </a:r>
            <a:r>
              <a:rPr lang="en-NZ" sz="16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gates or Nova </a:t>
            </a:r>
            <a:r>
              <a:rPr lang="en-NZ" sz="1600" b="0" kern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 gates</a:t>
            </a:r>
            <a:endParaRPr lang="en-NZ" sz="1600" b="0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NZ" sz="1600" b="0" kern="0" dirty="0"/>
          </a:p>
        </p:txBody>
      </p:sp>
    </p:spTree>
    <p:extLst>
      <p:ext uri="{BB962C8B-B14F-4D97-AF65-F5344CB8AC3E}">
        <p14:creationId xmlns:p14="http://schemas.microsoft.com/office/powerpoint/2010/main" val="2364597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0" y="546099"/>
            <a:ext cx="6948488" cy="2458357"/>
          </a:xfrm>
        </p:spPr>
        <p:txBody>
          <a:bodyPr/>
          <a:lstStyle/>
          <a:p>
            <a:pPr algn="ctr"/>
            <a:r>
              <a:rPr lang="en-NZ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 action="ppaction://hlinkfile"/>
              </a:rPr>
              <a:t>Project timeline</a:t>
            </a:r>
            <a:endParaRPr lang="en-NZ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52373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level allocations – Overrun investigation</a:t>
            </a:r>
            <a:br>
              <a:rPr lang="en-NZ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NZ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b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Methodology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Aggregate </a:t>
            </a: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flows to shipper level (e.g. TRUS + EDNZ = TRUS)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</a:t>
            </a: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comparison benchmark of 110% of YE July 2015 observed maximum allocation (as a proxy for capacity allocation)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Compare that </a:t>
            </a: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benchmark to </a:t>
            </a: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level August allocations.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 middle of winter, but still cold -&gt; high demand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 a margin of error of a flat 1GJ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Investigate any overruns</a:t>
            </a:r>
          </a:p>
        </p:txBody>
      </p:sp>
    </p:spTree>
    <p:extLst>
      <p:ext uri="{BB962C8B-B14F-4D97-AF65-F5344CB8AC3E}">
        <p14:creationId xmlns:p14="http://schemas.microsoft.com/office/powerpoint/2010/main" val="6268883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0" y="546100"/>
            <a:ext cx="6948488" cy="760186"/>
          </a:xfrm>
        </p:spPr>
        <p:txBody>
          <a:bodyPr/>
          <a:lstStyle/>
          <a:p>
            <a:r>
              <a:rPr lang="en-NZ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Overruns</a:t>
            </a:r>
            <a:endParaRPr lang="en-NZ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0" y="1736725"/>
            <a:ext cx="7886700" cy="354041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number of TOU heavy gates show up often due to the ownership of load changing</a:t>
            </a:r>
          </a:p>
          <a:p>
            <a:pPr lvl="1">
              <a:spcBef>
                <a:spcPts val="300"/>
              </a:spcBef>
              <a:spcAft>
                <a:spcPts val="900"/>
              </a:spcAft>
            </a:pPr>
            <a:r>
              <a:rPr lang="en-NZ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RPR30801, HTL16601, NPL12101, CAM17201</a:t>
            </a:r>
          </a:p>
          <a:p>
            <a:pPr>
              <a:spcAft>
                <a:spcPts val="6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GNGC had an overrun at TKR19701 </a:t>
            </a:r>
          </a:p>
          <a:p>
            <a:pPr lvl="1">
              <a:spcBef>
                <a:spcPts val="300"/>
              </a:spcBef>
              <a:spcAft>
                <a:spcPts val="9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injection amount during August, causing modelled TOU to also be high</a:t>
            </a:r>
          </a:p>
          <a:p>
            <a:pPr>
              <a:spcAft>
                <a:spcPts val="6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CTCT had an overrun at PLN24201 on one day</a:t>
            </a:r>
          </a:p>
          <a:p>
            <a:pPr lvl="1">
              <a:spcBef>
                <a:spcPts val="300"/>
              </a:spcBef>
              <a:spcAft>
                <a:spcPts val="9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was caused by a factor of ten error in TOU telemetry data</a:t>
            </a:r>
          </a:p>
          <a:p>
            <a:pPr>
              <a:spcAft>
                <a:spcPts val="6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TRUS had an overrun at ROT08101 on a number of days</a:t>
            </a:r>
          </a:p>
          <a:p>
            <a:pPr lvl="1">
              <a:spcBef>
                <a:spcPts val="300"/>
              </a:spcBef>
              <a:spcAft>
                <a:spcPts val="9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growing load - and ROT08101 is the final gate that is allocated</a:t>
            </a:r>
          </a:p>
          <a:p>
            <a:pPr>
              <a:spcAft>
                <a:spcPts val="6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One other 'genuine' overrun. </a:t>
            </a:r>
          </a:p>
          <a:p>
            <a:pPr lvl="1">
              <a:spcBef>
                <a:spcPts val="300"/>
              </a:spcBef>
              <a:spcAft>
                <a:spcPts val="900"/>
              </a:spcAft>
            </a:pPr>
            <a:r>
              <a:rPr lang="en-NZ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retailer on the week of 10th August for TWA35610. It was cold. ~20% over</a:t>
            </a:r>
          </a:p>
        </p:txBody>
      </p:sp>
    </p:spTree>
    <p:extLst>
      <p:ext uri="{BB962C8B-B14F-4D97-AF65-F5344CB8AC3E}">
        <p14:creationId xmlns:p14="http://schemas.microsoft.com/office/powerpoint/2010/main" val="31007369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790" y="284843"/>
            <a:ext cx="6948488" cy="699226"/>
          </a:xfrm>
        </p:spPr>
        <p:txBody>
          <a:bodyPr/>
          <a:lstStyle/>
          <a:p>
            <a:r>
              <a:rPr lang="en-NZ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TWA35610 Overrun</a:t>
            </a:r>
            <a:endParaRPr lang="en-NZ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73" y="1297390"/>
            <a:ext cx="7886700" cy="4258491"/>
          </a:xfrm>
        </p:spPr>
        <p:txBody>
          <a:bodyPr/>
          <a:lstStyle/>
          <a:p>
            <a:r>
              <a:rPr lang="en-NZ" sz="2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Simply a lot of gas used on that day/week for TWA35610</a:t>
            </a:r>
          </a:p>
          <a:p>
            <a:endParaRPr lang="en-NZ" sz="20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NZ" sz="20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NZ" sz="20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690" y="1614417"/>
            <a:ext cx="5549270" cy="332399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28650" y="5255437"/>
            <a:ext cx="7886700" cy="140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ts val="675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202406" indent="-201216" algn="l" rtl="0" eaLnBrk="1" fontAlgn="base" hangingPunct="1">
              <a:lnSpc>
                <a:spcPct val="90000"/>
              </a:lnSpc>
              <a:spcBef>
                <a:spcPts val="1275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Frutiger 47LightCn" charset="0"/>
              <a:buChar char="●"/>
              <a:defRPr sz="1500" b="1">
                <a:solidFill>
                  <a:schemeClr val="tx1"/>
                </a:solidFill>
                <a:latin typeface="+mn-lt"/>
                <a:cs typeface="+mn-cs"/>
                <a:sym typeface="Arial" charset="0"/>
              </a:defRPr>
            </a:lvl2pPr>
            <a:lvl3pPr marL="407194" indent="-203597" algn="l" rtl="0" eaLnBrk="1" fontAlgn="base" hangingPunct="1">
              <a:lnSpc>
                <a:spcPct val="90000"/>
              </a:lnSpc>
              <a:spcBef>
                <a:spcPts val="165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Frutiger 47LightCn" charset="0"/>
              <a:buChar char="○"/>
              <a:defRPr sz="1500">
                <a:solidFill>
                  <a:schemeClr val="tx2"/>
                </a:solidFill>
                <a:latin typeface="+mn-lt"/>
                <a:cs typeface="+mn-cs"/>
                <a:sym typeface="Arial" charset="0"/>
              </a:defRPr>
            </a:lvl3pPr>
            <a:lvl4pPr marL="600075" indent="-191691" algn="l" rtl="0" eaLnBrk="1" fontAlgn="base" hangingPunct="1">
              <a:lnSpc>
                <a:spcPct val="90000"/>
              </a:lnSpc>
              <a:spcBef>
                <a:spcPts val="825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Lucida Grande" charset="0"/>
              <a:buChar char="–"/>
              <a:defRPr>
                <a:solidFill>
                  <a:schemeClr val="tx2"/>
                </a:solidFill>
                <a:latin typeface="+mn-lt"/>
                <a:cs typeface="+mn-cs"/>
                <a:sym typeface="Arial" charset="0"/>
              </a:defRPr>
            </a:lvl4pPr>
            <a:lvl5pPr marL="20657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5pPr>
            <a:lvl6pPr marL="24086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6pPr>
            <a:lvl7pPr marL="27515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7pPr>
            <a:lvl8pPr marL="30944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8pPr>
            <a:lvl9pPr marL="3437335" indent="2066925" algn="l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AA9F97"/>
              </a:buClr>
              <a:buSzPct val="100000"/>
              <a:buFont typeface="Lucida Grande" charset="0"/>
              <a:buChar char="•"/>
              <a:defRPr sz="1950">
                <a:solidFill>
                  <a:srgbClr val="4D263B"/>
                </a:solidFill>
                <a:latin typeface="Frutiger 47LightCn" charset="0"/>
                <a:cs typeface="+mn-cs"/>
                <a:sym typeface="Arial" charset="0"/>
              </a:defRPr>
            </a:lvl9pPr>
          </a:lstStyle>
          <a:p>
            <a:r>
              <a:rPr lang="en-NZ" sz="20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Share of residual gas for that retailer is very accurate. Share of non-TOU demand does not change from July to August (to 1 </a:t>
            </a:r>
            <a:r>
              <a:rPr lang="en-NZ" sz="2000" b="0" kern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dp</a:t>
            </a:r>
            <a:r>
              <a:rPr lang="en-NZ" sz="20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lvl="1"/>
            <a:r>
              <a:rPr lang="en-NZ" sz="16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'Last gate' effects may affect the gate slightly, but don't affect any single retailer more than others</a:t>
            </a:r>
            <a:endParaRPr lang="en-NZ" sz="1600" b="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4112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572" y="148318"/>
            <a:ext cx="6948488" cy="742769"/>
          </a:xfrm>
        </p:spPr>
        <p:txBody>
          <a:bodyPr/>
          <a:lstStyle/>
          <a:p>
            <a:r>
              <a:rPr lang="en-NZ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Retailers</a:t>
            </a:r>
            <a:endParaRPr lang="en-NZ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483" y="5050178"/>
            <a:ext cx="7435487" cy="1170521"/>
          </a:xfrm>
        </p:spPr>
        <p:txBody>
          <a:bodyPr/>
          <a:lstStyle/>
          <a:p>
            <a:r>
              <a:rPr lang="en-NZ" sz="2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retailers also had high D+1 allocations on that day</a:t>
            </a:r>
          </a:p>
          <a:p>
            <a:r>
              <a:rPr lang="en-NZ" sz="2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TRUS had a higher allocation than the previous year's maximum demand</a:t>
            </a:r>
          </a:p>
          <a:p>
            <a:pPr lvl="1"/>
            <a:r>
              <a:rPr lang="en-NZ" sz="1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But not more than 10% higher</a:t>
            </a:r>
          </a:p>
          <a:p>
            <a:endParaRPr lang="en-NZ" sz="20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572" y="1022126"/>
            <a:ext cx="6664243" cy="389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07116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 White Background">
  <a:themeElements>
    <a:clrScheme name="Presentation White Background 6">
      <a:dk1>
        <a:srgbClr val="111111"/>
      </a:dk1>
      <a:lt1>
        <a:srgbClr val="FFFFFF"/>
      </a:lt1>
      <a:dk2>
        <a:srgbClr val="1C1C1C"/>
      </a:dk2>
      <a:lt2>
        <a:srgbClr val="DCDCDC"/>
      </a:lt2>
      <a:accent1>
        <a:srgbClr val="FFCC99"/>
      </a:accent1>
      <a:accent2>
        <a:srgbClr val="589199"/>
      </a:accent2>
      <a:accent3>
        <a:srgbClr val="FFFFFF"/>
      </a:accent3>
      <a:accent4>
        <a:srgbClr val="0D0D0D"/>
      </a:accent4>
      <a:accent5>
        <a:srgbClr val="FFE2CA"/>
      </a:accent5>
      <a:accent6>
        <a:srgbClr val="4F838A"/>
      </a:accent6>
      <a:hlink>
        <a:srgbClr val="92BBC0"/>
      </a:hlink>
      <a:folHlink>
        <a:srgbClr val="B1CFD3"/>
      </a:folHlink>
    </a:clrScheme>
    <a:fontScheme name="Presentation White Background">
      <a:majorFont>
        <a:latin typeface="Frutiger LT 45 Light"/>
        <a:ea typeface=""/>
        <a:cs typeface="Arial"/>
      </a:majorFont>
      <a:minorFont>
        <a:latin typeface="Frutiger LT 45 Light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White Background 1">
        <a:dk1>
          <a:srgbClr val="9D9B9B"/>
        </a:dk1>
        <a:lt1>
          <a:srgbClr val="FFFFFF"/>
        </a:lt1>
        <a:dk2>
          <a:srgbClr val="000000"/>
        </a:dk2>
        <a:lt2>
          <a:srgbClr val="9D9B9B"/>
        </a:lt2>
        <a:accent1>
          <a:srgbClr val="C9C791"/>
        </a:accent1>
        <a:accent2>
          <a:srgbClr val="ABBADE"/>
        </a:accent2>
        <a:accent3>
          <a:srgbClr val="FFFFFF"/>
        </a:accent3>
        <a:accent4>
          <a:srgbClr val="858484"/>
        </a:accent4>
        <a:accent5>
          <a:srgbClr val="E1E0C7"/>
        </a:accent5>
        <a:accent6>
          <a:srgbClr val="9BA8C9"/>
        </a:accent6>
        <a:hlink>
          <a:srgbClr val="499F9F"/>
        </a:hlink>
        <a:folHlink>
          <a:srgbClr val="86951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White Background 2">
        <a:dk1>
          <a:srgbClr val="DCDCDC"/>
        </a:dk1>
        <a:lt1>
          <a:srgbClr val="FFFFFF"/>
        </a:lt1>
        <a:dk2>
          <a:srgbClr val="000000"/>
        </a:dk2>
        <a:lt2>
          <a:srgbClr val="FFFFFF"/>
        </a:lt2>
        <a:accent1>
          <a:srgbClr val="FFCC99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FFE2CA"/>
        </a:accent5>
        <a:accent6>
          <a:srgbClr val="8AB9E7"/>
        </a:accent6>
        <a:hlink>
          <a:srgbClr val="98D1D0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White Background 3">
        <a:dk1>
          <a:srgbClr val="DCDCDC"/>
        </a:dk1>
        <a:lt1>
          <a:srgbClr val="FFFFFF"/>
        </a:lt1>
        <a:dk2>
          <a:srgbClr val="003768"/>
        </a:dk2>
        <a:lt2>
          <a:srgbClr val="FFFFFF"/>
        </a:lt2>
        <a:accent1>
          <a:srgbClr val="FFCC99"/>
        </a:accent1>
        <a:accent2>
          <a:srgbClr val="589199"/>
        </a:accent2>
        <a:accent3>
          <a:srgbClr val="AAAEB9"/>
        </a:accent3>
        <a:accent4>
          <a:srgbClr val="DADADA"/>
        </a:accent4>
        <a:accent5>
          <a:srgbClr val="FFE2CA"/>
        </a:accent5>
        <a:accent6>
          <a:srgbClr val="4F838A"/>
        </a:accent6>
        <a:hlink>
          <a:srgbClr val="92BBC0"/>
        </a:hlink>
        <a:folHlink>
          <a:srgbClr val="B1CF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White Background 4">
        <a:dk1>
          <a:srgbClr val="DCDCDC"/>
        </a:dk1>
        <a:lt1>
          <a:srgbClr val="FFFFFF"/>
        </a:lt1>
        <a:dk2>
          <a:srgbClr val="2A2A2A"/>
        </a:dk2>
        <a:lt2>
          <a:srgbClr val="FFFFFF"/>
        </a:lt2>
        <a:accent1>
          <a:srgbClr val="FFCC99"/>
        </a:accent1>
        <a:accent2>
          <a:srgbClr val="589199"/>
        </a:accent2>
        <a:accent3>
          <a:srgbClr val="ACACAC"/>
        </a:accent3>
        <a:accent4>
          <a:srgbClr val="DADADA"/>
        </a:accent4>
        <a:accent5>
          <a:srgbClr val="FFE2CA"/>
        </a:accent5>
        <a:accent6>
          <a:srgbClr val="4F838A"/>
        </a:accent6>
        <a:hlink>
          <a:srgbClr val="92BBC0"/>
        </a:hlink>
        <a:folHlink>
          <a:srgbClr val="B1CF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White Background 5">
        <a:dk1>
          <a:srgbClr val="DCDCDC"/>
        </a:dk1>
        <a:lt1>
          <a:srgbClr val="FFFFFF"/>
        </a:lt1>
        <a:dk2>
          <a:srgbClr val="131313"/>
        </a:dk2>
        <a:lt2>
          <a:srgbClr val="FFFFFF"/>
        </a:lt2>
        <a:accent1>
          <a:srgbClr val="FFCC99"/>
        </a:accent1>
        <a:accent2>
          <a:srgbClr val="589199"/>
        </a:accent2>
        <a:accent3>
          <a:srgbClr val="AAAAAA"/>
        </a:accent3>
        <a:accent4>
          <a:srgbClr val="DADADA"/>
        </a:accent4>
        <a:accent5>
          <a:srgbClr val="FFE2CA"/>
        </a:accent5>
        <a:accent6>
          <a:srgbClr val="4F838A"/>
        </a:accent6>
        <a:hlink>
          <a:srgbClr val="92BBC0"/>
        </a:hlink>
        <a:folHlink>
          <a:srgbClr val="B1CF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White Background 6">
        <a:dk1>
          <a:srgbClr val="111111"/>
        </a:dk1>
        <a:lt1>
          <a:srgbClr val="FFFFFF"/>
        </a:lt1>
        <a:dk2>
          <a:srgbClr val="1C1C1C"/>
        </a:dk2>
        <a:lt2>
          <a:srgbClr val="DCDCDC"/>
        </a:lt2>
        <a:accent1>
          <a:srgbClr val="FFCC99"/>
        </a:accent1>
        <a:accent2>
          <a:srgbClr val="589199"/>
        </a:accent2>
        <a:accent3>
          <a:srgbClr val="FFFFFF"/>
        </a:accent3>
        <a:accent4>
          <a:srgbClr val="0D0D0D"/>
        </a:accent4>
        <a:accent5>
          <a:srgbClr val="FFE2CA"/>
        </a:accent5>
        <a:accent6>
          <a:srgbClr val="4F838A"/>
        </a:accent6>
        <a:hlink>
          <a:srgbClr val="92BBC0"/>
        </a:hlink>
        <a:folHlink>
          <a:srgbClr val="B1CF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White Background 7">
        <a:dk1>
          <a:srgbClr val="C5C5C5"/>
        </a:dk1>
        <a:lt1>
          <a:srgbClr val="FFFFFF"/>
        </a:lt1>
        <a:dk2>
          <a:srgbClr val="003768"/>
        </a:dk2>
        <a:lt2>
          <a:srgbClr val="FFFFFF"/>
        </a:lt2>
        <a:accent1>
          <a:srgbClr val="FFCC99"/>
        </a:accent1>
        <a:accent2>
          <a:srgbClr val="589199"/>
        </a:accent2>
        <a:accent3>
          <a:srgbClr val="AAAEB9"/>
        </a:accent3>
        <a:accent4>
          <a:srgbClr val="DADADA"/>
        </a:accent4>
        <a:accent5>
          <a:srgbClr val="FFE2CA"/>
        </a:accent5>
        <a:accent6>
          <a:srgbClr val="4F838A"/>
        </a:accent6>
        <a:hlink>
          <a:srgbClr val="92BBC0"/>
        </a:hlink>
        <a:folHlink>
          <a:srgbClr val="B1CF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20150326 D+1 workshop (ID 6336)</Template>
  <TotalTime>2755</TotalTime>
  <Words>658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Frutiger 47LightCn</vt:lpstr>
      <vt:lpstr>Frutiger LT 45 Light</vt:lpstr>
      <vt:lpstr>Lucida Grande</vt:lpstr>
      <vt:lpstr>Symbol</vt:lpstr>
      <vt:lpstr>Tahoma</vt:lpstr>
      <vt:lpstr>Presentation White Background</vt:lpstr>
      <vt:lpstr>DAWG meeting 10 September 2015</vt:lpstr>
      <vt:lpstr>Agenda</vt:lpstr>
      <vt:lpstr>D+1 processes and business rules (7 days a week)</vt:lpstr>
      <vt:lpstr>D+1 processes and business rules (7 days a week) (part 2)</vt:lpstr>
      <vt:lpstr>Project timeline</vt:lpstr>
      <vt:lpstr>Gate level allocations – Overrun investigation </vt:lpstr>
      <vt:lpstr>Overruns</vt:lpstr>
      <vt:lpstr>TWA35610 Overrun</vt:lpstr>
      <vt:lpstr>Other Retailers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Pamela Caird</dc:creator>
  <cp:lastModifiedBy>Pamela Caird</cp:lastModifiedBy>
  <cp:revision>84</cp:revision>
  <cp:lastPrinted>2015-06-16T02:36:24Z</cp:lastPrinted>
  <dcterms:created xsi:type="dcterms:W3CDTF">2015-06-15T05:14:15Z</dcterms:created>
  <dcterms:modified xsi:type="dcterms:W3CDTF">2015-09-13T22:15:41Z</dcterms:modified>
</cp:coreProperties>
</file>