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 id="2147483735" r:id="rId2"/>
  </p:sldMasterIdLst>
  <p:notesMasterIdLst>
    <p:notesMasterId r:id="rId14"/>
  </p:notesMasterIdLst>
  <p:handoutMasterIdLst>
    <p:handoutMasterId r:id="rId15"/>
  </p:handoutMasterIdLst>
  <p:sldIdLst>
    <p:sldId id="256" r:id="rId3"/>
    <p:sldId id="286" r:id="rId4"/>
    <p:sldId id="287" r:id="rId5"/>
    <p:sldId id="298" r:id="rId6"/>
    <p:sldId id="299" r:id="rId7"/>
    <p:sldId id="289" r:id="rId8"/>
    <p:sldId id="291" r:id="rId9"/>
    <p:sldId id="292" r:id="rId10"/>
    <p:sldId id="300" r:id="rId11"/>
    <p:sldId id="295" r:id="rId12"/>
    <p:sldId id="297" r:id="rId13"/>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uben Irvine" initials="RI"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E5E5"/>
    <a:srgbClr val="777777"/>
    <a:srgbClr val="B2B2B2"/>
    <a:srgbClr val="DDDDDD"/>
    <a:srgbClr val="31294A"/>
    <a:srgbClr val="DC0000"/>
    <a:srgbClr val="66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19" autoAdjust="0"/>
    <p:restoredTop sz="99602" autoAdjust="0"/>
  </p:normalViewPr>
  <p:slideViewPr>
    <p:cSldViewPr snapToGrid="0">
      <p:cViewPr varScale="1">
        <p:scale>
          <a:sx n="83" d="100"/>
          <a:sy n="83" d="100"/>
        </p:scale>
        <p:origin x="1094" y="77"/>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0"/>
    </p:cViewPr>
  </p:sorterViewPr>
  <p:notesViewPr>
    <p:cSldViewPr snapToGrid="0">
      <p:cViewPr varScale="1">
        <p:scale>
          <a:sx n="77" d="100"/>
          <a:sy n="77" d="100"/>
        </p:scale>
        <p:origin x="-3276" y="19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3" y="4"/>
            <a:ext cx="2945295" cy="4961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51555" name="Rectangle 3"/>
          <p:cNvSpPr>
            <a:spLocks noGrp="1" noChangeArrowheads="1"/>
          </p:cNvSpPr>
          <p:nvPr>
            <p:ph type="dt" sz="quarter" idx="1"/>
          </p:nvPr>
        </p:nvSpPr>
        <p:spPr bwMode="auto">
          <a:xfrm>
            <a:off x="3850197" y="4"/>
            <a:ext cx="2946388" cy="4961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51556" name="Rectangle 4"/>
          <p:cNvSpPr>
            <a:spLocks noGrp="1" noChangeArrowheads="1"/>
          </p:cNvSpPr>
          <p:nvPr>
            <p:ph type="ftr" sz="quarter" idx="2"/>
          </p:nvPr>
        </p:nvSpPr>
        <p:spPr bwMode="auto">
          <a:xfrm>
            <a:off x="3" y="9429732"/>
            <a:ext cx="2945295" cy="49618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51557" name="Rectangle 5"/>
          <p:cNvSpPr>
            <a:spLocks noGrp="1" noChangeArrowheads="1"/>
          </p:cNvSpPr>
          <p:nvPr>
            <p:ph type="sldNum" sz="quarter" idx="3"/>
          </p:nvPr>
        </p:nvSpPr>
        <p:spPr bwMode="auto">
          <a:xfrm>
            <a:off x="3850197" y="9429732"/>
            <a:ext cx="2946388" cy="49618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C0AA5F8-7543-4D32-B95B-7A16E9EDE186}" type="slidenum">
              <a:rPr lang="en-US"/>
              <a:pPr>
                <a:defRPr/>
              </a:pPr>
              <a:t>‹#›</a:t>
            </a:fld>
            <a:endParaRPr lang="en-US"/>
          </a:p>
        </p:txBody>
      </p:sp>
    </p:spTree>
    <p:extLst>
      <p:ext uri="{BB962C8B-B14F-4D97-AF65-F5344CB8AC3E}">
        <p14:creationId xmlns:p14="http://schemas.microsoft.com/office/powerpoint/2010/main" val="233604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 y="4"/>
            <a:ext cx="2946388" cy="4961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102403" name="Rectangle 3"/>
          <p:cNvSpPr>
            <a:spLocks noGrp="1" noChangeArrowheads="1"/>
          </p:cNvSpPr>
          <p:nvPr>
            <p:ph type="dt" idx="1"/>
          </p:nvPr>
        </p:nvSpPr>
        <p:spPr bwMode="auto">
          <a:xfrm>
            <a:off x="3850197" y="4"/>
            <a:ext cx="2946388" cy="4961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5124" name="Rectangle 4"/>
          <p:cNvSpPr>
            <a:spLocks noGrp="1" noRot="1" noChangeAspect="1" noChangeArrowheads="1" noTextEdit="1"/>
          </p:cNvSpPr>
          <p:nvPr>
            <p:ph type="sldImg" idx="2"/>
          </p:nvPr>
        </p:nvSpPr>
        <p:spPr bwMode="auto">
          <a:xfrm>
            <a:off x="915988" y="741363"/>
            <a:ext cx="4968875" cy="372745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679769" y="4716023"/>
            <a:ext cx="5438140" cy="44679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02406" name="Rectangle 6"/>
          <p:cNvSpPr>
            <a:spLocks noGrp="1" noChangeArrowheads="1"/>
          </p:cNvSpPr>
          <p:nvPr>
            <p:ph type="ftr" sz="quarter" idx="4"/>
          </p:nvPr>
        </p:nvSpPr>
        <p:spPr bwMode="auto">
          <a:xfrm>
            <a:off x="2" y="9429732"/>
            <a:ext cx="2946388" cy="49618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102407" name="Rectangle 7"/>
          <p:cNvSpPr>
            <a:spLocks noGrp="1" noChangeArrowheads="1"/>
          </p:cNvSpPr>
          <p:nvPr>
            <p:ph type="sldNum" sz="quarter" idx="5"/>
          </p:nvPr>
        </p:nvSpPr>
        <p:spPr bwMode="auto">
          <a:xfrm>
            <a:off x="3850197" y="9429732"/>
            <a:ext cx="2946388" cy="49618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23CCEC1-7192-4192-9703-2913B624F788}" type="slidenum">
              <a:rPr lang="en-GB"/>
              <a:pPr>
                <a:defRPr/>
              </a:pPr>
              <a:t>‹#›</a:t>
            </a:fld>
            <a:endParaRPr lang="en-GB"/>
          </a:p>
        </p:txBody>
      </p:sp>
    </p:spTree>
    <p:extLst>
      <p:ext uri="{BB962C8B-B14F-4D97-AF65-F5344CB8AC3E}">
        <p14:creationId xmlns:p14="http://schemas.microsoft.com/office/powerpoint/2010/main" val="19307902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xfrm>
            <a:off x="915988" y="741363"/>
            <a:ext cx="4968875" cy="3727450"/>
          </a:xfrm>
          <a:ln/>
        </p:spPr>
      </p:sp>
      <p:sp>
        <p:nvSpPr>
          <p:cNvPr id="6147" name="Notes Placeholder 2"/>
          <p:cNvSpPr>
            <a:spLocks noGrp="1"/>
          </p:cNvSpPr>
          <p:nvPr>
            <p:ph type="body" idx="1"/>
          </p:nvPr>
        </p:nvSpPr>
        <p:spPr>
          <a:noFill/>
          <a:ln/>
        </p:spPr>
        <p:txBody>
          <a:bodyPr/>
          <a:lstStyle/>
          <a:p>
            <a:pPr eaLnBrk="1" hangingPunct="1"/>
            <a:endParaRPr lang="en-US"/>
          </a:p>
        </p:txBody>
      </p:sp>
      <p:sp>
        <p:nvSpPr>
          <p:cNvPr id="6148" name="Slide Number Placeholder 3"/>
          <p:cNvSpPr>
            <a:spLocks noGrp="1"/>
          </p:cNvSpPr>
          <p:nvPr>
            <p:ph type="sldNum" sz="quarter" idx="5"/>
          </p:nvPr>
        </p:nvSpPr>
        <p:spPr>
          <a:noFill/>
        </p:spPr>
        <p:txBody>
          <a:bodyPr/>
          <a:lstStyle/>
          <a:p>
            <a:fld id="{752F11A1-38C6-4F77-94BF-55C65E110693}" type="slidenum">
              <a:rPr lang="en-GB"/>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CD84B7-C327-4DD3-AE7F-5153A9690DE5}" type="slidenum">
              <a:rPr lang="en-GB" smtClean="0"/>
              <a:pPr eaLnBrk="1" hangingPunct="1"/>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Line 40"/>
          <p:cNvSpPr>
            <a:spLocks noChangeShapeType="1"/>
          </p:cNvSpPr>
          <p:nvPr/>
        </p:nvSpPr>
        <p:spPr bwMode="auto">
          <a:xfrm>
            <a:off x="2768775" y="6115049"/>
            <a:ext cx="6361200" cy="0"/>
          </a:xfrm>
          <a:prstGeom prst="line">
            <a:avLst/>
          </a:prstGeom>
          <a:noFill/>
          <a:ln w="6350">
            <a:solidFill>
              <a:schemeClr val="tx1"/>
            </a:solidFill>
            <a:round/>
            <a:headEnd/>
            <a:tailEnd/>
          </a:ln>
          <a:effectLst/>
        </p:spPr>
        <p:txBody>
          <a:bodyPr/>
          <a:lstStyle/>
          <a:p>
            <a:pPr>
              <a:defRPr/>
            </a:pPr>
            <a:endParaRPr lang="en-US"/>
          </a:p>
        </p:txBody>
      </p:sp>
      <p:sp>
        <p:nvSpPr>
          <p:cNvPr id="70660" name="Rectangle 4"/>
          <p:cNvSpPr>
            <a:spLocks noGrp="1" noChangeArrowheads="1"/>
          </p:cNvSpPr>
          <p:nvPr>
            <p:ph type="subTitle" idx="1"/>
          </p:nvPr>
        </p:nvSpPr>
        <p:spPr>
          <a:xfrm>
            <a:off x="2667001" y="6248400"/>
            <a:ext cx="6096000" cy="590550"/>
          </a:xfrm>
        </p:spPr>
        <p:txBody>
          <a:bodyPr/>
          <a:lstStyle>
            <a:lvl1pPr marL="0" indent="0" algn="l">
              <a:buFontTx/>
              <a:buNone/>
              <a:defRPr/>
            </a:lvl1pPr>
          </a:lstStyle>
          <a:p>
            <a:r>
              <a:rPr lang="en-US" altLang="en-US"/>
              <a:t>Click to edit Master subtitle style</a:t>
            </a:r>
            <a:endParaRPr lang="en-US" altLang="en-US" dirty="0"/>
          </a:p>
        </p:txBody>
      </p:sp>
      <p:sp>
        <p:nvSpPr>
          <p:cNvPr id="70659" name="Rectangle 3"/>
          <p:cNvSpPr>
            <a:spLocks noGrp="1" noChangeArrowheads="1"/>
          </p:cNvSpPr>
          <p:nvPr>
            <p:ph type="ctrTitle"/>
          </p:nvPr>
        </p:nvSpPr>
        <p:spPr>
          <a:xfrm>
            <a:off x="2686052" y="1943101"/>
            <a:ext cx="5381625" cy="2205038"/>
          </a:xfrm>
        </p:spPr>
        <p:txBody>
          <a:bodyPr/>
          <a:lstStyle>
            <a:lvl1pPr>
              <a:defRPr sz="6600" b="0" spc="-100" baseline="0">
                <a:solidFill>
                  <a:srgbClr val="64635B"/>
                </a:solidFill>
                <a:latin typeface="Century Gothic" pitchFamily="34" charset="0"/>
              </a:defRPr>
            </a:lvl1pPr>
          </a:lstStyle>
          <a:p>
            <a:r>
              <a:rPr lang="en-US" altLang="en-US"/>
              <a:t>Click to edit Master title style</a:t>
            </a:r>
            <a:endParaRPr lang="en-US" altLang="en-US" dirty="0"/>
          </a:p>
        </p:txBody>
      </p:sp>
      <p:pic>
        <p:nvPicPr>
          <p:cNvPr id="2050" name="Picture 2" descr="Z:\!Project Resources\Logos and Images\covec logo_hi res.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13759"/>
          <a:stretch/>
        </p:blipFill>
        <p:spPr bwMode="auto">
          <a:xfrm>
            <a:off x="419102" y="294029"/>
            <a:ext cx="1552574" cy="4919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NZ"/>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NZ"/>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347460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NZ"/>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NZ"/>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NZ"/>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3526604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NZ"/>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NZ"/>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3276354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NZ"/>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NZ"/>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2134117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NZ"/>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NZ"/>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1374299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NZ"/>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29855508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52197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2450" y="57150"/>
            <a:ext cx="8039101" cy="1125538"/>
          </a:xfrm>
        </p:spPr>
        <p:txBody>
          <a:bodyPr/>
          <a:lstStyle>
            <a:lvl1pPr>
              <a:defRPr>
                <a:solidFill>
                  <a:srgbClr val="C00000"/>
                </a:solidFill>
              </a:defRPr>
            </a:lvl1pPr>
          </a:lstStyle>
          <a:p>
            <a:r>
              <a:rPr lang="en-US"/>
              <a:t>Click to edit Master title style</a:t>
            </a:r>
            <a:endParaRPr lang="en-US" dirty="0"/>
          </a:p>
        </p:txBody>
      </p:sp>
      <p:sp>
        <p:nvSpPr>
          <p:cNvPr id="3" name="Content Placeholder 2"/>
          <p:cNvSpPr>
            <a:spLocks noGrp="1"/>
          </p:cNvSpPr>
          <p:nvPr>
            <p:ph idx="1"/>
          </p:nvPr>
        </p:nvSpPr>
        <p:spPr>
          <a:xfrm>
            <a:off x="557213" y="1317626"/>
            <a:ext cx="8029575" cy="4949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2413" y="1412876"/>
            <a:ext cx="4243387" cy="4778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2" y="1412876"/>
            <a:ext cx="4244975" cy="4778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Slide with Table">
    <p:spTree>
      <p:nvGrpSpPr>
        <p:cNvPr id="1" name=""/>
        <p:cNvGrpSpPr/>
        <p:nvPr/>
      </p:nvGrpSpPr>
      <p:grpSpPr>
        <a:xfrm>
          <a:off x="0" y="0"/>
          <a:ext cx="0" cy="0"/>
          <a:chOff x="0" y="0"/>
          <a:chExt cx="0" cy="0"/>
        </a:xfrm>
      </p:grpSpPr>
      <p:graphicFrame>
        <p:nvGraphicFramePr>
          <p:cNvPr id="3" name="Table 2"/>
          <p:cNvGraphicFramePr>
            <a:graphicFrameLocks noGrp="1"/>
          </p:cNvGraphicFramePr>
          <p:nvPr userDrawn="1"/>
        </p:nvGraphicFramePr>
        <p:xfrm>
          <a:off x="1972310" y="2467608"/>
          <a:ext cx="5371465" cy="1970383"/>
        </p:xfrm>
        <a:graphic>
          <a:graphicData uri="http://schemas.openxmlformats.org/drawingml/2006/table">
            <a:tbl>
              <a:tblPr firstRow="1" lastRow="1" bandRow="1"/>
              <a:tblGrid>
                <a:gridCol w="838745">
                  <a:extLst>
                    <a:ext uri="{9D8B030D-6E8A-4147-A177-3AD203B41FA5}">
                      <a16:colId xmlns:a16="http://schemas.microsoft.com/office/drawing/2014/main" val="20000"/>
                    </a:ext>
                  </a:extLst>
                </a:gridCol>
                <a:gridCol w="838745">
                  <a:extLst>
                    <a:ext uri="{9D8B030D-6E8A-4147-A177-3AD203B41FA5}">
                      <a16:colId xmlns:a16="http://schemas.microsoft.com/office/drawing/2014/main" val="20001"/>
                    </a:ext>
                  </a:extLst>
                </a:gridCol>
                <a:gridCol w="842241">
                  <a:extLst>
                    <a:ext uri="{9D8B030D-6E8A-4147-A177-3AD203B41FA5}">
                      <a16:colId xmlns:a16="http://schemas.microsoft.com/office/drawing/2014/main" val="20002"/>
                    </a:ext>
                  </a:extLst>
                </a:gridCol>
                <a:gridCol w="1094737">
                  <a:extLst>
                    <a:ext uri="{9D8B030D-6E8A-4147-A177-3AD203B41FA5}">
                      <a16:colId xmlns:a16="http://schemas.microsoft.com/office/drawing/2014/main" val="20003"/>
                    </a:ext>
                  </a:extLst>
                </a:gridCol>
                <a:gridCol w="918252">
                  <a:extLst>
                    <a:ext uri="{9D8B030D-6E8A-4147-A177-3AD203B41FA5}">
                      <a16:colId xmlns:a16="http://schemas.microsoft.com/office/drawing/2014/main" val="20004"/>
                    </a:ext>
                  </a:extLst>
                </a:gridCol>
                <a:gridCol w="838745">
                  <a:extLst>
                    <a:ext uri="{9D8B030D-6E8A-4147-A177-3AD203B41FA5}">
                      <a16:colId xmlns:a16="http://schemas.microsoft.com/office/drawing/2014/main" val="20005"/>
                    </a:ext>
                  </a:extLst>
                </a:gridCol>
              </a:tblGrid>
              <a:tr h="302261">
                <a:tc>
                  <a:txBody>
                    <a:bodyPr/>
                    <a:lstStyle/>
                    <a:p>
                      <a:pPr marL="71755" algn="l"/>
                      <a:endParaRPr lang="en-US" sz="800" dirty="0">
                        <a:latin typeface="Verdana"/>
                      </a:endParaRPr>
                    </a:p>
                  </a:txBody>
                  <a:tcPr marL="68580" marR="68580" marT="25400" marB="25400">
                    <a:lnL>
                      <a:noFill/>
                    </a:lnL>
                    <a:lnR>
                      <a:noFill/>
                    </a:lnR>
                    <a:lnT>
                      <a:noFill/>
                    </a:lnT>
                    <a:lnB w="1270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b="1" dirty="0">
                          <a:solidFill>
                            <a:srgbClr val="780000"/>
                          </a:solidFill>
                          <a:latin typeface="Verdana"/>
                          <a:ea typeface="Times New Roman"/>
                          <a:cs typeface="Times New Roman"/>
                        </a:rPr>
                        <a:t>Monday </a:t>
                      </a:r>
                      <a:endParaRPr lang="en-US" sz="800" dirty="0">
                        <a:latin typeface="Verdana"/>
                        <a:ea typeface="Times New Roman"/>
                        <a:cs typeface="Times New Roman"/>
                      </a:endParaRPr>
                    </a:p>
                  </a:txBody>
                  <a:tcPr marL="68580" marR="68580" marT="25400" marB="25400">
                    <a:lnL>
                      <a:noFill/>
                    </a:lnL>
                    <a:lnR>
                      <a:noFill/>
                    </a:lnR>
                    <a:lnT>
                      <a:noFill/>
                    </a:lnT>
                    <a:lnB w="1270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b="1">
                          <a:solidFill>
                            <a:srgbClr val="780000"/>
                          </a:solidFill>
                          <a:latin typeface="Verdana"/>
                          <a:ea typeface="Times New Roman"/>
                          <a:cs typeface="Times New Roman"/>
                        </a:rPr>
                        <a:t>Tuesday</a:t>
                      </a:r>
                      <a:endParaRPr lang="en-US" sz="800">
                        <a:latin typeface="Verdana"/>
                        <a:ea typeface="Times New Roman"/>
                        <a:cs typeface="Times New Roman"/>
                      </a:endParaRPr>
                    </a:p>
                  </a:txBody>
                  <a:tcPr marL="68580" marR="68580" marT="25400" marB="25400">
                    <a:lnL>
                      <a:noFill/>
                    </a:lnL>
                    <a:lnR>
                      <a:noFill/>
                    </a:lnR>
                    <a:lnT>
                      <a:noFill/>
                    </a:lnT>
                    <a:lnB w="1270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b="1">
                          <a:solidFill>
                            <a:srgbClr val="780000"/>
                          </a:solidFill>
                          <a:latin typeface="Verdana"/>
                          <a:ea typeface="Times New Roman"/>
                          <a:cs typeface="Times New Roman"/>
                        </a:rPr>
                        <a:t>Wednesday</a:t>
                      </a:r>
                      <a:endParaRPr lang="en-US" sz="800">
                        <a:latin typeface="Verdana"/>
                        <a:ea typeface="Times New Roman"/>
                        <a:cs typeface="Times New Roman"/>
                      </a:endParaRPr>
                    </a:p>
                  </a:txBody>
                  <a:tcPr marL="68580" marR="68580" marT="25400" marB="25400">
                    <a:lnL>
                      <a:noFill/>
                    </a:lnL>
                    <a:lnR>
                      <a:noFill/>
                    </a:lnR>
                    <a:lnT>
                      <a:noFill/>
                    </a:lnT>
                    <a:lnB w="1270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b="1">
                          <a:solidFill>
                            <a:srgbClr val="780000"/>
                          </a:solidFill>
                          <a:latin typeface="Verdana"/>
                          <a:ea typeface="Times New Roman"/>
                          <a:cs typeface="Times New Roman"/>
                        </a:rPr>
                        <a:t>Thursday</a:t>
                      </a:r>
                      <a:endParaRPr lang="en-US" sz="800">
                        <a:latin typeface="Verdana"/>
                        <a:ea typeface="Times New Roman"/>
                        <a:cs typeface="Times New Roman"/>
                      </a:endParaRPr>
                    </a:p>
                  </a:txBody>
                  <a:tcPr marL="68580" marR="68580" marT="25400" marB="25400">
                    <a:lnL>
                      <a:noFill/>
                    </a:lnL>
                    <a:lnR>
                      <a:noFill/>
                    </a:lnR>
                    <a:lnT>
                      <a:noFill/>
                    </a:lnT>
                    <a:lnB w="1270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b="1">
                          <a:solidFill>
                            <a:srgbClr val="780000"/>
                          </a:solidFill>
                          <a:latin typeface="Verdana"/>
                          <a:ea typeface="Times New Roman"/>
                          <a:cs typeface="Times New Roman"/>
                        </a:rPr>
                        <a:t>Friday</a:t>
                      </a:r>
                      <a:endParaRPr lang="en-US" sz="800">
                        <a:latin typeface="Verdana"/>
                        <a:ea typeface="Times New Roman"/>
                        <a:cs typeface="Times New Roman"/>
                      </a:endParaRPr>
                    </a:p>
                  </a:txBody>
                  <a:tcPr marL="68580" marR="68580" marT="25400" marB="25400">
                    <a:lnL>
                      <a:noFill/>
                    </a:lnL>
                    <a:lnR>
                      <a:noFill/>
                    </a:lnR>
                    <a:lnT>
                      <a:noFill/>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0"/>
                  </a:ext>
                </a:extLst>
              </a:tr>
              <a:tr h="302261">
                <a:tc>
                  <a:txBody>
                    <a:bodyPr/>
                    <a:lstStyle/>
                    <a:p>
                      <a:pPr marL="71755" algn="l">
                        <a:spcBef>
                          <a:spcPts val="100"/>
                        </a:spcBef>
                        <a:spcAft>
                          <a:spcPts val="100"/>
                        </a:spcAft>
                      </a:pPr>
                      <a:r>
                        <a:rPr lang="en-US" sz="800" dirty="0">
                          <a:latin typeface="Verdana"/>
                          <a:ea typeface="Times New Roman"/>
                          <a:cs typeface="Times New Roman"/>
                        </a:rPr>
                        <a:t>January</a:t>
                      </a:r>
                    </a:p>
                  </a:txBody>
                  <a:tcPr marL="68580" marR="68580" marT="25400" marB="25400">
                    <a:lnL>
                      <a:noFill/>
                    </a:lnL>
                    <a:lnR>
                      <a:noFill/>
                    </a:lnR>
                    <a:lnT w="12700" cap="flat" cmpd="sng" algn="ctr">
                      <a:solidFill>
                        <a:srgbClr val="A6A6A6"/>
                      </a:solidFill>
                      <a:prstDash val="solid"/>
                      <a:round/>
                      <a:headEnd type="none" w="med" len="med"/>
                      <a:tailEnd type="none" w="med" len="med"/>
                    </a:lnT>
                    <a:lnB>
                      <a:noFill/>
                    </a:lnB>
                  </a:tcPr>
                </a:tc>
                <a:tc>
                  <a:txBody>
                    <a:bodyPr/>
                    <a:lstStyle/>
                    <a:p>
                      <a:pPr marL="71755" algn="r">
                        <a:spcBef>
                          <a:spcPts val="100"/>
                        </a:spcBef>
                        <a:spcAft>
                          <a:spcPts val="100"/>
                        </a:spcAft>
                      </a:pPr>
                      <a:r>
                        <a:rPr lang="en-US" sz="800" dirty="0">
                          <a:latin typeface="Verdana"/>
                          <a:ea typeface="Times New Roman"/>
                          <a:cs typeface="Times New Roman"/>
                        </a:rPr>
                        <a:t>723</a:t>
                      </a:r>
                    </a:p>
                  </a:txBody>
                  <a:tcPr marL="68580" marR="68580" marT="25400" marB="25400">
                    <a:lnL>
                      <a:noFill/>
                    </a:lnL>
                    <a:lnR>
                      <a:noFill/>
                    </a:lnR>
                    <a:lnT w="12700" cap="flat" cmpd="sng" algn="ctr">
                      <a:solidFill>
                        <a:srgbClr val="A6A6A6"/>
                      </a:solidFill>
                      <a:prstDash val="solid"/>
                      <a:round/>
                      <a:headEnd type="none" w="med" len="med"/>
                      <a:tailEnd type="none" w="med" len="med"/>
                    </a:lnT>
                    <a:lnB>
                      <a:noFill/>
                    </a:lnB>
                  </a:tcPr>
                </a:tc>
                <a:tc>
                  <a:txBody>
                    <a:bodyPr/>
                    <a:lstStyle/>
                    <a:p>
                      <a:pPr marL="71755" algn="r">
                        <a:spcBef>
                          <a:spcPts val="100"/>
                        </a:spcBef>
                        <a:spcAft>
                          <a:spcPts val="100"/>
                        </a:spcAft>
                      </a:pPr>
                      <a:r>
                        <a:rPr lang="en-US" sz="800">
                          <a:latin typeface="Verdana"/>
                          <a:ea typeface="Times New Roman"/>
                          <a:cs typeface="Times New Roman"/>
                        </a:rPr>
                        <a:t>1605</a:t>
                      </a:r>
                    </a:p>
                  </a:txBody>
                  <a:tcPr marL="68580" marR="68580" marT="25400" marB="25400">
                    <a:lnL>
                      <a:noFill/>
                    </a:lnL>
                    <a:lnR>
                      <a:noFill/>
                    </a:lnR>
                    <a:lnT w="12700" cap="flat" cmpd="sng" algn="ctr">
                      <a:solidFill>
                        <a:srgbClr val="A6A6A6"/>
                      </a:solidFill>
                      <a:prstDash val="solid"/>
                      <a:round/>
                      <a:headEnd type="none" w="med" len="med"/>
                      <a:tailEnd type="none" w="med" len="med"/>
                    </a:lnT>
                    <a:lnB>
                      <a:noFill/>
                    </a:lnB>
                  </a:tcPr>
                </a:tc>
                <a:tc>
                  <a:txBody>
                    <a:bodyPr/>
                    <a:lstStyle/>
                    <a:p>
                      <a:pPr marL="71755" algn="r">
                        <a:spcBef>
                          <a:spcPts val="100"/>
                        </a:spcBef>
                        <a:spcAft>
                          <a:spcPts val="100"/>
                        </a:spcAft>
                      </a:pPr>
                      <a:r>
                        <a:rPr lang="en-US" sz="800">
                          <a:latin typeface="Verdana"/>
                          <a:ea typeface="Times New Roman"/>
                          <a:cs typeface="Times New Roman"/>
                        </a:rPr>
                        <a:t>1497</a:t>
                      </a:r>
                    </a:p>
                  </a:txBody>
                  <a:tcPr marL="68580" marR="68580" marT="25400" marB="25400">
                    <a:lnL>
                      <a:noFill/>
                    </a:lnL>
                    <a:lnR>
                      <a:noFill/>
                    </a:lnR>
                    <a:lnT w="12700" cap="flat" cmpd="sng" algn="ctr">
                      <a:solidFill>
                        <a:srgbClr val="A6A6A6"/>
                      </a:solidFill>
                      <a:prstDash val="solid"/>
                      <a:round/>
                      <a:headEnd type="none" w="med" len="med"/>
                      <a:tailEnd type="none" w="med" len="med"/>
                    </a:lnT>
                    <a:lnB>
                      <a:noFill/>
                    </a:lnB>
                  </a:tcPr>
                </a:tc>
                <a:tc>
                  <a:txBody>
                    <a:bodyPr/>
                    <a:lstStyle/>
                    <a:p>
                      <a:pPr marL="71755" algn="r">
                        <a:spcBef>
                          <a:spcPts val="100"/>
                        </a:spcBef>
                        <a:spcAft>
                          <a:spcPts val="100"/>
                        </a:spcAft>
                      </a:pPr>
                      <a:r>
                        <a:rPr lang="en-US" sz="800">
                          <a:latin typeface="Verdana"/>
                          <a:ea typeface="Times New Roman"/>
                          <a:cs typeface="Times New Roman"/>
                        </a:rPr>
                        <a:t>748</a:t>
                      </a:r>
                    </a:p>
                  </a:txBody>
                  <a:tcPr marL="68580" marR="68580" marT="25400" marB="25400">
                    <a:lnL>
                      <a:noFill/>
                    </a:lnL>
                    <a:lnR>
                      <a:noFill/>
                    </a:lnR>
                    <a:lnT w="12700" cap="flat" cmpd="sng" algn="ctr">
                      <a:solidFill>
                        <a:srgbClr val="A6A6A6"/>
                      </a:solidFill>
                      <a:prstDash val="solid"/>
                      <a:round/>
                      <a:headEnd type="none" w="med" len="med"/>
                      <a:tailEnd type="none" w="med" len="med"/>
                    </a:lnT>
                    <a:lnB>
                      <a:noFill/>
                    </a:lnB>
                  </a:tcPr>
                </a:tc>
                <a:tc>
                  <a:txBody>
                    <a:bodyPr/>
                    <a:lstStyle/>
                    <a:p>
                      <a:pPr marL="71755" algn="r">
                        <a:spcBef>
                          <a:spcPts val="100"/>
                        </a:spcBef>
                        <a:spcAft>
                          <a:spcPts val="100"/>
                        </a:spcAft>
                      </a:pPr>
                      <a:r>
                        <a:rPr lang="en-US" sz="800">
                          <a:latin typeface="Verdana"/>
                          <a:ea typeface="Times New Roman"/>
                          <a:cs typeface="Times New Roman"/>
                        </a:rPr>
                        <a:t>594</a:t>
                      </a:r>
                    </a:p>
                  </a:txBody>
                  <a:tcPr marL="68580" marR="68580" marT="25400" marB="25400">
                    <a:lnL>
                      <a:noFill/>
                    </a:lnL>
                    <a:lnR>
                      <a:noFill/>
                    </a:lnR>
                    <a:lnT w="12700" cap="flat" cmpd="sng" algn="ctr">
                      <a:solidFill>
                        <a:srgbClr val="A6A6A6"/>
                      </a:solidFill>
                      <a:prstDash val="solid"/>
                      <a:round/>
                      <a:headEnd type="none" w="med" len="med"/>
                      <a:tailEnd type="none" w="med" len="med"/>
                    </a:lnT>
                    <a:lnB>
                      <a:noFill/>
                    </a:lnB>
                  </a:tcPr>
                </a:tc>
                <a:extLst>
                  <a:ext uri="{0D108BD9-81ED-4DB2-BD59-A6C34878D82A}">
                    <a16:rowId xmlns:a16="http://schemas.microsoft.com/office/drawing/2014/main" val="10001"/>
                  </a:ext>
                </a:extLst>
              </a:tr>
              <a:tr h="302261">
                <a:tc>
                  <a:txBody>
                    <a:bodyPr/>
                    <a:lstStyle/>
                    <a:p>
                      <a:pPr marL="71755" algn="l">
                        <a:spcBef>
                          <a:spcPts val="100"/>
                        </a:spcBef>
                        <a:spcAft>
                          <a:spcPts val="100"/>
                        </a:spcAft>
                      </a:pPr>
                      <a:r>
                        <a:rPr lang="en-US" sz="800" dirty="0">
                          <a:latin typeface="Verdana"/>
                          <a:ea typeface="Times New Roman"/>
                          <a:cs typeface="Times New Roman"/>
                        </a:rPr>
                        <a:t>February</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dirty="0">
                          <a:latin typeface="Verdana"/>
                          <a:ea typeface="Times New Roman"/>
                          <a:cs typeface="Times New Roman"/>
                        </a:rPr>
                        <a:t>1887</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dirty="0">
                          <a:latin typeface="Verdana"/>
                          <a:ea typeface="Times New Roman"/>
                          <a:cs typeface="Times New Roman"/>
                        </a:rPr>
                        <a:t>452</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dirty="0">
                          <a:latin typeface="Verdana"/>
                          <a:ea typeface="Times New Roman"/>
                          <a:cs typeface="Times New Roman"/>
                        </a:rPr>
                        <a:t>314</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1038</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808</a:t>
                      </a:r>
                    </a:p>
                  </a:txBody>
                  <a:tcPr marL="68580" marR="68580" marT="25400" marB="25400">
                    <a:lnL>
                      <a:noFill/>
                    </a:lnL>
                    <a:lnR>
                      <a:noFill/>
                    </a:lnR>
                    <a:lnT>
                      <a:noFill/>
                    </a:lnT>
                    <a:lnB>
                      <a:noFill/>
                    </a:lnB>
                  </a:tcPr>
                </a:tc>
                <a:extLst>
                  <a:ext uri="{0D108BD9-81ED-4DB2-BD59-A6C34878D82A}">
                    <a16:rowId xmlns:a16="http://schemas.microsoft.com/office/drawing/2014/main" val="10002"/>
                  </a:ext>
                </a:extLst>
              </a:tr>
              <a:tr h="265900">
                <a:tc>
                  <a:txBody>
                    <a:bodyPr/>
                    <a:lstStyle/>
                    <a:p>
                      <a:pPr marL="71755" algn="l">
                        <a:spcBef>
                          <a:spcPts val="100"/>
                        </a:spcBef>
                        <a:spcAft>
                          <a:spcPts val="100"/>
                        </a:spcAft>
                      </a:pPr>
                      <a:r>
                        <a:rPr lang="en-US" sz="800" dirty="0">
                          <a:latin typeface="Verdana"/>
                          <a:ea typeface="Times New Roman"/>
                          <a:cs typeface="Times New Roman"/>
                        </a:rPr>
                        <a:t>March</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1353</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1646</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733</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1104</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dirty="0">
                          <a:latin typeface="Verdana"/>
                          <a:ea typeface="Times New Roman"/>
                          <a:cs typeface="Times New Roman"/>
                        </a:rPr>
                        <a:t>242</a:t>
                      </a:r>
                    </a:p>
                  </a:txBody>
                  <a:tcPr marL="68580" marR="68580" marT="25400" marB="25400">
                    <a:lnL>
                      <a:noFill/>
                    </a:lnL>
                    <a:lnR>
                      <a:noFill/>
                    </a:lnR>
                    <a:lnT>
                      <a:noFill/>
                    </a:lnT>
                    <a:lnB>
                      <a:noFill/>
                    </a:lnB>
                  </a:tcPr>
                </a:tc>
                <a:extLst>
                  <a:ext uri="{0D108BD9-81ED-4DB2-BD59-A6C34878D82A}">
                    <a16:rowId xmlns:a16="http://schemas.microsoft.com/office/drawing/2014/main" val="10003"/>
                  </a:ext>
                </a:extLst>
              </a:tr>
              <a:tr h="265900">
                <a:tc>
                  <a:txBody>
                    <a:bodyPr/>
                    <a:lstStyle/>
                    <a:p>
                      <a:pPr marL="71755" algn="l">
                        <a:spcBef>
                          <a:spcPts val="100"/>
                        </a:spcBef>
                        <a:spcAft>
                          <a:spcPts val="100"/>
                        </a:spcAft>
                      </a:pPr>
                      <a:r>
                        <a:rPr lang="en-US" sz="800" dirty="0">
                          <a:latin typeface="Verdana"/>
                          <a:ea typeface="Times New Roman"/>
                          <a:cs typeface="Times New Roman"/>
                        </a:rPr>
                        <a:t>April</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1395</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972</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346</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962</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206</a:t>
                      </a:r>
                    </a:p>
                  </a:txBody>
                  <a:tcPr marL="68580" marR="68580" marT="25400" marB="25400">
                    <a:lnL>
                      <a:noFill/>
                    </a:lnL>
                    <a:lnR>
                      <a:noFill/>
                    </a:lnR>
                    <a:lnT>
                      <a:noFill/>
                    </a:lnT>
                    <a:lnB>
                      <a:noFill/>
                    </a:lnB>
                  </a:tcPr>
                </a:tc>
                <a:extLst>
                  <a:ext uri="{0D108BD9-81ED-4DB2-BD59-A6C34878D82A}">
                    <a16:rowId xmlns:a16="http://schemas.microsoft.com/office/drawing/2014/main" val="10004"/>
                  </a:ext>
                </a:extLst>
              </a:tr>
              <a:tr h="265900">
                <a:tc>
                  <a:txBody>
                    <a:bodyPr/>
                    <a:lstStyle/>
                    <a:p>
                      <a:pPr marL="71755" algn="l">
                        <a:spcBef>
                          <a:spcPts val="100"/>
                        </a:spcBef>
                        <a:spcAft>
                          <a:spcPts val="100"/>
                        </a:spcAft>
                      </a:pPr>
                      <a:r>
                        <a:rPr lang="en-US" sz="800" dirty="0">
                          <a:latin typeface="Verdana"/>
                          <a:ea typeface="Times New Roman"/>
                          <a:cs typeface="Times New Roman"/>
                        </a:rPr>
                        <a:t>May</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137</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1010</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1190</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1965</a:t>
                      </a:r>
                    </a:p>
                  </a:txBody>
                  <a:tcPr marL="68580" marR="68580" marT="25400" marB="25400">
                    <a:lnL>
                      <a:noFill/>
                    </a:lnL>
                    <a:lnR>
                      <a:noFill/>
                    </a:lnR>
                    <a:lnT>
                      <a:noFill/>
                    </a:lnT>
                    <a:lnB>
                      <a:noFill/>
                    </a:lnB>
                  </a:tcPr>
                </a:tc>
                <a:tc>
                  <a:txBody>
                    <a:bodyPr/>
                    <a:lstStyle/>
                    <a:p>
                      <a:pPr marL="71755" algn="r">
                        <a:spcBef>
                          <a:spcPts val="100"/>
                        </a:spcBef>
                        <a:spcAft>
                          <a:spcPts val="100"/>
                        </a:spcAft>
                      </a:pPr>
                      <a:r>
                        <a:rPr lang="en-US" sz="800">
                          <a:latin typeface="Verdana"/>
                          <a:ea typeface="Times New Roman"/>
                          <a:cs typeface="Times New Roman"/>
                        </a:rPr>
                        <a:t>1666</a:t>
                      </a:r>
                    </a:p>
                  </a:txBody>
                  <a:tcPr marL="68580" marR="68580" marT="25400" marB="25400">
                    <a:lnL>
                      <a:noFill/>
                    </a:lnL>
                    <a:lnR>
                      <a:noFill/>
                    </a:lnR>
                    <a:lnT>
                      <a:noFill/>
                    </a:lnT>
                    <a:lnB>
                      <a:noFill/>
                    </a:lnB>
                  </a:tcPr>
                </a:tc>
                <a:extLst>
                  <a:ext uri="{0D108BD9-81ED-4DB2-BD59-A6C34878D82A}">
                    <a16:rowId xmlns:a16="http://schemas.microsoft.com/office/drawing/2014/main" val="10005"/>
                  </a:ext>
                </a:extLst>
              </a:tr>
              <a:tr h="265900">
                <a:tc>
                  <a:txBody>
                    <a:bodyPr/>
                    <a:lstStyle/>
                    <a:p>
                      <a:pPr marL="71755" algn="l">
                        <a:spcBef>
                          <a:spcPts val="100"/>
                        </a:spcBef>
                        <a:spcAft>
                          <a:spcPts val="100"/>
                        </a:spcAft>
                      </a:pPr>
                      <a:r>
                        <a:rPr lang="en-US" sz="800" dirty="0">
                          <a:latin typeface="Verdana"/>
                          <a:ea typeface="Times New Roman"/>
                          <a:cs typeface="Times New Roman"/>
                        </a:rPr>
                        <a:t>June</a:t>
                      </a:r>
                    </a:p>
                  </a:txBody>
                  <a:tcPr marL="68580" marR="68580" marT="25400" marB="25400">
                    <a:lnL>
                      <a:noFill/>
                    </a:lnL>
                    <a:lnR>
                      <a:noFill/>
                    </a:lnR>
                    <a:lnT>
                      <a:noFill/>
                    </a:lnT>
                    <a:lnB w="1905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a:latin typeface="Verdana"/>
                          <a:ea typeface="Times New Roman"/>
                          <a:cs typeface="Times New Roman"/>
                        </a:rPr>
                        <a:t>1751</a:t>
                      </a:r>
                    </a:p>
                  </a:txBody>
                  <a:tcPr marL="68580" marR="68580" marT="25400" marB="25400">
                    <a:lnL>
                      <a:noFill/>
                    </a:lnL>
                    <a:lnR>
                      <a:noFill/>
                    </a:lnR>
                    <a:lnT>
                      <a:noFill/>
                    </a:lnT>
                    <a:lnB w="1905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a:latin typeface="Verdana"/>
                          <a:ea typeface="Times New Roman"/>
                          <a:cs typeface="Times New Roman"/>
                        </a:rPr>
                        <a:t>894</a:t>
                      </a:r>
                    </a:p>
                  </a:txBody>
                  <a:tcPr marL="68580" marR="68580" marT="25400" marB="25400">
                    <a:lnL>
                      <a:noFill/>
                    </a:lnL>
                    <a:lnR>
                      <a:noFill/>
                    </a:lnR>
                    <a:lnT>
                      <a:noFill/>
                    </a:lnT>
                    <a:lnB w="1905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a:latin typeface="Verdana"/>
                          <a:ea typeface="Times New Roman"/>
                          <a:cs typeface="Times New Roman"/>
                        </a:rPr>
                        <a:t>1163</a:t>
                      </a:r>
                    </a:p>
                  </a:txBody>
                  <a:tcPr marL="68580" marR="68580" marT="25400" marB="25400">
                    <a:lnL>
                      <a:noFill/>
                    </a:lnL>
                    <a:lnR>
                      <a:noFill/>
                    </a:lnR>
                    <a:lnT>
                      <a:noFill/>
                    </a:lnT>
                    <a:lnB w="1905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a:latin typeface="Verdana"/>
                          <a:ea typeface="Times New Roman"/>
                          <a:cs typeface="Times New Roman"/>
                        </a:rPr>
                        <a:t>1175</a:t>
                      </a:r>
                    </a:p>
                  </a:txBody>
                  <a:tcPr marL="68580" marR="68580" marT="25400" marB="25400">
                    <a:lnL>
                      <a:noFill/>
                    </a:lnL>
                    <a:lnR>
                      <a:noFill/>
                    </a:lnR>
                    <a:lnT>
                      <a:noFill/>
                    </a:lnT>
                    <a:lnB w="19050" cap="flat" cmpd="sng" algn="ctr">
                      <a:solidFill>
                        <a:srgbClr val="A6A6A6"/>
                      </a:solidFill>
                      <a:prstDash val="solid"/>
                      <a:round/>
                      <a:headEnd type="none" w="med" len="med"/>
                      <a:tailEnd type="none" w="med" len="med"/>
                    </a:lnB>
                  </a:tcPr>
                </a:tc>
                <a:tc>
                  <a:txBody>
                    <a:bodyPr/>
                    <a:lstStyle/>
                    <a:p>
                      <a:pPr marL="71755" algn="r">
                        <a:spcBef>
                          <a:spcPts val="100"/>
                        </a:spcBef>
                        <a:spcAft>
                          <a:spcPts val="100"/>
                        </a:spcAft>
                      </a:pPr>
                      <a:r>
                        <a:rPr lang="en-US" sz="800" dirty="0">
                          <a:latin typeface="Verdana"/>
                          <a:ea typeface="Times New Roman"/>
                          <a:cs typeface="Times New Roman"/>
                        </a:rPr>
                        <a:t>1148</a:t>
                      </a:r>
                    </a:p>
                  </a:txBody>
                  <a:tcPr marL="68580" marR="68580" marT="25400" marB="25400">
                    <a:lnL>
                      <a:noFill/>
                    </a:lnL>
                    <a:lnR>
                      <a:noFill/>
                    </a:lnR>
                    <a:lnT>
                      <a:noFill/>
                    </a:lnT>
                    <a:lnB w="1905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 name="TextBox 3"/>
          <p:cNvSpPr txBox="1"/>
          <p:nvPr userDrawn="1"/>
        </p:nvSpPr>
        <p:spPr>
          <a:xfrm>
            <a:off x="1895475" y="1838326"/>
            <a:ext cx="3524251" cy="369332"/>
          </a:xfrm>
          <a:prstGeom prst="rect">
            <a:avLst/>
          </a:prstGeom>
          <a:noFill/>
        </p:spPr>
        <p:txBody>
          <a:bodyPr wrap="square" rtlCol="0">
            <a:spAutoFit/>
          </a:bodyPr>
          <a:lstStyle/>
          <a:p>
            <a:r>
              <a:rPr lang="en-NZ" dirty="0"/>
              <a:t>Edit the table below as desired</a:t>
            </a:r>
            <a:endParaRPr lang="en-US"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420766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NZ"/>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149097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NZ"/>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NZ"/>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3890549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NZ"/>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NZ"/>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E2F57A0-B037-4496-91A6-72AD40A7BE96}" type="slidenum">
              <a:rPr lang="en-NZ" smtClean="0"/>
              <a:pPr/>
              <a:t>‹#›</a:t>
            </a:fld>
            <a:endParaRPr lang="en-NZ"/>
          </a:p>
        </p:txBody>
      </p:sp>
    </p:spTree>
    <p:extLst>
      <p:ext uri="{BB962C8B-B14F-4D97-AF65-F5344CB8AC3E}">
        <p14:creationId xmlns:p14="http://schemas.microsoft.com/office/powerpoint/2010/main" val="7562458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252413" y="1412876"/>
            <a:ext cx="8615363"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31" name="Rectangle 3"/>
          <p:cNvSpPr>
            <a:spLocks noGrp="1" noChangeArrowheads="1"/>
          </p:cNvSpPr>
          <p:nvPr>
            <p:ph type="title"/>
          </p:nvPr>
        </p:nvSpPr>
        <p:spPr bwMode="auto">
          <a:xfrm>
            <a:off x="247650" y="0"/>
            <a:ext cx="8610600" cy="11255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69692" name="Rectangle 60"/>
          <p:cNvSpPr>
            <a:spLocks noChangeArrowheads="1"/>
          </p:cNvSpPr>
          <p:nvPr/>
        </p:nvSpPr>
        <p:spPr bwMode="auto">
          <a:xfrm>
            <a:off x="8648700" y="6486526"/>
            <a:ext cx="277813" cy="333375"/>
          </a:xfrm>
          <a:prstGeom prst="rect">
            <a:avLst/>
          </a:prstGeom>
          <a:noFill/>
          <a:ln w="9525">
            <a:noFill/>
            <a:miter lim="800000"/>
            <a:headEnd/>
            <a:tailEnd/>
          </a:ln>
          <a:effectLst/>
        </p:spPr>
        <p:txBody>
          <a:bodyPr lIns="0" rIns="0" anchor="ctr"/>
          <a:lstStyle/>
          <a:p>
            <a:pPr algn="r">
              <a:defRPr/>
            </a:pPr>
            <a:fld id="{129E4849-ED4F-4CCE-8206-4A0ABBD2331C}" type="slidenum">
              <a:rPr lang="en-US" altLang="en-US" sz="1000">
                <a:solidFill>
                  <a:schemeClr val="tx1">
                    <a:lumMod val="50000"/>
                    <a:lumOff val="50000"/>
                  </a:schemeClr>
                </a:solidFill>
                <a:latin typeface="+mj-lt"/>
              </a:rPr>
              <a:pPr algn="r">
                <a:defRPr/>
              </a:pPr>
              <a:t>‹#›</a:t>
            </a:fld>
            <a:endParaRPr lang="en-US" altLang="en-US" sz="1400" dirty="0">
              <a:solidFill>
                <a:schemeClr val="tx1">
                  <a:lumMod val="50000"/>
                  <a:lumOff val="50000"/>
                </a:schemeClr>
              </a:solidFill>
              <a:latin typeface="+mj-lt"/>
            </a:endParaRPr>
          </a:p>
        </p:txBody>
      </p:sp>
      <p:pic>
        <p:nvPicPr>
          <p:cNvPr id="13" name="Picture 12" descr="covec_symbol_white.png"/>
          <p:cNvPicPr>
            <a:picLocks noChangeAspect="1"/>
          </p:cNvPicPr>
          <p:nvPr/>
        </p:nvPicPr>
        <p:blipFill>
          <a:blip r:embed="rId7" cstate="print"/>
          <a:stretch>
            <a:fillRect/>
          </a:stretch>
        </p:blipFill>
        <p:spPr>
          <a:xfrm>
            <a:off x="8461629" y="387477"/>
            <a:ext cx="316993" cy="310897"/>
          </a:xfrm>
          <a:prstGeom prst="rect">
            <a:avLst/>
          </a:prstGeom>
        </p:spPr>
      </p:pic>
    </p:spTree>
  </p:cSld>
  <p:clrMap bg1="lt1" tx1="dk1" bg2="lt2" tx2="dk2" accent1="accent1" accent2="accent2" accent3="accent3" accent4="accent4" accent5="accent5" accent6="accent6" hlink="hlink" folHlink="folHlink"/>
  <p:sldLayoutIdLst>
    <p:sldLayoutId id="2147483734" r:id="rId1"/>
    <p:sldLayoutId id="2147483723" r:id="rId2"/>
    <p:sldLayoutId id="2147483725" r:id="rId3"/>
    <p:sldLayoutId id="2147483727" r:id="rId4"/>
    <p:sldLayoutId id="2147483728" r:id="rId5"/>
  </p:sldLayoutIdLst>
  <p:transition>
    <p:fade thruBlk="1"/>
  </p:transition>
  <p:hf hdr="0" ftr="0" dt="0"/>
  <p:txStyles>
    <p:titleStyle>
      <a:lvl1pPr algn="l" rtl="0" eaLnBrk="1" fontAlgn="base" hangingPunct="1">
        <a:spcBef>
          <a:spcPct val="0"/>
        </a:spcBef>
        <a:spcAft>
          <a:spcPct val="0"/>
        </a:spcAft>
        <a:defRPr sz="3600" b="0" spc="-100" baseline="0">
          <a:solidFill>
            <a:schemeClr val="tx1">
              <a:lumMod val="85000"/>
              <a:lumOff val="15000"/>
            </a:schemeClr>
          </a:solidFill>
          <a:latin typeface="+mj-lt"/>
          <a:ea typeface="+mj-ea"/>
          <a:cs typeface="+mj-cs"/>
        </a:defRPr>
      </a:lvl1pPr>
      <a:lvl2pPr algn="l" rtl="0" eaLnBrk="1" fontAlgn="base" hangingPunct="1">
        <a:spcBef>
          <a:spcPct val="0"/>
        </a:spcBef>
        <a:spcAft>
          <a:spcPct val="0"/>
        </a:spcAft>
        <a:defRPr sz="3600" b="1">
          <a:solidFill>
            <a:schemeClr val="bg1"/>
          </a:solidFill>
          <a:latin typeface="Arial" charset="0"/>
        </a:defRPr>
      </a:lvl2pPr>
      <a:lvl3pPr algn="l" rtl="0" eaLnBrk="1" fontAlgn="base" hangingPunct="1">
        <a:spcBef>
          <a:spcPct val="0"/>
        </a:spcBef>
        <a:spcAft>
          <a:spcPct val="0"/>
        </a:spcAft>
        <a:defRPr sz="3600" b="1">
          <a:solidFill>
            <a:schemeClr val="bg1"/>
          </a:solidFill>
          <a:latin typeface="Arial" charset="0"/>
        </a:defRPr>
      </a:lvl3pPr>
      <a:lvl4pPr algn="l" rtl="0" eaLnBrk="1" fontAlgn="base" hangingPunct="1">
        <a:spcBef>
          <a:spcPct val="0"/>
        </a:spcBef>
        <a:spcAft>
          <a:spcPct val="0"/>
        </a:spcAft>
        <a:defRPr sz="3600" b="1">
          <a:solidFill>
            <a:schemeClr val="bg1"/>
          </a:solidFill>
          <a:latin typeface="Arial" charset="0"/>
        </a:defRPr>
      </a:lvl4pPr>
      <a:lvl5pPr algn="l" rtl="0" eaLnBrk="1" fontAlgn="base" hangingPunct="1">
        <a:spcBef>
          <a:spcPct val="0"/>
        </a:spcBef>
        <a:spcAft>
          <a:spcPct val="0"/>
        </a:spcAft>
        <a:defRPr sz="3600" b="1">
          <a:solidFill>
            <a:schemeClr val="bg1"/>
          </a:solidFill>
          <a:latin typeface="Arial" charset="0"/>
        </a:defRPr>
      </a:lvl5pPr>
      <a:lvl6pPr marL="457200" algn="l" rtl="0" eaLnBrk="1" fontAlgn="base" hangingPunct="1">
        <a:spcBef>
          <a:spcPct val="0"/>
        </a:spcBef>
        <a:spcAft>
          <a:spcPct val="0"/>
        </a:spcAft>
        <a:defRPr sz="3600" b="1">
          <a:solidFill>
            <a:schemeClr val="bg1"/>
          </a:solidFill>
          <a:latin typeface="Arial" charset="0"/>
        </a:defRPr>
      </a:lvl6pPr>
      <a:lvl7pPr marL="914400" algn="l" rtl="0" eaLnBrk="1" fontAlgn="base" hangingPunct="1">
        <a:spcBef>
          <a:spcPct val="0"/>
        </a:spcBef>
        <a:spcAft>
          <a:spcPct val="0"/>
        </a:spcAft>
        <a:defRPr sz="3600" b="1">
          <a:solidFill>
            <a:schemeClr val="bg1"/>
          </a:solidFill>
          <a:latin typeface="Arial" charset="0"/>
        </a:defRPr>
      </a:lvl7pPr>
      <a:lvl8pPr marL="1371600" algn="l" rtl="0" eaLnBrk="1" fontAlgn="base" hangingPunct="1">
        <a:spcBef>
          <a:spcPct val="0"/>
        </a:spcBef>
        <a:spcAft>
          <a:spcPct val="0"/>
        </a:spcAft>
        <a:defRPr sz="3600" b="1">
          <a:solidFill>
            <a:schemeClr val="bg1"/>
          </a:solidFill>
          <a:latin typeface="Arial" charset="0"/>
        </a:defRPr>
      </a:lvl8pPr>
      <a:lvl9pPr marL="1828800" algn="l" rtl="0" eaLnBrk="1" fontAlgn="base" hangingPunct="1">
        <a:spcBef>
          <a:spcPct val="0"/>
        </a:spcBef>
        <a:spcAft>
          <a:spcPct val="0"/>
        </a:spcAft>
        <a:defRPr sz="3600" b="1">
          <a:solidFill>
            <a:schemeClr val="bg1"/>
          </a:solidFill>
          <a:latin typeface="Arial" charset="0"/>
        </a:defRPr>
      </a:lvl9pPr>
    </p:titleStyle>
    <p:bodyStyle>
      <a:lvl1pPr marL="342900" indent="-342900" algn="l" rtl="0" eaLnBrk="1" fontAlgn="base" hangingPunct="1">
        <a:spcBef>
          <a:spcPct val="20000"/>
        </a:spcBef>
        <a:spcAft>
          <a:spcPct val="0"/>
        </a:spcAft>
        <a:buClr>
          <a:schemeClr val="accent6">
            <a:lumMod val="50000"/>
          </a:schemeClr>
        </a:buClr>
        <a:buChar char="•"/>
        <a:defRPr sz="2800">
          <a:solidFill>
            <a:schemeClr val="tx1"/>
          </a:solidFill>
          <a:latin typeface="+mn-lt"/>
          <a:ea typeface="+mn-ea"/>
          <a:cs typeface="+mn-cs"/>
        </a:defRPr>
      </a:lvl1pPr>
      <a:lvl2pPr marL="692150" indent="-347663" algn="l" rtl="0" eaLnBrk="1" fontAlgn="base" hangingPunct="1">
        <a:spcBef>
          <a:spcPct val="20000"/>
        </a:spcBef>
        <a:spcAft>
          <a:spcPct val="0"/>
        </a:spcAft>
        <a:buClr>
          <a:schemeClr val="accent6">
            <a:lumMod val="75000"/>
          </a:schemeClr>
        </a:buClr>
        <a:buChar char="•"/>
        <a:defRPr sz="2400">
          <a:solidFill>
            <a:schemeClr val="tx1"/>
          </a:solidFill>
          <a:latin typeface="+mn-lt"/>
        </a:defRPr>
      </a:lvl2pPr>
      <a:lvl3pPr marL="987425" indent="-293688" algn="l" rtl="0" eaLnBrk="1" fontAlgn="base" hangingPunct="1">
        <a:spcBef>
          <a:spcPct val="20000"/>
        </a:spcBef>
        <a:spcAft>
          <a:spcPct val="0"/>
        </a:spcAft>
        <a:buClr>
          <a:schemeClr val="accent6">
            <a:lumMod val="60000"/>
            <a:lumOff val="40000"/>
          </a:schemeClr>
        </a:buClr>
        <a:buChar char="•"/>
        <a:defRPr sz="2000">
          <a:solidFill>
            <a:schemeClr val="tx1"/>
          </a:solidFill>
          <a:latin typeface="+mn-lt"/>
        </a:defRPr>
      </a:lvl3pPr>
      <a:lvl4pPr marL="1281113" indent="-292100" algn="l" rtl="0" eaLnBrk="1" fontAlgn="base" hangingPunct="1">
        <a:spcBef>
          <a:spcPct val="20000"/>
        </a:spcBef>
        <a:spcAft>
          <a:spcPct val="0"/>
        </a:spcAft>
        <a:buClr>
          <a:schemeClr val="accent6">
            <a:lumMod val="40000"/>
            <a:lumOff val="60000"/>
          </a:schemeClr>
        </a:buClr>
        <a:buFont typeface="Wingdings" pitchFamily="2" charset="2"/>
        <a:buChar char="§"/>
        <a:defRPr>
          <a:solidFill>
            <a:schemeClr val="tx1"/>
          </a:solidFill>
          <a:latin typeface="+mn-lt"/>
        </a:defRPr>
      </a:lvl4pPr>
      <a:lvl5pPr marL="1598613" indent="-315913" algn="l" rtl="0" eaLnBrk="1" fontAlgn="base" hangingPunct="1">
        <a:spcBef>
          <a:spcPct val="20000"/>
        </a:spcBef>
        <a:spcAft>
          <a:spcPct val="0"/>
        </a:spcAft>
        <a:buClr>
          <a:schemeClr val="accent6">
            <a:lumMod val="20000"/>
            <a:lumOff val="80000"/>
          </a:schemeClr>
        </a:buClr>
        <a:buFont typeface="Wingdings" pitchFamily="2" charset="2"/>
        <a:buChar char="§"/>
        <a:defRPr sz="1600">
          <a:solidFill>
            <a:schemeClr val="tx1"/>
          </a:solidFill>
          <a:latin typeface="+mn-lt"/>
        </a:defRPr>
      </a:lvl5pPr>
      <a:lvl6pPr marL="2055813" indent="-315913" algn="l" rtl="0" eaLnBrk="1" fontAlgn="base" hangingPunct="1">
        <a:spcBef>
          <a:spcPct val="20000"/>
        </a:spcBef>
        <a:spcAft>
          <a:spcPct val="0"/>
        </a:spcAft>
        <a:buClr>
          <a:srgbClr val="DDDDDD"/>
        </a:buClr>
        <a:buFont typeface="Wingdings" pitchFamily="2" charset="2"/>
        <a:buChar char="§"/>
        <a:defRPr sz="1600">
          <a:solidFill>
            <a:schemeClr val="tx1"/>
          </a:solidFill>
          <a:latin typeface="+mn-lt"/>
        </a:defRPr>
      </a:lvl6pPr>
      <a:lvl7pPr marL="2513013" indent="-315913" algn="l" rtl="0" eaLnBrk="1" fontAlgn="base" hangingPunct="1">
        <a:spcBef>
          <a:spcPct val="20000"/>
        </a:spcBef>
        <a:spcAft>
          <a:spcPct val="0"/>
        </a:spcAft>
        <a:buClr>
          <a:srgbClr val="DDDDDD"/>
        </a:buClr>
        <a:buFont typeface="Wingdings" pitchFamily="2" charset="2"/>
        <a:buChar char="§"/>
        <a:defRPr sz="1600">
          <a:solidFill>
            <a:schemeClr val="tx1"/>
          </a:solidFill>
          <a:latin typeface="+mn-lt"/>
        </a:defRPr>
      </a:lvl7pPr>
      <a:lvl8pPr marL="2970213" indent="-315913" algn="l" rtl="0" eaLnBrk="1" fontAlgn="base" hangingPunct="1">
        <a:spcBef>
          <a:spcPct val="20000"/>
        </a:spcBef>
        <a:spcAft>
          <a:spcPct val="0"/>
        </a:spcAft>
        <a:buClr>
          <a:srgbClr val="DDDDDD"/>
        </a:buClr>
        <a:buFont typeface="Wingdings" pitchFamily="2" charset="2"/>
        <a:buChar char="§"/>
        <a:defRPr sz="1600">
          <a:solidFill>
            <a:schemeClr val="tx1"/>
          </a:solidFill>
          <a:latin typeface="+mn-lt"/>
        </a:defRPr>
      </a:lvl8pPr>
      <a:lvl9pPr marL="3427413" indent="-315913" algn="l" rtl="0" eaLnBrk="1" fontAlgn="base" hangingPunct="1">
        <a:spcBef>
          <a:spcPct val="20000"/>
        </a:spcBef>
        <a:spcAft>
          <a:spcPct val="0"/>
        </a:spcAft>
        <a:buClr>
          <a:srgbClr val="DDDDDD"/>
        </a:buClr>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6882087"/>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2686052" y="1704976"/>
            <a:ext cx="6286498" cy="3152774"/>
          </a:xfrm>
        </p:spPr>
        <p:txBody>
          <a:bodyPr/>
          <a:lstStyle/>
          <a:p>
            <a:r>
              <a:rPr lang="en-NZ" sz="2800" b="1" dirty="0"/>
              <a:t>Determination of Critical Contingency Price</a:t>
            </a:r>
            <a:br>
              <a:rPr lang="en-NZ" sz="2800" dirty="0"/>
            </a:br>
            <a:r>
              <a:rPr lang="en-NZ" sz="1600" dirty="0"/>
              <a:t>in respect of the critical contingency of 23</a:t>
            </a:r>
            <a:r>
              <a:rPr lang="en-NZ" sz="1600" baseline="30000" dirty="0"/>
              <a:t>rd</a:t>
            </a:r>
            <a:r>
              <a:rPr lang="en-NZ" sz="1600" dirty="0"/>
              <a:t> May 2017</a:t>
            </a:r>
            <a:br>
              <a:rPr lang="en-NZ" sz="1600" dirty="0"/>
            </a:br>
            <a:br>
              <a:rPr lang="en-NZ" sz="1600" dirty="0"/>
            </a:br>
            <a:br>
              <a:rPr lang="en-NZ" sz="1600" dirty="0"/>
            </a:br>
            <a:r>
              <a:rPr lang="en-NZ" sz="1600" dirty="0"/>
              <a:t>Notification of proposed critical contingency price by industry expert</a:t>
            </a:r>
            <a:endParaRPr lang="en-US" sz="1600" kern="1200" dirty="0"/>
          </a:p>
        </p:txBody>
      </p:sp>
      <p:sp>
        <p:nvSpPr>
          <p:cNvPr id="3076" name="Rectangle 3"/>
          <p:cNvSpPr>
            <a:spLocks noGrp="1" noChangeArrowheads="1"/>
          </p:cNvSpPr>
          <p:nvPr>
            <p:ph type="subTitle" idx="1"/>
          </p:nvPr>
        </p:nvSpPr>
        <p:spPr>
          <a:xfrm>
            <a:off x="2686052" y="6153151"/>
            <a:ext cx="6355080" cy="590550"/>
          </a:xfrm>
        </p:spPr>
        <p:txBody>
          <a:bodyPr/>
          <a:lstStyle/>
          <a:p>
            <a:pPr eaLnBrk="1" hangingPunct="1"/>
            <a:r>
              <a:rPr lang="en-US" sz="1600" kern="1200" spc="-50" dirty="0">
                <a:solidFill>
                  <a:schemeClr val="tx1">
                    <a:lumMod val="85000"/>
                    <a:lumOff val="15000"/>
                  </a:schemeClr>
                </a:solidFill>
                <a:latin typeface="+mj-lt"/>
              </a:rPr>
              <a:t>Tim Denne</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Gas Prices for May 2017</a:t>
            </a:r>
          </a:p>
        </p:txBody>
      </p:sp>
      <p:sp>
        <p:nvSpPr>
          <p:cNvPr id="3" name="Content Placeholder 2"/>
          <p:cNvSpPr>
            <a:spLocks noGrp="1"/>
          </p:cNvSpPr>
          <p:nvPr>
            <p:ph idx="1"/>
          </p:nvPr>
        </p:nvSpPr>
        <p:spPr>
          <a:xfrm>
            <a:off x="557213" y="1052945"/>
            <a:ext cx="8029575" cy="5214505"/>
          </a:xfrm>
        </p:spPr>
        <p:txBody>
          <a:bodyPr>
            <a:normAutofit/>
          </a:bodyPr>
          <a:lstStyle/>
          <a:p>
            <a:r>
              <a:rPr lang="en-NZ" sz="2400" dirty="0"/>
              <a:t>On 23</a:t>
            </a:r>
            <a:r>
              <a:rPr lang="en-NZ" sz="2400" baseline="30000" dirty="0"/>
              <a:t>rd</a:t>
            </a:r>
            <a:r>
              <a:rPr lang="en-NZ" sz="2400" dirty="0"/>
              <a:t> May: AMP = $5.60/GJ;  MBP = $6.16/GJ</a:t>
            </a:r>
          </a:p>
          <a:p>
            <a:r>
              <a:rPr lang="en-NZ" sz="2400" dirty="0"/>
              <a:t>These prices are not unusual and do not signal scarcity</a:t>
            </a:r>
          </a:p>
        </p:txBody>
      </p:sp>
      <p:pic>
        <p:nvPicPr>
          <p:cNvPr id="4" name="Picture 3">
            <a:extLst>
              <a:ext uri="{FF2B5EF4-FFF2-40B4-BE49-F238E27FC236}">
                <a16:creationId xmlns:a16="http://schemas.microsoft.com/office/drawing/2014/main" id="{61ADDEE6-6BAD-42D1-AE82-2A0147613655}"/>
              </a:ext>
            </a:extLst>
          </p:cNvPr>
          <p:cNvPicPr>
            <a:picLocks noChangeAspect="1"/>
          </p:cNvPicPr>
          <p:nvPr/>
        </p:nvPicPr>
        <p:blipFill>
          <a:blip r:embed="rId2"/>
          <a:stretch>
            <a:fillRect/>
          </a:stretch>
        </p:blipFill>
        <p:spPr>
          <a:xfrm>
            <a:off x="942109" y="2053539"/>
            <a:ext cx="7473364" cy="4607467"/>
          </a:xfrm>
          <a:prstGeom prst="rect">
            <a:avLst/>
          </a:prstGeom>
        </p:spPr>
      </p:pic>
    </p:spTree>
    <p:extLst>
      <p:ext uri="{BB962C8B-B14F-4D97-AF65-F5344CB8AC3E}">
        <p14:creationId xmlns:p14="http://schemas.microsoft.com/office/powerpoint/2010/main" val="1209392464"/>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Proposed critical contingency price</a:t>
            </a:r>
          </a:p>
        </p:txBody>
      </p:sp>
      <p:sp>
        <p:nvSpPr>
          <p:cNvPr id="3" name="Content Placeholder 2"/>
          <p:cNvSpPr>
            <a:spLocks noGrp="1"/>
          </p:cNvSpPr>
          <p:nvPr>
            <p:ph idx="1"/>
          </p:nvPr>
        </p:nvSpPr>
        <p:spPr/>
        <p:txBody>
          <a:bodyPr>
            <a:normAutofit/>
          </a:bodyPr>
          <a:lstStyle/>
          <a:p>
            <a:pPr lvl="0"/>
            <a:r>
              <a:rPr lang="en-NZ" dirty="0"/>
              <a:t>I am steered by Section 71 to take account of prices in the wholesale electricity market for price that would allocate gas efficiently. </a:t>
            </a:r>
          </a:p>
          <a:p>
            <a:pPr lvl="0"/>
            <a:r>
              <a:rPr lang="en-NZ" dirty="0"/>
              <a:t>CCGT’s WTP is higher than market prices of gas</a:t>
            </a:r>
          </a:p>
          <a:p>
            <a:pPr lvl="0"/>
            <a:r>
              <a:rPr lang="en-NZ" dirty="0"/>
              <a:t>The price must signal scarcity which drives me towards the higher value (e3P rather than TCC)</a:t>
            </a:r>
          </a:p>
          <a:p>
            <a:pPr lvl="0"/>
            <a:r>
              <a:rPr lang="en-NZ" dirty="0"/>
              <a:t>My draft determination is that the critical contingency price for the </a:t>
            </a:r>
            <a:r>
              <a:rPr lang="en-NZ"/>
              <a:t>23</a:t>
            </a:r>
            <a:r>
              <a:rPr lang="en-NZ" baseline="30000"/>
              <a:t>rd</a:t>
            </a:r>
            <a:r>
              <a:rPr lang="en-NZ"/>
              <a:t> May 2017 is $10.62/</a:t>
            </a:r>
            <a:r>
              <a:rPr lang="en-NZ" dirty="0"/>
              <a:t>GJ.</a:t>
            </a:r>
          </a:p>
          <a:p>
            <a:endParaRPr lang="en-NZ" dirty="0"/>
          </a:p>
        </p:txBody>
      </p:sp>
    </p:spTree>
    <p:extLst>
      <p:ext uri="{BB962C8B-B14F-4D97-AF65-F5344CB8AC3E}">
        <p14:creationId xmlns:p14="http://schemas.microsoft.com/office/powerpoint/2010/main" val="2306530657"/>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eaLnBrk="1" hangingPunct="1">
              <a:defRPr/>
            </a:pPr>
            <a:r>
              <a:rPr lang="en-US" dirty="0"/>
              <a:t>The event</a:t>
            </a:r>
          </a:p>
        </p:txBody>
      </p:sp>
      <p:sp>
        <p:nvSpPr>
          <p:cNvPr id="3" name="Content Placeholder 2"/>
          <p:cNvSpPr>
            <a:spLocks noGrp="1"/>
          </p:cNvSpPr>
          <p:nvPr>
            <p:ph idx="1"/>
          </p:nvPr>
        </p:nvSpPr>
        <p:spPr/>
        <p:txBody>
          <a:bodyPr>
            <a:normAutofit/>
          </a:bodyPr>
          <a:lstStyle/>
          <a:p>
            <a:pPr>
              <a:defRPr/>
            </a:pPr>
            <a:r>
              <a:rPr lang="en-NZ" dirty="0"/>
              <a:t>Critical Contingency of 23</a:t>
            </a:r>
            <a:r>
              <a:rPr lang="en-NZ" baseline="30000" dirty="0"/>
              <a:t>rd</a:t>
            </a:r>
            <a:r>
              <a:rPr lang="en-NZ" dirty="0"/>
              <a:t> May</a:t>
            </a:r>
          </a:p>
          <a:p>
            <a:pPr lvl="1">
              <a:defRPr/>
            </a:pPr>
            <a:r>
              <a:rPr lang="en-NZ" dirty="0"/>
              <a:t>declared at 10:50</a:t>
            </a:r>
          </a:p>
          <a:p>
            <a:pPr lvl="1">
              <a:defRPr/>
            </a:pPr>
            <a:r>
              <a:rPr lang="en-NZ" dirty="0"/>
              <a:t>Terminated at 18:15</a:t>
            </a:r>
          </a:p>
          <a:p>
            <a:pPr lvl="1">
              <a:defRPr/>
            </a:pPr>
            <a:r>
              <a:rPr lang="en-NZ" dirty="0"/>
              <a:t>Duration of 7 hours 25 minutes</a:t>
            </a:r>
            <a:br>
              <a:rPr lang="en-NZ" dirty="0"/>
            </a:br>
            <a:endParaRPr lang="en-NZ" dirty="0"/>
          </a:p>
          <a:p>
            <a:pPr>
              <a:defRPr/>
            </a:pPr>
            <a:r>
              <a:rPr lang="en-NZ" dirty="0"/>
              <a:t>There was no curtailment and no real market scarcity</a:t>
            </a:r>
          </a:p>
          <a:p>
            <a:pPr>
              <a:defRPr/>
            </a:pPr>
            <a:endParaRPr lang="en-US" dirty="0"/>
          </a:p>
        </p:txBody>
      </p:sp>
    </p:spTree>
    <p:extLst>
      <p:ext uri="{BB962C8B-B14F-4D97-AF65-F5344CB8AC3E}">
        <p14:creationId xmlns:p14="http://schemas.microsoft.com/office/powerpoint/2010/main" val="2083339842"/>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How the price must be set</a:t>
            </a:r>
          </a:p>
        </p:txBody>
      </p:sp>
      <p:sp>
        <p:nvSpPr>
          <p:cNvPr id="3" name="Content Placeholder 2"/>
          <p:cNvSpPr>
            <a:spLocks noGrp="1"/>
          </p:cNvSpPr>
          <p:nvPr>
            <p:ph idx="1"/>
          </p:nvPr>
        </p:nvSpPr>
        <p:spPr>
          <a:xfrm>
            <a:off x="557213" y="1317626"/>
            <a:ext cx="8234362" cy="4949824"/>
          </a:xfrm>
        </p:spPr>
        <p:txBody>
          <a:bodyPr>
            <a:normAutofit fontScale="92500" lnSpcReduction="20000"/>
          </a:bodyPr>
          <a:lstStyle/>
          <a:p>
            <a:r>
              <a:rPr lang="en-NZ" dirty="0"/>
              <a:t>Gas Governance (Critical Contingency Management) Regulations 2008, Section 71. Relevant matters =</a:t>
            </a:r>
          </a:p>
          <a:p>
            <a:r>
              <a:rPr lang="en-NZ" i="1" dirty="0"/>
              <a:t>The industry expert must:</a:t>
            </a:r>
          </a:p>
          <a:p>
            <a:pPr marL="801687" lvl="1" indent="-457200">
              <a:buFont typeface="+mj-lt"/>
              <a:buAutoNum type="arabicPeriod"/>
            </a:pPr>
            <a:r>
              <a:rPr lang="en-NZ" i="1" dirty="0"/>
              <a:t>determine the critical contingency </a:t>
            </a:r>
            <a:r>
              <a:rPr lang="en-NZ" b="1" i="1" dirty="0"/>
              <a:t>price in $/GJ</a:t>
            </a:r>
          </a:p>
          <a:p>
            <a:pPr marL="801687" lvl="1" indent="-457200">
              <a:buFont typeface="+mj-lt"/>
              <a:buAutoNum type="arabicPeriod"/>
            </a:pPr>
            <a:r>
              <a:rPr lang="en-NZ" i="1" dirty="0"/>
              <a:t>seek to set the critical contingency price at a level that reflects </a:t>
            </a:r>
            <a:r>
              <a:rPr lang="en-NZ" b="1" i="1" dirty="0"/>
              <a:t>the price that would be established by an efficient short-term market that allocated scarce gas resources to the highest value uses </a:t>
            </a:r>
            <a:r>
              <a:rPr lang="en-NZ" i="1" dirty="0"/>
              <a:t>during the critical contingency</a:t>
            </a:r>
          </a:p>
          <a:p>
            <a:pPr marL="801687" lvl="1" indent="-457200">
              <a:buFont typeface="+mj-lt"/>
              <a:buAutoNum type="arabicPeriod"/>
            </a:pPr>
            <a:r>
              <a:rPr lang="en-NZ" i="1" dirty="0"/>
              <a:t>[if no curtailment] must </a:t>
            </a:r>
            <a:r>
              <a:rPr lang="en-NZ" b="1" i="1" dirty="0"/>
              <a:t>take into account </a:t>
            </a:r>
            <a:r>
              <a:rPr lang="en-NZ" i="1" dirty="0"/>
              <a:t>the following matters:</a:t>
            </a:r>
          </a:p>
          <a:p>
            <a:pPr marL="1096962" lvl="2" indent="-457200">
              <a:buFont typeface="+mj-lt"/>
              <a:buAutoNum type="alphaLcParenR"/>
            </a:pPr>
            <a:r>
              <a:rPr lang="en-NZ" i="1" dirty="0"/>
              <a:t>the </a:t>
            </a:r>
            <a:r>
              <a:rPr lang="en-NZ" b="1" i="1" dirty="0"/>
              <a:t>prices in the wholesale market for electricity</a:t>
            </a:r>
            <a:r>
              <a:rPr lang="en-NZ" i="1" dirty="0"/>
              <a:t> during the critical contingency; and</a:t>
            </a:r>
          </a:p>
          <a:p>
            <a:pPr marL="1096962" lvl="2" indent="-457200">
              <a:buFont typeface="+mj-lt"/>
              <a:buAutoNum type="alphaLcParenR"/>
            </a:pPr>
            <a:r>
              <a:rPr lang="en-NZ" i="1" strike="sngStrike" dirty="0"/>
              <a:t>the economic cost of the loss of gas supply to those consumers who had their gas supply curtailed</a:t>
            </a:r>
            <a:r>
              <a:rPr lang="en-NZ" i="1" dirty="0"/>
              <a:t>; and</a:t>
            </a:r>
            <a:endParaRPr lang="en-NZ" dirty="0"/>
          </a:p>
          <a:p>
            <a:pPr marL="1096962" lvl="2" indent="-457200">
              <a:buFont typeface="+mj-lt"/>
              <a:buAutoNum type="alphaLcParenR"/>
            </a:pPr>
            <a:r>
              <a:rPr lang="en-NZ" b="1" i="1" dirty="0"/>
              <a:t>any other matters </a:t>
            </a:r>
            <a:r>
              <a:rPr lang="en-NZ" i="1" dirty="0"/>
              <a:t>that the industry expert considers relevant to achieving </a:t>
            </a:r>
            <a:r>
              <a:rPr lang="en-NZ" i="1" dirty="0" err="1"/>
              <a:t>subclause</a:t>
            </a:r>
            <a:r>
              <a:rPr lang="en-NZ" i="1" dirty="0"/>
              <a:t> (2).</a:t>
            </a:r>
          </a:p>
        </p:txBody>
      </p:sp>
    </p:spTree>
    <p:extLst>
      <p:ext uri="{BB962C8B-B14F-4D97-AF65-F5344CB8AC3E}">
        <p14:creationId xmlns:p14="http://schemas.microsoft.com/office/powerpoint/2010/main" val="1380228382"/>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3416E-B7C6-4C03-94CE-81E2FDEDBCAB}"/>
              </a:ext>
            </a:extLst>
          </p:cNvPr>
          <p:cNvSpPr>
            <a:spLocks noGrp="1"/>
          </p:cNvSpPr>
          <p:nvPr>
            <p:ph type="title"/>
          </p:nvPr>
        </p:nvSpPr>
        <p:spPr/>
        <p:txBody>
          <a:bodyPr/>
          <a:lstStyle/>
          <a:p>
            <a:r>
              <a:rPr lang="en-NZ" dirty="0"/>
              <a:t>Purpose</a:t>
            </a:r>
          </a:p>
        </p:txBody>
      </p:sp>
      <p:sp>
        <p:nvSpPr>
          <p:cNvPr id="3" name="Content Placeholder 2">
            <a:extLst>
              <a:ext uri="{FF2B5EF4-FFF2-40B4-BE49-F238E27FC236}">
                <a16:creationId xmlns:a16="http://schemas.microsoft.com/office/drawing/2014/main" id="{623AEB8F-56FF-454B-B388-89A5DE0A8571}"/>
              </a:ext>
            </a:extLst>
          </p:cNvPr>
          <p:cNvSpPr>
            <a:spLocks noGrp="1"/>
          </p:cNvSpPr>
          <p:nvPr>
            <p:ph idx="1"/>
          </p:nvPr>
        </p:nvSpPr>
        <p:spPr/>
        <p:txBody>
          <a:bodyPr/>
          <a:lstStyle/>
          <a:p>
            <a:pPr lvl="0"/>
            <a:r>
              <a:rPr lang="en-NZ" dirty="0"/>
              <a:t>Section 71 describes how to set the critical contingency price, but this needs to be interpreted in the light of the overall purpose of the price (Section 67). The price needs to:  </a:t>
            </a:r>
          </a:p>
          <a:p>
            <a:pPr lvl="1"/>
            <a:r>
              <a:rPr lang="en-NZ" dirty="0"/>
              <a:t>encourage available supply;</a:t>
            </a:r>
          </a:p>
          <a:p>
            <a:pPr lvl="1"/>
            <a:r>
              <a:rPr lang="en-NZ" b="1" dirty="0"/>
              <a:t>signal scarcity</a:t>
            </a:r>
            <a:r>
              <a:rPr lang="en-NZ" dirty="0"/>
              <a:t>; and </a:t>
            </a:r>
          </a:p>
          <a:p>
            <a:pPr lvl="1"/>
            <a:r>
              <a:rPr lang="en-NZ" dirty="0"/>
              <a:t>provide incentives to retailers to make arrangements to minimise the financial consequences of a critical contingency if one was to occur. </a:t>
            </a:r>
          </a:p>
        </p:txBody>
      </p:sp>
    </p:spTree>
    <p:extLst>
      <p:ext uri="{BB962C8B-B14F-4D97-AF65-F5344CB8AC3E}">
        <p14:creationId xmlns:p14="http://schemas.microsoft.com/office/powerpoint/2010/main" val="3723670969"/>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F6C67-C6EF-4AC2-BFE4-647BBB58E41F}"/>
              </a:ext>
            </a:extLst>
          </p:cNvPr>
          <p:cNvSpPr>
            <a:spLocks noGrp="1"/>
          </p:cNvSpPr>
          <p:nvPr>
            <p:ph type="title"/>
          </p:nvPr>
        </p:nvSpPr>
        <p:spPr/>
        <p:txBody>
          <a:bodyPr/>
          <a:lstStyle/>
          <a:p>
            <a:r>
              <a:rPr lang="en-NZ" dirty="0"/>
              <a:t>Previous events</a:t>
            </a:r>
          </a:p>
        </p:txBody>
      </p:sp>
      <p:pic>
        <p:nvPicPr>
          <p:cNvPr id="4" name="Content Placeholder 3">
            <a:extLst>
              <a:ext uri="{FF2B5EF4-FFF2-40B4-BE49-F238E27FC236}">
                <a16:creationId xmlns:a16="http://schemas.microsoft.com/office/drawing/2014/main" id="{B50D0714-BCB4-4527-8330-ED4F85B09ED9}"/>
              </a:ext>
            </a:extLst>
          </p:cNvPr>
          <p:cNvPicPr>
            <a:picLocks noGrp="1" noChangeAspect="1"/>
          </p:cNvPicPr>
          <p:nvPr>
            <p:ph idx="1"/>
          </p:nvPr>
        </p:nvPicPr>
        <p:blipFill>
          <a:blip r:embed="rId2"/>
          <a:stretch>
            <a:fillRect/>
          </a:stretch>
        </p:blipFill>
        <p:spPr>
          <a:xfrm>
            <a:off x="725198" y="1468580"/>
            <a:ext cx="7741046" cy="2503055"/>
          </a:xfrm>
          <a:prstGeom prst="rect">
            <a:avLst/>
          </a:prstGeom>
        </p:spPr>
      </p:pic>
    </p:spTree>
    <p:extLst>
      <p:ext uri="{BB962C8B-B14F-4D97-AF65-F5344CB8AC3E}">
        <p14:creationId xmlns:p14="http://schemas.microsoft.com/office/powerpoint/2010/main" val="1031921787"/>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solidFill>
                  <a:srgbClr val="C00000"/>
                </a:solidFill>
              </a:rPr>
              <a:t>Market information</a:t>
            </a:r>
          </a:p>
        </p:txBody>
      </p:sp>
      <p:sp>
        <p:nvSpPr>
          <p:cNvPr id="3" name="Content Placeholder 2"/>
          <p:cNvSpPr>
            <a:spLocks noGrp="1"/>
          </p:cNvSpPr>
          <p:nvPr>
            <p:ph sz="half" idx="1"/>
          </p:nvPr>
        </p:nvSpPr>
        <p:spPr>
          <a:xfrm>
            <a:off x="252414" y="919880"/>
            <a:ext cx="3174278" cy="5434738"/>
          </a:xfrm>
        </p:spPr>
        <p:txBody>
          <a:bodyPr>
            <a:normAutofit/>
          </a:bodyPr>
          <a:lstStyle/>
          <a:p>
            <a:r>
              <a:rPr lang="en-NZ" dirty="0"/>
              <a:t>Gas generation on 23</a:t>
            </a:r>
            <a:r>
              <a:rPr lang="en-NZ" baseline="30000" dirty="0"/>
              <a:t>rd</a:t>
            </a:r>
            <a:r>
              <a:rPr lang="en-NZ" dirty="0"/>
              <a:t> May </a:t>
            </a:r>
            <a:r>
              <a:rPr lang="en-NZ" dirty="0" err="1"/>
              <a:t>cf</a:t>
            </a:r>
            <a:r>
              <a:rPr lang="en-NZ" dirty="0"/>
              <a:t> weeks either side</a:t>
            </a:r>
          </a:p>
          <a:p>
            <a:r>
              <a:rPr lang="en-NZ" dirty="0"/>
              <a:t>It was a high use day</a:t>
            </a:r>
          </a:p>
          <a:p>
            <a:r>
              <a:rPr lang="en-NZ" dirty="0"/>
              <a:t>Stratford </a:t>
            </a:r>
            <a:r>
              <a:rPr lang="en-NZ" dirty="0" err="1"/>
              <a:t>peakers</a:t>
            </a:r>
            <a:r>
              <a:rPr lang="en-NZ" dirty="0"/>
              <a:t> reduced generation, but not in response to price</a:t>
            </a:r>
          </a:p>
          <a:p>
            <a:endParaRPr lang="en-NZ" dirty="0"/>
          </a:p>
          <a:p>
            <a:endParaRPr lang="en-NZ" dirty="0"/>
          </a:p>
          <a:p>
            <a:endParaRPr lang="en-NZ" dirty="0"/>
          </a:p>
          <a:p>
            <a:endParaRPr lang="en-NZ" dirty="0"/>
          </a:p>
          <a:p>
            <a:endParaRPr lang="en-NZ" dirty="0"/>
          </a:p>
          <a:p>
            <a:endParaRPr lang="en-NZ" dirty="0"/>
          </a:p>
          <a:p>
            <a:endParaRPr lang="en-NZ" dirty="0"/>
          </a:p>
          <a:p>
            <a:endParaRPr lang="en-NZ" dirty="0"/>
          </a:p>
          <a:p>
            <a:endParaRPr lang="en-NZ" dirty="0"/>
          </a:p>
          <a:p>
            <a:endParaRPr lang="en-NZ" dirty="0"/>
          </a:p>
        </p:txBody>
      </p:sp>
      <p:pic>
        <p:nvPicPr>
          <p:cNvPr id="5" name="Picture 4">
            <a:extLst>
              <a:ext uri="{FF2B5EF4-FFF2-40B4-BE49-F238E27FC236}">
                <a16:creationId xmlns:a16="http://schemas.microsoft.com/office/drawing/2014/main" id="{94606C53-7627-4216-8095-D6550D49E40D}"/>
              </a:ext>
            </a:extLst>
          </p:cNvPr>
          <p:cNvPicPr>
            <a:picLocks noChangeAspect="1"/>
          </p:cNvPicPr>
          <p:nvPr/>
        </p:nvPicPr>
        <p:blipFill>
          <a:blip r:embed="rId2"/>
          <a:stretch>
            <a:fillRect/>
          </a:stretch>
        </p:blipFill>
        <p:spPr>
          <a:xfrm>
            <a:off x="3593524" y="919880"/>
            <a:ext cx="5219844" cy="3125648"/>
          </a:xfrm>
          <a:prstGeom prst="rect">
            <a:avLst/>
          </a:prstGeom>
        </p:spPr>
      </p:pic>
      <p:cxnSp>
        <p:nvCxnSpPr>
          <p:cNvPr id="11" name="Straight Connector 10">
            <a:extLst>
              <a:ext uri="{FF2B5EF4-FFF2-40B4-BE49-F238E27FC236}">
                <a16:creationId xmlns:a16="http://schemas.microsoft.com/office/drawing/2014/main" id="{BEB7FC7B-B66A-498C-BB27-041B4FBDE536}"/>
              </a:ext>
            </a:extLst>
          </p:cNvPr>
          <p:cNvCxnSpPr>
            <a:cxnSpLocks/>
          </p:cNvCxnSpPr>
          <p:nvPr/>
        </p:nvCxnSpPr>
        <p:spPr>
          <a:xfrm flipV="1">
            <a:off x="6077528" y="1125538"/>
            <a:ext cx="0" cy="2398997"/>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110144" y="2830837"/>
            <a:ext cx="1236236" cy="523220"/>
          </a:xfrm>
          <a:prstGeom prst="rect">
            <a:avLst/>
          </a:prstGeom>
          <a:noFill/>
        </p:spPr>
        <p:txBody>
          <a:bodyPr wrap="none" rtlCol="0">
            <a:spAutoFit/>
          </a:bodyPr>
          <a:lstStyle/>
          <a:p>
            <a:pPr algn="ctr"/>
            <a:r>
              <a:rPr lang="en-NZ" sz="1400" b="1" dirty="0">
                <a:solidFill>
                  <a:schemeClr val="bg1"/>
                </a:solidFill>
              </a:rPr>
              <a:t>Critical </a:t>
            </a:r>
          </a:p>
          <a:p>
            <a:pPr algn="ctr"/>
            <a:r>
              <a:rPr lang="en-NZ" sz="1400" b="1" dirty="0">
                <a:solidFill>
                  <a:schemeClr val="bg1"/>
                </a:solidFill>
              </a:rPr>
              <a:t>contingency</a:t>
            </a:r>
          </a:p>
        </p:txBody>
      </p:sp>
      <p:pic>
        <p:nvPicPr>
          <p:cNvPr id="12" name="Picture 11">
            <a:extLst>
              <a:ext uri="{FF2B5EF4-FFF2-40B4-BE49-F238E27FC236}">
                <a16:creationId xmlns:a16="http://schemas.microsoft.com/office/drawing/2014/main" id="{B713F5B1-3691-4180-941F-50EC96E417FA}"/>
              </a:ext>
            </a:extLst>
          </p:cNvPr>
          <p:cNvPicPr>
            <a:picLocks noChangeAspect="1"/>
          </p:cNvPicPr>
          <p:nvPr/>
        </p:nvPicPr>
        <p:blipFill>
          <a:blip r:embed="rId3"/>
          <a:stretch>
            <a:fillRect/>
          </a:stretch>
        </p:blipFill>
        <p:spPr>
          <a:xfrm>
            <a:off x="3426692" y="4045528"/>
            <a:ext cx="5366905" cy="2720110"/>
          </a:xfrm>
          <a:prstGeom prst="rect">
            <a:avLst/>
          </a:prstGeom>
        </p:spPr>
      </p:pic>
      <p:cxnSp>
        <p:nvCxnSpPr>
          <p:cNvPr id="16" name="Straight Connector 15">
            <a:extLst>
              <a:ext uri="{FF2B5EF4-FFF2-40B4-BE49-F238E27FC236}">
                <a16:creationId xmlns:a16="http://schemas.microsoft.com/office/drawing/2014/main" id="{7503F4AF-7D82-43BA-8B1A-0BAF8C767117}"/>
              </a:ext>
            </a:extLst>
          </p:cNvPr>
          <p:cNvCxnSpPr>
            <a:cxnSpLocks/>
          </p:cNvCxnSpPr>
          <p:nvPr/>
        </p:nvCxnSpPr>
        <p:spPr>
          <a:xfrm flipV="1">
            <a:off x="7332526" y="1125538"/>
            <a:ext cx="0" cy="2398997"/>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1771210"/>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a:t>Price estimate (maximum)</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p:txBody>
              <a:bodyPr>
                <a:normAutofit fontScale="92500" lnSpcReduction="10000"/>
              </a:bodyPr>
              <a:lstStyle/>
              <a:p>
                <a:pPr marL="0" indent="0">
                  <a:buNone/>
                </a:pPr>
                <a:r>
                  <a:rPr lang="en-NZ" dirty="0"/>
                  <a:t>Willingness to Pay for gas</a:t>
                </a:r>
              </a:p>
              <a:p>
                <a:pPr marL="0" indent="0">
                  <a:buNone/>
                </a:pPr>
                <a:r>
                  <a:rPr lang="en-NZ" dirty="0"/>
                  <a:t> </a:t>
                </a:r>
              </a:p>
              <a:p>
                <a:pPr marL="0" indent="0">
                  <a:buNone/>
                </a:pPr>
                <a14:m>
                  <m:oMathPara xmlns:m="http://schemas.openxmlformats.org/officeDocument/2006/math">
                    <m:oMathParaPr>
                      <m:jc m:val="centerGroup"/>
                    </m:oMathParaPr>
                    <m:oMath xmlns:m="http://schemas.openxmlformats.org/officeDocument/2006/math">
                      <m:r>
                        <a:rPr lang="en-NZ" i="1">
                          <a:latin typeface="Cambria Math" panose="02040503050406030204" pitchFamily="18" charset="0"/>
                        </a:rPr>
                        <m:t>𝑊𝑇𝑃</m:t>
                      </m:r>
                      <m:r>
                        <a:rPr lang="en-NZ" i="1">
                          <a:latin typeface="Cambria Math" panose="02040503050406030204" pitchFamily="18" charset="0"/>
                        </a:rPr>
                        <m:t> =  </m:t>
                      </m:r>
                      <m:f>
                        <m:fPr>
                          <m:ctrlPr>
                            <a:rPr lang="en-NZ" i="1">
                              <a:latin typeface="Cambria Math" panose="02040503050406030204" pitchFamily="18" charset="0"/>
                            </a:rPr>
                          </m:ctrlPr>
                        </m:fPr>
                        <m:num>
                          <m:r>
                            <a:rPr lang="en-NZ" i="1">
                              <a:latin typeface="Cambria Math" panose="02040503050406030204" pitchFamily="18" charset="0"/>
                            </a:rPr>
                            <m:t>(</m:t>
                          </m:r>
                          <m:r>
                            <a:rPr lang="en-NZ" i="1">
                              <a:latin typeface="Cambria Math" panose="02040503050406030204" pitchFamily="18" charset="0"/>
                            </a:rPr>
                            <m:t>𝑊𝑃</m:t>
                          </m:r>
                          <m:r>
                            <a:rPr lang="en-NZ" i="1">
                              <a:latin typeface="Cambria Math" panose="02040503050406030204" pitchFamily="18" charset="0"/>
                            </a:rPr>
                            <m:t>−</m:t>
                          </m:r>
                          <m:r>
                            <a:rPr lang="en-NZ" i="1">
                              <a:latin typeface="Cambria Math" panose="02040503050406030204" pitchFamily="18" charset="0"/>
                            </a:rPr>
                            <m:t>𝑉𝐶</m:t>
                          </m:r>
                          <m:r>
                            <a:rPr lang="en-NZ" i="1">
                              <a:latin typeface="Cambria Math" panose="02040503050406030204" pitchFamily="18" charset="0"/>
                            </a:rPr>
                            <m:t>)</m:t>
                          </m:r>
                        </m:num>
                        <m:den>
                          <m:r>
                            <a:rPr lang="en-NZ" i="1">
                              <a:latin typeface="Cambria Math" panose="02040503050406030204" pitchFamily="18" charset="0"/>
                            </a:rPr>
                            <m:t>𝐻𝑅</m:t>
                          </m:r>
                        </m:den>
                      </m:f>
                      <m:r>
                        <a:rPr lang="en-NZ" i="1">
                          <a:latin typeface="Cambria Math" panose="02040503050406030204" pitchFamily="18" charset="0"/>
                        </a:rPr>
                        <m:t> –</m:t>
                      </m:r>
                      <m:r>
                        <a:rPr lang="en-NZ" i="1">
                          <a:latin typeface="Cambria Math" panose="02040503050406030204" pitchFamily="18" charset="0"/>
                        </a:rPr>
                        <m:t>𝐺𝑇𝐶</m:t>
                      </m:r>
                      <m:r>
                        <a:rPr lang="en-NZ" i="1">
                          <a:latin typeface="Cambria Math" panose="02040503050406030204" pitchFamily="18" charset="0"/>
                        </a:rPr>
                        <m:t>–</m:t>
                      </m:r>
                      <m:r>
                        <a:rPr lang="en-NZ" i="1">
                          <a:latin typeface="Cambria Math" panose="02040503050406030204" pitchFamily="18" charset="0"/>
                        </a:rPr>
                        <m:t>𝐶𝐶</m:t>
                      </m:r>
                    </m:oMath>
                  </m:oMathPara>
                </a14:m>
                <a:endParaRPr lang="en-NZ" dirty="0"/>
              </a:p>
              <a:p>
                <a:pPr marL="0" indent="0">
                  <a:buNone/>
                </a:pPr>
                <a:r>
                  <a:rPr lang="en-NZ" dirty="0"/>
                  <a:t> </a:t>
                </a:r>
              </a:p>
              <a:p>
                <a:pPr marL="0" indent="0">
                  <a:buNone/>
                </a:pPr>
                <a:r>
                  <a:rPr lang="en-NZ" dirty="0"/>
                  <a:t>Where: WTP	= willingness to pay for gas (in $/GJ)</a:t>
                </a:r>
              </a:p>
              <a:p>
                <a:pPr marL="0" indent="0">
                  <a:buNone/>
                </a:pPr>
                <a:r>
                  <a:rPr lang="en-NZ" dirty="0"/>
                  <a:t>	  WP	= wholesale price of electricity ($/MWh)</a:t>
                </a:r>
              </a:p>
              <a:p>
                <a:pPr marL="0" indent="0">
                  <a:buNone/>
                </a:pPr>
                <a:r>
                  <a:rPr lang="en-NZ" dirty="0"/>
                  <a:t>	  VC	=  variable cost of generation ($/MWh)</a:t>
                </a:r>
              </a:p>
              <a:p>
                <a:pPr marL="0" indent="0">
                  <a:buNone/>
                </a:pPr>
                <a:r>
                  <a:rPr lang="en-NZ" dirty="0"/>
                  <a:t>	  HR	=  heat rate in GJ/MWh</a:t>
                </a:r>
              </a:p>
              <a:p>
                <a:pPr marL="0" indent="0">
                  <a:buNone/>
                </a:pPr>
                <a:r>
                  <a:rPr lang="en-NZ" dirty="0"/>
                  <a:t>	  GTC	=  gas transmission cost ($/GJ)</a:t>
                </a:r>
              </a:p>
              <a:p>
                <a:pPr marL="0" indent="0">
                  <a:buNone/>
                </a:pPr>
                <a:r>
                  <a:rPr lang="en-NZ" dirty="0"/>
                  <a:t>	  CC	=  carbon cost ($/GJ)</a:t>
                </a:r>
              </a:p>
              <a:p>
                <a:endParaRPr lang="en-NZ" dirty="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blipFill>
                <a:blip r:embed="rId2"/>
                <a:stretch>
                  <a:fillRect l="-1366" t="-1847"/>
                </a:stretch>
              </a:blipFill>
            </p:spPr>
            <p:txBody>
              <a:bodyPr/>
              <a:lstStyle/>
              <a:p>
                <a:r>
                  <a:rPr lang="en-NZ">
                    <a:noFill/>
                  </a:rPr>
                  <a:t> </a:t>
                </a:r>
              </a:p>
            </p:txBody>
          </p:sp>
        </mc:Fallback>
      </mc:AlternateContent>
    </p:spTree>
    <p:extLst>
      <p:ext uri="{BB962C8B-B14F-4D97-AF65-F5344CB8AC3E}">
        <p14:creationId xmlns:p14="http://schemas.microsoft.com/office/powerpoint/2010/main" val="4215826888"/>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Plant-specific data</a:t>
            </a:r>
          </a:p>
        </p:txBody>
      </p:sp>
      <p:pic>
        <p:nvPicPr>
          <p:cNvPr id="8" name="Picture 7">
            <a:extLst>
              <a:ext uri="{FF2B5EF4-FFF2-40B4-BE49-F238E27FC236}">
                <a16:creationId xmlns:a16="http://schemas.microsoft.com/office/drawing/2014/main" id="{2117884A-3294-4D4A-AA75-154F19F0F7A5}"/>
              </a:ext>
            </a:extLst>
          </p:cNvPr>
          <p:cNvPicPr>
            <a:picLocks noChangeAspect="1"/>
          </p:cNvPicPr>
          <p:nvPr/>
        </p:nvPicPr>
        <p:blipFill>
          <a:blip r:embed="rId2"/>
          <a:stretch>
            <a:fillRect/>
          </a:stretch>
        </p:blipFill>
        <p:spPr>
          <a:xfrm>
            <a:off x="749072" y="1348508"/>
            <a:ext cx="7486765" cy="3180353"/>
          </a:xfrm>
          <a:prstGeom prst="rect">
            <a:avLst/>
          </a:prstGeom>
        </p:spPr>
      </p:pic>
    </p:spTree>
    <p:extLst>
      <p:ext uri="{BB962C8B-B14F-4D97-AF65-F5344CB8AC3E}">
        <p14:creationId xmlns:p14="http://schemas.microsoft.com/office/powerpoint/2010/main" val="2190602933"/>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AEC1-29BA-40DA-94DD-9F90C6FDF4F7}"/>
              </a:ext>
            </a:extLst>
          </p:cNvPr>
          <p:cNvSpPr>
            <a:spLocks noGrp="1"/>
          </p:cNvSpPr>
          <p:nvPr>
            <p:ph type="title"/>
          </p:nvPr>
        </p:nvSpPr>
        <p:spPr/>
        <p:txBody>
          <a:bodyPr/>
          <a:lstStyle/>
          <a:p>
            <a:r>
              <a:rPr lang="en-NZ" dirty="0"/>
              <a:t>Willingness to Pay</a:t>
            </a:r>
          </a:p>
        </p:txBody>
      </p:sp>
      <p:pic>
        <p:nvPicPr>
          <p:cNvPr id="6" name="Picture 5">
            <a:extLst>
              <a:ext uri="{FF2B5EF4-FFF2-40B4-BE49-F238E27FC236}">
                <a16:creationId xmlns:a16="http://schemas.microsoft.com/office/drawing/2014/main" id="{758C783B-9E89-49C0-8C83-0C3C0C44B8D3}"/>
              </a:ext>
            </a:extLst>
          </p:cNvPr>
          <p:cNvPicPr>
            <a:picLocks noChangeAspect="1"/>
          </p:cNvPicPr>
          <p:nvPr/>
        </p:nvPicPr>
        <p:blipFill>
          <a:blip r:embed="rId2"/>
          <a:stretch>
            <a:fillRect/>
          </a:stretch>
        </p:blipFill>
        <p:spPr>
          <a:xfrm>
            <a:off x="1066695" y="1339039"/>
            <a:ext cx="6788937" cy="4775435"/>
          </a:xfrm>
          <a:prstGeom prst="rect">
            <a:avLst/>
          </a:prstGeom>
        </p:spPr>
      </p:pic>
    </p:spTree>
    <p:extLst>
      <p:ext uri="{BB962C8B-B14F-4D97-AF65-F5344CB8AC3E}">
        <p14:creationId xmlns:p14="http://schemas.microsoft.com/office/powerpoint/2010/main" val="154773710"/>
      </p:ext>
    </p:extLst>
  </p:cSld>
  <p:clrMapOvr>
    <a:masterClrMapping/>
  </p:clrMapOvr>
  <p:transition>
    <p:fade thruBlk="1"/>
  </p:transition>
</p:sld>
</file>

<file path=ppt/theme/theme1.xml><?xml version="1.0" encoding="utf-8"?>
<a:theme xmlns:a="http://schemas.openxmlformats.org/drawingml/2006/main" name="Covec Simple">
  <a:themeElements>
    <a:clrScheme name="Covec Scheme">
      <a:dk1>
        <a:srgbClr val="000000"/>
      </a:dk1>
      <a:lt1>
        <a:srgbClr val="FFFFFF"/>
      </a:lt1>
      <a:dk2>
        <a:srgbClr val="64635B"/>
      </a:dk2>
      <a:lt2>
        <a:srgbClr val="E31B22"/>
      </a:lt2>
      <a:accent1>
        <a:srgbClr val="940000"/>
      </a:accent1>
      <a:accent2>
        <a:srgbClr val="DE0000"/>
      </a:accent2>
      <a:accent3>
        <a:srgbClr val="FF7E7E"/>
      </a:accent3>
      <a:accent4>
        <a:srgbClr val="FFA9A9"/>
      </a:accent4>
      <a:accent5>
        <a:srgbClr val="FFD4D4"/>
      </a:accent5>
      <a:accent6>
        <a:srgbClr val="E31B22"/>
      </a:accent6>
      <a:hlink>
        <a:srgbClr val="FFD4D4"/>
      </a:hlink>
      <a:folHlink>
        <a:srgbClr val="C2C2C2"/>
      </a:folHlink>
    </a:clrScheme>
    <a:fontScheme name="Covec Fonts">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Covec Simple</Template>
  <TotalTime>224</TotalTime>
  <Words>383</Words>
  <Application>Microsoft Office PowerPoint</Application>
  <PresentationFormat>On-screen Show (4:3)</PresentationFormat>
  <Paragraphs>60</Paragraphs>
  <Slides>11</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Cambria Math</vt:lpstr>
      <vt:lpstr>Century Gothic</vt:lpstr>
      <vt:lpstr>Times New Roman</vt:lpstr>
      <vt:lpstr>Verdana</vt:lpstr>
      <vt:lpstr>Wingdings</vt:lpstr>
      <vt:lpstr>Covec Simple</vt:lpstr>
      <vt:lpstr>Custom Design</vt:lpstr>
      <vt:lpstr>Determination of Critical Contingency Price in respect of the critical contingency of 23rd May 2017   Notification of proposed critical contingency price by industry expert</vt:lpstr>
      <vt:lpstr>The event</vt:lpstr>
      <vt:lpstr>How the price must be set</vt:lpstr>
      <vt:lpstr>Purpose</vt:lpstr>
      <vt:lpstr>Previous events</vt:lpstr>
      <vt:lpstr>Market information</vt:lpstr>
      <vt:lpstr>Price estimate (maximum)</vt:lpstr>
      <vt:lpstr>Plant-specific data</vt:lpstr>
      <vt:lpstr>Willingness to Pay</vt:lpstr>
      <vt:lpstr>Gas Prices for May 2017</vt:lpstr>
      <vt:lpstr>Proposed critical contingency price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Critical Contingency Price in respect of the critical contingency of 24th May 2016</dc:title>
  <dc:creator>Tim Denne</dc:creator>
  <cp:lastModifiedBy>Tim</cp:lastModifiedBy>
  <cp:revision>18</cp:revision>
  <cp:lastPrinted>2017-06-29T00:40:53Z</cp:lastPrinted>
  <dcterms:created xsi:type="dcterms:W3CDTF">2016-06-29T03:42:56Z</dcterms:created>
  <dcterms:modified xsi:type="dcterms:W3CDTF">2017-06-30T04:17:06Z</dcterms:modified>
</cp:coreProperties>
</file>