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366" r:id="rId2"/>
    <p:sldId id="358" r:id="rId3"/>
    <p:sldId id="536" r:id="rId4"/>
    <p:sldId id="503" r:id="rId5"/>
    <p:sldId id="526" r:id="rId6"/>
    <p:sldId id="421" r:id="rId7"/>
    <p:sldId id="544" r:id="rId8"/>
    <p:sldId id="545" r:id="rId9"/>
    <p:sldId id="546" r:id="rId10"/>
    <p:sldId id="537" r:id="rId11"/>
    <p:sldId id="504" r:id="rId12"/>
    <p:sldId id="505" r:id="rId13"/>
    <p:sldId id="502" r:id="rId14"/>
    <p:sldId id="506" r:id="rId15"/>
    <p:sldId id="538" r:id="rId16"/>
    <p:sldId id="508" r:id="rId17"/>
    <p:sldId id="509" r:id="rId18"/>
    <p:sldId id="547" r:id="rId19"/>
    <p:sldId id="543" r:id="rId20"/>
    <p:sldId id="521" r:id="rId21"/>
    <p:sldId id="528" r:id="rId22"/>
    <p:sldId id="522" r:id="rId23"/>
    <p:sldId id="510" r:id="rId24"/>
    <p:sldId id="524" r:id="rId25"/>
    <p:sldId id="525" r:id="rId26"/>
    <p:sldId id="511" r:id="rId27"/>
    <p:sldId id="512" r:id="rId28"/>
    <p:sldId id="527" r:id="rId29"/>
    <p:sldId id="513" r:id="rId30"/>
    <p:sldId id="530" r:id="rId31"/>
    <p:sldId id="529" r:id="rId32"/>
    <p:sldId id="514" r:id="rId33"/>
    <p:sldId id="515" r:id="rId34"/>
    <p:sldId id="535" r:id="rId35"/>
    <p:sldId id="516" r:id="rId36"/>
    <p:sldId id="517" r:id="rId37"/>
    <p:sldId id="518" r:id="rId38"/>
    <p:sldId id="540" r:id="rId39"/>
    <p:sldId id="541" r:id="rId40"/>
  </p:sldIdLst>
  <p:sldSz cx="10693400" cy="7561263"/>
  <p:notesSz cx="6797675" cy="9926638"/>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7B1482-D81C-014A-96E6-69CDD8B81504}">
          <p14:sldIdLst>
            <p14:sldId id="366"/>
            <p14:sldId id="358"/>
            <p14:sldId id="536"/>
            <p14:sldId id="503"/>
            <p14:sldId id="526"/>
            <p14:sldId id="421"/>
            <p14:sldId id="544"/>
            <p14:sldId id="545"/>
            <p14:sldId id="546"/>
            <p14:sldId id="537"/>
            <p14:sldId id="504"/>
            <p14:sldId id="505"/>
            <p14:sldId id="502"/>
            <p14:sldId id="506"/>
            <p14:sldId id="538"/>
            <p14:sldId id="508"/>
            <p14:sldId id="509"/>
            <p14:sldId id="547"/>
            <p14:sldId id="543"/>
            <p14:sldId id="521"/>
            <p14:sldId id="528"/>
            <p14:sldId id="522"/>
            <p14:sldId id="510"/>
            <p14:sldId id="524"/>
            <p14:sldId id="525"/>
            <p14:sldId id="511"/>
            <p14:sldId id="512"/>
            <p14:sldId id="527"/>
            <p14:sldId id="513"/>
            <p14:sldId id="530"/>
            <p14:sldId id="529"/>
            <p14:sldId id="514"/>
            <p14:sldId id="515"/>
            <p14:sldId id="535"/>
            <p14:sldId id="516"/>
            <p14:sldId id="517"/>
            <p14:sldId id="518"/>
            <p14:sldId id="540"/>
            <p14:sldId id="541"/>
          </p14:sldIdLst>
        </p14:section>
      </p14:sectionLst>
    </p:ext>
    <p:ext uri="{EFAFB233-063F-42B5-8137-9DF3F51BA10A}">
      <p15:sldGuideLst xmlns:p15="http://schemas.microsoft.com/office/powerpoint/2012/main">
        <p15:guide id="1" orient="horz" pos="238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Ben Gerritsen" initials="BG" lastIdx="13" clrIdx="28">
    <p:extLst>
      <p:ext uri="{19B8F6BF-5375-455C-9EA6-DF929625EA0E}">
        <p15:presenceInfo xmlns:p15="http://schemas.microsoft.com/office/powerpoint/2012/main" userId="S-1-5-21-3195905674-3106722395-3951844808-1712" providerId="AD"/>
      </p:ext>
    </p:extLst>
  </p:cmAuthor>
  <p:cmAuthor id="1" name="Chris Bolton" initials="CB" lastIdx="6" clrIdx="0">
    <p:extLst/>
  </p:cmAuthor>
  <p:cmAuthor id="30" name="Don Gray" initials="DG [2]" lastIdx="2" clrIdx="29">
    <p:extLst>
      <p:ext uri="{19B8F6BF-5375-455C-9EA6-DF929625EA0E}">
        <p15:presenceInfo xmlns:p15="http://schemas.microsoft.com/office/powerpoint/2012/main" userId="S-1-5-21-3195905674-3106722395-3951844808-1264" providerId="AD"/>
      </p:ext>
    </p:extLst>
  </p:cmAuthor>
  <p:cmAuthor id="2" name="Bruce Girdwood" initials="BG" lastIdx="1" clrIdx="1">
    <p:extLst/>
  </p:cmAuthor>
  <p:cmAuthor id="3" name="Bruce Girdwood" initials="BG [2]" lastIdx="1" clrIdx="2">
    <p:extLst/>
  </p:cmAuthor>
  <p:cmAuthor id="4" name="Bruce Girdwood" initials="BG [3]" lastIdx="1" clrIdx="3">
    <p:extLst/>
  </p:cmAuthor>
  <p:cmAuthor id="5" name="Bruce Girdwood" initials="BG [4]" lastIdx="1" clrIdx="4">
    <p:extLst/>
  </p:cmAuthor>
  <p:cmAuthor id="6" name="Bruce Girdwood" initials="BG [5]" lastIdx="1" clrIdx="5">
    <p:extLst/>
  </p:cmAuthor>
  <p:cmAuthor id="7" name="Bruce Girdwood" initials="BG [6]" lastIdx="1" clrIdx="6">
    <p:extLst/>
  </p:cmAuthor>
  <p:cmAuthor id="8" name="Bruce Girdwood" initials="BG [7]" lastIdx="1" clrIdx="7">
    <p:extLst/>
  </p:cmAuthor>
  <p:cmAuthor id="9" name="Bruce Girdwood" initials="BG [5] [2]" lastIdx="1" clrIdx="8">
    <p:extLst/>
  </p:cmAuthor>
  <p:cmAuthor id="10" name="Bruce Girdwood" initials="BG [4] [2]" lastIdx="1" clrIdx="9">
    <p:extLst/>
  </p:cmAuthor>
  <p:cmAuthor id="11" name="Bruce Girdwood" initials="BG [8]" lastIdx="1" clrIdx="10">
    <p:extLst/>
  </p:cmAuthor>
  <p:cmAuthor id="12" name="Bruce Girdwood" initials="BG [5] [3]" lastIdx="1" clrIdx="11">
    <p:extLst/>
  </p:cmAuthor>
  <p:cmAuthor id="13" name="Bruce Girdwood" initials="BG [4] [3]" lastIdx="1" clrIdx="12">
    <p:extLst/>
  </p:cmAuthor>
  <p:cmAuthor id="14" name="Bruce Girdwood" initials="BG [9]" lastIdx="0" clrIdx="13">
    <p:extLst/>
  </p:cmAuthor>
  <p:cmAuthor id="15" name="Bruce Girdwood" initials="BG [10]" lastIdx="1" clrIdx="14">
    <p:extLst/>
  </p:cmAuthor>
  <p:cmAuthor id="16" name="Bruce Girdwood" initials="BG [11]" lastIdx="1" clrIdx="15">
    <p:extLst/>
  </p:cmAuthor>
  <p:cmAuthor id="17" name="Bruce Girdwood" initials="BG [12]" lastIdx="1" clrIdx="16">
    <p:extLst/>
  </p:cmAuthor>
  <p:cmAuthor id="18" name="Bruce Girdwood" initials="BG [13]" lastIdx="1" clrIdx="17">
    <p:extLst/>
  </p:cmAuthor>
  <p:cmAuthor id="19" name="Bruce Girdwood" initials="BG [12] [2]" lastIdx="1" clrIdx="18">
    <p:extLst/>
  </p:cmAuthor>
  <p:cmAuthor id="20" name="Bruce Girdwood" initials="BG [12] [3]" lastIdx="1" clrIdx="19">
    <p:extLst/>
  </p:cmAuthor>
  <p:cmAuthor id="21" name="Bruce Girdwood" initials="BG [12] [3] [2]" lastIdx="1" clrIdx="20">
    <p:extLst/>
  </p:cmAuthor>
  <p:cmAuthor id="22" name="Bruce Girdwood" initials="BG [12] [3] [3]" lastIdx="1" clrIdx="21">
    <p:extLst/>
  </p:cmAuthor>
  <p:cmAuthor id="23" name="Bruce Girdwood" initials="BG [14]" lastIdx="1" clrIdx="22">
    <p:extLst/>
  </p:cmAuthor>
  <p:cmAuthor id="24" name="Bruce Girdwood" initials="BG [15]" lastIdx="1" clrIdx="23">
    <p:extLst/>
  </p:cmAuthor>
  <p:cmAuthor id="25" name="Bruce Girdwood" initials="BG [16]" lastIdx="1" clrIdx="24">
    <p:extLst/>
  </p:cmAuthor>
  <p:cmAuthor id="26" name="Bruce Girdwood" initials="BG [16] [2]" lastIdx="1" clrIdx="25">
    <p:extLst/>
  </p:cmAuthor>
  <p:cmAuthor id="27" name="Bruce Girdwood" initials="BG [17]" lastIdx="1" clrIdx="26">
    <p:extLst/>
  </p:cmAuthor>
  <p:cmAuthor id="28" name="Don Gray" initials="DG" lastIdx="3" clrIdx="27">
    <p:extLst>
      <p:ext uri="{19B8F6BF-5375-455C-9EA6-DF929625EA0E}">
        <p15:presenceInfo xmlns:p15="http://schemas.microsoft.com/office/powerpoint/2012/main" userId="Don Gr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24B48"/>
    <a:srgbClr val="6184B9"/>
    <a:srgbClr val="5573A1"/>
    <a:srgbClr val="FFD400"/>
    <a:srgbClr val="2B528E"/>
    <a:srgbClr val="5E831B"/>
    <a:srgbClr val="3B4042"/>
    <a:srgbClr val="803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47" autoAdjust="0"/>
    <p:restoredTop sz="96370" autoAdjust="0"/>
  </p:normalViewPr>
  <p:slideViewPr>
    <p:cSldViewPr snapToGrid="0">
      <p:cViewPr varScale="1">
        <p:scale>
          <a:sx n="104" d="100"/>
          <a:sy n="104" d="100"/>
        </p:scale>
        <p:origin x="1944" y="108"/>
      </p:cViewPr>
      <p:guideLst>
        <p:guide orient="horz" pos="2382"/>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440" tIns="45720" rIns="91440" bIns="45720" rtlCol="0"/>
          <a:lstStyle>
            <a:lvl1pPr algn="l">
              <a:defRPr sz="1200"/>
            </a:lvl1pPr>
          </a:lstStyle>
          <a:p>
            <a:r>
              <a:rPr lang="en-NZ"/>
              <a:t>SUBJECT TO CONSULTATION</a:t>
            </a:r>
          </a:p>
        </p:txBody>
      </p:sp>
      <p:sp>
        <p:nvSpPr>
          <p:cNvPr id="3" name="Date Placeholder 2"/>
          <p:cNvSpPr>
            <a:spLocks noGrp="1"/>
          </p:cNvSpPr>
          <p:nvPr>
            <p:ph type="dt" sz="quarter" idx="1"/>
          </p:nvPr>
        </p:nvSpPr>
        <p:spPr>
          <a:xfrm>
            <a:off x="3850445" y="1"/>
            <a:ext cx="2945659" cy="496332"/>
          </a:xfrm>
          <a:prstGeom prst="rect">
            <a:avLst/>
          </a:prstGeom>
        </p:spPr>
        <p:txBody>
          <a:bodyPr vert="horz" lIns="91440" tIns="45720" rIns="91440" bIns="45720" rtlCol="0"/>
          <a:lstStyle>
            <a:lvl1pPr algn="r">
              <a:defRPr sz="1200"/>
            </a:lvl1pPr>
          </a:lstStyle>
          <a:p>
            <a:fld id="{2C2D6816-286C-4DE8-AF47-AAEE9C11C071}" type="datetimeFigureOut">
              <a:rPr lang="en-NZ" smtClean="0"/>
              <a:t>17/08/2017</a:t>
            </a:fld>
            <a:endParaRPr lang="en-NZ"/>
          </a:p>
        </p:txBody>
      </p:sp>
      <p:sp>
        <p:nvSpPr>
          <p:cNvPr id="4" name="Footer Placeholder 3"/>
          <p:cNvSpPr>
            <a:spLocks noGrp="1"/>
          </p:cNvSpPr>
          <p:nvPr>
            <p:ph type="ftr" sz="quarter" idx="2"/>
          </p:nvPr>
        </p:nvSpPr>
        <p:spPr>
          <a:xfrm>
            <a:off x="2" y="9428585"/>
            <a:ext cx="2945659" cy="49633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5" y="9428585"/>
            <a:ext cx="2945659" cy="496332"/>
          </a:xfrm>
          <a:prstGeom prst="rect">
            <a:avLst/>
          </a:prstGeom>
        </p:spPr>
        <p:txBody>
          <a:bodyPr vert="horz" lIns="91440" tIns="45720" rIns="91440" bIns="45720" rtlCol="0" anchor="b"/>
          <a:lstStyle>
            <a:lvl1pPr algn="r">
              <a:defRPr sz="1200"/>
            </a:lvl1pPr>
          </a:lstStyle>
          <a:p>
            <a:fld id="{58FBC06A-6E73-443C-B63C-F1A64ECE6A76}" type="slidenum">
              <a:rPr lang="en-NZ" smtClean="0"/>
              <a:t>‹#›</a:t>
            </a:fld>
            <a:endParaRPr lang="en-NZ"/>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440" tIns="45720" rIns="91440" bIns="45720" rtlCol="0"/>
          <a:lstStyle>
            <a:lvl1pPr algn="l">
              <a:defRPr sz="1200"/>
            </a:lvl1pPr>
          </a:lstStyle>
          <a:p>
            <a:r>
              <a:rPr lang="en-NZ"/>
              <a:t>SUBJECT TO CONSULTATION</a:t>
            </a:r>
          </a:p>
        </p:txBody>
      </p:sp>
      <p:sp>
        <p:nvSpPr>
          <p:cNvPr id="3" name="Date Placeholder 2"/>
          <p:cNvSpPr>
            <a:spLocks noGrp="1"/>
          </p:cNvSpPr>
          <p:nvPr>
            <p:ph type="dt" idx="1"/>
          </p:nvPr>
        </p:nvSpPr>
        <p:spPr>
          <a:xfrm>
            <a:off x="3850445" y="1"/>
            <a:ext cx="2945659" cy="496332"/>
          </a:xfrm>
          <a:prstGeom prst="rect">
            <a:avLst/>
          </a:prstGeom>
        </p:spPr>
        <p:txBody>
          <a:bodyPr vert="horz" lIns="91440" tIns="45720" rIns="91440" bIns="45720" rtlCol="0"/>
          <a:lstStyle>
            <a:lvl1pPr algn="r">
              <a:defRPr sz="1200"/>
            </a:lvl1pPr>
          </a:lstStyle>
          <a:p>
            <a:fld id="{45B47486-765F-4EB5-A3AC-C6ACB5DEB9E1}" type="datetimeFigureOut">
              <a:rPr lang="en-NZ" smtClean="0"/>
              <a:pPr/>
              <a:t>17/08/2017</a:t>
            </a:fld>
            <a:endParaRPr lang="en-NZ"/>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5"/>
            <a:ext cx="5438140" cy="4466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2" y="9428585"/>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5" y="9428585"/>
            <a:ext cx="2945659" cy="496332"/>
          </a:xfrm>
          <a:prstGeom prst="rect">
            <a:avLst/>
          </a:prstGeom>
        </p:spPr>
        <p:txBody>
          <a:bodyPr vert="horz" lIns="91440" tIns="45720" rIns="91440" bIns="45720" rtlCol="0" anchor="b"/>
          <a:lstStyle>
            <a:lvl1pPr algn="r">
              <a:defRPr sz="1200"/>
            </a:lvl1pPr>
          </a:lstStyle>
          <a:p>
            <a:fld id="{837868AB-3D6E-4BA2-9CEE-7593714964C7}" type="slidenum">
              <a:rPr lang="en-NZ" smtClean="0"/>
              <a:pPr/>
              <a:t>‹#›</a:t>
            </a:fld>
            <a:endParaRPr lang="en-NZ"/>
          </a:p>
        </p:txBody>
      </p:sp>
    </p:spTree>
    <p:extLst>
      <p:ext uri="{BB962C8B-B14F-4D97-AF65-F5344CB8AC3E}">
        <p14:creationId xmlns:p14="http://schemas.microsoft.com/office/powerpoint/2010/main" val="104724915"/>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4150"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37868AB-3D6E-4BA2-9CEE-7593714964C7}" type="slidenum">
              <a:rPr lang="en-NZ" smtClean="0"/>
              <a:pPr/>
              <a:t>1</a:t>
            </a:fld>
            <a:endParaRPr lang="en-NZ"/>
          </a:p>
        </p:txBody>
      </p:sp>
    </p:spTree>
    <p:extLst>
      <p:ext uri="{BB962C8B-B14F-4D97-AF65-F5344CB8AC3E}">
        <p14:creationId xmlns:p14="http://schemas.microsoft.com/office/powerpoint/2010/main" val="4083650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1" y="734219"/>
            <a:ext cx="9828000" cy="399641"/>
          </a:xfrm>
        </p:spPr>
        <p:txBody>
          <a:bodyPr/>
          <a:lstStyle>
            <a:lvl1pPr>
              <a:lnSpc>
                <a:spcPts val="3000"/>
              </a:lnSpc>
              <a:defRPr sz="3000" baseline="0">
                <a:solidFill>
                  <a:schemeClr val="bg1"/>
                </a:solidFill>
              </a:defRPr>
            </a:lvl1pPr>
          </a:lstStyle>
          <a:p>
            <a:r>
              <a:rPr lang="en-NZ" noProof="0" dirty="0"/>
              <a:t>First Gas Presentation Title</a:t>
            </a:r>
          </a:p>
        </p:txBody>
      </p:sp>
      <p:sp>
        <p:nvSpPr>
          <p:cNvPr id="3" name="Subtitle 2"/>
          <p:cNvSpPr>
            <a:spLocks noGrp="1"/>
          </p:cNvSpPr>
          <p:nvPr>
            <p:ph type="subTitle" idx="1" hasCustomPrompt="1"/>
          </p:nvPr>
        </p:nvSpPr>
        <p:spPr>
          <a:xfrm>
            <a:off x="432001"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40" indent="0" algn="ctr">
              <a:buNone/>
              <a:defRPr>
                <a:solidFill>
                  <a:schemeClr val="tx1">
                    <a:tint val="75000"/>
                  </a:schemeClr>
                </a:solidFill>
              </a:defRPr>
            </a:lvl2pPr>
            <a:lvl3pPr marL="1043080" indent="0" algn="ctr">
              <a:buNone/>
              <a:defRPr>
                <a:solidFill>
                  <a:schemeClr val="tx1">
                    <a:tint val="75000"/>
                  </a:schemeClr>
                </a:solidFill>
              </a:defRPr>
            </a:lvl3pPr>
            <a:lvl4pPr marL="1564620" indent="0" algn="ctr">
              <a:buNone/>
              <a:defRPr>
                <a:solidFill>
                  <a:schemeClr val="tx1">
                    <a:tint val="75000"/>
                  </a:schemeClr>
                </a:solidFill>
              </a:defRPr>
            </a:lvl4pPr>
            <a:lvl5pPr marL="2086160" indent="0" algn="ctr">
              <a:buNone/>
              <a:defRPr>
                <a:solidFill>
                  <a:schemeClr val="tx1">
                    <a:tint val="75000"/>
                  </a:schemeClr>
                </a:solidFill>
              </a:defRPr>
            </a:lvl5pPr>
            <a:lvl6pPr marL="2607700" indent="0" algn="ctr">
              <a:buNone/>
              <a:defRPr>
                <a:solidFill>
                  <a:schemeClr val="tx1">
                    <a:tint val="75000"/>
                  </a:schemeClr>
                </a:solidFill>
              </a:defRPr>
            </a:lvl6pPr>
            <a:lvl7pPr marL="3129240" indent="0" algn="ctr">
              <a:buNone/>
              <a:defRPr>
                <a:solidFill>
                  <a:schemeClr val="tx1">
                    <a:tint val="75000"/>
                  </a:schemeClr>
                </a:solidFill>
              </a:defRPr>
            </a:lvl7pPr>
            <a:lvl8pPr marL="3650780" indent="0" algn="ctr">
              <a:buNone/>
              <a:defRPr>
                <a:solidFill>
                  <a:schemeClr val="tx1">
                    <a:tint val="75000"/>
                  </a:schemeClr>
                </a:solidFill>
              </a:defRPr>
            </a:lvl8pPr>
            <a:lvl9pPr marL="4172320" indent="0" algn="ctr">
              <a:buNone/>
              <a:defRPr>
                <a:solidFill>
                  <a:schemeClr val="tx1">
                    <a:tint val="75000"/>
                  </a:schemeClr>
                </a:solidFill>
              </a:defRPr>
            </a:lvl9pPr>
          </a:lstStyle>
          <a:p>
            <a:r>
              <a:rPr lang="en-NZ" noProof="0" dirty="0"/>
              <a:t>Presenter’s Name</a:t>
            </a:r>
          </a:p>
        </p:txBody>
      </p:sp>
      <p:sp>
        <p:nvSpPr>
          <p:cNvPr id="8" name="Text Placeholder 7"/>
          <p:cNvSpPr>
            <a:spLocks noGrp="1"/>
          </p:cNvSpPr>
          <p:nvPr>
            <p:ph type="body" sz="quarter" idx="10" hasCustomPrompt="1"/>
          </p:nvPr>
        </p:nvSpPr>
        <p:spPr>
          <a:xfrm>
            <a:off x="432000" y="6949990"/>
            <a:ext cx="9360000" cy="198458"/>
          </a:xfrm>
          <a:prstGeom prst="rect">
            <a:avLst/>
          </a:prstGeom>
        </p:spPr>
        <p:txBody>
          <a:bodyPr lIns="0">
            <a:noAutofit/>
          </a:bodyPr>
          <a:lstStyle>
            <a:lvl1pPr marL="0" indent="0">
              <a:buNone/>
              <a:defRPr sz="1300" b="1" baseline="0">
                <a:solidFill>
                  <a:schemeClr val="bg1"/>
                </a:solidFill>
              </a:defRPr>
            </a:lvl1pPr>
            <a:lvl2pPr marL="205330" indent="0">
              <a:buNone/>
              <a:defRPr sz="1300"/>
            </a:lvl2pPr>
            <a:lvl3pPr marL="410662" indent="0">
              <a:buNone/>
              <a:defRPr sz="1300"/>
            </a:lvl3pPr>
            <a:lvl4pPr marL="615992" indent="0">
              <a:buNone/>
              <a:defRPr sz="1300"/>
            </a:lvl4pPr>
            <a:lvl5pPr marL="821323" indent="0">
              <a:buNone/>
              <a:defRPr sz="1300"/>
            </a:lvl5pPr>
          </a:lstStyle>
          <a:p>
            <a:pPr lvl="0"/>
            <a:r>
              <a:rPr lang="en-NZ" noProof="0" dirty="0"/>
              <a:t>First Gas / Date</a:t>
            </a:r>
          </a:p>
        </p:txBody>
      </p:sp>
      <p:cxnSp>
        <p:nvCxnSpPr>
          <p:cNvPr id="5" name="Straight Connector 4"/>
          <p:cNvCxnSpPr/>
          <p:nvPr userDrawn="1"/>
        </p:nvCxnSpPr>
        <p:spPr>
          <a:xfrm>
            <a:off x="432001" y="7309023"/>
            <a:ext cx="9828000"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293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3" name="Subtitle 2"/>
          <p:cNvSpPr>
            <a:spLocks noGrp="1"/>
          </p:cNvSpPr>
          <p:nvPr>
            <p:ph type="subTitle" idx="4294967295"/>
          </p:nvPr>
        </p:nvSpPr>
        <p:spPr>
          <a:xfrm>
            <a:off x="0" y="1548383"/>
            <a:ext cx="10693400" cy="576064"/>
          </a:xfrm>
          <a:prstGeom prst="rect">
            <a:avLst/>
          </a:prstGeom>
        </p:spPr>
        <p:txBody>
          <a:bodyPr>
            <a:normAutofit/>
          </a:bodyPr>
          <a:lstStyle>
            <a:lvl1pPr marL="0" indent="0" algn="ctr">
              <a:spcBef>
                <a:spcPts val="0"/>
              </a:spcBef>
              <a:buFontTx/>
              <a:buNone/>
              <a:defRPr/>
            </a:lvl1pPr>
          </a:lstStyle>
          <a:p>
            <a:pPr algn="ctr"/>
            <a:endParaRPr lang="en-NZ" sz="2000" dirty="0">
              <a:solidFill>
                <a:schemeClr val="accent6">
                  <a:lumMod val="50000"/>
                </a:schemeClr>
              </a:solidFill>
            </a:endParaRPr>
          </a:p>
        </p:txBody>
      </p:sp>
    </p:spTree>
    <p:extLst>
      <p:ext uri="{BB962C8B-B14F-4D97-AF65-F5344CB8AC3E}">
        <p14:creationId xmlns:p14="http://schemas.microsoft.com/office/powerpoint/2010/main" val="303331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6"/>
            <a:ext cx="9089390" cy="1620771"/>
          </a:xfrm>
        </p:spPr>
        <p:txBody>
          <a:bodyPr/>
          <a:lstStyle/>
          <a:p>
            <a:r>
              <a:rPr lang="en-US"/>
              <a:t>Click to edit Master title style</a:t>
            </a:r>
            <a:endParaRPr lang="en-NZ"/>
          </a:p>
        </p:txBody>
      </p:sp>
      <p:sp>
        <p:nvSpPr>
          <p:cNvPr id="3" name="Subtitle 2"/>
          <p:cNvSpPr>
            <a:spLocks noGrp="1"/>
          </p:cNvSpPr>
          <p:nvPr>
            <p:ph type="subTitle" idx="1"/>
          </p:nvPr>
        </p:nvSpPr>
        <p:spPr>
          <a:xfrm>
            <a:off x="1604011" y="4284718"/>
            <a:ext cx="7485380" cy="1932323"/>
          </a:xfrm>
          <a:prstGeom prst="rect">
            <a:avLst/>
          </a:prstGeom>
        </p:spPr>
        <p:txBody>
          <a:bodyPr lIns="99569" tIns="49785" rIns="99569" bIns="49785"/>
          <a:lstStyle>
            <a:lvl1pPr marL="0" indent="0" algn="ctr">
              <a:buNone/>
              <a:defRPr>
                <a:solidFill>
                  <a:schemeClr val="tx1">
                    <a:tint val="75000"/>
                  </a:schemeClr>
                </a:solidFill>
              </a:defRPr>
            </a:lvl1pPr>
            <a:lvl2pPr marL="521495" indent="0" algn="ctr">
              <a:buNone/>
              <a:defRPr>
                <a:solidFill>
                  <a:schemeClr val="tx1">
                    <a:tint val="75000"/>
                  </a:schemeClr>
                </a:solidFill>
              </a:defRPr>
            </a:lvl2pPr>
            <a:lvl3pPr marL="1042990" indent="0" algn="ctr">
              <a:buNone/>
              <a:defRPr>
                <a:solidFill>
                  <a:schemeClr val="tx1">
                    <a:tint val="75000"/>
                  </a:schemeClr>
                </a:solidFill>
              </a:defRPr>
            </a:lvl3pPr>
            <a:lvl4pPr marL="1564485" indent="0" algn="ctr">
              <a:buNone/>
              <a:defRPr>
                <a:solidFill>
                  <a:schemeClr val="tx1">
                    <a:tint val="75000"/>
                  </a:schemeClr>
                </a:solidFill>
              </a:defRPr>
            </a:lvl4pPr>
            <a:lvl5pPr marL="2085979" indent="0" algn="ctr">
              <a:buNone/>
              <a:defRPr>
                <a:solidFill>
                  <a:schemeClr val="tx1">
                    <a:tint val="75000"/>
                  </a:schemeClr>
                </a:solidFill>
              </a:defRPr>
            </a:lvl5pPr>
            <a:lvl6pPr marL="2607474" indent="0" algn="ctr">
              <a:buNone/>
              <a:defRPr>
                <a:solidFill>
                  <a:schemeClr val="tx1">
                    <a:tint val="75000"/>
                  </a:schemeClr>
                </a:solidFill>
              </a:defRPr>
            </a:lvl6pPr>
            <a:lvl7pPr marL="3128968" indent="0" algn="ctr">
              <a:buNone/>
              <a:defRPr>
                <a:solidFill>
                  <a:schemeClr val="tx1">
                    <a:tint val="75000"/>
                  </a:schemeClr>
                </a:solidFill>
              </a:defRPr>
            </a:lvl7pPr>
            <a:lvl8pPr marL="3650463" indent="0" algn="ctr">
              <a:buNone/>
              <a:defRPr>
                <a:solidFill>
                  <a:schemeClr val="tx1">
                    <a:tint val="75000"/>
                  </a:schemeClr>
                </a:solidFill>
              </a:defRPr>
            </a:lvl8pPr>
            <a:lvl9pPr marL="4171958"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a:xfrm>
            <a:off x="534671" y="7008174"/>
            <a:ext cx="2495127" cy="402567"/>
          </a:xfrm>
          <a:prstGeom prst="rect">
            <a:avLst/>
          </a:prstGeom>
        </p:spPr>
        <p:txBody>
          <a:bodyPr lIns="99569" tIns="49785" rIns="99569" bIns="49785"/>
          <a:lstStyle/>
          <a:p>
            <a:endParaRPr lang="en-NZ"/>
          </a:p>
        </p:txBody>
      </p:sp>
      <p:sp>
        <p:nvSpPr>
          <p:cNvPr id="5" name="Footer Placeholder 4"/>
          <p:cNvSpPr>
            <a:spLocks noGrp="1"/>
          </p:cNvSpPr>
          <p:nvPr>
            <p:ph type="ftr" sz="quarter" idx="11"/>
          </p:nvPr>
        </p:nvSpPr>
        <p:spPr>
          <a:xfrm>
            <a:off x="3653579" y="7008174"/>
            <a:ext cx="3386243" cy="402567"/>
          </a:xfrm>
          <a:prstGeom prst="rect">
            <a:avLst/>
          </a:prstGeom>
        </p:spPr>
        <p:txBody>
          <a:bodyPr lIns="99569" tIns="49785" rIns="99569" bIns="49785"/>
          <a:lstStyle/>
          <a:p>
            <a:endParaRPr lang="en-NZ"/>
          </a:p>
        </p:txBody>
      </p:sp>
      <p:sp>
        <p:nvSpPr>
          <p:cNvPr id="6" name="Slide Number Placeholder 5"/>
          <p:cNvSpPr>
            <a:spLocks noGrp="1"/>
          </p:cNvSpPr>
          <p:nvPr>
            <p:ph type="sldNum" sz="quarter" idx="12"/>
          </p:nvPr>
        </p:nvSpPr>
        <p:spPr>
          <a:xfrm>
            <a:off x="7663604" y="7008174"/>
            <a:ext cx="2495127" cy="402567"/>
          </a:xfrm>
          <a:prstGeom prst="rect">
            <a:avLst/>
          </a:prstGeom>
        </p:spPr>
        <p:txBody>
          <a:bodyPr lIns="99569" tIns="49785" rIns="99569" bIns="49785"/>
          <a:lstStyle/>
          <a:p>
            <a:fld id="{6024287E-C819-4B81-ADE4-C836522F99EB}"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10" hasCustomPrompt="1"/>
          </p:nvPr>
        </p:nvSpPr>
        <p:spPr>
          <a:xfrm>
            <a:off x="432000" y="6949990"/>
            <a:ext cx="9360000" cy="198458"/>
          </a:xfrm>
          <a:prstGeom prst="rect">
            <a:avLst/>
          </a:prstGeom>
        </p:spPr>
        <p:txBody>
          <a:bodyPr lIns="0">
            <a:noAutofit/>
          </a:bodyPr>
          <a:lstStyle>
            <a:lvl1pPr marL="0" indent="0">
              <a:buNone/>
              <a:defRPr sz="1300" b="1">
                <a:solidFill>
                  <a:schemeClr val="bg1"/>
                </a:solidFill>
              </a:defRPr>
            </a:lvl1pPr>
            <a:lvl2pPr marL="205330" indent="0">
              <a:buNone/>
              <a:defRPr sz="1300"/>
            </a:lvl2pPr>
            <a:lvl3pPr marL="410662" indent="0">
              <a:buNone/>
              <a:defRPr sz="1300"/>
            </a:lvl3pPr>
            <a:lvl4pPr marL="615992" indent="0">
              <a:buNone/>
              <a:defRPr sz="1300"/>
            </a:lvl4pPr>
            <a:lvl5pPr marL="821323" indent="0">
              <a:buNone/>
              <a:defRPr sz="1300"/>
            </a:lvl5pPr>
          </a:lstStyle>
          <a:p>
            <a:pPr lvl="0"/>
            <a:r>
              <a:rPr lang="en-NZ" noProof="0" dirty="0"/>
              <a:t>First Gas / Date</a:t>
            </a:r>
          </a:p>
        </p:txBody>
      </p:sp>
      <p:cxnSp>
        <p:nvCxnSpPr>
          <p:cNvPr id="10" name="Straight Connector 9"/>
          <p:cNvCxnSpPr/>
          <p:nvPr userDrawn="1"/>
        </p:nvCxnSpPr>
        <p:spPr>
          <a:xfrm>
            <a:off x="432001" y="7309023"/>
            <a:ext cx="9828000"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432001" y="734219"/>
            <a:ext cx="9828000" cy="399641"/>
          </a:xfrm>
        </p:spPr>
        <p:txBody>
          <a:bodyPr/>
          <a:lstStyle>
            <a:lvl1pPr>
              <a:lnSpc>
                <a:spcPts val="3000"/>
              </a:lnSpc>
              <a:defRPr sz="3000" baseline="0">
                <a:solidFill>
                  <a:schemeClr val="tx1"/>
                </a:solidFill>
              </a:defRPr>
            </a:lvl1pPr>
          </a:lstStyle>
          <a:p>
            <a:r>
              <a:rPr lang="en-NZ" noProof="0" dirty="0"/>
              <a:t>First Gas Presentation Title</a:t>
            </a:r>
          </a:p>
        </p:txBody>
      </p:sp>
      <p:sp>
        <p:nvSpPr>
          <p:cNvPr id="11" name="Subtitle 2"/>
          <p:cNvSpPr>
            <a:spLocks noGrp="1"/>
          </p:cNvSpPr>
          <p:nvPr>
            <p:ph type="subTitle" idx="1" hasCustomPrompt="1"/>
          </p:nvPr>
        </p:nvSpPr>
        <p:spPr>
          <a:xfrm>
            <a:off x="432001"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tx1"/>
                </a:solidFill>
              </a:defRPr>
            </a:lvl1pPr>
            <a:lvl2pPr marL="521540" indent="0" algn="ctr">
              <a:buNone/>
              <a:defRPr>
                <a:solidFill>
                  <a:schemeClr val="tx1">
                    <a:tint val="75000"/>
                  </a:schemeClr>
                </a:solidFill>
              </a:defRPr>
            </a:lvl2pPr>
            <a:lvl3pPr marL="1043080" indent="0" algn="ctr">
              <a:buNone/>
              <a:defRPr>
                <a:solidFill>
                  <a:schemeClr val="tx1">
                    <a:tint val="75000"/>
                  </a:schemeClr>
                </a:solidFill>
              </a:defRPr>
            </a:lvl3pPr>
            <a:lvl4pPr marL="1564620" indent="0" algn="ctr">
              <a:buNone/>
              <a:defRPr>
                <a:solidFill>
                  <a:schemeClr val="tx1">
                    <a:tint val="75000"/>
                  </a:schemeClr>
                </a:solidFill>
              </a:defRPr>
            </a:lvl4pPr>
            <a:lvl5pPr marL="2086160" indent="0" algn="ctr">
              <a:buNone/>
              <a:defRPr>
                <a:solidFill>
                  <a:schemeClr val="tx1">
                    <a:tint val="75000"/>
                  </a:schemeClr>
                </a:solidFill>
              </a:defRPr>
            </a:lvl5pPr>
            <a:lvl6pPr marL="2607700" indent="0" algn="ctr">
              <a:buNone/>
              <a:defRPr>
                <a:solidFill>
                  <a:schemeClr val="tx1">
                    <a:tint val="75000"/>
                  </a:schemeClr>
                </a:solidFill>
              </a:defRPr>
            </a:lvl6pPr>
            <a:lvl7pPr marL="3129240" indent="0" algn="ctr">
              <a:buNone/>
              <a:defRPr>
                <a:solidFill>
                  <a:schemeClr val="tx1">
                    <a:tint val="75000"/>
                  </a:schemeClr>
                </a:solidFill>
              </a:defRPr>
            </a:lvl7pPr>
            <a:lvl8pPr marL="3650780" indent="0" algn="ctr">
              <a:buNone/>
              <a:defRPr>
                <a:solidFill>
                  <a:schemeClr val="tx1">
                    <a:tint val="75000"/>
                  </a:schemeClr>
                </a:solidFill>
              </a:defRPr>
            </a:lvl8pPr>
            <a:lvl9pPr marL="4172320" indent="0" algn="ctr">
              <a:buNone/>
              <a:defRPr>
                <a:solidFill>
                  <a:schemeClr val="tx1">
                    <a:tint val="75000"/>
                  </a:schemeClr>
                </a:solidFill>
              </a:defRPr>
            </a:lvl9pPr>
          </a:lstStyle>
          <a:p>
            <a:r>
              <a:rPr lang="en-NZ" noProof="0" dirty="0"/>
              <a:t>Presenter’s Name</a:t>
            </a:r>
          </a:p>
        </p:txBody>
      </p:sp>
    </p:spTree>
    <p:extLst>
      <p:ext uri="{BB962C8B-B14F-4D97-AF65-F5344CB8AC3E}">
        <p14:creationId xmlns:p14="http://schemas.microsoft.com/office/powerpoint/2010/main" val="32896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10" hasCustomPrompt="1"/>
          </p:nvPr>
        </p:nvSpPr>
        <p:spPr>
          <a:xfrm>
            <a:off x="432000" y="6949990"/>
            <a:ext cx="9360000" cy="198458"/>
          </a:xfrm>
          <a:prstGeom prst="rect">
            <a:avLst/>
          </a:prstGeom>
        </p:spPr>
        <p:txBody>
          <a:bodyPr lIns="0">
            <a:noAutofit/>
          </a:bodyPr>
          <a:lstStyle>
            <a:lvl1pPr marL="0" indent="0">
              <a:buNone/>
              <a:defRPr sz="1300" b="1">
                <a:solidFill>
                  <a:schemeClr val="bg1"/>
                </a:solidFill>
              </a:defRPr>
            </a:lvl1pPr>
            <a:lvl2pPr marL="205330" indent="0">
              <a:buNone/>
              <a:defRPr sz="1300"/>
            </a:lvl2pPr>
            <a:lvl3pPr marL="410662" indent="0">
              <a:buNone/>
              <a:defRPr sz="1300"/>
            </a:lvl3pPr>
            <a:lvl4pPr marL="615992" indent="0">
              <a:buNone/>
              <a:defRPr sz="1300"/>
            </a:lvl4pPr>
            <a:lvl5pPr marL="821323" indent="0">
              <a:buNone/>
              <a:defRPr sz="1300"/>
            </a:lvl5pPr>
          </a:lstStyle>
          <a:p>
            <a:pPr lvl="0"/>
            <a:r>
              <a:rPr lang="en-NZ" noProof="0" dirty="0"/>
              <a:t>First Gas / Date</a:t>
            </a:r>
          </a:p>
          <a:p>
            <a:pPr lvl="0"/>
            <a:endParaRPr lang="en-NZ" noProof="0" dirty="0"/>
          </a:p>
        </p:txBody>
      </p:sp>
      <p:cxnSp>
        <p:nvCxnSpPr>
          <p:cNvPr id="10" name="Straight Connector 9"/>
          <p:cNvCxnSpPr/>
          <p:nvPr userDrawn="1"/>
        </p:nvCxnSpPr>
        <p:spPr>
          <a:xfrm>
            <a:off x="432001" y="7309023"/>
            <a:ext cx="9828000"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432001" y="734219"/>
            <a:ext cx="9828000" cy="399641"/>
          </a:xfrm>
        </p:spPr>
        <p:txBody>
          <a:bodyPr/>
          <a:lstStyle>
            <a:lvl1pPr>
              <a:lnSpc>
                <a:spcPts val="3000"/>
              </a:lnSpc>
              <a:defRPr sz="3000" baseline="0">
                <a:solidFill>
                  <a:schemeClr val="bg1"/>
                </a:solidFill>
              </a:defRPr>
            </a:lvl1pPr>
          </a:lstStyle>
          <a:p>
            <a:r>
              <a:rPr lang="en-NZ" noProof="0" dirty="0"/>
              <a:t>First Gas Presentation Title</a:t>
            </a:r>
          </a:p>
        </p:txBody>
      </p:sp>
      <p:sp>
        <p:nvSpPr>
          <p:cNvPr id="11" name="Subtitle 2"/>
          <p:cNvSpPr>
            <a:spLocks noGrp="1"/>
          </p:cNvSpPr>
          <p:nvPr>
            <p:ph type="subTitle" idx="1" hasCustomPrompt="1"/>
          </p:nvPr>
        </p:nvSpPr>
        <p:spPr>
          <a:xfrm>
            <a:off x="432001"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40" indent="0" algn="ctr">
              <a:buNone/>
              <a:defRPr>
                <a:solidFill>
                  <a:schemeClr val="tx1">
                    <a:tint val="75000"/>
                  </a:schemeClr>
                </a:solidFill>
              </a:defRPr>
            </a:lvl2pPr>
            <a:lvl3pPr marL="1043080" indent="0" algn="ctr">
              <a:buNone/>
              <a:defRPr>
                <a:solidFill>
                  <a:schemeClr val="tx1">
                    <a:tint val="75000"/>
                  </a:schemeClr>
                </a:solidFill>
              </a:defRPr>
            </a:lvl3pPr>
            <a:lvl4pPr marL="1564620" indent="0" algn="ctr">
              <a:buNone/>
              <a:defRPr>
                <a:solidFill>
                  <a:schemeClr val="tx1">
                    <a:tint val="75000"/>
                  </a:schemeClr>
                </a:solidFill>
              </a:defRPr>
            </a:lvl4pPr>
            <a:lvl5pPr marL="2086160" indent="0" algn="ctr">
              <a:buNone/>
              <a:defRPr>
                <a:solidFill>
                  <a:schemeClr val="tx1">
                    <a:tint val="75000"/>
                  </a:schemeClr>
                </a:solidFill>
              </a:defRPr>
            </a:lvl5pPr>
            <a:lvl6pPr marL="2607700" indent="0" algn="ctr">
              <a:buNone/>
              <a:defRPr>
                <a:solidFill>
                  <a:schemeClr val="tx1">
                    <a:tint val="75000"/>
                  </a:schemeClr>
                </a:solidFill>
              </a:defRPr>
            </a:lvl6pPr>
            <a:lvl7pPr marL="3129240" indent="0" algn="ctr">
              <a:buNone/>
              <a:defRPr>
                <a:solidFill>
                  <a:schemeClr val="tx1">
                    <a:tint val="75000"/>
                  </a:schemeClr>
                </a:solidFill>
              </a:defRPr>
            </a:lvl7pPr>
            <a:lvl8pPr marL="3650780" indent="0" algn="ctr">
              <a:buNone/>
              <a:defRPr>
                <a:solidFill>
                  <a:schemeClr val="tx1">
                    <a:tint val="75000"/>
                  </a:schemeClr>
                </a:solidFill>
              </a:defRPr>
            </a:lvl8pPr>
            <a:lvl9pPr marL="4172320" indent="0" algn="ctr">
              <a:buNone/>
              <a:defRPr>
                <a:solidFill>
                  <a:schemeClr val="tx1">
                    <a:tint val="75000"/>
                  </a:schemeClr>
                </a:solidFill>
              </a:defRPr>
            </a:lvl9pPr>
          </a:lstStyle>
          <a:p>
            <a:r>
              <a:rPr lang="en-NZ" noProof="0" dirty="0"/>
              <a:t>Presenter’s Name</a:t>
            </a:r>
          </a:p>
        </p:txBody>
      </p:sp>
    </p:spTree>
    <p:extLst>
      <p:ext uri="{BB962C8B-B14F-4D97-AF65-F5344CB8AC3E}">
        <p14:creationId xmlns:p14="http://schemas.microsoft.com/office/powerpoint/2010/main" val="336558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ub heading">
    <p:spTree>
      <p:nvGrpSpPr>
        <p:cNvPr id="1" name=""/>
        <p:cNvGrpSpPr/>
        <p:nvPr/>
      </p:nvGrpSpPr>
      <p:grpSpPr>
        <a:xfrm>
          <a:off x="0" y="0"/>
          <a:ext cx="0" cy="0"/>
          <a:chOff x="0" y="0"/>
          <a:chExt cx="0" cy="0"/>
        </a:xfrm>
      </p:grpSpPr>
      <p:sp>
        <p:nvSpPr>
          <p:cNvPr id="2" name="Title 1"/>
          <p:cNvSpPr>
            <a:spLocks noGrp="1"/>
          </p:cNvSpPr>
          <p:nvPr>
            <p:ph type="title"/>
          </p:nvPr>
        </p:nvSpPr>
        <p:spPr>
          <a:xfrm>
            <a:off x="450157" y="476302"/>
            <a:ext cx="7776864" cy="424011"/>
          </a:xfrm>
        </p:spPr>
        <p:txBody>
          <a:bodyPr/>
          <a:lstStyle/>
          <a:p>
            <a:r>
              <a:rPr lang="en-AU"/>
              <a:t>Click to edit Master title style</a:t>
            </a:r>
            <a:endParaRPr lang="en-NZ"/>
          </a:p>
        </p:txBody>
      </p:sp>
      <p:cxnSp>
        <p:nvCxnSpPr>
          <p:cNvPr id="4" name="Straight Connector 3"/>
          <p:cNvCxnSpPr/>
          <p:nvPr userDrawn="1"/>
        </p:nvCxnSpPr>
        <p:spPr>
          <a:xfrm>
            <a:off x="432001" y="7309023"/>
            <a:ext cx="9828000" cy="0"/>
          </a:xfrm>
          <a:prstGeom prst="line">
            <a:avLst/>
          </a:prstGeom>
          <a:ln w="19050" cmpd="sng">
            <a:solidFill>
              <a:srgbClr val="7F7F7F"/>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p:nvPr>
        </p:nvSpPr>
        <p:spPr>
          <a:xfrm>
            <a:off x="452870" y="2162507"/>
            <a:ext cx="9790375" cy="4570453"/>
          </a:xfrm>
          <a:prstGeom prst="rect">
            <a:avLst/>
          </a:prstGeom>
        </p:spPr>
        <p:txBody>
          <a:bodyPr vert="horz"/>
          <a:lstStyle>
            <a:lvl1pPr marL="274644" indent="-274644">
              <a:spcBef>
                <a:spcPts val="1600"/>
              </a:spcBef>
              <a:defRPr sz="2200"/>
            </a:lvl1pPr>
            <a:lvl2pPr marL="630252" indent="-209555">
              <a:spcBef>
                <a:spcPts val="900"/>
              </a:spcBef>
              <a:buFont typeface="Lucida Grande"/>
              <a:buChar char="-"/>
              <a:defRPr sz="2200"/>
            </a:lvl2pPr>
            <a:lvl3pPr marL="990623" indent="-180979">
              <a:spcBef>
                <a:spcPts val="500"/>
              </a:spcBef>
              <a:buFont typeface="Wingdings" charset="2"/>
              <a:buChar char="§"/>
              <a:defRPr sz="2200"/>
            </a:lvl3pPr>
          </a:lstStyle>
          <a:p>
            <a:pPr lvl="0"/>
            <a:r>
              <a:rPr lang="en-AU" dirty="0"/>
              <a:t>Click to edit Master text styles</a:t>
            </a:r>
          </a:p>
          <a:p>
            <a:pPr lvl="1"/>
            <a:r>
              <a:rPr lang="en-AU" dirty="0"/>
              <a:t>Second level</a:t>
            </a:r>
          </a:p>
          <a:p>
            <a:pPr lvl="2"/>
            <a:r>
              <a:rPr lang="en-AU" dirty="0"/>
              <a:t>Third level</a:t>
            </a:r>
          </a:p>
        </p:txBody>
      </p:sp>
      <p:sp>
        <p:nvSpPr>
          <p:cNvPr id="10" name="Text Placeholder 9"/>
          <p:cNvSpPr>
            <a:spLocks noGrp="1"/>
          </p:cNvSpPr>
          <p:nvPr>
            <p:ph type="body" sz="quarter" idx="11"/>
          </p:nvPr>
        </p:nvSpPr>
        <p:spPr>
          <a:xfrm>
            <a:off x="452870" y="1692399"/>
            <a:ext cx="9790375" cy="360040"/>
          </a:xfrm>
          <a:prstGeom prst="rect">
            <a:avLst/>
          </a:prstGeom>
        </p:spPr>
        <p:txBody>
          <a:bodyPr vert="horz"/>
          <a:lstStyle>
            <a:lvl1pPr marL="0" indent="0">
              <a:buNone/>
              <a:defRPr sz="2200" b="1">
                <a:solidFill>
                  <a:schemeClr val="bg1">
                    <a:lumMod val="50000"/>
                  </a:schemeClr>
                </a:solidFill>
              </a:defRPr>
            </a:lvl1pPr>
          </a:lstStyle>
          <a:p>
            <a:pPr lvl="0"/>
            <a:r>
              <a:rPr lang="en-AU"/>
              <a:t>Click to edit Master text styles</a:t>
            </a:r>
          </a:p>
        </p:txBody>
      </p:sp>
      <p:sp>
        <p:nvSpPr>
          <p:cNvPr id="9"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11"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Tree>
    <p:extLst>
      <p:ext uri="{BB962C8B-B14F-4D97-AF65-F5344CB8AC3E}">
        <p14:creationId xmlns:p14="http://schemas.microsoft.com/office/powerpoint/2010/main" val="104460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157" y="476302"/>
            <a:ext cx="7776864" cy="424011"/>
          </a:xfrm>
        </p:spPr>
        <p:txBody>
          <a:bodyPr/>
          <a:lstStyle/>
          <a:p>
            <a:r>
              <a:rPr lang="en-AU"/>
              <a:t>Click to edit Master title style</a:t>
            </a:r>
            <a:endParaRPr lang="en-NZ"/>
          </a:p>
        </p:txBody>
      </p:sp>
      <p:cxnSp>
        <p:nvCxnSpPr>
          <p:cNvPr id="4" name="Straight Connector 3"/>
          <p:cNvCxnSpPr/>
          <p:nvPr userDrawn="1"/>
        </p:nvCxnSpPr>
        <p:spPr>
          <a:xfrm>
            <a:off x="432001" y="7309023"/>
            <a:ext cx="9828000" cy="0"/>
          </a:xfrm>
          <a:prstGeom prst="line">
            <a:avLst/>
          </a:prstGeom>
          <a:ln w="19050" cmpd="sng">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6"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8" name="Text Placeholder 7"/>
          <p:cNvSpPr>
            <a:spLocks noGrp="1"/>
          </p:cNvSpPr>
          <p:nvPr>
            <p:ph type="body" sz="quarter" idx="10"/>
          </p:nvPr>
        </p:nvSpPr>
        <p:spPr>
          <a:xfrm>
            <a:off x="452870" y="1692399"/>
            <a:ext cx="9790375" cy="5040560"/>
          </a:xfrm>
          <a:prstGeom prst="rect">
            <a:avLst/>
          </a:prstGeom>
        </p:spPr>
        <p:txBody>
          <a:bodyPr vert="horz"/>
          <a:lstStyle>
            <a:lvl1pPr marL="269881" indent="-269881">
              <a:spcBef>
                <a:spcPts val="1200"/>
              </a:spcBef>
              <a:defRPr/>
            </a:lvl1pPr>
            <a:lvl2pPr marL="630252" indent="-209555">
              <a:spcBef>
                <a:spcPts val="900"/>
              </a:spcBef>
              <a:buFont typeface="Lucida Grande"/>
              <a:buChar char="-"/>
              <a:defRPr/>
            </a:lvl2pPr>
            <a:lvl3pPr marL="990623" indent="-180979">
              <a:spcBef>
                <a:spcPts val="500"/>
              </a:spcBef>
              <a:buFont typeface="Wingdings" charset="2"/>
              <a:buChar char="§"/>
              <a:defRPr/>
            </a:lvl3p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224956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0157" y="476302"/>
            <a:ext cx="7776864" cy="424011"/>
          </a:xfrm>
        </p:spPr>
        <p:txBody>
          <a:bodyPr/>
          <a:lstStyle/>
          <a:p>
            <a:r>
              <a:rPr lang="en-AU"/>
              <a:t>Click to edit Master title style</a:t>
            </a:r>
            <a:endParaRPr lang="en-NZ"/>
          </a:p>
        </p:txBody>
      </p:sp>
      <p:cxnSp>
        <p:nvCxnSpPr>
          <p:cNvPr id="4" name="Straight Connector 3"/>
          <p:cNvCxnSpPr/>
          <p:nvPr userDrawn="1"/>
        </p:nvCxnSpPr>
        <p:spPr>
          <a:xfrm>
            <a:off x="432001" y="7309023"/>
            <a:ext cx="9828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6"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8" name="Text Placeholder 7"/>
          <p:cNvSpPr>
            <a:spLocks noGrp="1"/>
          </p:cNvSpPr>
          <p:nvPr>
            <p:ph type="body" sz="quarter" idx="10"/>
          </p:nvPr>
        </p:nvSpPr>
        <p:spPr>
          <a:xfrm>
            <a:off x="452870" y="1692399"/>
            <a:ext cx="4605799" cy="5040560"/>
          </a:xfrm>
          <a:prstGeom prst="rect">
            <a:avLst/>
          </a:prstGeom>
        </p:spPr>
        <p:txBody>
          <a:bodyPr vert="horz"/>
          <a:lstStyle>
            <a:lvl1pPr>
              <a:spcBef>
                <a:spcPts val="1200"/>
              </a:spcBef>
              <a:defRPr/>
            </a:lvl1pPr>
            <a:lvl2pPr marL="723917" indent="-303220">
              <a:spcBef>
                <a:spcPts val="900"/>
              </a:spcBef>
              <a:buFont typeface="Lucida Grande"/>
              <a:buChar char="-"/>
              <a:defRPr/>
            </a:lvl2pPr>
            <a:lvl3pPr marL="1162077" indent="-260356">
              <a:spcBef>
                <a:spcPts val="500"/>
              </a:spcBef>
              <a:buFont typeface="Wingdings" charset="2"/>
              <a:buChar char="§"/>
              <a:defRPr/>
            </a:lvl3pPr>
          </a:lstStyle>
          <a:p>
            <a:pPr lvl="0"/>
            <a:r>
              <a:rPr lang="en-AU"/>
              <a:t>Click to edit Master text styles</a:t>
            </a:r>
          </a:p>
          <a:p>
            <a:pPr lvl="1"/>
            <a:r>
              <a:rPr lang="en-AU"/>
              <a:t>Second level</a:t>
            </a:r>
          </a:p>
          <a:p>
            <a:pPr lvl="2"/>
            <a:r>
              <a:rPr lang="en-AU"/>
              <a:t>Third level</a:t>
            </a:r>
          </a:p>
        </p:txBody>
      </p:sp>
      <p:sp>
        <p:nvSpPr>
          <p:cNvPr id="7" name="Text Placeholder 7"/>
          <p:cNvSpPr>
            <a:spLocks noGrp="1"/>
          </p:cNvSpPr>
          <p:nvPr>
            <p:ph type="body" sz="quarter" idx="11"/>
          </p:nvPr>
        </p:nvSpPr>
        <p:spPr>
          <a:xfrm>
            <a:off x="5634733" y="1692399"/>
            <a:ext cx="4605799" cy="5040560"/>
          </a:xfrm>
          <a:prstGeom prst="rect">
            <a:avLst/>
          </a:prstGeom>
        </p:spPr>
        <p:txBody>
          <a:bodyPr vert="horz"/>
          <a:lstStyle>
            <a:lvl1pPr>
              <a:spcBef>
                <a:spcPts val="1200"/>
              </a:spcBef>
              <a:defRPr/>
            </a:lvl1pPr>
            <a:lvl2pPr marL="723917" indent="-303220">
              <a:spcBef>
                <a:spcPts val="900"/>
              </a:spcBef>
              <a:buFont typeface="Lucida Grande"/>
              <a:buChar char="-"/>
              <a:defRPr/>
            </a:lvl2pPr>
            <a:lvl3pPr marL="1162077" indent="-260356">
              <a:spcBef>
                <a:spcPts val="500"/>
              </a:spcBef>
              <a:buFont typeface="Wingdings" charset="2"/>
              <a:buChar char="§"/>
              <a:defRPr/>
            </a:lvl3pPr>
          </a:lstStyle>
          <a:p>
            <a:pPr lvl="0"/>
            <a:r>
              <a:rPr lang="en-AU"/>
              <a:t>Click to edit Master text styles</a:t>
            </a:r>
          </a:p>
          <a:p>
            <a:pPr lvl="1"/>
            <a:r>
              <a:rPr lang="en-AU"/>
              <a:t>Second level</a:t>
            </a:r>
          </a:p>
          <a:p>
            <a:pPr lvl="2"/>
            <a:r>
              <a:rPr lang="en-AU"/>
              <a:t>Third level</a:t>
            </a:r>
          </a:p>
        </p:txBody>
      </p:sp>
    </p:spTree>
    <p:extLst>
      <p:ext uri="{BB962C8B-B14F-4D97-AF65-F5344CB8AC3E}">
        <p14:creationId xmlns:p14="http://schemas.microsoft.com/office/powerpoint/2010/main" val="424991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Column and Sub heading">
    <p:spTree>
      <p:nvGrpSpPr>
        <p:cNvPr id="1" name=""/>
        <p:cNvGrpSpPr/>
        <p:nvPr/>
      </p:nvGrpSpPr>
      <p:grpSpPr>
        <a:xfrm>
          <a:off x="0" y="0"/>
          <a:ext cx="0" cy="0"/>
          <a:chOff x="0" y="0"/>
          <a:chExt cx="0" cy="0"/>
        </a:xfrm>
      </p:grpSpPr>
      <p:sp>
        <p:nvSpPr>
          <p:cNvPr id="2" name="Title 1"/>
          <p:cNvSpPr>
            <a:spLocks noGrp="1"/>
          </p:cNvSpPr>
          <p:nvPr>
            <p:ph type="title"/>
          </p:nvPr>
        </p:nvSpPr>
        <p:spPr>
          <a:xfrm>
            <a:off x="450157" y="476302"/>
            <a:ext cx="7776864" cy="424011"/>
          </a:xfrm>
        </p:spPr>
        <p:txBody>
          <a:bodyPr/>
          <a:lstStyle/>
          <a:p>
            <a:r>
              <a:rPr lang="en-AU"/>
              <a:t>Click to edit Master title style</a:t>
            </a:r>
            <a:endParaRPr lang="en-NZ"/>
          </a:p>
        </p:txBody>
      </p:sp>
      <p:cxnSp>
        <p:nvCxnSpPr>
          <p:cNvPr id="4" name="Straight Connector 3"/>
          <p:cNvCxnSpPr/>
          <p:nvPr userDrawn="1"/>
        </p:nvCxnSpPr>
        <p:spPr>
          <a:xfrm>
            <a:off x="432001" y="7309023"/>
            <a:ext cx="9828000" cy="0"/>
          </a:xfrm>
          <a:prstGeom prst="line">
            <a:avLst/>
          </a:prstGeom>
          <a:ln w="19050" cmpd="sng">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6"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8" name="Text Placeholder 7"/>
          <p:cNvSpPr>
            <a:spLocks noGrp="1"/>
          </p:cNvSpPr>
          <p:nvPr>
            <p:ph type="body" sz="quarter" idx="10"/>
          </p:nvPr>
        </p:nvSpPr>
        <p:spPr>
          <a:xfrm>
            <a:off x="452870" y="2052439"/>
            <a:ext cx="4605799" cy="4680520"/>
          </a:xfrm>
          <a:prstGeom prst="rect">
            <a:avLst/>
          </a:prstGeom>
        </p:spPr>
        <p:txBody>
          <a:bodyPr vert="horz"/>
          <a:lstStyle>
            <a:lvl1pPr marL="269881" indent="-269881">
              <a:spcBef>
                <a:spcPts val="1200"/>
              </a:spcBef>
              <a:defRPr/>
            </a:lvl1pPr>
            <a:lvl2pPr marL="630252" indent="-180979">
              <a:spcBef>
                <a:spcPts val="900"/>
              </a:spcBef>
              <a:buFont typeface="Lucida Grande"/>
              <a:buChar char="-"/>
              <a:defRPr/>
            </a:lvl2pPr>
            <a:lvl3pPr marL="990623" indent="-180979">
              <a:spcBef>
                <a:spcPts val="500"/>
              </a:spcBef>
              <a:buFont typeface="Wingdings" charset="2"/>
              <a:buChar char="§"/>
              <a:defRPr/>
            </a:lvl3pPr>
          </a:lstStyle>
          <a:p>
            <a:pPr lvl="0"/>
            <a:r>
              <a:rPr lang="en-AU" dirty="0"/>
              <a:t>Click to edit Master text styles</a:t>
            </a:r>
          </a:p>
          <a:p>
            <a:pPr lvl="1"/>
            <a:r>
              <a:rPr lang="en-AU" dirty="0"/>
              <a:t>Second level</a:t>
            </a:r>
          </a:p>
          <a:p>
            <a:pPr lvl="2"/>
            <a:r>
              <a:rPr lang="en-AU" dirty="0"/>
              <a:t>Third level</a:t>
            </a:r>
          </a:p>
        </p:txBody>
      </p:sp>
      <p:sp>
        <p:nvSpPr>
          <p:cNvPr id="10" name="Text Placeholder 9"/>
          <p:cNvSpPr>
            <a:spLocks noGrp="1"/>
          </p:cNvSpPr>
          <p:nvPr>
            <p:ph type="body" sz="quarter" idx="11"/>
          </p:nvPr>
        </p:nvSpPr>
        <p:spPr>
          <a:xfrm>
            <a:off x="452870" y="1692399"/>
            <a:ext cx="4605799" cy="360040"/>
          </a:xfrm>
          <a:prstGeom prst="rect">
            <a:avLst/>
          </a:prstGeom>
        </p:spPr>
        <p:txBody>
          <a:bodyPr vert="horz"/>
          <a:lstStyle>
            <a:lvl1pPr marL="0" indent="0">
              <a:buNone/>
              <a:defRPr b="1">
                <a:solidFill>
                  <a:schemeClr val="bg1">
                    <a:lumMod val="50000"/>
                  </a:schemeClr>
                </a:solidFill>
              </a:defRPr>
            </a:lvl1pPr>
          </a:lstStyle>
          <a:p>
            <a:pPr lvl="0"/>
            <a:r>
              <a:rPr lang="en-AU"/>
              <a:t>Click to edit Master text styles</a:t>
            </a:r>
          </a:p>
        </p:txBody>
      </p:sp>
      <p:sp>
        <p:nvSpPr>
          <p:cNvPr id="9" name="Text Placeholder 7"/>
          <p:cNvSpPr>
            <a:spLocks noGrp="1"/>
          </p:cNvSpPr>
          <p:nvPr>
            <p:ph type="body" sz="quarter" idx="12"/>
          </p:nvPr>
        </p:nvSpPr>
        <p:spPr>
          <a:xfrm>
            <a:off x="5634733" y="2052439"/>
            <a:ext cx="4605799" cy="4680520"/>
          </a:xfrm>
          <a:prstGeom prst="rect">
            <a:avLst/>
          </a:prstGeom>
        </p:spPr>
        <p:txBody>
          <a:bodyPr vert="horz"/>
          <a:lstStyle>
            <a:lvl1pPr marL="269881" indent="-269881">
              <a:spcBef>
                <a:spcPts val="1200"/>
              </a:spcBef>
              <a:defRPr/>
            </a:lvl1pPr>
            <a:lvl2pPr marL="630252" indent="-209555">
              <a:spcBef>
                <a:spcPts val="900"/>
              </a:spcBef>
              <a:buFont typeface="Lucida Grande"/>
              <a:buChar char="-"/>
              <a:defRPr/>
            </a:lvl2pPr>
            <a:lvl3pPr marL="990623" indent="-177804">
              <a:spcBef>
                <a:spcPts val="500"/>
              </a:spcBef>
              <a:buFont typeface="Wingdings" charset="2"/>
              <a:buChar char="§"/>
              <a:defRPr/>
            </a:lvl3pPr>
          </a:lstStyle>
          <a:p>
            <a:pPr lvl="0"/>
            <a:r>
              <a:rPr lang="en-AU" dirty="0"/>
              <a:t>Click to edit Master text styles</a:t>
            </a:r>
          </a:p>
          <a:p>
            <a:pPr lvl="1"/>
            <a:r>
              <a:rPr lang="en-AU" dirty="0"/>
              <a:t>Second level</a:t>
            </a:r>
          </a:p>
          <a:p>
            <a:pPr lvl="2"/>
            <a:r>
              <a:rPr lang="en-AU" dirty="0"/>
              <a:t>Third level</a:t>
            </a:r>
          </a:p>
        </p:txBody>
      </p:sp>
      <p:sp>
        <p:nvSpPr>
          <p:cNvPr id="11" name="Text Placeholder 9"/>
          <p:cNvSpPr>
            <a:spLocks noGrp="1"/>
          </p:cNvSpPr>
          <p:nvPr>
            <p:ph type="body" sz="quarter" idx="13"/>
          </p:nvPr>
        </p:nvSpPr>
        <p:spPr>
          <a:xfrm>
            <a:off x="5634733" y="1692399"/>
            <a:ext cx="4605799" cy="360040"/>
          </a:xfrm>
          <a:prstGeom prst="rect">
            <a:avLst/>
          </a:prstGeom>
        </p:spPr>
        <p:txBody>
          <a:bodyPr vert="horz"/>
          <a:lstStyle>
            <a:lvl1pPr marL="0" indent="0">
              <a:buNone/>
              <a:defRPr b="1">
                <a:solidFill>
                  <a:schemeClr val="bg1">
                    <a:lumMod val="50000"/>
                  </a:schemeClr>
                </a:solidFill>
              </a:defRPr>
            </a:lvl1pPr>
          </a:lstStyle>
          <a:p>
            <a:pPr lvl="0"/>
            <a:r>
              <a:rPr lang="en-AU"/>
              <a:t>Click to edit Master text styles</a:t>
            </a:r>
          </a:p>
        </p:txBody>
      </p:sp>
    </p:spTree>
    <p:extLst>
      <p:ext uri="{BB962C8B-B14F-4D97-AF65-F5344CB8AC3E}">
        <p14:creationId xmlns:p14="http://schemas.microsoft.com/office/powerpoint/2010/main" val="345134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Objec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432001" y="7309023"/>
            <a:ext cx="9828000" cy="0"/>
          </a:xfrm>
          <a:prstGeom prst="line">
            <a:avLst/>
          </a:prstGeom>
          <a:ln w="190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8"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11" name="Content Placeholder 2"/>
          <p:cNvSpPr>
            <a:spLocks noGrp="1"/>
          </p:cNvSpPr>
          <p:nvPr>
            <p:ph idx="1"/>
          </p:nvPr>
        </p:nvSpPr>
        <p:spPr>
          <a:xfrm>
            <a:off x="432001" y="1692399"/>
            <a:ext cx="9828000" cy="5112568"/>
          </a:xfrm>
          <a:prstGeom prst="rect">
            <a:avLst/>
          </a:prstGeom>
        </p:spPr>
        <p:txBody>
          <a:bodyPr lIns="0"/>
          <a:lstStyle>
            <a:lvl1pPr marL="0" indent="-205330">
              <a:buFont typeface="Arial"/>
              <a:buChar char="•"/>
              <a:defRPr sz="1600" baseline="0"/>
            </a:lvl1pPr>
            <a:lvl2pPr>
              <a:defRPr sz="1600" baseline="0"/>
            </a:lvl2pPr>
          </a:lstStyle>
          <a:p>
            <a:pPr marL="0" lvl="0" indent="0">
              <a:buNone/>
            </a:pPr>
            <a:r>
              <a:rPr lang="en-AU"/>
              <a:t>Click to edit Master text styles</a:t>
            </a:r>
          </a:p>
        </p:txBody>
      </p:sp>
      <p:sp>
        <p:nvSpPr>
          <p:cNvPr id="9" name="Title 1"/>
          <p:cNvSpPr>
            <a:spLocks noGrp="1"/>
          </p:cNvSpPr>
          <p:nvPr>
            <p:ph type="title"/>
          </p:nvPr>
        </p:nvSpPr>
        <p:spPr>
          <a:xfrm>
            <a:off x="450157" y="476302"/>
            <a:ext cx="7776864" cy="424011"/>
          </a:xfrm>
        </p:spPr>
        <p:txBody>
          <a:bodyPr/>
          <a:lstStyle/>
          <a:p>
            <a:r>
              <a:rPr lang="en-AU"/>
              <a:t>Click to edit Master title style</a:t>
            </a:r>
            <a:endParaRPr lang="en-NZ"/>
          </a:p>
        </p:txBody>
      </p:sp>
    </p:spTree>
    <p:extLst>
      <p:ext uri="{BB962C8B-B14F-4D97-AF65-F5344CB8AC3E}">
        <p14:creationId xmlns:p14="http://schemas.microsoft.com/office/powerpoint/2010/main" val="136831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ple Imager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432001" y="7309023"/>
            <a:ext cx="9828000" cy="0"/>
          </a:xfrm>
          <a:prstGeom prst="line">
            <a:avLst/>
          </a:prstGeom>
          <a:ln w="190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432000" y="540272"/>
            <a:ext cx="7867028" cy="360040"/>
          </a:xfrm>
        </p:spPr>
        <p:txBody>
          <a:bodyPr/>
          <a:lstStyle>
            <a:lvl1pPr>
              <a:lnSpc>
                <a:spcPts val="3000"/>
              </a:lnSpc>
              <a:defRPr sz="2500"/>
            </a:lvl1pPr>
          </a:lstStyle>
          <a:p>
            <a:r>
              <a:rPr lang="en-US" noProof="0" dirty="0"/>
              <a:t>First Gas </a:t>
            </a:r>
            <a:r>
              <a:rPr lang="en-US" noProof="0" dirty="0" err="1"/>
              <a:t>Powerpoint</a:t>
            </a:r>
            <a:r>
              <a:rPr lang="en-US" noProof="0" dirty="0"/>
              <a:t> Title</a:t>
            </a:r>
            <a:endParaRPr lang="en-NZ" noProof="0" dirty="0"/>
          </a:p>
        </p:txBody>
      </p:sp>
      <p:sp>
        <p:nvSpPr>
          <p:cNvPr id="9"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12"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13" name="Picture Placeholder 3"/>
          <p:cNvSpPr>
            <a:spLocks noGrp="1"/>
          </p:cNvSpPr>
          <p:nvPr>
            <p:ph type="pic" sz="quarter" idx="4294967295"/>
          </p:nvPr>
        </p:nvSpPr>
        <p:spPr>
          <a:xfrm>
            <a:off x="1980000" y="2376000"/>
            <a:ext cx="2160000" cy="3240088"/>
          </a:xfrm>
          <a:prstGeom prst="rect">
            <a:avLst/>
          </a:prstGeom>
        </p:spPr>
      </p:sp>
      <p:sp>
        <p:nvSpPr>
          <p:cNvPr id="20" name="Picture Placeholder 9"/>
          <p:cNvSpPr>
            <a:spLocks noGrp="1"/>
          </p:cNvSpPr>
          <p:nvPr>
            <p:ph type="pic" sz="quarter" idx="4294967295"/>
          </p:nvPr>
        </p:nvSpPr>
        <p:spPr>
          <a:xfrm>
            <a:off x="4248000" y="2376000"/>
            <a:ext cx="2160000" cy="3240088"/>
          </a:xfrm>
          <a:prstGeom prst="rect">
            <a:avLst/>
          </a:prstGeom>
        </p:spPr>
      </p:sp>
      <p:sp>
        <p:nvSpPr>
          <p:cNvPr id="21" name="Picture Placeholder 10"/>
          <p:cNvSpPr>
            <a:spLocks noGrp="1"/>
          </p:cNvSpPr>
          <p:nvPr>
            <p:ph type="pic" sz="quarter" idx="4294967295"/>
          </p:nvPr>
        </p:nvSpPr>
        <p:spPr>
          <a:xfrm>
            <a:off x="6516000" y="2376000"/>
            <a:ext cx="2160000" cy="3240088"/>
          </a:xfrm>
          <a:prstGeom prst="rect">
            <a:avLst/>
          </a:prstGeom>
        </p:spPr>
      </p:sp>
    </p:spTree>
    <p:extLst>
      <p:ext uri="{BB962C8B-B14F-4D97-AF65-F5344CB8AC3E}">
        <p14:creationId xmlns:p14="http://schemas.microsoft.com/office/powerpoint/2010/main" val="61878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5200" y="476302"/>
            <a:ext cx="7721820" cy="424011"/>
          </a:xfrm>
          <a:prstGeom prst="rect">
            <a:avLst/>
          </a:prstGeom>
        </p:spPr>
        <p:txBody>
          <a:bodyPr vert="horz" lIns="0" tIns="0" rIns="0" bIns="0" rtlCol="0" anchor="t" anchorCtr="0">
            <a:noAutofit/>
          </a:bodyPr>
          <a:lstStyle/>
          <a:p>
            <a:r>
              <a:rPr lang="en-US" noProof="0" dirty="0"/>
              <a:t>First Gas </a:t>
            </a:r>
            <a:r>
              <a:rPr lang="en-US" noProof="0" dirty="0" err="1"/>
              <a:t>Powerpoint</a:t>
            </a:r>
            <a:r>
              <a:rPr lang="en-US" noProof="0" dirty="0"/>
              <a:t> Title</a:t>
            </a:r>
            <a:endParaRPr lang="en-NZ" noProof="0" dirty="0"/>
          </a:p>
        </p:txBody>
      </p:sp>
    </p:spTree>
    <p:extLst>
      <p:ext uri="{BB962C8B-B14F-4D97-AF65-F5344CB8AC3E}">
        <p14:creationId xmlns:p14="http://schemas.microsoft.com/office/powerpoint/2010/main" val="309792502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6" r:id="rId3"/>
    <p:sldLayoutId id="2147483658" r:id="rId4"/>
    <p:sldLayoutId id="2147483659" r:id="rId5"/>
    <p:sldLayoutId id="2147483660" r:id="rId6"/>
    <p:sldLayoutId id="2147483661" r:id="rId7"/>
    <p:sldLayoutId id="2147483650" r:id="rId8"/>
    <p:sldLayoutId id="2147483655" r:id="rId9"/>
    <p:sldLayoutId id="2147483657" r:id="rId10"/>
    <p:sldLayoutId id="2147483662" r:id="rId11"/>
  </p:sldLayoutIdLst>
  <p:hf hdr="0" ftr="0" dt="0"/>
  <p:txStyles>
    <p:titleStyle>
      <a:lvl1pPr algn="l" defTabSz="1043080" rtl="0" eaLnBrk="1" latinLnBrk="0" hangingPunct="1">
        <a:lnSpc>
          <a:spcPts val="3422"/>
        </a:lnSpc>
        <a:spcBef>
          <a:spcPct val="0"/>
        </a:spcBef>
        <a:buNone/>
        <a:defRPr sz="2900" b="1" kern="1200" baseline="0">
          <a:solidFill>
            <a:schemeClr val="bg1"/>
          </a:solidFill>
          <a:latin typeface="Arial" pitchFamily="34" charset="0"/>
          <a:ea typeface="+mj-ea"/>
          <a:cs typeface="Arial" pitchFamily="34" charset="0"/>
        </a:defRPr>
      </a:lvl1pPr>
    </p:titleStyle>
    <p:bodyStyle>
      <a:lvl1pPr marL="0"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1pPr>
      <a:lvl2pPr marL="410662"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2pPr>
      <a:lvl3pPr marL="615992"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23"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54"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70" indent="-260770" algn="l" defTabSz="104308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90011" indent="-260770" algn="l" defTabSz="104308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550" indent="-260770" algn="l" defTabSz="104308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3090" indent="-260770" algn="l" defTabSz="104308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80" rtl="0" eaLnBrk="1" latinLnBrk="0" hangingPunct="1">
        <a:defRPr sz="2100" kern="1200">
          <a:solidFill>
            <a:schemeClr val="tx1"/>
          </a:solidFill>
          <a:latin typeface="+mn-lt"/>
          <a:ea typeface="+mn-ea"/>
          <a:cs typeface="+mn-cs"/>
        </a:defRPr>
      </a:lvl1pPr>
      <a:lvl2pPr marL="521540" algn="l" defTabSz="1043080" rtl="0" eaLnBrk="1" latinLnBrk="0" hangingPunct="1">
        <a:defRPr sz="2100" kern="1200">
          <a:solidFill>
            <a:schemeClr val="tx1"/>
          </a:solidFill>
          <a:latin typeface="+mn-lt"/>
          <a:ea typeface="+mn-ea"/>
          <a:cs typeface="+mn-cs"/>
        </a:defRPr>
      </a:lvl2pPr>
      <a:lvl3pPr marL="1043080" algn="l" defTabSz="1043080" rtl="0" eaLnBrk="1" latinLnBrk="0" hangingPunct="1">
        <a:defRPr sz="2100" kern="1200">
          <a:solidFill>
            <a:schemeClr val="tx1"/>
          </a:solidFill>
          <a:latin typeface="+mn-lt"/>
          <a:ea typeface="+mn-ea"/>
          <a:cs typeface="+mn-cs"/>
        </a:defRPr>
      </a:lvl3pPr>
      <a:lvl4pPr marL="1564620" algn="l" defTabSz="1043080" rtl="0" eaLnBrk="1" latinLnBrk="0" hangingPunct="1">
        <a:defRPr sz="2100" kern="1200">
          <a:solidFill>
            <a:schemeClr val="tx1"/>
          </a:solidFill>
          <a:latin typeface="+mn-lt"/>
          <a:ea typeface="+mn-ea"/>
          <a:cs typeface="+mn-cs"/>
        </a:defRPr>
      </a:lvl4pPr>
      <a:lvl5pPr marL="2086160" algn="l" defTabSz="1043080" rtl="0" eaLnBrk="1" latinLnBrk="0" hangingPunct="1">
        <a:defRPr sz="2100" kern="1200">
          <a:solidFill>
            <a:schemeClr val="tx1"/>
          </a:solidFill>
          <a:latin typeface="+mn-lt"/>
          <a:ea typeface="+mn-ea"/>
          <a:cs typeface="+mn-cs"/>
        </a:defRPr>
      </a:lvl5pPr>
      <a:lvl6pPr marL="2607700" algn="l" defTabSz="1043080" rtl="0" eaLnBrk="1" latinLnBrk="0" hangingPunct="1">
        <a:defRPr sz="2100" kern="1200">
          <a:solidFill>
            <a:schemeClr val="tx1"/>
          </a:solidFill>
          <a:latin typeface="+mn-lt"/>
          <a:ea typeface="+mn-ea"/>
          <a:cs typeface="+mn-cs"/>
        </a:defRPr>
      </a:lvl6pPr>
      <a:lvl7pPr marL="3129240" algn="l" defTabSz="1043080" rtl="0" eaLnBrk="1" latinLnBrk="0" hangingPunct="1">
        <a:defRPr sz="2100" kern="1200">
          <a:solidFill>
            <a:schemeClr val="tx1"/>
          </a:solidFill>
          <a:latin typeface="+mn-lt"/>
          <a:ea typeface="+mn-ea"/>
          <a:cs typeface="+mn-cs"/>
        </a:defRPr>
      </a:lvl7pPr>
      <a:lvl8pPr marL="3650780" algn="l" defTabSz="1043080" rtl="0" eaLnBrk="1" latinLnBrk="0" hangingPunct="1">
        <a:defRPr sz="2100" kern="1200">
          <a:solidFill>
            <a:schemeClr val="tx1"/>
          </a:solidFill>
          <a:latin typeface="+mn-lt"/>
          <a:ea typeface="+mn-ea"/>
          <a:cs typeface="+mn-cs"/>
        </a:defRPr>
      </a:lvl8pPr>
      <a:lvl9pPr marL="4172320" algn="l" defTabSz="104308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000" y="734217"/>
            <a:ext cx="9828000" cy="814166"/>
          </a:xfrm>
        </p:spPr>
        <p:txBody>
          <a:bodyPr/>
          <a:lstStyle/>
          <a:p>
            <a:r>
              <a:rPr lang="en-NZ" sz="3200" dirty="0"/>
              <a:t>Gas Transmission Access:</a:t>
            </a:r>
            <a:br>
              <a:rPr lang="en-NZ" sz="3200" dirty="0"/>
            </a:br>
            <a:r>
              <a:rPr lang="en-NZ" sz="3200" dirty="0"/>
              <a:t>Draft GTAC Release</a:t>
            </a:r>
            <a:br>
              <a:rPr lang="en-NZ" sz="3200" dirty="0"/>
            </a:br>
            <a:br>
              <a:rPr lang="en-NZ" sz="3200" dirty="0"/>
            </a:br>
            <a:br>
              <a:rPr lang="en-NZ" sz="3200" dirty="0"/>
            </a:br>
            <a:br>
              <a:rPr lang="en-NZ" sz="3200" dirty="0"/>
            </a:br>
            <a:r>
              <a:rPr lang="en-NZ" sz="3200" dirty="0"/>
              <a:t> </a:t>
            </a:r>
            <a:br>
              <a:rPr lang="en-NZ" sz="3200" dirty="0"/>
            </a:br>
            <a:br>
              <a:rPr lang="en-NZ" sz="3200" dirty="0"/>
            </a:br>
            <a:endParaRPr lang="en-NZ" dirty="0"/>
          </a:p>
        </p:txBody>
      </p:sp>
      <p:sp>
        <p:nvSpPr>
          <p:cNvPr id="3" name="Subtitle 2"/>
          <p:cNvSpPr>
            <a:spLocks noGrp="1"/>
          </p:cNvSpPr>
          <p:nvPr>
            <p:ph type="subTitle" idx="1"/>
          </p:nvPr>
        </p:nvSpPr>
        <p:spPr>
          <a:xfrm>
            <a:off x="432001" y="1554520"/>
            <a:ext cx="9828000" cy="288032"/>
          </a:xfrm>
        </p:spPr>
        <p:txBody>
          <a:bodyPr/>
          <a:lstStyle/>
          <a:p>
            <a:endParaRPr lang="en-NZ" dirty="0"/>
          </a:p>
          <a:p>
            <a:r>
              <a:rPr lang="en-NZ" dirty="0"/>
              <a:t>17 August  2017	</a:t>
            </a:r>
          </a:p>
        </p:txBody>
      </p:sp>
      <p:sp>
        <p:nvSpPr>
          <p:cNvPr id="4" name="Text Placeholder 3"/>
          <p:cNvSpPr>
            <a:spLocks noGrp="1"/>
          </p:cNvSpPr>
          <p:nvPr>
            <p:ph type="body" sz="quarter" idx="10"/>
          </p:nvPr>
        </p:nvSpPr>
        <p:spPr>
          <a:xfrm>
            <a:off x="450156" y="7038557"/>
            <a:ext cx="9360000" cy="198458"/>
          </a:xfrm>
        </p:spPr>
        <p:txBody>
          <a:bodyPr/>
          <a:lstStyle/>
          <a:p>
            <a:r>
              <a:rPr lang="en-NZ" sz="1100" dirty="0"/>
              <a:t>First Gas / Presentation</a:t>
            </a:r>
          </a:p>
        </p:txBody>
      </p:sp>
    </p:spTree>
    <p:extLst>
      <p:ext uri="{BB962C8B-B14F-4D97-AF65-F5344CB8AC3E}">
        <p14:creationId xmlns:p14="http://schemas.microsoft.com/office/powerpoint/2010/main" val="2624655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089" y="3648310"/>
            <a:ext cx="9089390" cy="1620771"/>
          </a:xfrm>
        </p:spPr>
        <p:txBody>
          <a:bodyPr/>
          <a:lstStyle/>
          <a:p>
            <a:pPr algn="ctr"/>
            <a:r>
              <a:rPr lang="en-NZ" sz="3200" dirty="0">
                <a:solidFill>
                  <a:schemeClr val="tx1"/>
                </a:solidFill>
              </a:rPr>
              <a:t>Overview of GTAC contents and construction</a:t>
            </a:r>
            <a:br>
              <a:rPr lang="en-NZ" sz="3200" dirty="0">
                <a:solidFill>
                  <a:schemeClr val="tx1"/>
                </a:solidFill>
              </a:rPr>
            </a:br>
            <a:endParaRPr lang="en-NZ" b="0" dirty="0">
              <a:solidFill>
                <a:schemeClr val="tx1"/>
              </a:solidFill>
            </a:endParaRPr>
          </a:p>
        </p:txBody>
      </p:sp>
      <p:sp>
        <p:nvSpPr>
          <p:cNvPr id="5"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10</a:t>
            </a:fld>
            <a:endParaRPr lang="en-NZ" sz="1400" dirty="0"/>
          </a:p>
        </p:txBody>
      </p:sp>
    </p:spTree>
    <p:extLst>
      <p:ext uri="{BB962C8B-B14F-4D97-AF65-F5344CB8AC3E}">
        <p14:creationId xmlns:p14="http://schemas.microsoft.com/office/powerpoint/2010/main" val="413931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1260" y="1671145"/>
            <a:ext cx="9838149" cy="3093154"/>
          </a:xfrm>
          <a:prstGeom prst="rect">
            <a:avLst/>
          </a:prstGeom>
          <a:noFill/>
        </p:spPr>
        <p:txBody>
          <a:bodyPr wrap="square" rtlCol="0">
            <a:spAutoFit/>
          </a:bodyPr>
          <a:lstStyle>
            <a:defPPr>
              <a:defRPr lang="en-US"/>
            </a:defPPr>
            <a:lvl1pPr marL="342908" indent="-342908">
              <a:lnSpc>
                <a:spcPct val="150000"/>
              </a:lnSpc>
              <a:spcAft>
                <a:spcPts val="600"/>
              </a:spcAft>
              <a:buFont typeface="Arial" panose="020B0604020202020204" pitchFamily="34" charset="0"/>
              <a:buChar char="•"/>
              <a:defRPr sz="1600">
                <a:latin typeface="Arial" panose="020B0604020202020204" pitchFamily="34" charset="0"/>
                <a:ea typeface="Calibri" panose="020F0502020204030204" pitchFamily="34" charset="0"/>
                <a:cs typeface="Times New Roman" panose="02020603050405020304" pitchFamily="18" charset="0"/>
              </a:defRPr>
            </a:lvl1pPr>
            <a:lvl2pPr marL="742950" lvl="1" indent="-285750">
              <a:lnSpc>
                <a:spcPct val="107000"/>
              </a:lnSpc>
              <a:spcAft>
                <a:spcPts val="600"/>
              </a:spcAft>
              <a:buFont typeface="Courier New" panose="02070309020205020404" pitchFamily="49" charset="0"/>
              <a:buChar char="o"/>
              <a:defRPr sz="1600">
                <a:latin typeface="Arial" panose="020B0604020202020204" pitchFamily="34" charset="0"/>
                <a:ea typeface="Calibri" panose="020F0502020204030204" pitchFamily="34" charset="0"/>
                <a:cs typeface="Times New Roman" panose="02020603050405020304" pitchFamily="18" charset="0"/>
              </a:defRPr>
            </a:lvl2pPr>
          </a:lstStyle>
          <a:p>
            <a:pPr>
              <a:lnSpc>
                <a:spcPct val="100000"/>
              </a:lnSpc>
            </a:pPr>
            <a:r>
              <a:rPr lang="en-NZ" dirty="0"/>
              <a:t>We established and refined 5 objectives for the GTAC as part of SCOP2, which we have applied throughout the process:</a:t>
            </a:r>
          </a:p>
          <a:p>
            <a:pPr lvl="1">
              <a:lnSpc>
                <a:spcPct val="100000"/>
              </a:lnSpc>
            </a:pPr>
            <a:r>
              <a:rPr lang="en-NZ" dirty="0"/>
              <a:t>Enable the use of gas (primary objective)</a:t>
            </a:r>
          </a:p>
          <a:p>
            <a:pPr lvl="1">
              <a:lnSpc>
                <a:spcPct val="100000"/>
              </a:lnSpc>
            </a:pPr>
            <a:r>
              <a:rPr lang="en-NZ" dirty="0"/>
              <a:t>Minimise the cost of transporting gas</a:t>
            </a:r>
          </a:p>
          <a:p>
            <a:pPr lvl="1">
              <a:lnSpc>
                <a:spcPct val="100000"/>
              </a:lnSpc>
            </a:pPr>
            <a:r>
              <a:rPr lang="en-NZ" dirty="0"/>
              <a:t>Keep it simple</a:t>
            </a:r>
          </a:p>
          <a:p>
            <a:pPr lvl="1">
              <a:lnSpc>
                <a:spcPct val="100000"/>
              </a:lnSpc>
            </a:pPr>
            <a:r>
              <a:rPr lang="en-NZ" dirty="0"/>
              <a:t>Promote flexibility</a:t>
            </a:r>
          </a:p>
          <a:p>
            <a:pPr lvl="1">
              <a:lnSpc>
                <a:spcPct val="100000"/>
              </a:lnSpc>
            </a:pPr>
            <a:r>
              <a:rPr lang="en-NZ" dirty="0"/>
              <a:t>Promote transparency</a:t>
            </a:r>
          </a:p>
          <a:p>
            <a:pPr>
              <a:lnSpc>
                <a:spcPct val="100000"/>
              </a:lnSpc>
            </a:pPr>
            <a:endParaRPr lang="en-NZ" dirty="0"/>
          </a:p>
          <a:p>
            <a:pPr>
              <a:lnSpc>
                <a:spcPct val="100000"/>
              </a:lnSpc>
            </a:pPr>
            <a:r>
              <a:rPr lang="en-NZ" dirty="0"/>
              <a:t>The overall aim is for the GTAC to take this opportunity to significantly improve on the access arrangements currently provided under the VTC/MPOC – “materially better”</a:t>
            </a:r>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Context for draft GTAC release – Reminder of </a:t>
            </a:r>
            <a:r>
              <a:rPr lang="en-NZ" sz="2000" b="1" dirty="0">
                <a:solidFill>
                  <a:schemeClr val="bg1"/>
                </a:solidFill>
                <a:latin typeface="Arial" pitchFamily="34" charset="0"/>
                <a:ea typeface="+mj-ea"/>
                <a:cs typeface="Arial" pitchFamily="34" charset="0"/>
              </a:rPr>
              <a:t>objectives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11</a:t>
            </a:fld>
            <a:endParaRPr lang="en-NZ" sz="1400" dirty="0"/>
          </a:p>
        </p:txBody>
      </p:sp>
    </p:spTree>
    <p:extLst>
      <p:ext uri="{BB962C8B-B14F-4D97-AF65-F5344CB8AC3E}">
        <p14:creationId xmlns:p14="http://schemas.microsoft.com/office/powerpoint/2010/main" val="18718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Context for draft GTAC release – </a:t>
            </a:r>
            <a:r>
              <a:rPr lang="en-NZ" sz="2000" b="1" dirty="0">
                <a:solidFill>
                  <a:schemeClr val="bg1"/>
                </a:solidFill>
                <a:latin typeface="Arial" pitchFamily="34" charset="0"/>
                <a:ea typeface="+mj-ea"/>
                <a:cs typeface="Arial" pitchFamily="34" charset="0"/>
              </a:rPr>
              <a:t>Fit with other documents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12</a:t>
            </a:fld>
            <a:endParaRPr lang="en-NZ" sz="1400" dirty="0"/>
          </a:p>
        </p:txBody>
      </p:sp>
      <p:sp>
        <p:nvSpPr>
          <p:cNvPr id="3" name="Rectangle 2"/>
          <p:cNvSpPr/>
          <p:nvPr/>
        </p:nvSpPr>
        <p:spPr>
          <a:xfrm>
            <a:off x="273691" y="1668652"/>
            <a:ext cx="6749276" cy="5296450"/>
          </a:xfrm>
          <a:prstGeom prst="rect">
            <a:avLst/>
          </a:prstGeom>
        </p:spPr>
        <p:txBody>
          <a:bodyPr wrap="square">
            <a:spAutoFit/>
          </a:bodyPr>
          <a:lstStyle/>
          <a:p>
            <a:pPr marL="342900" lvl="0" indent="-342900">
              <a:lnSpc>
                <a:spcPct val="107000"/>
              </a:lnSpc>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SCOP2 illustration (right) shows how the code works alongside other documents in defining roles and responsibilities in gas transmission</a:t>
            </a:r>
            <a:endParaRPr lang="en-NZ"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We have continued to adopt an approach to the code that seeks to appropriately confine the matters that the code determines, which adds simplicity and flexibility to the code arrangements</a:t>
            </a:r>
            <a:endParaRPr lang="en-NZ"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This has resulted in a significantly shorter code</a:t>
            </a:r>
          </a:p>
          <a:p>
            <a:pPr marL="864428" lvl="1" indent="-342900">
              <a:lnSpc>
                <a:spcPct val="107000"/>
              </a:lnSpc>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VTC is around 150 pages, MPOC is 130 pages </a:t>
            </a:r>
            <a:br>
              <a:rPr lang="en-GB" sz="1600" dirty="0">
                <a:latin typeface="Arial" panose="020B0604020202020204" pitchFamily="34" charset="0"/>
                <a:ea typeface="Calibri" panose="020F0502020204030204" pitchFamily="34" charset="0"/>
                <a:cs typeface="Times New Roman" panose="02020603050405020304" pitchFamily="18" charset="0"/>
              </a:rPr>
            </a:br>
            <a:r>
              <a:rPr lang="en-GB" sz="1600" dirty="0">
                <a:latin typeface="Arial" panose="020B0604020202020204" pitchFamily="34" charset="0"/>
                <a:ea typeface="Calibri" panose="020F0502020204030204" pitchFamily="34" charset="0"/>
                <a:cs typeface="Times New Roman" panose="02020603050405020304" pitchFamily="18" charset="0"/>
              </a:rPr>
              <a:t>(so a total of 230 pages across the existing codes)</a:t>
            </a:r>
          </a:p>
          <a:p>
            <a:pPr marL="864428" lvl="1" indent="-342900">
              <a:lnSpc>
                <a:spcPct val="107000"/>
              </a:lnSpc>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GTAC is currently less than 90 pages</a:t>
            </a:r>
            <a:endParaRPr lang="en-NZ"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It also means a complete understanding of transmission arrangements inevitably requires reference to other documents</a:t>
            </a:r>
          </a:p>
          <a:p>
            <a:pPr marL="342900" lvl="0" indent="-342900">
              <a:lnSpc>
                <a:spcPct val="107000"/>
              </a:lnSpc>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To enable parties to consider how the code works in concert with other documents, we have released template ICAs (receipt and delivery), which incorporate a mechanism for Operational Balancing Agreement (OBAs) as an option for allocating receipt and delivery quantities. This presentation also provides further information on how the proposed pricing methodology and pricing zones for the GTAC will operate (although TPM will not be finalised until 2018)</a:t>
            </a:r>
            <a:endParaRPr lang="en-NZ"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550621" y="2271860"/>
            <a:ext cx="4070647" cy="3844025"/>
          </a:xfrm>
          <a:prstGeom prst="rect">
            <a:avLst/>
          </a:prstGeom>
        </p:spPr>
      </p:pic>
    </p:spTree>
    <p:extLst>
      <p:ext uri="{BB962C8B-B14F-4D97-AF65-F5344CB8AC3E}">
        <p14:creationId xmlns:p14="http://schemas.microsoft.com/office/powerpoint/2010/main" val="86000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1181" y="1624576"/>
            <a:ext cx="1182337" cy="578363"/>
          </a:xfrm>
          <a:prstGeom prst="rect">
            <a:avLst/>
          </a:prstGeom>
          <a:solidFill>
            <a:schemeClr val="bg1">
              <a:lumMod val="85000"/>
            </a:schemeClr>
          </a:solidFill>
          <a:ln>
            <a:solidFill>
              <a:schemeClr val="bg1">
                <a:lumMod val="65000"/>
              </a:schemeClr>
            </a:solidFill>
          </a:ln>
        </p:spPr>
        <p:txBody>
          <a:bodyPr wrap="square" rtlCol="0">
            <a:spAutoFit/>
          </a:bodyPr>
          <a:lstStyle/>
          <a:p>
            <a:pPr algn="ctr" defTabSz="802020"/>
            <a:r>
              <a:rPr lang="en-NZ" sz="1579" dirty="0">
                <a:solidFill>
                  <a:prstClr val="black"/>
                </a:solidFill>
                <a:latin typeface="Calibri" panose="020F0502020204030204"/>
              </a:rPr>
              <a:t>Section 1</a:t>
            </a:r>
          </a:p>
          <a:p>
            <a:pPr algn="ctr" defTabSz="802020"/>
            <a:r>
              <a:rPr lang="en-NZ" sz="1579" b="1" dirty="0">
                <a:solidFill>
                  <a:prstClr val="black"/>
                </a:solidFill>
                <a:latin typeface="Calibri" panose="020F0502020204030204"/>
              </a:rPr>
              <a:t>Definitions</a:t>
            </a:r>
          </a:p>
        </p:txBody>
      </p:sp>
      <p:sp>
        <p:nvSpPr>
          <p:cNvPr id="6" name="TextBox 5"/>
          <p:cNvSpPr txBox="1"/>
          <p:nvPr/>
        </p:nvSpPr>
        <p:spPr>
          <a:xfrm>
            <a:off x="1678410" y="1612624"/>
            <a:ext cx="1371126" cy="821379"/>
          </a:xfrm>
          <a:prstGeom prst="rect">
            <a:avLst/>
          </a:prstGeom>
          <a:solidFill>
            <a:schemeClr val="bg1">
              <a:lumMod val="85000"/>
            </a:schemeClr>
          </a:solidFill>
          <a:ln>
            <a:solidFill>
              <a:schemeClr val="bg1">
                <a:lumMod val="65000"/>
              </a:schemeClr>
            </a:solidFill>
          </a:ln>
        </p:spPr>
        <p:txBody>
          <a:bodyPr wrap="square" rtlCol="0">
            <a:spAutoFit/>
          </a:bodyPr>
          <a:lstStyle>
            <a:defPPr>
              <a:defRPr lang="en-US"/>
            </a:defPPr>
            <a:lvl1pPr algn="ctr"/>
          </a:lstStyle>
          <a:p>
            <a:pPr defTabSz="802020"/>
            <a:r>
              <a:rPr lang="en-NZ" sz="1579" dirty="0">
                <a:solidFill>
                  <a:prstClr val="black"/>
                </a:solidFill>
                <a:latin typeface="Calibri" panose="020F0502020204030204"/>
              </a:rPr>
              <a:t>Section 2</a:t>
            </a:r>
          </a:p>
          <a:p>
            <a:pPr defTabSz="802020"/>
            <a:r>
              <a:rPr lang="en-NZ" sz="1579" b="1" dirty="0">
                <a:solidFill>
                  <a:prstClr val="black"/>
                </a:solidFill>
                <a:latin typeface="Calibri" panose="020F0502020204030204"/>
              </a:rPr>
              <a:t>Transmission Services</a:t>
            </a:r>
          </a:p>
        </p:txBody>
      </p:sp>
      <p:sp>
        <p:nvSpPr>
          <p:cNvPr id="7" name="TextBox 6"/>
          <p:cNvSpPr txBox="1"/>
          <p:nvPr/>
        </p:nvSpPr>
        <p:spPr>
          <a:xfrm>
            <a:off x="3462833" y="1624576"/>
            <a:ext cx="1824789" cy="821379"/>
          </a:xfrm>
          <a:prstGeom prst="rect">
            <a:avLst/>
          </a:prstGeom>
          <a:solidFill>
            <a:srgbClr val="C00000">
              <a:alpha val="35000"/>
            </a:srgbClr>
          </a:solidFill>
          <a:ln>
            <a:solidFill>
              <a:srgbClr val="C00000"/>
            </a:solidFill>
          </a:ln>
        </p:spPr>
        <p:txBody>
          <a:bodyPr wrap="square" rtlCol="0">
            <a:spAutoFit/>
          </a:bodyPr>
          <a:lstStyle/>
          <a:p>
            <a:pPr algn="ctr" defTabSz="802020"/>
            <a:r>
              <a:rPr lang="en-NZ" sz="1579" dirty="0">
                <a:solidFill>
                  <a:prstClr val="black"/>
                </a:solidFill>
                <a:latin typeface="Calibri" panose="020F0502020204030204"/>
              </a:rPr>
              <a:t>Section 3</a:t>
            </a:r>
          </a:p>
          <a:p>
            <a:pPr algn="ctr" defTabSz="802020"/>
            <a:r>
              <a:rPr lang="en-NZ" sz="1579" b="1" dirty="0">
                <a:solidFill>
                  <a:prstClr val="black"/>
                </a:solidFill>
                <a:latin typeface="Calibri" panose="020F0502020204030204"/>
              </a:rPr>
              <a:t>Transmission Products and Zones</a:t>
            </a:r>
          </a:p>
        </p:txBody>
      </p:sp>
      <p:sp>
        <p:nvSpPr>
          <p:cNvPr id="8" name="TextBox 7"/>
          <p:cNvSpPr txBox="1"/>
          <p:nvPr/>
        </p:nvSpPr>
        <p:spPr>
          <a:xfrm>
            <a:off x="5393649" y="1624576"/>
            <a:ext cx="1371126" cy="578363"/>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defTabSz="802020"/>
            <a:r>
              <a:rPr lang="en-NZ" sz="1579" dirty="0">
                <a:solidFill>
                  <a:prstClr val="black"/>
                </a:solidFill>
                <a:latin typeface="Calibri" panose="020F0502020204030204"/>
              </a:rPr>
              <a:t>Section 4</a:t>
            </a:r>
          </a:p>
          <a:p>
            <a:pPr algn="ctr" defTabSz="802020"/>
            <a:r>
              <a:rPr lang="en-NZ" sz="1579" b="1" dirty="0">
                <a:solidFill>
                  <a:prstClr val="black"/>
                </a:solidFill>
                <a:latin typeface="Calibri" panose="020F0502020204030204"/>
              </a:rPr>
              <a:t>Nominations</a:t>
            </a:r>
          </a:p>
        </p:txBody>
      </p:sp>
      <p:sp>
        <p:nvSpPr>
          <p:cNvPr id="9" name="TextBox 8"/>
          <p:cNvSpPr txBox="1"/>
          <p:nvPr/>
        </p:nvSpPr>
        <p:spPr>
          <a:xfrm>
            <a:off x="3087827" y="3314535"/>
            <a:ext cx="1371126" cy="578363"/>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lgn="ctr" defTabSz="802020"/>
            <a:r>
              <a:rPr lang="en-NZ" sz="1579" dirty="0">
                <a:solidFill>
                  <a:prstClr val="black"/>
                </a:solidFill>
                <a:latin typeface="Calibri" panose="020F0502020204030204"/>
              </a:rPr>
              <a:t>Section 8</a:t>
            </a:r>
          </a:p>
          <a:p>
            <a:pPr algn="ctr" defTabSz="802020"/>
            <a:r>
              <a:rPr lang="en-NZ" sz="1579" b="1" dirty="0">
                <a:solidFill>
                  <a:prstClr val="black"/>
                </a:solidFill>
                <a:latin typeface="Calibri" panose="020F0502020204030204"/>
              </a:rPr>
              <a:t>Balancing</a:t>
            </a:r>
          </a:p>
        </p:txBody>
      </p:sp>
      <p:sp>
        <p:nvSpPr>
          <p:cNvPr id="10" name="TextBox 9"/>
          <p:cNvSpPr txBox="1"/>
          <p:nvPr/>
        </p:nvSpPr>
        <p:spPr>
          <a:xfrm>
            <a:off x="574594" y="3319447"/>
            <a:ext cx="1638460" cy="821379"/>
          </a:xfrm>
          <a:prstGeom prst="rect">
            <a:avLst/>
          </a:prstGeom>
          <a:solidFill>
            <a:schemeClr val="tx2">
              <a:lumMod val="75000"/>
              <a:alpha val="49000"/>
            </a:schemeClr>
          </a:solidFill>
          <a:ln>
            <a:solidFill>
              <a:schemeClr val="accent1">
                <a:lumMod val="50000"/>
              </a:schemeClr>
            </a:solidFill>
          </a:ln>
        </p:spPr>
        <p:txBody>
          <a:bodyPr wrap="square" rtlCol="0">
            <a:spAutoFit/>
          </a:bodyPr>
          <a:lstStyle/>
          <a:p>
            <a:pPr algn="ctr" defTabSz="802020"/>
            <a:r>
              <a:rPr lang="en-NZ" sz="1579" dirty="0">
                <a:solidFill>
                  <a:prstClr val="black"/>
                </a:solidFill>
                <a:latin typeface="Calibri" panose="020F0502020204030204"/>
              </a:rPr>
              <a:t>Section 7</a:t>
            </a:r>
          </a:p>
          <a:p>
            <a:pPr algn="ctr" defTabSz="802020"/>
            <a:r>
              <a:rPr lang="en-NZ" sz="1579" b="1" dirty="0">
                <a:solidFill>
                  <a:prstClr val="black"/>
                </a:solidFill>
                <a:latin typeface="Calibri" panose="020F0502020204030204"/>
              </a:rPr>
              <a:t>Additional Agreements</a:t>
            </a:r>
          </a:p>
        </p:txBody>
      </p:sp>
      <p:sp>
        <p:nvSpPr>
          <p:cNvPr id="11" name="TextBox 10"/>
          <p:cNvSpPr txBox="1"/>
          <p:nvPr/>
        </p:nvSpPr>
        <p:spPr>
          <a:xfrm>
            <a:off x="7111111" y="1612624"/>
            <a:ext cx="1620414" cy="821379"/>
          </a:xfrm>
          <a:prstGeom prst="rect">
            <a:avLst/>
          </a:prstGeom>
          <a:solidFill>
            <a:schemeClr val="tx2">
              <a:lumMod val="20000"/>
              <a:lumOff val="80000"/>
            </a:schemeClr>
          </a:solidFill>
          <a:ln>
            <a:solidFill>
              <a:schemeClr val="tx2">
                <a:lumMod val="75000"/>
              </a:schemeClr>
            </a:solidFill>
          </a:ln>
        </p:spPr>
        <p:txBody>
          <a:bodyPr wrap="square" rtlCol="0">
            <a:spAutoFit/>
          </a:bodyPr>
          <a:lstStyle/>
          <a:p>
            <a:pPr algn="ctr" defTabSz="802020"/>
            <a:r>
              <a:rPr lang="en-NZ" sz="1579" dirty="0">
                <a:solidFill>
                  <a:prstClr val="black"/>
                </a:solidFill>
                <a:latin typeface="Calibri" panose="020F0502020204030204"/>
              </a:rPr>
              <a:t>Section 5</a:t>
            </a:r>
          </a:p>
          <a:p>
            <a:pPr algn="ctr" defTabSz="802020"/>
            <a:r>
              <a:rPr lang="en-NZ" sz="1579" b="1" dirty="0">
                <a:solidFill>
                  <a:prstClr val="black"/>
                </a:solidFill>
                <a:latin typeface="Calibri" panose="020F0502020204030204"/>
              </a:rPr>
              <a:t>Energy Quantity Determination</a:t>
            </a:r>
          </a:p>
        </p:txBody>
      </p:sp>
      <p:sp>
        <p:nvSpPr>
          <p:cNvPr id="12" name="TextBox 11"/>
          <p:cNvSpPr txBox="1"/>
          <p:nvPr/>
        </p:nvSpPr>
        <p:spPr>
          <a:xfrm>
            <a:off x="8836538" y="1608994"/>
            <a:ext cx="1610202" cy="821379"/>
          </a:xfrm>
          <a:prstGeom prst="rect">
            <a:avLst/>
          </a:prstGeom>
          <a:solidFill>
            <a:schemeClr val="tx2">
              <a:lumMod val="20000"/>
              <a:lumOff val="80000"/>
            </a:schemeClr>
          </a:solidFill>
          <a:ln>
            <a:solidFill>
              <a:schemeClr val="tx2">
                <a:lumMod val="75000"/>
              </a:schemeClr>
            </a:solidFill>
          </a:ln>
        </p:spPr>
        <p:txBody>
          <a:bodyPr wrap="square" rtlCol="0">
            <a:spAutoFit/>
          </a:bodyPr>
          <a:lstStyle>
            <a:defPPr>
              <a:defRPr lang="en-US"/>
            </a:defPPr>
            <a:lvl1pPr algn="ctr" defTabSz="802020">
              <a:defRPr sz="1579">
                <a:solidFill>
                  <a:prstClr val="black"/>
                </a:solidFill>
                <a:latin typeface="Calibri" panose="020F0502020204030204"/>
              </a:defRPr>
            </a:lvl1pPr>
          </a:lstStyle>
          <a:p>
            <a:r>
              <a:rPr lang="en-NZ" dirty="0"/>
              <a:t>Section 6</a:t>
            </a:r>
          </a:p>
          <a:p>
            <a:r>
              <a:rPr lang="en-NZ" b="1" dirty="0"/>
              <a:t>Energy Allocation</a:t>
            </a:r>
          </a:p>
        </p:txBody>
      </p:sp>
      <p:sp>
        <p:nvSpPr>
          <p:cNvPr id="13" name="TextBox 12"/>
          <p:cNvSpPr txBox="1"/>
          <p:nvPr/>
        </p:nvSpPr>
        <p:spPr>
          <a:xfrm>
            <a:off x="8594752" y="3304163"/>
            <a:ext cx="1726653" cy="578363"/>
          </a:xfrm>
          <a:prstGeom prst="rect">
            <a:avLst/>
          </a:prstGeom>
          <a:solidFill>
            <a:schemeClr val="accent6">
              <a:lumMod val="40000"/>
              <a:lumOff val="60000"/>
              <a:alpha val="74000"/>
            </a:schemeClr>
          </a:solidFill>
          <a:ln>
            <a:solidFill>
              <a:schemeClr val="accent6">
                <a:lumMod val="75000"/>
              </a:schemeClr>
            </a:solidFill>
          </a:ln>
        </p:spPr>
        <p:txBody>
          <a:bodyPr wrap="square" rtlCol="0">
            <a:spAutoFit/>
          </a:bodyPr>
          <a:lstStyle/>
          <a:p>
            <a:pPr algn="ctr" defTabSz="802020"/>
            <a:r>
              <a:rPr lang="en-NZ" sz="1579" dirty="0">
                <a:solidFill>
                  <a:prstClr val="black"/>
                </a:solidFill>
                <a:latin typeface="Calibri" panose="020F0502020204030204"/>
              </a:rPr>
              <a:t>Section 11</a:t>
            </a:r>
          </a:p>
          <a:p>
            <a:pPr algn="ctr" defTabSz="802020"/>
            <a:r>
              <a:rPr lang="en-NZ" sz="1579" b="1" dirty="0">
                <a:solidFill>
                  <a:prstClr val="black"/>
                </a:solidFill>
                <a:latin typeface="Calibri" panose="020F0502020204030204"/>
              </a:rPr>
              <a:t>Fees and Charges</a:t>
            </a:r>
          </a:p>
        </p:txBody>
      </p:sp>
      <p:sp>
        <p:nvSpPr>
          <p:cNvPr id="14" name="TextBox 13"/>
          <p:cNvSpPr txBox="1"/>
          <p:nvPr/>
        </p:nvSpPr>
        <p:spPr>
          <a:xfrm>
            <a:off x="5090495" y="3295247"/>
            <a:ext cx="1371126" cy="578363"/>
          </a:xfrm>
          <a:prstGeom prst="rect">
            <a:avLst/>
          </a:prstGeom>
          <a:solidFill>
            <a:srgbClr val="7030A0">
              <a:alpha val="61000"/>
            </a:srgbClr>
          </a:solidFill>
          <a:ln>
            <a:solidFill>
              <a:srgbClr val="7030A0"/>
            </a:solidFill>
          </a:ln>
        </p:spPr>
        <p:txBody>
          <a:bodyPr wrap="square" rtlCol="0">
            <a:spAutoFit/>
          </a:bodyPr>
          <a:lstStyle/>
          <a:p>
            <a:pPr algn="ctr" defTabSz="802020"/>
            <a:r>
              <a:rPr lang="en-NZ" sz="1579" dirty="0">
                <a:solidFill>
                  <a:prstClr val="black"/>
                </a:solidFill>
                <a:latin typeface="Calibri" panose="020F0502020204030204"/>
              </a:rPr>
              <a:t>Section 9</a:t>
            </a:r>
          </a:p>
          <a:p>
            <a:pPr algn="ctr" defTabSz="802020"/>
            <a:r>
              <a:rPr lang="en-NZ" sz="1579" b="1" dirty="0">
                <a:solidFill>
                  <a:prstClr val="black"/>
                </a:solidFill>
                <a:latin typeface="Calibri" panose="020F0502020204030204"/>
              </a:rPr>
              <a:t>Curtailment</a:t>
            </a:r>
          </a:p>
        </p:txBody>
      </p:sp>
      <p:sp>
        <p:nvSpPr>
          <p:cNvPr id="15" name="TextBox 14"/>
          <p:cNvSpPr txBox="1"/>
          <p:nvPr/>
        </p:nvSpPr>
        <p:spPr>
          <a:xfrm>
            <a:off x="6553751" y="3284794"/>
            <a:ext cx="1371126" cy="821379"/>
          </a:xfrm>
          <a:prstGeom prst="rect">
            <a:avLst/>
          </a:prstGeom>
          <a:solidFill>
            <a:srgbClr val="7030A0">
              <a:alpha val="61000"/>
            </a:srgbClr>
          </a:solidFill>
          <a:ln>
            <a:solidFill>
              <a:srgbClr val="7030A0"/>
            </a:solidFill>
          </a:ln>
        </p:spPr>
        <p:txBody>
          <a:bodyPr wrap="square" rtlCol="0">
            <a:spAutoFit/>
          </a:bodyPr>
          <a:lstStyle>
            <a:defPPr>
              <a:defRPr lang="en-US"/>
            </a:defPPr>
            <a:lvl1pPr algn="ctr"/>
          </a:lstStyle>
          <a:p>
            <a:pPr defTabSz="802020"/>
            <a:r>
              <a:rPr lang="en-NZ" sz="1579" dirty="0">
                <a:solidFill>
                  <a:prstClr val="black"/>
                </a:solidFill>
                <a:latin typeface="Calibri" panose="020F0502020204030204"/>
              </a:rPr>
              <a:t>Section 10</a:t>
            </a:r>
          </a:p>
          <a:p>
            <a:pPr defTabSz="802020"/>
            <a:r>
              <a:rPr lang="en-NZ" sz="1579" b="1" dirty="0">
                <a:solidFill>
                  <a:prstClr val="black"/>
                </a:solidFill>
                <a:latin typeface="Calibri" panose="020F0502020204030204"/>
              </a:rPr>
              <a:t>Congestion Management</a:t>
            </a:r>
          </a:p>
        </p:txBody>
      </p:sp>
      <p:sp>
        <p:nvSpPr>
          <p:cNvPr id="16" name="TextBox 15"/>
          <p:cNvSpPr txBox="1"/>
          <p:nvPr/>
        </p:nvSpPr>
        <p:spPr>
          <a:xfrm>
            <a:off x="295548" y="4990166"/>
            <a:ext cx="1378036" cy="578363"/>
          </a:xfrm>
          <a:prstGeom prst="rect">
            <a:avLst/>
          </a:prstGeom>
          <a:solidFill>
            <a:schemeClr val="tx1">
              <a:lumMod val="50000"/>
              <a:lumOff val="50000"/>
              <a:alpha val="83000"/>
            </a:schemeClr>
          </a:solidFill>
          <a:ln>
            <a:solidFill>
              <a:schemeClr val="tx1">
                <a:lumMod val="85000"/>
                <a:lumOff val="15000"/>
              </a:schemeClr>
            </a:solidFill>
          </a:ln>
        </p:spPr>
        <p:txBody>
          <a:bodyPr wrap="square" rtlCol="0">
            <a:spAutoFit/>
          </a:bodyPr>
          <a:lstStyle/>
          <a:p>
            <a:pPr algn="ctr" defTabSz="802020"/>
            <a:r>
              <a:rPr lang="en-NZ" sz="1579" dirty="0">
                <a:solidFill>
                  <a:prstClr val="black"/>
                </a:solidFill>
                <a:latin typeface="Calibri" panose="020F0502020204030204"/>
              </a:rPr>
              <a:t>Section 12</a:t>
            </a:r>
          </a:p>
          <a:p>
            <a:pPr algn="ctr" defTabSz="802020"/>
            <a:r>
              <a:rPr lang="en-NZ" sz="1579" b="1" dirty="0">
                <a:solidFill>
                  <a:prstClr val="black"/>
                </a:solidFill>
                <a:latin typeface="Calibri" panose="020F0502020204030204"/>
              </a:rPr>
              <a:t>Gas Quality</a:t>
            </a:r>
          </a:p>
        </p:txBody>
      </p:sp>
      <p:sp>
        <p:nvSpPr>
          <p:cNvPr id="17" name="TextBox 16"/>
          <p:cNvSpPr txBox="1"/>
          <p:nvPr/>
        </p:nvSpPr>
        <p:spPr>
          <a:xfrm>
            <a:off x="1889225" y="4990166"/>
            <a:ext cx="1726653" cy="578363"/>
          </a:xfrm>
          <a:prstGeom prst="rect">
            <a:avLst/>
          </a:prstGeom>
          <a:solidFill>
            <a:schemeClr val="tx1">
              <a:lumMod val="50000"/>
              <a:lumOff val="50000"/>
              <a:alpha val="83000"/>
            </a:schemeClr>
          </a:solidFill>
          <a:ln>
            <a:solidFill>
              <a:schemeClr val="tx1">
                <a:lumMod val="85000"/>
                <a:lumOff val="15000"/>
              </a:schemeClr>
            </a:solidFill>
          </a:ln>
        </p:spPr>
        <p:txBody>
          <a:bodyPr wrap="square" rtlCol="0">
            <a:spAutoFit/>
          </a:bodyPr>
          <a:lstStyle>
            <a:defPPr>
              <a:defRPr lang="en-US"/>
            </a:defPPr>
            <a:lvl1pPr algn="ctr"/>
          </a:lstStyle>
          <a:p>
            <a:pPr defTabSz="802020"/>
            <a:r>
              <a:rPr lang="en-NZ" sz="1579" dirty="0">
                <a:solidFill>
                  <a:prstClr val="black"/>
                </a:solidFill>
                <a:latin typeface="Calibri" panose="020F0502020204030204"/>
              </a:rPr>
              <a:t>Section 13</a:t>
            </a:r>
          </a:p>
          <a:p>
            <a:pPr defTabSz="802020"/>
            <a:r>
              <a:rPr lang="en-NZ" sz="1579" b="1" dirty="0" err="1">
                <a:solidFill>
                  <a:prstClr val="black"/>
                </a:solidFill>
                <a:latin typeface="Calibri" panose="020F0502020204030204"/>
              </a:rPr>
              <a:t>Odorisation</a:t>
            </a:r>
            <a:endParaRPr lang="en-NZ" sz="1579" b="1" dirty="0">
              <a:solidFill>
                <a:prstClr val="black"/>
              </a:solidFill>
              <a:latin typeface="Calibri" panose="020F0502020204030204"/>
            </a:endParaRPr>
          </a:p>
        </p:txBody>
      </p:sp>
      <p:sp>
        <p:nvSpPr>
          <p:cNvPr id="18" name="TextBox 17"/>
          <p:cNvSpPr txBox="1"/>
          <p:nvPr/>
        </p:nvSpPr>
        <p:spPr>
          <a:xfrm>
            <a:off x="4200717" y="4986930"/>
            <a:ext cx="1726653" cy="821379"/>
          </a:xfrm>
          <a:prstGeom prst="rect">
            <a:avLst/>
          </a:prstGeom>
          <a:solidFill>
            <a:srgbClr val="FFCCFF">
              <a:alpha val="78000"/>
            </a:srgbClr>
          </a:solidFill>
          <a:ln>
            <a:solidFill>
              <a:srgbClr val="800080"/>
            </a:solidFill>
          </a:ln>
        </p:spPr>
        <p:txBody>
          <a:bodyPr wrap="square" rtlCol="0">
            <a:spAutoFit/>
          </a:bodyPr>
          <a:lstStyle/>
          <a:p>
            <a:pPr algn="ctr" defTabSz="802020"/>
            <a:r>
              <a:rPr lang="en-NZ" sz="1579" dirty="0">
                <a:solidFill>
                  <a:prstClr val="black"/>
                </a:solidFill>
                <a:latin typeface="Calibri" panose="020F0502020204030204"/>
              </a:rPr>
              <a:t>Section 14</a:t>
            </a:r>
          </a:p>
          <a:p>
            <a:pPr algn="ctr" defTabSz="802020"/>
            <a:r>
              <a:rPr lang="en-NZ" sz="1579" b="1" dirty="0">
                <a:solidFill>
                  <a:prstClr val="black"/>
                </a:solidFill>
                <a:latin typeface="Calibri" panose="020F0502020204030204"/>
              </a:rPr>
              <a:t>Prudential Requirements</a:t>
            </a:r>
          </a:p>
        </p:txBody>
      </p:sp>
      <p:sp>
        <p:nvSpPr>
          <p:cNvPr id="19" name="TextBox 18"/>
          <p:cNvSpPr txBox="1"/>
          <p:nvPr/>
        </p:nvSpPr>
        <p:spPr>
          <a:xfrm>
            <a:off x="6373321" y="4990165"/>
            <a:ext cx="1726653" cy="578363"/>
          </a:xfrm>
          <a:prstGeom prst="rect">
            <a:avLst/>
          </a:prstGeom>
          <a:solidFill>
            <a:srgbClr val="FFCCFF">
              <a:alpha val="78000"/>
            </a:srgbClr>
          </a:solidFill>
          <a:ln>
            <a:solidFill>
              <a:srgbClr val="800080"/>
            </a:solidFill>
          </a:ln>
        </p:spPr>
        <p:txBody>
          <a:bodyPr wrap="square" rtlCol="0">
            <a:spAutoFit/>
          </a:bodyPr>
          <a:lstStyle>
            <a:defPPr>
              <a:defRPr lang="en-US"/>
            </a:defPPr>
            <a:lvl1pPr algn="ctr"/>
          </a:lstStyle>
          <a:p>
            <a:pPr defTabSz="802020"/>
            <a:r>
              <a:rPr lang="en-NZ" sz="1579" dirty="0">
                <a:solidFill>
                  <a:prstClr val="black"/>
                </a:solidFill>
                <a:latin typeface="Calibri" panose="020F0502020204030204"/>
              </a:rPr>
              <a:t>Section 15</a:t>
            </a:r>
          </a:p>
          <a:p>
            <a:pPr defTabSz="802020"/>
            <a:r>
              <a:rPr lang="en-NZ" sz="1579" b="1" dirty="0">
                <a:solidFill>
                  <a:prstClr val="black"/>
                </a:solidFill>
                <a:latin typeface="Calibri" panose="020F0502020204030204"/>
              </a:rPr>
              <a:t>Force Majeure</a:t>
            </a:r>
          </a:p>
        </p:txBody>
      </p:sp>
      <p:sp>
        <p:nvSpPr>
          <p:cNvPr id="20" name="TextBox 19"/>
          <p:cNvSpPr txBox="1"/>
          <p:nvPr/>
        </p:nvSpPr>
        <p:spPr>
          <a:xfrm>
            <a:off x="8488276" y="4990165"/>
            <a:ext cx="1726653" cy="578363"/>
          </a:xfrm>
          <a:prstGeom prst="rect">
            <a:avLst/>
          </a:prstGeom>
          <a:solidFill>
            <a:srgbClr val="FFCCFF">
              <a:alpha val="78000"/>
            </a:srgbClr>
          </a:solidFill>
          <a:ln>
            <a:solidFill>
              <a:srgbClr val="800080"/>
            </a:solidFill>
          </a:ln>
        </p:spPr>
        <p:txBody>
          <a:bodyPr wrap="square" rtlCol="0">
            <a:spAutoFit/>
          </a:bodyPr>
          <a:lstStyle>
            <a:defPPr>
              <a:defRPr lang="en-US"/>
            </a:defPPr>
            <a:lvl1pPr algn="ctr"/>
          </a:lstStyle>
          <a:p>
            <a:pPr defTabSz="802020"/>
            <a:r>
              <a:rPr lang="en-NZ" sz="1579" dirty="0">
                <a:solidFill>
                  <a:prstClr val="black"/>
                </a:solidFill>
                <a:latin typeface="Calibri" panose="020F0502020204030204"/>
              </a:rPr>
              <a:t>Section 16</a:t>
            </a:r>
          </a:p>
          <a:p>
            <a:pPr defTabSz="802020"/>
            <a:r>
              <a:rPr lang="en-NZ" sz="1579" b="1" dirty="0">
                <a:solidFill>
                  <a:prstClr val="black"/>
                </a:solidFill>
                <a:latin typeface="Calibri" panose="020F0502020204030204"/>
              </a:rPr>
              <a:t>Liabilities</a:t>
            </a:r>
          </a:p>
        </p:txBody>
      </p:sp>
      <p:sp>
        <p:nvSpPr>
          <p:cNvPr id="21" name="TextBox 20"/>
          <p:cNvSpPr txBox="1"/>
          <p:nvPr/>
        </p:nvSpPr>
        <p:spPr>
          <a:xfrm>
            <a:off x="299029" y="6228353"/>
            <a:ext cx="1726653" cy="578363"/>
          </a:xfrm>
          <a:prstGeom prst="rect">
            <a:avLst/>
          </a:prstGeom>
          <a:solidFill>
            <a:schemeClr val="accent5">
              <a:alpha val="70000"/>
            </a:schemeClr>
          </a:solidFill>
          <a:ln>
            <a:solidFill>
              <a:schemeClr val="accent5">
                <a:lumMod val="50000"/>
              </a:schemeClr>
            </a:solidFill>
          </a:ln>
        </p:spPr>
        <p:txBody>
          <a:bodyPr wrap="square" rtlCol="0">
            <a:spAutoFit/>
          </a:bodyPr>
          <a:lstStyle/>
          <a:p>
            <a:pPr algn="ctr" defTabSz="802020"/>
            <a:r>
              <a:rPr lang="en-NZ" sz="1579" dirty="0">
                <a:solidFill>
                  <a:prstClr val="black"/>
                </a:solidFill>
                <a:latin typeface="Calibri" panose="020F0502020204030204"/>
              </a:rPr>
              <a:t>Section 17</a:t>
            </a:r>
          </a:p>
          <a:p>
            <a:pPr algn="ctr" defTabSz="802020"/>
            <a:r>
              <a:rPr lang="en-NZ" sz="1579" b="1" dirty="0">
                <a:solidFill>
                  <a:prstClr val="black"/>
                </a:solidFill>
                <a:latin typeface="Calibri" panose="020F0502020204030204"/>
              </a:rPr>
              <a:t>Code Changes</a:t>
            </a:r>
          </a:p>
        </p:txBody>
      </p:sp>
      <p:sp>
        <p:nvSpPr>
          <p:cNvPr id="22" name="TextBox 21"/>
          <p:cNvSpPr txBox="1"/>
          <p:nvPr/>
        </p:nvSpPr>
        <p:spPr>
          <a:xfrm>
            <a:off x="2160738" y="6224655"/>
            <a:ext cx="1726653" cy="821379"/>
          </a:xfrm>
          <a:prstGeom prst="rect">
            <a:avLst/>
          </a:prstGeom>
          <a:solidFill>
            <a:schemeClr val="accent5">
              <a:alpha val="70000"/>
            </a:schemeClr>
          </a:solidFill>
          <a:ln>
            <a:solidFill>
              <a:schemeClr val="accent5">
                <a:lumMod val="50000"/>
              </a:schemeClr>
            </a:solidFill>
          </a:ln>
        </p:spPr>
        <p:txBody>
          <a:bodyPr wrap="square" rtlCol="0">
            <a:spAutoFit/>
          </a:bodyPr>
          <a:lstStyle>
            <a:defPPr>
              <a:defRPr lang="en-US"/>
            </a:defPPr>
            <a:lvl1pPr algn="ctr" defTabSz="802020">
              <a:defRPr sz="1579">
                <a:solidFill>
                  <a:prstClr val="black"/>
                </a:solidFill>
                <a:latin typeface="Calibri" panose="020F0502020204030204"/>
              </a:defRPr>
            </a:lvl1pPr>
          </a:lstStyle>
          <a:p>
            <a:r>
              <a:rPr lang="en-NZ" dirty="0"/>
              <a:t>Section 18</a:t>
            </a:r>
          </a:p>
          <a:p>
            <a:r>
              <a:rPr lang="en-NZ" b="1" dirty="0"/>
              <a:t>Dispute Resolution</a:t>
            </a:r>
          </a:p>
        </p:txBody>
      </p:sp>
      <p:sp>
        <p:nvSpPr>
          <p:cNvPr id="23" name="TextBox 22"/>
          <p:cNvSpPr txBox="1"/>
          <p:nvPr/>
        </p:nvSpPr>
        <p:spPr>
          <a:xfrm>
            <a:off x="4332041" y="6233489"/>
            <a:ext cx="1726653" cy="821379"/>
          </a:xfrm>
          <a:prstGeom prst="rect">
            <a:avLst/>
          </a:prstGeom>
          <a:noFill/>
          <a:ln>
            <a:solidFill>
              <a:schemeClr val="tx1"/>
            </a:solidFill>
          </a:ln>
        </p:spPr>
        <p:txBody>
          <a:bodyPr wrap="square" rtlCol="0">
            <a:spAutoFit/>
          </a:bodyPr>
          <a:lstStyle/>
          <a:p>
            <a:pPr algn="ctr" defTabSz="802020"/>
            <a:r>
              <a:rPr lang="en-NZ" sz="1579" dirty="0">
                <a:solidFill>
                  <a:prstClr val="black"/>
                </a:solidFill>
                <a:latin typeface="Calibri" panose="020F0502020204030204"/>
              </a:rPr>
              <a:t>Section 19</a:t>
            </a:r>
          </a:p>
          <a:p>
            <a:pPr algn="ctr" defTabSz="802020"/>
            <a:r>
              <a:rPr lang="en-NZ" sz="1579" b="1" dirty="0">
                <a:solidFill>
                  <a:prstClr val="black"/>
                </a:solidFill>
                <a:latin typeface="Calibri" panose="020F0502020204030204"/>
              </a:rPr>
              <a:t>Term and Termination</a:t>
            </a:r>
          </a:p>
        </p:txBody>
      </p:sp>
      <p:sp>
        <p:nvSpPr>
          <p:cNvPr id="24" name="TextBox 23"/>
          <p:cNvSpPr txBox="1"/>
          <p:nvPr/>
        </p:nvSpPr>
        <p:spPr>
          <a:xfrm>
            <a:off x="6192049" y="6235800"/>
            <a:ext cx="1726653" cy="578363"/>
          </a:xfrm>
          <a:prstGeom prst="rect">
            <a:avLst/>
          </a:prstGeom>
          <a:noFill/>
          <a:ln>
            <a:solidFill>
              <a:schemeClr val="tx1"/>
            </a:solidFill>
          </a:ln>
        </p:spPr>
        <p:txBody>
          <a:bodyPr wrap="square" rtlCol="0">
            <a:spAutoFit/>
          </a:bodyPr>
          <a:lstStyle/>
          <a:p>
            <a:pPr algn="ctr" defTabSz="802020"/>
            <a:r>
              <a:rPr lang="en-NZ" sz="1579" dirty="0">
                <a:solidFill>
                  <a:prstClr val="black"/>
                </a:solidFill>
                <a:latin typeface="Calibri" panose="020F0502020204030204"/>
              </a:rPr>
              <a:t>Section 20</a:t>
            </a:r>
          </a:p>
          <a:p>
            <a:pPr algn="ctr" defTabSz="802020"/>
            <a:r>
              <a:rPr lang="en-NZ" sz="1579" b="1" dirty="0">
                <a:solidFill>
                  <a:prstClr val="black"/>
                </a:solidFill>
                <a:latin typeface="Calibri" panose="020F0502020204030204"/>
              </a:rPr>
              <a:t>General and Legal</a:t>
            </a:r>
          </a:p>
        </p:txBody>
      </p:sp>
      <p:sp>
        <p:nvSpPr>
          <p:cNvPr id="25" name="Rectangle 24"/>
          <p:cNvSpPr/>
          <p:nvPr/>
        </p:nvSpPr>
        <p:spPr>
          <a:xfrm>
            <a:off x="206703" y="1516380"/>
            <a:ext cx="2985384" cy="1518059"/>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NZ" sz="1579">
              <a:solidFill>
                <a:prstClr val="white"/>
              </a:solidFill>
              <a:latin typeface="Calibri" panose="020F0502020204030204"/>
            </a:endParaRPr>
          </a:p>
        </p:txBody>
      </p:sp>
      <p:sp>
        <p:nvSpPr>
          <p:cNvPr id="26" name="Rectangle 25"/>
          <p:cNvSpPr/>
          <p:nvPr/>
        </p:nvSpPr>
        <p:spPr>
          <a:xfrm>
            <a:off x="3333680" y="1516380"/>
            <a:ext cx="3539997" cy="1518059"/>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NZ" sz="1579">
              <a:solidFill>
                <a:prstClr val="white"/>
              </a:solidFill>
              <a:latin typeface="Calibri" panose="020F0502020204030204"/>
            </a:endParaRPr>
          </a:p>
        </p:txBody>
      </p:sp>
      <p:sp>
        <p:nvSpPr>
          <p:cNvPr id="27" name="TextBox 26"/>
          <p:cNvSpPr txBox="1"/>
          <p:nvPr/>
        </p:nvSpPr>
        <p:spPr>
          <a:xfrm>
            <a:off x="741528" y="2699751"/>
            <a:ext cx="2381211" cy="281295"/>
          </a:xfrm>
          <a:prstGeom prst="rect">
            <a:avLst/>
          </a:prstGeom>
          <a:noFill/>
        </p:spPr>
        <p:txBody>
          <a:bodyPr wrap="square" rtlCol="0">
            <a:spAutoFit/>
          </a:bodyPr>
          <a:lstStyle/>
          <a:p>
            <a:pPr algn="r" defTabSz="802020"/>
            <a:r>
              <a:rPr lang="en-NZ" sz="1228" dirty="0">
                <a:solidFill>
                  <a:srgbClr val="4472C4">
                    <a:lumMod val="50000"/>
                  </a:srgbClr>
                </a:solidFill>
                <a:latin typeface="Calibri" panose="020F0502020204030204"/>
              </a:rPr>
              <a:t>Foundational terms and concepts</a:t>
            </a:r>
          </a:p>
        </p:txBody>
      </p:sp>
      <p:sp>
        <p:nvSpPr>
          <p:cNvPr id="28" name="TextBox 27"/>
          <p:cNvSpPr txBox="1"/>
          <p:nvPr/>
        </p:nvSpPr>
        <p:spPr>
          <a:xfrm>
            <a:off x="4377382" y="2520431"/>
            <a:ext cx="2381211" cy="470257"/>
          </a:xfrm>
          <a:prstGeom prst="rect">
            <a:avLst/>
          </a:prstGeom>
          <a:noFill/>
        </p:spPr>
        <p:txBody>
          <a:bodyPr wrap="square" rtlCol="0">
            <a:spAutoFit/>
          </a:bodyPr>
          <a:lstStyle/>
          <a:p>
            <a:pPr algn="r" defTabSz="802020"/>
            <a:r>
              <a:rPr lang="en-NZ" sz="1228" dirty="0">
                <a:solidFill>
                  <a:srgbClr val="4472C4">
                    <a:lumMod val="50000"/>
                  </a:srgbClr>
                </a:solidFill>
                <a:latin typeface="Calibri" panose="020F0502020204030204"/>
              </a:rPr>
              <a:t>Standard terms for accessing and managing transmission capacity</a:t>
            </a:r>
          </a:p>
        </p:txBody>
      </p:sp>
      <p:sp>
        <p:nvSpPr>
          <p:cNvPr id="29" name="Rectangle 28"/>
          <p:cNvSpPr/>
          <p:nvPr/>
        </p:nvSpPr>
        <p:spPr>
          <a:xfrm>
            <a:off x="206703" y="3171464"/>
            <a:ext cx="2416044" cy="1543726"/>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NZ" sz="1579">
              <a:solidFill>
                <a:prstClr val="white"/>
              </a:solidFill>
              <a:latin typeface="Calibri" panose="020F0502020204030204"/>
            </a:endParaRPr>
          </a:p>
        </p:txBody>
      </p:sp>
      <p:sp>
        <p:nvSpPr>
          <p:cNvPr id="30" name="TextBox 29"/>
          <p:cNvSpPr txBox="1"/>
          <p:nvPr/>
        </p:nvSpPr>
        <p:spPr>
          <a:xfrm>
            <a:off x="170480" y="4245182"/>
            <a:ext cx="2433373" cy="470257"/>
          </a:xfrm>
          <a:prstGeom prst="rect">
            <a:avLst/>
          </a:prstGeom>
          <a:noFill/>
        </p:spPr>
        <p:txBody>
          <a:bodyPr wrap="square" rtlCol="0">
            <a:spAutoFit/>
          </a:bodyPr>
          <a:lstStyle/>
          <a:p>
            <a:pPr algn="r" defTabSz="802020"/>
            <a:r>
              <a:rPr lang="en-NZ" sz="1228" dirty="0">
                <a:solidFill>
                  <a:srgbClr val="4472C4">
                    <a:lumMod val="50000"/>
                  </a:srgbClr>
                </a:solidFill>
                <a:latin typeface="Calibri" panose="020F0502020204030204"/>
              </a:rPr>
              <a:t>Governs non-standard transmission and interconnection terms</a:t>
            </a:r>
          </a:p>
        </p:txBody>
      </p:sp>
      <p:sp>
        <p:nvSpPr>
          <p:cNvPr id="31" name="Rectangle 30"/>
          <p:cNvSpPr/>
          <p:nvPr/>
        </p:nvSpPr>
        <p:spPr>
          <a:xfrm>
            <a:off x="2833204" y="3198775"/>
            <a:ext cx="1863039" cy="1516415"/>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NZ" sz="1579">
              <a:solidFill>
                <a:prstClr val="white"/>
              </a:solidFill>
              <a:latin typeface="Calibri" panose="020F0502020204030204"/>
            </a:endParaRPr>
          </a:p>
        </p:txBody>
      </p:sp>
      <p:sp>
        <p:nvSpPr>
          <p:cNvPr id="32" name="TextBox 31"/>
          <p:cNvSpPr txBox="1"/>
          <p:nvPr/>
        </p:nvSpPr>
        <p:spPr>
          <a:xfrm>
            <a:off x="2982313" y="4074043"/>
            <a:ext cx="1654995" cy="659219"/>
          </a:xfrm>
          <a:prstGeom prst="rect">
            <a:avLst/>
          </a:prstGeom>
          <a:noFill/>
        </p:spPr>
        <p:txBody>
          <a:bodyPr wrap="square" rtlCol="0">
            <a:spAutoFit/>
          </a:bodyPr>
          <a:lstStyle/>
          <a:p>
            <a:pPr algn="r" defTabSz="802020"/>
            <a:r>
              <a:rPr lang="en-NZ" sz="1228" dirty="0">
                <a:solidFill>
                  <a:srgbClr val="4472C4">
                    <a:lumMod val="50000"/>
                  </a:srgbClr>
                </a:solidFill>
                <a:latin typeface="Calibri" panose="020F0502020204030204"/>
              </a:rPr>
              <a:t>Short term system operations / line pack management</a:t>
            </a:r>
          </a:p>
        </p:txBody>
      </p:sp>
      <p:sp>
        <p:nvSpPr>
          <p:cNvPr id="33" name="Rectangle 32"/>
          <p:cNvSpPr/>
          <p:nvPr/>
        </p:nvSpPr>
        <p:spPr>
          <a:xfrm>
            <a:off x="6992056" y="1516380"/>
            <a:ext cx="3551857" cy="1518060"/>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NZ" sz="1579">
              <a:solidFill>
                <a:prstClr val="white"/>
              </a:solidFill>
              <a:latin typeface="Calibri" panose="020F0502020204030204"/>
            </a:endParaRPr>
          </a:p>
        </p:txBody>
      </p:sp>
      <p:sp>
        <p:nvSpPr>
          <p:cNvPr id="34" name="TextBox 33"/>
          <p:cNvSpPr txBox="1"/>
          <p:nvPr/>
        </p:nvSpPr>
        <p:spPr>
          <a:xfrm>
            <a:off x="7831981" y="2530215"/>
            <a:ext cx="2711932" cy="470257"/>
          </a:xfrm>
          <a:prstGeom prst="rect">
            <a:avLst/>
          </a:prstGeom>
          <a:noFill/>
        </p:spPr>
        <p:txBody>
          <a:bodyPr wrap="square" rtlCol="0">
            <a:spAutoFit/>
          </a:bodyPr>
          <a:lstStyle/>
          <a:p>
            <a:pPr algn="r" defTabSz="802020"/>
            <a:r>
              <a:rPr lang="en-NZ" sz="1228" dirty="0">
                <a:solidFill>
                  <a:srgbClr val="4472C4">
                    <a:lumMod val="50000"/>
                  </a:srgbClr>
                </a:solidFill>
                <a:latin typeface="Calibri" panose="020F0502020204030204"/>
              </a:rPr>
              <a:t>Process for determining and allocating gas quantities on transmission system</a:t>
            </a:r>
          </a:p>
        </p:txBody>
      </p:sp>
      <p:sp>
        <p:nvSpPr>
          <p:cNvPr id="35" name="Rectangle 34"/>
          <p:cNvSpPr/>
          <p:nvPr/>
        </p:nvSpPr>
        <p:spPr>
          <a:xfrm>
            <a:off x="8350954" y="3200513"/>
            <a:ext cx="2214250" cy="1514677"/>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NZ" sz="1579">
              <a:solidFill>
                <a:prstClr val="white"/>
              </a:solidFill>
              <a:latin typeface="Calibri" panose="020F0502020204030204"/>
            </a:endParaRPr>
          </a:p>
        </p:txBody>
      </p:sp>
      <p:sp>
        <p:nvSpPr>
          <p:cNvPr id="36" name="TextBox 35"/>
          <p:cNvSpPr txBox="1"/>
          <p:nvPr/>
        </p:nvSpPr>
        <p:spPr>
          <a:xfrm>
            <a:off x="8646710" y="4219371"/>
            <a:ext cx="1918493" cy="470257"/>
          </a:xfrm>
          <a:prstGeom prst="rect">
            <a:avLst/>
          </a:prstGeom>
          <a:noFill/>
        </p:spPr>
        <p:txBody>
          <a:bodyPr wrap="square" rtlCol="0">
            <a:spAutoFit/>
          </a:bodyPr>
          <a:lstStyle/>
          <a:p>
            <a:pPr algn="r" defTabSz="802020"/>
            <a:r>
              <a:rPr lang="en-NZ" sz="1228" dirty="0">
                <a:solidFill>
                  <a:srgbClr val="4472C4">
                    <a:lumMod val="50000"/>
                  </a:srgbClr>
                </a:solidFill>
                <a:latin typeface="Calibri" panose="020F0502020204030204"/>
              </a:rPr>
              <a:t>Charges for access products and balancing</a:t>
            </a:r>
          </a:p>
        </p:txBody>
      </p:sp>
      <p:sp>
        <p:nvSpPr>
          <p:cNvPr id="37" name="Rectangle 36"/>
          <p:cNvSpPr/>
          <p:nvPr/>
        </p:nvSpPr>
        <p:spPr>
          <a:xfrm>
            <a:off x="217015" y="4851672"/>
            <a:ext cx="3602120" cy="108035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NZ" sz="1579">
              <a:solidFill>
                <a:prstClr val="white"/>
              </a:solidFill>
              <a:latin typeface="Calibri" panose="020F0502020204030204"/>
            </a:endParaRPr>
          </a:p>
        </p:txBody>
      </p:sp>
      <p:sp>
        <p:nvSpPr>
          <p:cNvPr id="38" name="TextBox 37"/>
          <p:cNvSpPr txBox="1"/>
          <p:nvPr/>
        </p:nvSpPr>
        <p:spPr>
          <a:xfrm>
            <a:off x="434729" y="5624603"/>
            <a:ext cx="3308650" cy="281295"/>
          </a:xfrm>
          <a:prstGeom prst="rect">
            <a:avLst/>
          </a:prstGeom>
          <a:noFill/>
        </p:spPr>
        <p:txBody>
          <a:bodyPr wrap="square" rtlCol="0">
            <a:spAutoFit/>
          </a:bodyPr>
          <a:lstStyle/>
          <a:p>
            <a:pPr algn="r" defTabSz="802020"/>
            <a:r>
              <a:rPr lang="en-NZ" sz="1228" dirty="0">
                <a:solidFill>
                  <a:srgbClr val="4472C4">
                    <a:lumMod val="50000"/>
                  </a:srgbClr>
                </a:solidFill>
                <a:latin typeface="Calibri" panose="020F0502020204030204"/>
              </a:rPr>
              <a:t>Responsibilities for gas composition and safety</a:t>
            </a:r>
          </a:p>
        </p:txBody>
      </p:sp>
      <p:sp>
        <p:nvSpPr>
          <p:cNvPr id="39" name="TextBox 38"/>
          <p:cNvSpPr txBox="1"/>
          <p:nvPr/>
        </p:nvSpPr>
        <p:spPr>
          <a:xfrm>
            <a:off x="5967470" y="5631677"/>
            <a:ext cx="4475789" cy="281295"/>
          </a:xfrm>
          <a:prstGeom prst="rect">
            <a:avLst/>
          </a:prstGeom>
          <a:noFill/>
        </p:spPr>
        <p:txBody>
          <a:bodyPr wrap="square" rtlCol="0">
            <a:spAutoFit/>
          </a:bodyPr>
          <a:lstStyle/>
          <a:p>
            <a:pPr algn="r" defTabSz="802020"/>
            <a:r>
              <a:rPr lang="en-NZ" sz="1228" dirty="0">
                <a:solidFill>
                  <a:srgbClr val="4472C4">
                    <a:lumMod val="50000"/>
                  </a:srgbClr>
                </a:solidFill>
                <a:latin typeface="Calibri" panose="020F0502020204030204"/>
              </a:rPr>
              <a:t>Provisions to manage credit risk, or suspend or limit impact of code</a:t>
            </a:r>
          </a:p>
        </p:txBody>
      </p:sp>
      <p:sp>
        <p:nvSpPr>
          <p:cNvPr id="40" name="Rectangle 39"/>
          <p:cNvSpPr/>
          <p:nvPr/>
        </p:nvSpPr>
        <p:spPr>
          <a:xfrm>
            <a:off x="3967266" y="4851672"/>
            <a:ext cx="6475993" cy="108035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NZ" sz="1579">
              <a:solidFill>
                <a:prstClr val="white"/>
              </a:solidFill>
              <a:latin typeface="Calibri" panose="020F0502020204030204"/>
            </a:endParaRPr>
          </a:p>
        </p:txBody>
      </p:sp>
      <p:sp>
        <p:nvSpPr>
          <p:cNvPr id="41" name="Rectangle 40"/>
          <p:cNvSpPr/>
          <p:nvPr/>
        </p:nvSpPr>
        <p:spPr>
          <a:xfrm>
            <a:off x="211112" y="6089396"/>
            <a:ext cx="3832937" cy="108035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NZ" sz="1579">
              <a:solidFill>
                <a:prstClr val="white"/>
              </a:solidFill>
              <a:latin typeface="Calibri" panose="020F0502020204030204"/>
            </a:endParaRPr>
          </a:p>
        </p:txBody>
      </p:sp>
      <p:sp>
        <p:nvSpPr>
          <p:cNvPr id="42" name="TextBox 41"/>
          <p:cNvSpPr txBox="1"/>
          <p:nvPr/>
        </p:nvSpPr>
        <p:spPr>
          <a:xfrm>
            <a:off x="305938" y="6847521"/>
            <a:ext cx="2548638" cy="281295"/>
          </a:xfrm>
          <a:prstGeom prst="rect">
            <a:avLst/>
          </a:prstGeom>
          <a:noFill/>
        </p:spPr>
        <p:txBody>
          <a:bodyPr wrap="square" rtlCol="0">
            <a:spAutoFit/>
          </a:bodyPr>
          <a:lstStyle/>
          <a:p>
            <a:pPr defTabSz="802020"/>
            <a:r>
              <a:rPr lang="en-NZ" sz="1228" dirty="0">
                <a:solidFill>
                  <a:srgbClr val="4472C4">
                    <a:lumMod val="50000"/>
                  </a:srgbClr>
                </a:solidFill>
                <a:latin typeface="Calibri" panose="020F0502020204030204"/>
              </a:rPr>
              <a:t>Code governance</a:t>
            </a:r>
          </a:p>
        </p:txBody>
      </p:sp>
      <p:sp>
        <p:nvSpPr>
          <p:cNvPr id="43" name="Rectangle 42"/>
          <p:cNvSpPr/>
          <p:nvPr/>
        </p:nvSpPr>
        <p:spPr>
          <a:xfrm>
            <a:off x="4213272" y="6089396"/>
            <a:ext cx="3832937" cy="108035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NZ" sz="1579">
              <a:solidFill>
                <a:prstClr val="white"/>
              </a:solidFill>
              <a:latin typeface="Calibri" panose="020F0502020204030204"/>
            </a:endParaRPr>
          </a:p>
        </p:txBody>
      </p:sp>
      <p:sp>
        <p:nvSpPr>
          <p:cNvPr id="44" name="TextBox 43"/>
          <p:cNvSpPr txBox="1"/>
          <p:nvPr/>
        </p:nvSpPr>
        <p:spPr>
          <a:xfrm>
            <a:off x="4213272" y="6840311"/>
            <a:ext cx="3779913" cy="281295"/>
          </a:xfrm>
          <a:prstGeom prst="rect">
            <a:avLst/>
          </a:prstGeom>
          <a:noFill/>
        </p:spPr>
        <p:txBody>
          <a:bodyPr wrap="square" rtlCol="0">
            <a:spAutoFit/>
          </a:bodyPr>
          <a:lstStyle/>
          <a:p>
            <a:pPr algn="r" defTabSz="802020"/>
            <a:r>
              <a:rPr lang="en-NZ" sz="1228" dirty="0">
                <a:solidFill>
                  <a:srgbClr val="4472C4">
                    <a:lumMod val="50000"/>
                  </a:srgbClr>
                </a:solidFill>
                <a:latin typeface="Calibri" panose="020F0502020204030204"/>
              </a:rPr>
              <a:t>General legal provisions</a:t>
            </a:r>
          </a:p>
        </p:txBody>
      </p:sp>
      <p:sp>
        <p:nvSpPr>
          <p:cNvPr id="45" name="Rectangle 44"/>
          <p:cNvSpPr/>
          <p:nvPr/>
        </p:nvSpPr>
        <p:spPr>
          <a:xfrm>
            <a:off x="4970005" y="3179573"/>
            <a:ext cx="3115208" cy="1535618"/>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NZ" sz="1579">
              <a:solidFill>
                <a:prstClr val="white"/>
              </a:solidFill>
              <a:latin typeface="Calibri" panose="020F0502020204030204"/>
            </a:endParaRPr>
          </a:p>
        </p:txBody>
      </p:sp>
      <p:sp>
        <p:nvSpPr>
          <p:cNvPr id="46" name="TextBox 45"/>
          <p:cNvSpPr txBox="1"/>
          <p:nvPr/>
        </p:nvSpPr>
        <p:spPr>
          <a:xfrm>
            <a:off x="5287622" y="4249895"/>
            <a:ext cx="2708775" cy="470257"/>
          </a:xfrm>
          <a:prstGeom prst="rect">
            <a:avLst/>
          </a:prstGeom>
          <a:noFill/>
        </p:spPr>
        <p:txBody>
          <a:bodyPr wrap="square" rtlCol="0">
            <a:spAutoFit/>
          </a:bodyPr>
          <a:lstStyle/>
          <a:p>
            <a:pPr algn="r" defTabSz="802020"/>
            <a:r>
              <a:rPr lang="en-NZ" sz="1228" dirty="0">
                <a:solidFill>
                  <a:srgbClr val="4472C4">
                    <a:lumMod val="50000"/>
                  </a:srgbClr>
                </a:solidFill>
                <a:latin typeface="Calibri" panose="020F0502020204030204"/>
              </a:rPr>
              <a:t>Processes for managing emergencies and scarcity when it arises</a:t>
            </a:r>
          </a:p>
        </p:txBody>
      </p:sp>
      <p:sp>
        <p:nvSpPr>
          <p:cNvPr id="47"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13</a:t>
            </a:fld>
            <a:endParaRPr lang="en-NZ" sz="1400" dirty="0"/>
          </a:p>
        </p:txBody>
      </p:sp>
      <p:sp>
        <p:nvSpPr>
          <p:cNvPr id="48"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Overview of GTAC contents and construction</a:t>
            </a:r>
          </a:p>
        </p:txBody>
      </p:sp>
      <p:sp>
        <p:nvSpPr>
          <p:cNvPr id="2" name="TextBox 1"/>
          <p:cNvSpPr txBox="1"/>
          <p:nvPr/>
        </p:nvSpPr>
        <p:spPr>
          <a:xfrm>
            <a:off x="8710784" y="6493355"/>
            <a:ext cx="1833129" cy="430887"/>
          </a:xfrm>
          <a:prstGeom prst="rect">
            <a:avLst/>
          </a:prstGeom>
          <a:noFill/>
        </p:spPr>
        <p:txBody>
          <a:bodyPr wrap="square" rtlCol="0">
            <a:spAutoFit/>
          </a:bodyPr>
          <a:lstStyle/>
          <a:p>
            <a:r>
              <a:rPr lang="en-NZ" sz="1100" dirty="0"/>
              <a:t>* Note: colours matched to Trello question categories</a:t>
            </a:r>
          </a:p>
        </p:txBody>
      </p:sp>
    </p:spTree>
    <p:extLst>
      <p:ext uri="{BB962C8B-B14F-4D97-AF65-F5344CB8AC3E}">
        <p14:creationId xmlns:p14="http://schemas.microsoft.com/office/powerpoint/2010/main" val="1220121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0156" y="1843970"/>
            <a:ext cx="9838149" cy="5062924"/>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GB" sz="1600" dirty="0"/>
              <a:t>In seeking to draft a code that is principles-based (rather than determining specific parameters), we have left more areas to the discretion of the Transmission System Operator and created more flexibility for users (certainly when compared to the MPOC) </a:t>
            </a:r>
            <a:endParaRPr lang="en-NZ" sz="1600" dirty="0"/>
          </a:p>
          <a:p>
            <a:pPr marL="285750" lvl="0" indent="-285750">
              <a:spcAft>
                <a:spcPts val="600"/>
              </a:spcAft>
              <a:buFont typeface="Arial" panose="020B0604020202020204" pitchFamily="34" charset="0"/>
              <a:buChar char="•"/>
            </a:pPr>
            <a:r>
              <a:rPr lang="en-GB" sz="1600" dirty="0"/>
              <a:t>We consider that discretion is valuable to ensure that First Gas can respond in the most appropriate ways to operational issues as they arise. No two sets of circumstances are identical, so it is important not to tie the TSO into a strict set of requirements that do not adequately resolve issues in the best interests of our customers and the industry as a whole </a:t>
            </a:r>
            <a:endParaRPr lang="en-NZ" sz="1600" dirty="0"/>
          </a:p>
          <a:p>
            <a:pPr marL="285750" lvl="0" indent="-285750">
              <a:spcAft>
                <a:spcPts val="600"/>
              </a:spcAft>
              <a:buFont typeface="Arial" panose="020B0604020202020204" pitchFamily="34" charset="0"/>
              <a:buChar char="•"/>
            </a:pPr>
            <a:r>
              <a:rPr lang="en-GB" sz="1600" dirty="0"/>
              <a:t>We acknowledge that discretion needs to be used appropriately, and that First Gas should be accountable for the decisions that it makes. Accordingly, we have sought to ensure that:</a:t>
            </a:r>
            <a:endParaRPr lang="en-NZ" sz="1600" dirty="0"/>
          </a:p>
          <a:p>
            <a:pPr marL="807278" lvl="1" indent="-285750">
              <a:spcAft>
                <a:spcPts val="600"/>
              </a:spcAft>
              <a:buFont typeface="Arial" panose="020B0604020202020204" pitchFamily="34" charset="0"/>
              <a:buChar char="•"/>
            </a:pPr>
            <a:r>
              <a:rPr lang="en-GB" sz="1600" dirty="0"/>
              <a:t>Areas for discretion have clear principles or outcomes that serve to guide TSO decisions, with reasons for decisions being transparent</a:t>
            </a:r>
            <a:endParaRPr lang="en-NZ" sz="1600" dirty="0"/>
          </a:p>
          <a:p>
            <a:pPr marL="807278" lvl="1" indent="-285750">
              <a:spcAft>
                <a:spcPts val="600"/>
              </a:spcAft>
              <a:buFont typeface="Arial" panose="020B0604020202020204" pitchFamily="34" charset="0"/>
              <a:buChar char="•"/>
            </a:pPr>
            <a:r>
              <a:rPr lang="en-GB" sz="1600" dirty="0"/>
              <a:t>Stakeholders have the ability to seek information on the factors that led to particular decisions being taken, and to have legitimate disputes about the exercise of discretion resolved efficiently</a:t>
            </a:r>
          </a:p>
          <a:p>
            <a:pPr marL="285750" indent="-285750">
              <a:spcAft>
                <a:spcPts val="600"/>
              </a:spcAft>
              <a:buFont typeface="Arial" panose="020B0604020202020204" pitchFamily="34" charset="0"/>
              <a:buChar char="•"/>
            </a:pPr>
            <a:r>
              <a:rPr lang="en-GB" sz="1600" dirty="0"/>
              <a:t>We have also sought to increase transparency:</a:t>
            </a:r>
          </a:p>
          <a:p>
            <a:pPr marL="807278" lvl="1" indent="-285750">
              <a:spcAft>
                <a:spcPts val="600"/>
              </a:spcAft>
              <a:buFont typeface="Arial" panose="020B0604020202020204" pitchFamily="34" charset="0"/>
              <a:buChar char="•"/>
            </a:pPr>
            <a:r>
              <a:rPr lang="en-GB" sz="1600" dirty="0"/>
              <a:t>In how parties intend to use the system (e.g. extending nominations and providing park and loan service) and actually use the system (e.g. publishing contracts and running mismatch positions)</a:t>
            </a:r>
          </a:p>
          <a:p>
            <a:pPr marL="807278" lvl="1" indent="-285750">
              <a:spcAft>
                <a:spcPts val="600"/>
              </a:spcAft>
              <a:buFont typeface="Arial" panose="020B0604020202020204" pitchFamily="34" charset="0"/>
              <a:buChar char="•"/>
            </a:pPr>
            <a:r>
              <a:rPr lang="en-GB" sz="1600" dirty="0"/>
              <a:t>The code also provides for information that must be made available by First Gas, which will be summarised in Appendix 2 of the GTAC</a:t>
            </a:r>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Overview of GTAC contents and construction - TSO Discretion</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14</a:t>
            </a:fld>
            <a:endParaRPr lang="en-NZ" sz="1400" dirty="0"/>
          </a:p>
        </p:txBody>
      </p:sp>
    </p:spTree>
    <p:extLst>
      <p:ext uri="{BB962C8B-B14F-4D97-AF65-F5344CB8AC3E}">
        <p14:creationId xmlns:p14="http://schemas.microsoft.com/office/powerpoint/2010/main" val="3950923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089" y="3648310"/>
            <a:ext cx="9089390" cy="1620771"/>
          </a:xfrm>
        </p:spPr>
        <p:txBody>
          <a:bodyPr/>
          <a:lstStyle/>
          <a:p>
            <a:pPr algn="ctr"/>
            <a:r>
              <a:rPr lang="en-NZ" sz="3200" dirty="0">
                <a:solidFill>
                  <a:schemeClr val="tx1"/>
                </a:solidFill>
              </a:rPr>
              <a:t>Walk through of draft GTAC by section</a:t>
            </a:r>
            <a:br>
              <a:rPr lang="en-NZ" sz="3200" dirty="0">
                <a:solidFill>
                  <a:schemeClr val="tx1"/>
                </a:solidFill>
              </a:rPr>
            </a:br>
            <a:endParaRPr lang="en-NZ" b="0" dirty="0">
              <a:solidFill>
                <a:schemeClr val="tx1"/>
              </a:solidFill>
            </a:endParaRPr>
          </a:p>
        </p:txBody>
      </p:sp>
      <p:sp>
        <p:nvSpPr>
          <p:cNvPr id="5"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15</a:t>
            </a:fld>
            <a:endParaRPr lang="en-NZ" sz="1400" dirty="0"/>
          </a:p>
        </p:txBody>
      </p:sp>
    </p:spTree>
    <p:extLst>
      <p:ext uri="{BB962C8B-B14F-4D97-AF65-F5344CB8AC3E}">
        <p14:creationId xmlns:p14="http://schemas.microsoft.com/office/powerpoint/2010/main" val="1875297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0156" y="1884445"/>
            <a:ext cx="9838149" cy="3816429"/>
          </a:xfrm>
          <a:prstGeom prst="rect">
            <a:avLst/>
          </a:prstGeom>
          <a:noFill/>
        </p:spPr>
        <p:txBody>
          <a:bodyPr wrap="square" rtlCol="0">
            <a:spAutoFit/>
          </a:bodyPr>
          <a:lstStyle>
            <a:defPPr>
              <a:defRPr lang="en-US"/>
            </a:defPPr>
            <a:lvl1pPr marL="285750" lvl="0" indent="-285750">
              <a:spcAft>
                <a:spcPts val="600"/>
              </a:spcAft>
              <a:buFont typeface="Arial" panose="020B0604020202020204" pitchFamily="34" charset="0"/>
              <a:buChar char="•"/>
              <a:defRPr sz="1600"/>
            </a:lvl1pPr>
            <a:lvl2pPr marL="807278" lvl="1" indent="-285750">
              <a:spcAft>
                <a:spcPts val="600"/>
              </a:spcAft>
              <a:buFont typeface="Arial" panose="020B0604020202020204" pitchFamily="34" charset="0"/>
              <a:buChar char="•"/>
              <a:defRPr sz="1600"/>
            </a:lvl2pPr>
          </a:lstStyle>
          <a:p>
            <a:r>
              <a:rPr lang="en-NZ" b="1" dirty="0"/>
              <a:t>Purpose</a:t>
            </a:r>
            <a:r>
              <a:rPr lang="en-NZ" dirty="0"/>
              <a:t>: Define commonly used terms and set out the overarching principles that apply to the provision and use of gas transmission capacity </a:t>
            </a:r>
          </a:p>
          <a:p>
            <a:endParaRPr lang="en-NZ" dirty="0"/>
          </a:p>
          <a:p>
            <a:r>
              <a:rPr lang="en-NZ" b="1" dirty="0"/>
              <a:t>Defined terms </a:t>
            </a:r>
            <a:r>
              <a:rPr lang="en-NZ" dirty="0"/>
              <a:t>(section 1):</a:t>
            </a:r>
          </a:p>
          <a:p>
            <a:pPr lvl="1"/>
            <a:r>
              <a:rPr lang="en-NZ" dirty="0"/>
              <a:t>Tried to ensure most intuitive terms used for various situations arising under the code</a:t>
            </a:r>
          </a:p>
          <a:p>
            <a:endParaRPr lang="en-NZ" dirty="0"/>
          </a:p>
          <a:p>
            <a:r>
              <a:rPr lang="en-NZ" b="1" dirty="0"/>
              <a:t>Foundation concepts </a:t>
            </a:r>
            <a:r>
              <a:rPr lang="en-NZ" dirty="0"/>
              <a:t>(section 2), include:</a:t>
            </a:r>
          </a:p>
          <a:p>
            <a:pPr lvl="1"/>
            <a:r>
              <a:rPr lang="en-NZ" dirty="0"/>
              <a:t>TSO to reasonably maximise capacity provided (s 2.3)</a:t>
            </a:r>
          </a:p>
          <a:p>
            <a:pPr lvl="1"/>
            <a:r>
              <a:rPr lang="en-NZ" dirty="0"/>
              <a:t>Principle of non-discrimination (s 2.7)</a:t>
            </a:r>
          </a:p>
          <a:p>
            <a:pPr lvl="1"/>
            <a:r>
              <a:rPr lang="en-NZ" dirty="0"/>
              <a:t>Mutual RPO (reasonable and prudent operator) obligations (s 2.13 &amp; 2.14)</a:t>
            </a:r>
          </a:p>
          <a:p>
            <a:pPr lvl="1"/>
            <a:endParaRPr lang="en-NZ" dirty="0"/>
          </a:p>
          <a:p>
            <a:r>
              <a:rPr lang="en-NZ" dirty="0"/>
              <a:t>Also deals with Taranaki Target Pressure and uneconomic transmission services</a:t>
            </a:r>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Sections 1 &amp; 2: Foundational Terms and Concepts</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16</a:t>
            </a:fld>
            <a:endParaRPr lang="en-NZ" sz="1400" dirty="0"/>
          </a:p>
        </p:txBody>
      </p:sp>
    </p:spTree>
    <p:extLst>
      <p:ext uri="{BB962C8B-B14F-4D97-AF65-F5344CB8AC3E}">
        <p14:creationId xmlns:p14="http://schemas.microsoft.com/office/powerpoint/2010/main" val="983268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0157" y="1763760"/>
            <a:ext cx="9969826" cy="5447645"/>
          </a:xfrm>
          <a:prstGeom prst="rect">
            <a:avLst/>
          </a:prstGeom>
          <a:noFill/>
        </p:spPr>
        <p:txBody>
          <a:bodyPr wrap="square" rtlCol="0">
            <a:spAutoFit/>
          </a:bodyPr>
          <a:lstStyle>
            <a:defPPr>
              <a:defRPr lang="en-US"/>
            </a:defPPr>
            <a:lvl1pPr marL="285750" lvl="0" indent="-285750">
              <a:spcAft>
                <a:spcPts val="600"/>
              </a:spcAft>
              <a:buFont typeface="Arial" panose="020B0604020202020204" pitchFamily="34" charset="0"/>
              <a:buChar char="•"/>
              <a:defRPr sz="1600" b="1"/>
            </a:lvl1pPr>
            <a:lvl2pPr marL="807278" lvl="1" indent="-285750">
              <a:spcAft>
                <a:spcPts val="600"/>
              </a:spcAft>
              <a:buFont typeface="Arial" panose="020B0604020202020204" pitchFamily="34" charset="0"/>
              <a:buChar char="•"/>
              <a:defRPr sz="1600"/>
            </a:lvl2pPr>
          </a:lstStyle>
          <a:p>
            <a:r>
              <a:rPr lang="en-NZ" dirty="0"/>
              <a:t>Purpose: </a:t>
            </a:r>
            <a:r>
              <a:rPr lang="en-NZ" b="0" dirty="0"/>
              <a:t>Define the products that shippers can purchase to transport gas (including the geography associated with those products), and how those products can be acquired</a:t>
            </a:r>
          </a:p>
          <a:p>
            <a:endParaRPr lang="en-NZ" b="0" dirty="0"/>
          </a:p>
          <a:p>
            <a:r>
              <a:rPr lang="en-NZ" dirty="0"/>
              <a:t>Daily nominated capacity</a:t>
            </a:r>
            <a:r>
              <a:rPr lang="en-NZ" b="0" dirty="0"/>
              <a:t>:</a:t>
            </a:r>
          </a:p>
          <a:p>
            <a:pPr lvl="1"/>
            <a:r>
              <a:rPr lang="en-NZ" dirty="0"/>
              <a:t>Primary product for accessing transmission capacity</a:t>
            </a:r>
          </a:p>
          <a:p>
            <a:pPr lvl="1"/>
            <a:r>
              <a:rPr lang="en-NZ" dirty="0"/>
              <a:t>Obtainable via nominations</a:t>
            </a:r>
          </a:p>
          <a:p>
            <a:pPr lvl="1"/>
            <a:r>
              <a:rPr lang="en-NZ" dirty="0"/>
              <a:t>Cannot be transferred or traded</a:t>
            </a:r>
          </a:p>
          <a:p>
            <a:pPr lvl="1"/>
            <a:r>
              <a:rPr lang="en-NZ" dirty="0"/>
              <a:t>May be curtailed in the circumstances set out in sections 9 and section 10 (subject to Priority Rights, if any)</a:t>
            </a:r>
          </a:p>
          <a:p>
            <a:pPr lvl="1"/>
            <a:r>
              <a:rPr lang="en-NZ" dirty="0"/>
              <a:t>Cannot be used in conjunction with Supplementary or Interruptible Capacity.</a:t>
            </a:r>
          </a:p>
          <a:p>
            <a:pPr lvl="1"/>
            <a:endParaRPr lang="en-NZ" b="0" dirty="0"/>
          </a:p>
          <a:p>
            <a:r>
              <a:rPr lang="en-NZ" dirty="0"/>
              <a:t>Geography for DNC</a:t>
            </a:r>
            <a:r>
              <a:rPr lang="en-NZ" b="0" dirty="0"/>
              <a:t>:</a:t>
            </a:r>
          </a:p>
          <a:p>
            <a:pPr lvl="1"/>
            <a:r>
              <a:rPr lang="en-NZ" dirty="0"/>
              <a:t>Receipt zones: Propose to have a single receipt zone to start, but discretion to add more if required (including for reasons set out in s 3.3(a)-(c))</a:t>
            </a:r>
          </a:p>
          <a:p>
            <a:pPr lvl="1"/>
            <a:r>
              <a:rPr lang="en-NZ" b="0" dirty="0"/>
              <a:t>Delivery zones:</a:t>
            </a:r>
            <a:r>
              <a:rPr lang="en-NZ" dirty="0"/>
              <a:t> Propose 17 delivery zones, plus nominations to all dedicated Delivery Points. Criteria guiding definition of zones are set out in s 3.4(a)-(e). </a:t>
            </a:r>
          </a:p>
          <a:p>
            <a:pPr lvl="1"/>
            <a:r>
              <a:rPr lang="en-NZ" dirty="0"/>
              <a:t>Delivery Points with prospect of congestion will be removed from delivery zones (s 3.5 &amp; 3.6), with advance notice where practicable</a:t>
            </a:r>
            <a:endParaRPr lang="en-NZ" b="0" dirty="0"/>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Section 3: Transmission Products and Zones</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17</a:t>
            </a:fld>
            <a:endParaRPr lang="en-NZ" sz="1400" dirty="0"/>
          </a:p>
        </p:txBody>
      </p:sp>
    </p:spTree>
    <p:extLst>
      <p:ext uri="{BB962C8B-B14F-4D97-AF65-F5344CB8AC3E}">
        <p14:creationId xmlns:p14="http://schemas.microsoft.com/office/powerpoint/2010/main" val="1804061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Illustration of Zones – North Island Map</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18</a:t>
            </a:fld>
            <a:endParaRPr lang="en-NZ" sz="1400" dirty="0"/>
          </a:p>
        </p:txBody>
      </p:sp>
      <p:pic>
        <p:nvPicPr>
          <p:cNvPr id="23" name="Picture 2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189" y="1416781"/>
            <a:ext cx="4808415" cy="6144482"/>
          </a:xfrm>
          <a:prstGeom prst="rect">
            <a:avLst/>
          </a:prstGeom>
          <a:pattFill prst="pct5">
            <a:fgClr>
              <a:schemeClr val="accent1"/>
            </a:fgClr>
            <a:bgClr>
              <a:schemeClr val="bg1"/>
            </a:bgClr>
          </a:pattFill>
        </p:spPr>
      </p:pic>
      <p:sp>
        <p:nvSpPr>
          <p:cNvPr id="24" name="TextBox 23"/>
          <p:cNvSpPr txBox="1"/>
          <p:nvPr/>
        </p:nvSpPr>
        <p:spPr>
          <a:xfrm>
            <a:off x="3497695" y="5717747"/>
            <a:ext cx="63615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a:t>
            </a:r>
          </a:p>
        </p:txBody>
      </p:sp>
      <p:sp>
        <p:nvSpPr>
          <p:cNvPr id="25" name="TextBox 24"/>
          <p:cNvSpPr txBox="1"/>
          <p:nvPr/>
        </p:nvSpPr>
        <p:spPr>
          <a:xfrm>
            <a:off x="4411349" y="5338135"/>
            <a:ext cx="617851"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2</a:t>
            </a:r>
          </a:p>
        </p:txBody>
      </p:sp>
      <p:sp>
        <p:nvSpPr>
          <p:cNvPr id="26" name="TextBox 25"/>
          <p:cNvSpPr txBox="1"/>
          <p:nvPr/>
        </p:nvSpPr>
        <p:spPr>
          <a:xfrm>
            <a:off x="4133850" y="4498618"/>
            <a:ext cx="58262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3</a:t>
            </a:r>
          </a:p>
        </p:txBody>
      </p:sp>
      <p:sp>
        <p:nvSpPr>
          <p:cNvPr id="27" name="TextBox 26"/>
          <p:cNvSpPr txBox="1"/>
          <p:nvPr/>
        </p:nvSpPr>
        <p:spPr>
          <a:xfrm>
            <a:off x="3895725" y="3639909"/>
            <a:ext cx="6096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4</a:t>
            </a:r>
          </a:p>
        </p:txBody>
      </p:sp>
      <p:sp>
        <p:nvSpPr>
          <p:cNvPr id="28" name="TextBox 27"/>
          <p:cNvSpPr txBox="1"/>
          <p:nvPr/>
        </p:nvSpPr>
        <p:spPr>
          <a:xfrm>
            <a:off x="3825833" y="2955268"/>
            <a:ext cx="58551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5</a:t>
            </a:r>
          </a:p>
        </p:txBody>
      </p:sp>
      <p:sp>
        <p:nvSpPr>
          <p:cNvPr id="29" name="TextBox 28"/>
          <p:cNvSpPr txBox="1"/>
          <p:nvPr/>
        </p:nvSpPr>
        <p:spPr>
          <a:xfrm>
            <a:off x="4962525" y="3864012"/>
            <a:ext cx="56737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6</a:t>
            </a:r>
          </a:p>
        </p:txBody>
      </p:sp>
      <p:sp>
        <p:nvSpPr>
          <p:cNvPr id="30" name="TextBox 29"/>
          <p:cNvSpPr txBox="1"/>
          <p:nvPr/>
        </p:nvSpPr>
        <p:spPr>
          <a:xfrm>
            <a:off x="4829800" y="4855375"/>
            <a:ext cx="692172"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13</a:t>
            </a:r>
          </a:p>
        </p:txBody>
      </p:sp>
      <p:sp>
        <p:nvSpPr>
          <p:cNvPr id="31" name="TextBox 30"/>
          <p:cNvSpPr txBox="1"/>
          <p:nvPr/>
        </p:nvSpPr>
        <p:spPr>
          <a:xfrm>
            <a:off x="5637835" y="3947686"/>
            <a:ext cx="698531"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14</a:t>
            </a:r>
          </a:p>
        </p:txBody>
      </p:sp>
      <p:sp>
        <p:nvSpPr>
          <p:cNvPr id="32" name="TextBox 31"/>
          <p:cNvSpPr txBox="1"/>
          <p:nvPr/>
        </p:nvSpPr>
        <p:spPr>
          <a:xfrm>
            <a:off x="5630161" y="5019947"/>
            <a:ext cx="70620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15</a:t>
            </a:r>
          </a:p>
        </p:txBody>
      </p:sp>
      <p:sp>
        <p:nvSpPr>
          <p:cNvPr id="33" name="TextBox 32"/>
          <p:cNvSpPr txBox="1"/>
          <p:nvPr/>
        </p:nvSpPr>
        <p:spPr>
          <a:xfrm>
            <a:off x="6177920" y="4424320"/>
            <a:ext cx="6944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16</a:t>
            </a:r>
          </a:p>
        </p:txBody>
      </p:sp>
      <p:sp>
        <p:nvSpPr>
          <p:cNvPr id="34" name="TextBox 33"/>
          <p:cNvSpPr txBox="1"/>
          <p:nvPr/>
        </p:nvSpPr>
        <p:spPr>
          <a:xfrm>
            <a:off x="6831124" y="4888722"/>
            <a:ext cx="703151"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17</a:t>
            </a:r>
          </a:p>
        </p:txBody>
      </p:sp>
      <p:sp>
        <p:nvSpPr>
          <p:cNvPr id="35" name="TextBox 34"/>
          <p:cNvSpPr txBox="1"/>
          <p:nvPr/>
        </p:nvSpPr>
        <p:spPr>
          <a:xfrm>
            <a:off x="4668810" y="5688101"/>
            <a:ext cx="59058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7</a:t>
            </a:r>
          </a:p>
        </p:txBody>
      </p:sp>
      <p:sp>
        <p:nvSpPr>
          <p:cNvPr id="36" name="TextBox 35"/>
          <p:cNvSpPr txBox="1"/>
          <p:nvPr/>
        </p:nvSpPr>
        <p:spPr>
          <a:xfrm>
            <a:off x="3971925" y="7008174"/>
            <a:ext cx="73342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12</a:t>
            </a:r>
          </a:p>
        </p:txBody>
      </p:sp>
      <p:sp>
        <p:nvSpPr>
          <p:cNvPr id="37" name="TextBox 36"/>
          <p:cNvSpPr txBox="1"/>
          <p:nvPr/>
        </p:nvSpPr>
        <p:spPr>
          <a:xfrm>
            <a:off x="4219575" y="6465131"/>
            <a:ext cx="66674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11</a:t>
            </a:r>
          </a:p>
        </p:txBody>
      </p:sp>
      <p:sp>
        <p:nvSpPr>
          <p:cNvPr id="38" name="TextBox 37"/>
          <p:cNvSpPr txBox="1"/>
          <p:nvPr/>
        </p:nvSpPr>
        <p:spPr>
          <a:xfrm>
            <a:off x="5992823" y="5973215"/>
            <a:ext cx="703252"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10</a:t>
            </a:r>
          </a:p>
        </p:txBody>
      </p:sp>
      <p:sp>
        <p:nvSpPr>
          <p:cNvPr id="39" name="TextBox 38"/>
          <p:cNvSpPr txBox="1"/>
          <p:nvPr/>
        </p:nvSpPr>
        <p:spPr>
          <a:xfrm>
            <a:off x="4133849" y="6106139"/>
            <a:ext cx="59529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8</a:t>
            </a:r>
          </a:p>
        </p:txBody>
      </p:sp>
      <p:sp>
        <p:nvSpPr>
          <p:cNvPr id="40" name="TextBox 39"/>
          <p:cNvSpPr txBox="1"/>
          <p:nvPr/>
        </p:nvSpPr>
        <p:spPr>
          <a:xfrm>
            <a:off x="5259396" y="6481669"/>
            <a:ext cx="588954"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9</a:t>
            </a:r>
          </a:p>
        </p:txBody>
      </p:sp>
      <p:sp>
        <p:nvSpPr>
          <p:cNvPr id="22" name="TextBox 21"/>
          <p:cNvSpPr txBox="1"/>
          <p:nvPr/>
        </p:nvSpPr>
        <p:spPr>
          <a:xfrm>
            <a:off x="5303429" y="1754517"/>
            <a:ext cx="1649821" cy="769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4400" dirty="0">
                <a:solidFill>
                  <a:schemeClr val="bg1"/>
                </a:solidFill>
              </a:rPr>
              <a:t>DZ 1</a:t>
            </a:r>
          </a:p>
        </p:txBody>
      </p:sp>
    </p:spTree>
    <p:extLst>
      <p:ext uri="{BB962C8B-B14F-4D97-AF65-F5344CB8AC3E}">
        <p14:creationId xmlns:p14="http://schemas.microsoft.com/office/powerpoint/2010/main" val="2992010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List of Possible Zones by Region</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19</a:t>
            </a:fld>
            <a:endParaRPr lang="en-NZ" sz="1400" dirty="0"/>
          </a:p>
        </p:txBody>
      </p:sp>
      <p:sp>
        <p:nvSpPr>
          <p:cNvPr id="3" name="Rectangle 2"/>
          <p:cNvSpPr/>
          <p:nvPr/>
        </p:nvSpPr>
        <p:spPr>
          <a:xfrm>
            <a:off x="3645072" y="1476284"/>
            <a:ext cx="1584000" cy="6084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NZ" sz="1600" dirty="0"/>
              <a:t>Taranaki</a:t>
            </a:r>
          </a:p>
          <a:p>
            <a:pPr algn="ctr"/>
            <a:r>
              <a:rPr lang="en-NZ" sz="1400" dirty="0"/>
              <a:t>DZ 1</a:t>
            </a:r>
          </a:p>
          <a:p>
            <a:pPr algn="ctr"/>
            <a:r>
              <a:rPr lang="en-NZ" sz="1000" dirty="0" err="1"/>
              <a:t>Opunake</a:t>
            </a:r>
            <a:endParaRPr lang="en-NZ" sz="1000" dirty="0"/>
          </a:p>
          <a:p>
            <a:pPr algn="ctr"/>
            <a:r>
              <a:rPr lang="en-NZ" sz="1000" dirty="0" err="1"/>
              <a:t>Pungarehu</a:t>
            </a:r>
            <a:r>
              <a:rPr lang="en-NZ" sz="1000" dirty="0"/>
              <a:t> 1</a:t>
            </a:r>
          </a:p>
          <a:p>
            <a:pPr algn="ctr"/>
            <a:r>
              <a:rPr lang="en-NZ" sz="1000" dirty="0" err="1"/>
              <a:t>Pungarehu</a:t>
            </a:r>
            <a:r>
              <a:rPr lang="en-NZ" sz="1000" dirty="0"/>
              <a:t> 2</a:t>
            </a:r>
          </a:p>
          <a:p>
            <a:pPr algn="ctr"/>
            <a:r>
              <a:rPr lang="en-NZ" sz="1000" dirty="0" err="1"/>
              <a:t>Okato</a:t>
            </a:r>
            <a:endParaRPr lang="en-NZ" sz="1000" dirty="0"/>
          </a:p>
          <a:p>
            <a:pPr algn="ctr"/>
            <a:r>
              <a:rPr lang="en-NZ" sz="1000" dirty="0" err="1"/>
              <a:t>Oakura</a:t>
            </a:r>
            <a:endParaRPr lang="en-NZ" sz="1000" dirty="0"/>
          </a:p>
          <a:p>
            <a:pPr algn="ctr"/>
            <a:r>
              <a:rPr lang="en-NZ" sz="1400" dirty="0"/>
              <a:t>DZ 2</a:t>
            </a:r>
          </a:p>
          <a:p>
            <a:pPr algn="ctr"/>
            <a:r>
              <a:rPr lang="en-NZ" sz="1000" dirty="0" err="1"/>
              <a:t>Kapuni</a:t>
            </a:r>
            <a:r>
              <a:rPr lang="en-NZ" sz="1000" dirty="0"/>
              <a:t> Lactose</a:t>
            </a:r>
          </a:p>
          <a:p>
            <a:pPr algn="ctr"/>
            <a:r>
              <a:rPr lang="en-NZ" sz="1000" dirty="0"/>
              <a:t>Eltham</a:t>
            </a:r>
          </a:p>
          <a:p>
            <a:pPr algn="ctr"/>
            <a:r>
              <a:rPr lang="en-NZ" sz="1000" dirty="0" err="1"/>
              <a:t>Kaponga</a:t>
            </a:r>
            <a:endParaRPr lang="en-NZ" sz="1000" dirty="0"/>
          </a:p>
          <a:p>
            <a:pPr algn="ctr"/>
            <a:r>
              <a:rPr lang="en-NZ" sz="1000" dirty="0"/>
              <a:t>Stratford</a:t>
            </a:r>
          </a:p>
          <a:p>
            <a:pPr algn="ctr"/>
            <a:r>
              <a:rPr lang="en-NZ" sz="1000" dirty="0"/>
              <a:t>Inglewood</a:t>
            </a:r>
          </a:p>
          <a:p>
            <a:pPr algn="ctr"/>
            <a:r>
              <a:rPr lang="en-NZ" sz="1000" dirty="0" err="1"/>
              <a:t>Waitara</a:t>
            </a:r>
            <a:endParaRPr lang="en-NZ" sz="1000" dirty="0"/>
          </a:p>
          <a:p>
            <a:pPr algn="ctr"/>
            <a:r>
              <a:rPr lang="en-NZ" sz="1000" dirty="0"/>
              <a:t>New Plymouth</a:t>
            </a:r>
          </a:p>
          <a:p>
            <a:pPr algn="ctr"/>
            <a:r>
              <a:rPr lang="en-NZ" sz="1400" dirty="0"/>
              <a:t>DZ 7</a:t>
            </a:r>
          </a:p>
          <a:p>
            <a:pPr algn="ctr"/>
            <a:r>
              <a:rPr lang="en-NZ" sz="1000" dirty="0" err="1"/>
              <a:t>Matapu</a:t>
            </a:r>
            <a:endParaRPr lang="en-NZ" sz="1000" dirty="0"/>
          </a:p>
          <a:p>
            <a:pPr algn="ctr"/>
            <a:r>
              <a:rPr lang="en-NZ" sz="1000" dirty="0"/>
              <a:t>Manaia</a:t>
            </a:r>
          </a:p>
          <a:p>
            <a:pPr algn="ctr"/>
            <a:r>
              <a:rPr lang="en-NZ" sz="1000" dirty="0" err="1"/>
              <a:t>Hawera</a:t>
            </a:r>
            <a:endParaRPr lang="en-NZ" sz="1000" dirty="0"/>
          </a:p>
          <a:p>
            <a:pPr algn="ctr"/>
            <a:r>
              <a:rPr lang="en-NZ" sz="1000" dirty="0" err="1"/>
              <a:t>Hawera</a:t>
            </a:r>
            <a:r>
              <a:rPr lang="en-NZ" sz="1000" dirty="0"/>
              <a:t> (Nova)</a:t>
            </a:r>
          </a:p>
          <a:p>
            <a:pPr algn="ctr"/>
            <a:r>
              <a:rPr lang="en-NZ" sz="1000" dirty="0" err="1"/>
              <a:t>Patea</a:t>
            </a:r>
            <a:endParaRPr lang="en-NZ" sz="1000" dirty="0"/>
          </a:p>
          <a:p>
            <a:pPr algn="ctr"/>
            <a:r>
              <a:rPr lang="en-NZ" sz="1000" dirty="0"/>
              <a:t>Waverley</a:t>
            </a:r>
          </a:p>
          <a:p>
            <a:pPr algn="ctr"/>
            <a:r>
              <a:rPr lang="en-NZ" sz="1000" dirty="0" err="1"/>
              <a:t>Waitotara</a:t>
            </a:r>
            <a:endParaRPr lang="en-NZ" sz="1000" dirty="0"/>
          </a:p>
          <a:p>
            <a:pPr algn="ctr"/>
            <a:r>
              <a:rPr lang="en-NZ" sz="1400" dirty="0"/>
              <a:t>No Zone</a:t>
            </a:r>
          </a:p>
          <a:p>
            <a:pPr algn="ctr"/>
            <a:r>
              <a:rPr lang="en-NZ" sz="1000" dirty="0" err="1"/>
              <a:t>Kapuni</a:t>
            </a:r>
            <a:endParaRPr lang="en-NZ" sz="1000" dirty="0"/>
          </a:p>
          <a:p>
            <a:pPr algn="ctr"/>
            <a:r>
              <a:rPr lang="en-NZ" sz="1000" dirty="0"/>
              <a:t>Kupe</a:t>
            </a:r>
          </a:p>
          <a:p>
            <a:pPr algn="ctr"/>
            <a:r>
              <a:rPr lang="en-NZ" sz="1000" dirty="0" err="1"/>
              <a:t>Ballance</a:t>
            </a:r>
            <a:r>
              <a:rPr lang="en-NZ" sz="1000" dirty="0"/>
              <a:t> AUP</a:t>
            </a:r>
          </a:p>
          <a:p>
            <a:pPr algn="ctr"/>
            <a:r>
              <a:rPr lang="en-NZ" sz="1000" dirty="0" err="1"/>
              <a:t>Kaimiro</a:t>
            </a:r>
            <a:endParaRPr lang="en-NZ" sz="1000" dirty="0"/>
          </a:p>
          <a:p>
            <a:pPr algn="ctr"/>
            <a:r>
              <a:rPr lang="en-NZ" sz="1000" dirty="0"/>
              <a:t>Bertrand Road</a:t>
            </a:r>
          </a:p>
          <a:p>
            <a:pPr algn="ctr"/>
            <a:r>
              <a:rPr lang="en-NZ" sz="1000" dirty="0"/>
              <a:t>Faull Road</a:t>
            </a:r>
          </a:p>
          <a:p>
            <a:pPr algn="ctr"/>
            <a:r>
              <a:rPr lang="en-NZ" sz="1000" dirty="0" err="1"/>
              <a:t>Ngatimaru</a:t>
            </a:r>
            <a:r>
              <a:rPr lang="en-NZ" sz="1000" dirty="0"/>
              <a:t> Road</a:t>
            </a:r>
          </a:p>
          <a:p>
            <a:pPr algn="ctr"/>
            <a:r>
              <a:rPr lang="en-NZ" sz="1000" dirty="0" err="1"/>
              <a:t>Tikorangi</a:t>
            </a:r>
            <a:r>
              <a:rPr lang="en-NZ" sz="1000" dirty="0"/>
              <a:t> 3</a:t>
            </a:r>
          </a:p>
          <a:p>
            <a:pPr algn="ctr"/>
            <a:r>
              <a:rPr lang="en-NZ" sz="1000" dirty="0"/>
              <a:t>Stratford 2</a:t>
            </a:r>
          </a:p>
          <a:p>
            <a:pPr algn="ctr"/>
            <a:r>
              <a:rPr lang="en-NZ" sz="1000" dirty="0"/>
              <a:t>Stratford 3</a:t>
            </a:r>
          </a:p>
          <a:p>
            <a:pPr algn="ctr"/>
            <a:r>
              <a:rPr lang="en-NZ" sz="1000" dirty="0"/>
              <a:t>TCC</a:t>
            </a:r>
          </a:p>
          <a:p>
            <a:pPr algn="ctr"/>
            <a:r>
              <a:rPr lang="en-NZ" sz="1000" dirty="0" err="1"/>
              <a:t>Okaiawa</a:t>
            </a:r>
            <a:endParaRPr lang="en-NZ" sz="1000" dirty="0"/>
          </a:p>
          <a:p>
            <a:pPr algn="ctr"/>
            <a:r>
              <a:rPr lang="en-NZ" sz="1000" dirty="0" err="1"/>
              <a:t>Mokoia</a:t>
            </a:r>
            <a:endParaRPr lang="en-NZ" sz="1000" dirty="0"/>
          </a:p>
        </p:txBody>
      </p:sp>
      <p:sp>
        <p:nvSpPr>
          <p:cNvPr id="8" name="Rectangle 7"/>
          <p:cNvSpPr/>
          <p:nvPr/>
        </p:nvSpPr>
        <p:spPr>
          <a:xfrm>
            <a:off x="5330279" y="1476284"/>
            <a:ext cx="1584000" cy="6084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NZ" sz="1600" dirty="0"/>
              <a:t>Waikato</a:t>
            </a:r>
          </a:p>
          <a:p>
            <a:pPr algn="ctr"/>
            <a:r>
              <a:rPr lang="en-NZ" sz="1400" dirty="0"/>
              <a:t>DZ 3</a:t>
            </a:r>
          </a:p>
          <a:p>
            <a:pPr algn="ctr"/>
            <a:r>
              <a:rPr lang="en-NZ" sz="1000" dirty="0" err="1"/>
              <a:t>Te</a:t>
            </a:r>
            <a:r>
              <a:rPr lang="en-NZ" sz="1000" dirty="0"/>
              <a:t> </a:t>
            </a:r>
            <a:r>
              <a:rPr lang="en-NZ" sz="1000" dirty="0" err="1"/>
              <a:t>Kuiti</a:t>
            </a:r>
            <a:r>
              <a:rPr lang="en-NZ" sz="1000" dirty="0"/>
              <a:t> South</a:t>
            </a:r>
          </a:p>
          <a:p>
            <a:pPr algn="ctr"/>
            <a:r>
              <a:rPr lang="en-NZ" sz="1000" dirty="0" err="1"/>
              <a:t>Te</a:t>
            </a:r>
            <a:r>
              <a:rPr lang="en-NZ" sz="1000" dirty="0"/>
              <a:t> </a:t>
            </a:r>
            <a:r>
              <a:rPr lang="en-NZ" sz="1000" dirty="0" err="1"/>
              <a:t>Kuiti</a:t>
            </a:r>
            <a:r>
              <a:rPr lang="en-NZ" sz="1000" dirty="0"/>
              <a:t> North</a:t>
            </a:r>
          </a:p>
          <a:p>
            <a:pPr algn="ctr"/>
            <a:r>
              <a:rPr lang="en-NZ" sz="1000" dirty="0" err="1"/>
              <a:t>Otorohanga</a:t>
            </a:r>
            <a:endParaRPr lang="en-NZ" sz="1000" dirty="0"/>
          </a:p>
          <a:p>
            <a:pPr algn="ctr"/>
            <a:r>
              <a:rPr lang="en-NZ" sz="1000" dirty="0" err="1"/>
              <a:t>Ngaruawahia</a:t>
            </a:r>
            <a:endParaRPr lang="en-NZ" sz="1000" dirty="0"/>
          </a:p>
          <a:p>
            <a:pPr algn="ctr"/>
            <a:r>
              <a:rPr lang="en-NZ" sz="1000" dirty="0" err="1"/>
              <a:t>Pirongia</a:t>
            </a:r>
            <a:endParaRPr lang="en-NZ" sz="1000" dirty="0"/>
          </a:p>
          <a:p>
            <a:pPr algn="ctr"/>
            <a:r>
              <a:rPr lang="en-NZ" sz="1000" dirty="0"/>
              <a:t>Huntly Town</a:t>
            </a:r>
          </a:p>
          <a:p>
            <a:pPr algn="ctr"/>
            <a:r>
              <a:rPr lang="en-NZ" sz="1400" dirty="0"/>
              <a:t>DZ 6</a:t>
            </a:r>
          </a:p>
          <a:p>
            <a:pPr algn="ctr"/>
            <a:r>
              <a:rPr lang="en-NZ" sz="1000" dirty="0" err="1"/>
              <a:t>Horotiu</a:t>
            </a:r>
            <a:endParaRPr lang="en-NZ" sz="1000" dirty="0"/>
          </a:p>
          <a:p>
            <a:pPr algn="ctr"/>
            <a:r>
              <a:rPr lang="en-NZ" sz="1000" dirty="0" err="1"/>
              <a:t>Matangi</a:t>
            </a:r>
            <a:endParaRPr lang="en-NZ" sz="1000" dirty="0"/>
          </a:p>
          <a:p>
            <a:pPr algn="ctr"/>
            <a:r>
              <a:rPr lang="en-NZ" sz="1000" dirty="0"/>
              <a:t>Cambridge</a:t>
            </a:r>
          </a:p>
          <a:p>
            <a:pPr algn="ctr"/>
            <a:r>
              <a:rPr lang="en-NZ" sz="1000" dirty="0" err="1"/>
              <a:t>Kiwitahi</a:t>
            </a:r>
            <a:r>
              <a:rPr lang="en-NZ" sz="1000" dirty="0"/>
              <a:t> 2</a:t>
            </a:r>
          </a:p>
          <a:p>
            <a:pPr algn="ctr"/>
            <a:r>
              <a:rPr lang="en-NZ" sz="1000" dirty="0" err="1"/>
              <a:t>Morrinsville</a:t>
            </a:r>
            <a:endParaRPr lang="en-NZ" sz="1000" dirty="0"/>
          </a:p>
          <a:p>
            <a:pPr algn="ctr"/>
            <a:r>
              <a:rPr lang="en-NZ" sz="1000" dirty="0" err="1"/>
              <a:t>Waitoa</a:t>
            </a:r>
            <a:endParaRPr lang="en-NZ" sz="1000" dirty="0"/>
          </a:p>
          <a:p>
            <a:pPr algn="ctr"/>
            <a:r>
              <a:rPr lang="en-NZ" sz="1400" dirty="0"/>
              <a:t>DZ 13</a:t>
            </a:r>
          </a:p>
          <a:p>
            <a:pPr algn="ctr"/>
            <a:r>
              <a:rPr lang="en-NZ" sz="1000" dirty="0" err="1"/>
              <a:t>Gtr</a:t>
            </a:r>
            <a:r>
              <a:rPr lang="en-NZ" sz="1000" dirty="0"/>
              <a:t> </a:t>
            </a:r>
            <a:r>
              <a:rPr lang="en-NZ" sz="1000" dirty="0" err="1"/>
              <a:t>Kihikihi</a:t>
            </a:r>
            <a:endParaRPr lang="en-NZ" sz="1000" dirty="0"/>
          </a:p>
          <a:p>
            <a:pPr algn="ctr"/>
            <a:r>
              <a:rPr lang="en-NZ" sz="1000" dirty="0" err="1"/>
              <a:t>Tokoroa</a:t>
            </a:r>
            <a:endParaRPr lang="en-NZ" sz="1000" dirty="0"/>
          </a:p>
          <a:p>
            <a:pPr algn="ctr"/>
            <a:r>
              <a:rPr lang="en-NZ" sz="1000" dirty="0" err="1"/>
              <a:t>Kinleith</a:t>
            </a:r>
            <a:endParaRPr lang="en-NZ" sz="1000" dirty="0"/>
          </a:p>
          <a:p>
            <a:pPr algn="ctr"/>
            <a:r>
              <a:rPr lang="en-NZ" sz="1000" dirty="0" err="1"/>
              <a:t>Putaruru</a:t>
            </a:r>
            <a:endParaRPr lang="en-NZ" sz="1000" dirty="0"/>
          </a:p>
          <a:p>
            <a:pPr algn="ctr"/>
            <a:r>
              <a:rPr lang="en-NZ" sz="1000" dirty="0" err="1"/>
              <a:t>Tirau</a:t>
            </a:r>
            <a:endParaRPr lang="en-NZ" sz="1000" dirty="0"/>
          </a:p>
          <a:p>
            <a:pPr algn="ctr"/>
            <a:r>
              <a:rPr lang="en-NZ" sz="1000" dirty="0" err="1"/>
              <a:t>Okoroire</a:t>
            </a:r>
            <a:r>
              <a:rPr lang="en-NZ" sz="1000" dirty="0"/>
              <a:t> Springs</a:t>
            </a:r>
          </a:p>
          <a:p>
            <a:pPr algn="ctr"/>
            <a:r>
              <a:rPr lang="en-NZ" sz="1400" dirty="0"/>
              <a:t>No Zone</a:t>
            </a:r>
          </a:p>
          <a:p>
            <a:pPr algn="ctr"/>
            <a:r>
              <a:rPr lang="en-NZ" sz="1000" dirty="0" err="1"/>
              <a:t>Te</a:t>
            </a:r>
            <a:r>
              <a:rPr lang="en-NZ" sz="1000" dirty="0"/>
              <a:t> Awamutu DF</a:t>
            </a:r>
          </a:p>
          <a:p>
            <a:pPr algn="ctr"/>
            <a:r>
              <a:rPr lang="en-NZ" sz="1000" dirty="0"/>
              <a:t>Huntly Power Station</a:t>
            </a:r>
          </a:p>
          <a:p>
            <a:pPr algn="ctr"/>
            <a:r>
              <a:rPr lang="en-NZ" sz="1000" dirty="0" err="1"/>
              <a:t>Gtr</a:t>
            </a:r>
            <a:r>
              <a:rPr lang="en-NZ" sz="1000" dirty="0"/>
              <a:t> Hamilton</a:t>
            </a:r>
          </a:p>
          <a:p>
            <a:pPr algn="ctr"/>
            <a:r>
              <a:rPr lang="en-NZ" sz="1000" dirty="0" err="1"/>
              <a:t>Kiwitahi</a:t>
            </a:r>
            <a:r>
              <a:rPr lang="en-NZ" sz="1000" dirty="0"/>
              <a:t> 1</a:t>
            </a:r>
          </a:p>
          <a:p>
            <a:pPr algn="ctr"/>
            <a:r>
              <a:rPr lang="en-NZ" sz="1000" dirty="0" err="1"/>
              <a:t>Morrinsville</a:t>
            </a:r>
            <a:r>
              <a:rPr lang="en-NZ" sz="1000" dirty="0"/>
              <a:t> DF</a:t>
            </a:r>
          </a:p>
          <a:p>
            <a:pPr algn="ctr"/>
            <a:r>
              <a:rPr lang="en-NZ" sz="1000" dirty="0" err="1"/>
              <a:t>Tatuanui</a:t>
            </a:r>
            <a:r>
              <a:rPr lang="en-NZ" sz="1000" dirty="0"/>
              <a:t> DF</a:t>
            </a:r>
          </a:p>
          <a:p>
            <a:pPr algn="ctr"/>
            <a:r>
              <a:rPr lang="en-NZ" sz="1000" dirty="0" err="1"/>
              <a:t>Te</a:t>
            </a:r>
            <a:r>
              <a:rPr lang="en-NZ" sz="1000" dirty="0"/>
              <a:t> Rapa Cogen</a:t>
            </a:r>
          </a:p>
          <a:p>
            <a:pPr algn="ctr"/>
            <a:r>
              <a:rPr lang="en-NZ" sz="1000" dirty="0" err="1"/>
              <a:t>Waikeria</a:t>
            </a:r>
            <a:endParaRPr lang="en-NZ" sz="1000" dirty="0"/>
          </a:p>
          <a:p>
            <a:pPr algn="ctr"/>
            <a:r>
              <a:rPr lang="en-NZ" sz="1000" dirty="0"/>
              <a:t>Lichfield DF</a:t>
            </a:r>
          </a:p>
          <a:p>
            <a:pPr algn="ctr"/>
            <a:r>
              <a:rPr lang="en-NZ" sz="1000" dirty="0"/>
              <a:t>Lichfield 2</a:t>
            </a:r>
          </a:p>
          <a:p>
            <a:pPr algn="ctr"/>
            <a:r>
              <a:rPr lang="en-NZ" sz="1000" dirty="0" err="1"/>
              <a:t>Kinleith</a:t>
            </a:r>
            <a:r>
              <a:rPr lang="en-NZ" sz="1000" dirty="0"/>
              <a:t> (Pulp &amp; Paper)</a:t>
            </a:r>
          </a:p>
          <a:p>
            <a:pPr algn="ctr"/>
            <a:r>
              <a:rPr lang="en-NZ" sz="1000" dirty="0" err="1"/>
              <a:t>Tirau</a:t>
            </a:r>
            <a:r>
              <a:rPr lang="en-NZ" sz="1000" dirty="0"/>
              <a:t> DF</a:t>
            </a:r>
          </a:p>
          <a:p>
            <a:pPr algn="ctr"/>
            <a:endParaRPr lang="en-NZ" sz="1000" dirty="0"/>
          </a:p>
        </p:txBody>
      </p:sp>
      <p:sp>
        <p:nvSpPr>
          <p:cNvPr id="10" name="Rectangle 9"/>
          <p:cNvSpPr/>
          <p:nvPr/>
        </p:nvSpPr>
        <p:spPr>
          <a:xfrm>
            <a:off x="8726304" y="1493267"/>
            <a:ext cx="1584000" cy="2805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NZ" sz="1600" dirty="0"/>
              <a:t>Auckland</a:t>
            </a:r>
          </a:p>
          <a:p>
            <a:pPr algn="ctr"/>
            <a:r>
              <a:rPr lang="en-NZ" sz="1400" dirty="0"/>
              <a:t>DZ 4</a:t>
            </a:r>
          </a:p>
          <a:p>
            <a:pPr algn="ctr"/>
            <a:r>
              <a:rPr lang="en-NZ" sz="1000" dirty="0" err="1"/>
              <a:t>Tuakau</a:t>
            </a:r>
            <a:r>
              <a:rPr lang="en-NZ" sz="1000" dirty="0"/>
              <a:t> 2</a:t>
            </a:r>
          </a:p>
          <a:p>
            <a:pPr algn="ctr"/>
            <a:r>
              <a:rPr lang="en-NZ" sz="1000" dirty="0"/>
              <a:t>Harrisville 2</a:t>
            </a:r>
          </a:p>
          <a:p>
            <a:pPr algn="ctr"/>
            <a:r>
              <a:rPr lang="en-NZ" sz="1000" dirty="0" err="1"/>
              <a:t>Ramarama</a:t>
            </a:r>
            <a:endParaRPr lang="en-NZ" sz="1000" dirty="0"/>
          </a:p>
          <a:p>
            <a:pPr algn="ctr"/>
            <a:r>
              <a:rPr lang="en-NZ" sz="1000" dirty="0"/>
              <a:t>Drury 1</a:t>
            </a:r>
          </a:p>
          <a:p>
            <a:pPr algn="ctr"/>
            <a:r>
              <a:rPr lang="en-NZ" sz="1000" dirty="0" err="1"/>
              <a:t>Pukekohe</a:t>
            </a:r>
            <a:endParaRPr lang="en-NZ" sz="1000" dirty="0"/>
          </a:p>
          <a:p>
            <a:pPr algn="ctr"/>
            <a:r>
              <a:rPr lang="en-NZ" sz="1000" dirty="0" err="1"/>
              <a:t>Kingseat</a:t>
            </a:r>
            <a:endParaRPr lang="en-NZ" sz="1000" dirty="0"/>
          </a:p>
          <a:p>
            <a:pPr algn="ctr"/>
            <a:r>
              <a:rPr lang="en-NZ" sz="1000" dirty="0" err="1"/>
              <a:t>Gtr</a:t>
            </a:r>
            <a:r>
              <a:rPr lang="en-NZ" sz="1000" dirty="0"/>
              <a:t> Auckland</a:t>
            </a:r>
          </a:p>
          <a:p>
            <a:pPr algn="ctr"/>
            <a:r>
              <a:rPr lang="en-NZ" sz="1000" dirty="0" err="1"/>
              <a:t>Hunua</a:t>
            </a:r>
            <a:endParaRPr lang="en-NZ" sz="1000" dirty="0"/>
          </a:p>
          <a:p>
            <a:pPr algn="ctr"/>
            <a:r>
              <a:rPr lang="en-NZ" sz="1000" dirty="0" err="1"/>
              <a:t>Hunua</a:t>
            </a:r>
            <a:r>
              <a:rPr lang="en-NZ" sz="1000" dirty="0"/>
              <a:t> (Nova)</a:t>
            </a:r>
          </a:p>
          <a:p>
            <a:pPr algn="ctr"/>
            <a:r>
              <a:rPr lang="en-NZ" sz="1000" dirty="0"/>
              <a:t>Flat Bush</a:t>
            </a:r>
          </a:p>
          <a:p>
            <a:pPr algn="ctr"/>
            <a:r>
              <a:rPr lang="en-NZ" sz="1000" dirty="0" err="1"/>
              <a:t>Alfriston</a:t>
            </a:r>
            <a:endParaRPr lang="en-NZ" sz="1000" dirty="0"/>
          </a:p>
          <a:p>
            <a:pPr algn="ctr"/>
            <a:r>
              <a:rPr lang="en-NZ" sz="1600" dirty="0"/>
              <a:t>No Zone</a:t>
            </a:r>
          </a:p>
          <a:p>
            <a:pPr algn="ctr"/>
            <a:r>
              <a:rPr lang="en-NZ" sz="1000" dirty="0"/>
              <a:t>Glenbrook</a:t>
            </a:r>
          </a:p>
          <a:p>
            <a:pPr algn="ctr"/>
            <a:r>
              <a:rPr lang="en-NZ" sz="1000" dirty="0" err="1"/>
              <a:t>Hunua</a:t>
            </a:r>
            <a:r>
              <a:rPr lang="en-NZ" sz="1000" dirty="0"/>
              <a:t> 3</a:t>
            </a:r>
          </a:p>
        </p:txBody>
      </p:sp>
      <p:sp>
        <p:nvSpPr>
          <p:cNvPr id="11" name="Rectangle 10"/>
          <p:cNvSpPr/>
          <p:nvPr/>
        </p:nvSpPr>
        <p:spPr>
          <a:xfrm>
            <a:off x="8726303" y="4408632"/>
            <a:ext cx="1584000" cy="2153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NZ" sz="1600" dirty="0"/>
              <a:t>Northland</a:t>
            </a:r>
          </a:p>
          <a:p>
            <a:pPr algn="ctr"/>
            <a:r>
              <a:rPr lang="en-NZ" sz="1400" dirty="0"/>
              <a:t>DZ 5</a:t>
            </a:r>
          </a:p>
          <a:p>
            <a:pPr algn="ctr"/>
            <a:r>
              <a:rPr lang="en-NZ" sz="1000" dirty="0" err="1"/>
              <a:t>Waitoki</a:t>
            </a:r>
            <a:endParaRPr lang="en-NZ" sz="1000" dirty="0"/>
          </a:p>
          <a:p>
            <a:pPr algn="ctr"/>
            <a:r>
              <a:rPr lang="en-NZ" sz="1000" dirty="0" err="1"/>
              <a:t>Warkworth</a:t>
            </a:r>
            <a:endParaRPr lang="en-NZ" sz="1000" dirty="0"/>
          </a:p>
          <a:p>
            <a:pPr algn="ctr"/>
            <a:r>
              <a:rPr lang="en-NZ" sz="1000" dirty="0"/>
              <a:t>Wellsford</a:t>
            </a:r>
          </a:p>
          <a:p>
            <a:pPr algn="ctr"/>
            <a:r>
              <a:rPr lang="en-NZ" sz="1000" dirty="0" err="1"/>
              <a:t>Whangarei</a:t>
            </a:r>
            <a:endParaRPr lang="en-NZ" sz="1000" dirty="0"/>
          </a:p>
          <a:p>
            <a:pPr algn="ctr"/>
            <a:r>
              <a:rPr lang="en-NZ" sz="1000" dirty="0"/>
              <a:t>Marsden 2</a:t>
            </a:r>
          </a:p>
          <a:p>
            <a:pPr algn="ctr"/>
            <a:r>
              <a:rPr lang="en-NZ" sz="1400" dirty="0"/>
              <a:t>No Zone</a:t>
            </a:r>
          </a:p>
          <a:p>
            <a:pPr algn="ctr"/>
            <a:r>
              <a:rPr lang="en-NZ" sz="1000" dirty="0" err="1"/>
              <a:t>Maungaturoto</a:t>
            </a:r>
            <a:r>
              <a:rPr lang="en-NZ" sz="1000" dirty="0"/>
              <a:t> DF</a:t>
            </a:r>
          </a:p>
          <a:p>
            <a:pPr algn="ctr"/>
            <a:r>
              <a:rPr lang="en-NZ" sz="1000" dirty="0"/>
              <a:t>Marsden 1</a:t>
            </a:r>
          </a:p>
          <a:p>
            <a:pPr algn="ctr"/>
            <a:r>
              <a:rPr lang="en-NZ" sz="1000" dirty="0"/>
              <a:t>Kauri DF</a:t>
            </a:r>
          </a:p>
          <a:p>
            <a:pPr algn="ctr"/>
            <a:endParaRPr lang="en-NZ" sz="1000" dirty="0"/>
          </a:p>
        </p:txBody>
      </p:sp>
      <p:sp>
        <p:nvSpPr>
          <p:cNvPr id="13" name="Rectangle 12"/>
          <p:cNvSpPr/>
          <p:nvPr/>
        </p:nvSpPr>
        <p:spPr>
          <a:xfrm>
            <a:off x="1957838" y="1476283"/>
            <a:ext cx="1584000" cy="4119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NZ" sz="1400" dirty="0" err="1"/>
              <a:t>Manawatu</a:t>
            </a:r>
            <a:r>
              <a:rPr lang="en-NZ" sz="1400" dirty="0"/>
              <a:t>-</a:t>
            </a:r>
          </a:p>
          <a:p>
            <a:pPr algn="ctr"/>
            <a:r>
              <a:rPr lang="en-NZ" sz="1400" dirty="0"/>
              <a:t>Wanganui</a:t>
            </a:r>
          </a:p>
          <a:p>
            <a:pPr algn="ctr"/>
            <a:r>
              <a:rPr lang="en-NZ" sz="1400" dirty="0"/>
              <a:t>DZ 8</a:t>
            </a:r>
          </a:p>
          <a:p>
            <a:pPr algn="ctr"/>
            <a:r>
              <a:rPr lang="en-NZ" sz="1000" dirty="0"/>
              <a:t>Wanganui</a:t>
            </a:r>
          </a:p>
          <a:p>
            <a:pPr algn="ctr"/>
            <a:r>
              <a:rPr lang="en-NZ" sz="1000" dirty="0"/>
              <a:t>Lake Alice</a:t>
            </a:r>
          </a:p>
          <a:p>
            <a:pPr algn="ctr"/>
            <a:r>
              <a:rPr lang="en-NZ" sz="1000" dirty="0"/>
              <a:t>Kakariki</a:t>
            </a:r>
          </a:p>
          <a:p>
            <a:pPr algn="ctr"/>
            <a:r>
              <a:rPr lang="en-NZ" sz="1000" dirty="0" err="1"/>
              <a:t>Marton</a:t>
            </a:r>
            <a:endParaRPr lang="en-NZ" sz="1000" dirty="0"/>
          </a:p>
          <a:p>
            <a:pPr algn="ctr"/>
            <a:r>
              <a:rPr lang="en-NZ" sz="1000" dirty="0" err="1"/>
              <a:t>Flockhouse</a:t>
            </a:r>
            <a:endParaRPr lang="en-NZ" sz="1000" dirty="0"/>
          </a:p>
          <a:p>
            <a:pPr algn="ctr"/>
            <a:r>
              <a:rPr lang="en-NZ" sz="1400" dirty="0"/>
              <a:t>DZ 9</a:t>
            </a:r>
          </a:p>
          <a:p>
            <a:pPr algn="ctr"/>
            <a:r>
              <a:rPr lang="en-NZ" sz="1000" dirty="0" err="1"/>
              <a:t>Oroua</a:t>
            </a:r>
            <a:r>
              <a:rPr lang="en-NZ" sz="1000" dirty="0"/>
              <a:t> Downs</a:t>
            </a:r>
          </a:p>
          <a:p>
            <a:pPr algn="ctr"/>
            <a:r>
              <a:rPr lang="en-NZ" sz="1000" dirty="0" err="1"/>
              <a:t>Longburn</a:t>
            </a:r>
            <a:endParaRPr lang="en-NZ" sz="1000" dirty="0"/>
          </a:p>
          <a:p>
            <a:pPr algn="ctr"/>
            <a:r>
              <a:rPr lang="en-NZ" sz="1000" dirty="0" err="1"/>
              <a:t>Kairanga</a:t>
            </a:r>
            <a:endParaRPr lang="en-NZ" sz="1000" dirty="0"/>
          </a:p>
          <a:p>
            <a:pPr algn="ctr"/>
            <a:r>
              <a:rPr lang="en-NZ" sz="1000" dirty="0"/>
              <a:t>Palmerston North</a:t>
            </a:r>
          </a:p>
          <a:p>
            <a:pPr algn="ctr"/>
            <a:r>
              <a:rPr lang="en-NZ" sz="1000" dirty="0" err="1"/>
              <a:t>Feilding</a:t>
            </a:r>
            <a:endParaRPr lang="en-NZ" sz="1000" dirty="0"/>
          </a:p>
          <a:p>
            <a:pPr algn="ctr"/>
            <a:r>
              <a:rPr lang="en-NZ" sz="1000" dirty="0" err="1"/>
              <a:t>Ashhurst</a:t>
            </a:r>
            <a:endParaRPr lang="en-NZ" sz="1000" dirty="0"/>
          </a:p>
          <a:p>
            <a:pPr algn="ctr"/>
            <a:r>
              <a:rPr lang="en-NZ" sz="1000" dirty="0" err="1"/>
              <a:t>Mangatainoka</a:t>
            </a:r>
            <a:endParaRPr lang="en-NZ" sz="1000" dirty="0"/>
          </a:p>
          <a:p>
            <a:pPr algn="ctr"/>
            <a:r>
              <a:rPr lang="en-NZ" sz="1000" dirty="0" err="1"/>
              <a:t>Pahiatua</a:t>
            </a:r>
            <a:endParaRPr lang="en-NZ" sz="1000" dirty="0"/>
          </a:p>
          <a:p>
            <a:pPr algn="ctr"/>
            <a:r>
              <a:rPr lang="en-NZ" sz="1400" dirty="0"/>
              <a:t>DZ 11</a:t>
            </a:r>
          </a:p>
          <a:p>
            <a:pPr algn="ctr"/>
            <a:r>
              <a:rPr lang="en-NZ" sz="1000" dirty="0"/>
              <a:t>Foxton</a:t>
            </a:r>
          </a:p>
          <a:p>
            <a:pPr algn="ctr"/>
            <a:r>
              <a:rPr lang="en-NZ" sz="1000" dirty="0"/>
              <a:t>Levin</a:t>
            </a:r>
          </a:p>
          <a:p>
            <a:pPr algn="ctr"/>
            <a:r>
              <a:rPr lang="en-NZ" sz="1000" dirty="0"/>
              <a:t>Kuku</a:t>
            </a:r>
          </a:p>
          <a:p>
            <a:pPr algn="ctr"/>
            <a:r>
              <a:rPr lang="en-NZ" sz="1400" dirty="0"/>
              <a:t>No Zone</a:t>
            </a:r>
          </a:p>
          <a:p>
            <a:pPr algn="ctr"/>
            <a:r>
              <a:rPr lang="en-NZ" sz="1000" dirty="0" err="1"/>
              <a:t>Kaitoke</a:t>
            </a:r>
            <a:endParaRPr lang="en-NZ" sz="1000" dirty="0"/>
          </a:p>
          <a:p>
            <a:pPr algn="ctr"/>
            <a:r>
              <a:rPr lang="en-NZ" sz="1000" dirty="0" err="1"/>
              <a:t>Pahiatua</a:t>
            </a:r>
            <a:r>
              <a:rPr lang="en-NZ" sz="1000" dirty="0"/>
              <a:t> DF</a:t>
            </a:r>
          </a:p>
        </p:txBody>
      </p:sp>
      <p:sp>
        <p:nvSpPr>
          <p:cNvPr id="14" name="Rectangle 13"/>
          <p:cNvSpPr/>
          <p:nvPr/>
        </p:nvSpPr>
        <p:spPr>
          <a:xfrm>
            <a:off x="1957838" y="5706730"/>
            <a:ext cx="1584000" cy="1516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NZ" sz="1600" dirty="0"/>
              <a:t>Hawkes Bay</a:t>
            </a:r>
          </a:p>
          <a:p>
            <a:pPr algn="ctr"/>
            <a:r>
              <a:rPr lang="en-NZ" sz="1400" dirty="0"/>
              <a:t>DZ 10</a:t>
            </a:r>
          </a:p>
          <a:p>
            <a:pPr algn="ctr"/>
            <a:r>
              <a:rPr lang="en-NZ" sz="1000" dirty="0" err="1"/>
              <a:t>Dannevirke</a:t>
            </a:r>
            <a:endParaRPr lang="en-NZ" sz="1000" dirty="0"/>
          </a:p>
          <a:p>
            <a:pPr algn="ctr"/>
            <a:r>
              <a:rPr lang="en-NZ" sz="1000" dirty="0" err="1"/>
              <a:t>Takapau</a:t>
            </a:r>
            <a:endParaRPr lang="en-NZ" sz="1000" dirty="0"/>
          </a:p>
          <a:p>
            <a:pPr algn="ctr"/>
            <a:r>
              <a:rPr lang="en-NZ" sz="1000" dirty="0"/>
              <a:t>Hastings</a:t>
            </a:r>
          </a:p>
          <a:p>
            <a:pPr algn="ctr"/>
            <a:r>
              <a:rPr lang="en-NZ" sz="1000" dirty="0"/>
              <a:t>Hastings (Nova)</a:t>
            </a:r>
          </a:p>
          <a:p>
            <a:pPr algn="ctr"/>
            <a:r>
              <a:rPr lang="en-NZ" sz="1400" dirty="0"/>
              <a:t>No Zone</a:t>
            </a:r>
          </a:p>
          <a:p>
            <a:pPr algn="ctr"/>
            <a:r>
              <a:rPr lang="en-NZ" sz="1000" dirty="0" err="1"/>
              <a:t>Mangaroa</a:t>
            </a:r>
            <a:endParaRPr lang="en-NZ" sz="1000" dirty="0"/>
          </a:p>
        </p:txBody>
      </p:sp>
      <p:sp>
        <p:nvSpPr>
          <p:cNvPr id="17" name="Rectangle 16"/>
          <p:cNvSpPr/>
          <p:nvPr/>
        </p:nvSpPr>
        <p:spPr>
          <a:xfrm>
            <a:off x="270604" y="1493267"/>
            <a:ext cx="1584000" cy="2101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NZ" sz="1600" dirty="0"/>
              <a:t>Wellington</a:t>
            </a:r>
          </a:p>
          <a:p>
            <a:pPr algn="ctr"/>
            <a:r>
              <a:rPr lang="en-NZ" sz="1400" dirty="0"/>
              <a:t>DZ 12</a:t>
            </a:r>
          </a:p>
          <a:p>
            <a:pPr algn="ctr"/>
            <a:r>
              <a:rPr lang="en-NZ" sz="1000" dirty="0"/>
              <a:t>Otaki</a:t>
            </a:r>
          </a:p>
          <a:p>
            <a:pPr algn="ctr"/>
            <a:r>
              <a:rPr lang="en-NZ" sz="1000" dirty="0" err="1"/>
              <a:t>Te</a:t>
            </a:r>
            <a:r>
              <a:rPr lang="en-NZ" sz="1000" dirty="0"/>
              <a:t> </a:t>
            </a:r>
            <a:r>
              <a:rPr lang="en-NZ" sz="1000" dirty="0" err="1"/>
              <a:t>Horo</a:t>
            </a:r>
            <a:endParaRPr lang="en-NZ" sz="1000" dirty="0"/>
          </a:p>
          <a:p>
            <a:pPr algn="ctr"/>
            <a:r>
              <a:rPr lang="en-NZ" sz="1000" dirty="0"/>
              <a:t>Waikanae 2</a:t>
            </a:r>
          </a:p>
          <a:p>
            <a:pPr algn="ctr"/>
            <a:r>
              <a:rPr lang="en-NZ" sz="1000" dirty="0"/>
              <a:t>Paraparaumu</a:t>
            </a:r>
          </a:p>
          <a:p>
            <a:pPr algn="ctr"/>
            <a:r>
              <a:rPr lang="en-NZ" sz="1000" dirty="0" err="1"/>
              <a:t>Pauatahanui</a:t>
            </a:r>
            <a:r>
              <a:rPr lang="en-NZ" sz="1000" dirty="0"/>
              <a:t> 2</a:t>
            </a:r>
          </a:p>
          <a:p>
            <a:pPr algn="ctr"/>
            <a:r>
              <a:rPr lang="en-NZ" sz="1000" dirty="0" err="1"/>
              <a:t>Gtr</a:t>
            </a:r>
            <a:r>
              <a:rPr lang="en-NZ" sz="1000" dirty="0"/>
              <a:t> </a:t>
            </a:r>
            <a:r>
              <a:rPr lang="en-NZ" sz="1000" dirty="0" err="1"/>
              <a:t>Waitangirua</a:t>
            </a:r>
            <a:endParaRPr lang="en-NZ" sz="1000" dirty="0"/>
          </a:p>
          <a:p>
            <a:pPr algn="ctr"/>
            <a:r>
              <a:rPr lang="en-NZ" sz="1000" dirty="0"/>
              <a:t>Belmont</a:t>
            </a:r>
          </a:p>
          <a:p>
            <a:pPr algn="ctr"/>
            <a:r>
              <a:rPr lang="en-NZ" sz="1000" dirty="0"/>
              <a:t>Tawa A</a:t>
            </a:r>
          </a:p>
          <a:p>
            <a:pPr algn="ctr"/>
            <a:r>
              <a:rPr lang="en-NZ" sz="1000" dirty="0"/>
              <a:t>Tawa B (Nova)</a:t>
            </a:r>
          </a:p>
        </p:txBody>
      </p:sp>
      <p:sp>
        <p:nvSpPr>
          <p:cNvPr id="19" name="Rectangle 18"/>
          <p:cNvSpPr/>
          <p:nvPr/>
        </p:nvSpPr>
        <p:spPr>
          <a:xfrm>
            <a:off x="7015486" y="1476283"/>
            <a:ext cx="1584000" cy="351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NZ" sz="1600" dirty="0"/>
              <a:t>Bay of Plenty</a:t>
            </a:r>
          </a:p>
          <a:p>
            <a:pPr algn="ctr"/>
            <a:r>
              <a:rPr lang="en-NZ" sz="1400" dirty="0"/>
              <a:t>DZ 14</a:t>
            </a:r>
          </a:p>
          <a:p>
            <a:pPr algn="ctr"/>
            <a:r>
              <a:rPr lang="en-NZ" sz="1000" dirty="0" err="1"/>
              <a:t>Gtr</a:t>
            </a:r>
            <a:r>
              <a:rPr lang="en-NZ" sz="1000" dirty="0"/>
              <a:t> Tauranga</a:t>
            </a:r>
          </a:p>
          <a:p>
            <a:pPr algn="ctr"/>
            <a:r>
              <a:rPr lang="en-NZ" sz="1000" dirty="0" err="1"/>
              <a:t>Gtr</a:t>
            </a:r>
            <a:r>
              <a:rPr lang="en-NZ" sz="1000" dirty="0"/>
              <a:t> Mt </a:t>
            </a:r>
            <a:r>
              <a:rPr lang="en-NZ" sz="1000" dirty="0" err="1"/>
              <a:t>Maunganui</a:t>
            </a:r>
            <a:endParaRPr lang="en-NZ" sz="1000" dirty="0"/>
          </a:p>
          <a:p>
            <a:pPr algn="ctr"/>
            <a:r>
              <a:rPr lang="en-NZ" sz="1000" dirty="0" err="1"/>
              <a:t>Te</a:t>
            </a:r>
            <a:r>
              <a:rPr lang="en-NZ" sz="1000" dirty="0"/>
              <a:t> Puke</a:t>
            </a:r>
          </a:p>
          <a:p>
            <a:pPr algn="ctr"/>
            <a:r>
              <a:rPr lang="en-NZ" sz="1400" dirty="0"/>
              <a:t>DZ 15</a:t>
            </a:r>
          </a:p>
          <a:p>
            <a:pPr algn="ctr"/>
            <a:r>
              <a:rPr lang="en-NZ" sz="1000" dirty="0" err="1"/>
              <a:t>Reporoa</a:t>
            </a:r>
            <a:endParaRPr lang="en-NZ" sz="1000" dirty="0"/>
          </a:p>
          <a:p>
            <a:pPr algn="ctr"/>
            <a:r>
              <a:rPr lang="en-NZ" sz="1000" dirty="0" err="1"/>
              <a:t>Taupo</a:t>
            </a:r>
            <a:endParaRPr lang="en-NZ" sz="1000" dirty="0"/>
          </a:p>
          <a:p>
            <a:pPr algn="ctr"/>
            <a:r>
              <a:rPr lang="en-NZ" sz="1000" dirty="0" err="1"/>
              <a:t>Rotorua</a:t>
            </a:r>
            <a:endParaRPr lang="en-NZ" sz="1000" dirty="0"/>
          </a:p>
          <a:p>
            <a:pPr algn="ctr"/>
            <a:r>
              <a:rPr lang="en-NZ" sz="1400" dirty="0"/>
              <a:t>DZ 16</a:t>
            </a:r>
          </a:p>
          <a:p>
            <a:pPr algn="ctr"/>
            <a:r>
              <a:rPr lang="en-NZ" sz="1000" dirty="0" err="1"/>
              <a:t>Kawerau</a:t>
            </a:r>
            <a:endParaRPr lang="en-NZ" sz="1000" dirty="0"/>
          </a:p>
          <a:p>
            <a:pPr algn="ctr"/>
            <a:r>
              <a:rPr lang="en-NZ" sz="1000" dirty="0" err="1"/>
              <a:t>Te</a:t>
            </a:r>
            <a:r>
              <a:rPr lang="en-NZ" sz="1000" dirty="0"/>
              <a:t> </a:t>
            </a:r>
            <a:r>
              <a:rPr lang="en-NZ" sz="1000" dirty="0" err="1"/>
              <a:t>Toko</a:t>
            </a:r>
            <a:endParaRPr lang="en-NZ" sz="1000" dirty="0"/>
          </a:p>
          <a:p>
            <a:pPr algn="ctr"/>
            <a:r>
              <a:rPr lang="en-NZ" sz="1000" dirty="0" err="1"/>
              <a:t>Edgecumbe</a:t>
            </a:r>
            <a:endParaRPr lang="en-NZ" sz="1000" dirty="0"/>
          </a:p>
          <a:p>
            <a:pPr algn="ctr"/>
            <a:r>
              <a:rPr lang="en-NZ" sz="1000" dirty="0" err="1"/>
              <a:t>Edgecumbe</a:t>
            </a:r>
            <a:r>
              <a:rPr lang="en-NZ" sz="1000" dirty="0"/>
              <a:t> DF</a:t>
            </a:r>
          </a:p>
          <a:p>
            <a:pPr algn="ctr"/>
            <a:r>
              <a:rPr lang="en-NZ" sz="1000" dirty="0" err="1"/>
              <a:t>Whakatane</a:t>
            </a:r>
            <a:endParaRPr lang="en-NZ" sz="1400" dirty="0"/>
          </a:p>
          <a:p>
            <a:pPr algn="ctr"/>
            <a:r>
              <a:rPr lang="en-NZ" sz="1400" dirty="0"/>
              <a:t>No Zone</a:t>
            </a:r>
          </a:p>
          <a:p>
            <a:pPr algn="ctr"/>
            <a:r>
              <a:rPr lang="en-NZ" sz="1000" dirty="0" err="1"/>
              <a:t>Rangiuru</a:t>
            </a:r>
            <a:endParaRPr lang="en-NZ" sz="1000" dirty="0"/>
          </a:p>
          <a:p>
            <a:pPr algn="ctr"/>
            <a:r>
              <a:rPr lang="en-NZ" sz="1000" dirty="0"/>
              <a:t>Broadlands</a:t>
            </a:r>
          </a:p>
          <a:p>
            <a:pPr algn="ctr"/>
            <a:r>
              <a:rPr lang="en-NZ" sz="1000" dirty="0" err="1"/>
              <a:t>Kawerau</a:t>
            </a:r>
            <a:r>
              <a:rPr lang="en-NZ" sz="1000" dirty="0"/>
              <a:t> (Tissue)</a:t>
            </a:r>
          </a:p>
          <a:p>
            <a:pPr algn="ctr"/>
            <a:r>
              <a:rPr lang="en-NZ" sz="1000" dirty="0" err="1"/>
              <a:t>Kawerau</a:t>
            </a:r>
            <a:r>
              <a:rPr lang="en-NZ" sz="1000" dirty="0"/>
              <a:t> (Pulp &amp; Paper)</a:t>
            </a:r>
          </a:p>
        </p:txBody>
      </p:sp>
      <p:sp>
        <p:nvSpPr>
          <p:cNvPr id="22" name="Rectangle 21"/>
          <p:cNvSpPr/>
          <p:nvPr/>
        </p:nvSpPr>
        <p:spPr>
          <a:xfrm>
            <a:off x="7015486" y="5080479"/>
            <a:ext cx="1584000" cy="856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East Coast</a:t>
            </a:r>
          </a:p>
          <a:p>
            <a:pPr algn="ctr"/>
            <a:r>
              <a:rPr lang="en-NZ" sz="1400" dirty="0"/>
              <a:t>DZ 17</a:t>
            </a:r>
          </a:p>
          <a:p>
            <a:pPr algn="ctr"/>
            <a:r>
              <a:rPr lang="en-NZ" sz="1000" dirty="0" err="1"/>
              <a:t>Opotiki</a:t>
            </a:r>
            <a:endParaRPr lang="en-NZ" sz="1000" dirty="0"/>
          </a:p>
          <a:p>
            <a:pPr algn="ctr"/>
            <a:r>
              <a:rPr lang="en-NZ" sz="1000" dirty="0"/>
              <a:t>Gisborne</a:t>
            </a:r>
          </a:p>
        </p:txBody>
      </p:sp>
      <p:sp>
        <p:nvSpPr>
          <p:cNvPr id="15" name="TextBox 14"/>
          <p:cNvSpPr txBox="1"/>
          <p:nvPr/>
        </p:nvSpPr>
        <p:spPr>
          <a:xfrm>
            <a:off x="238520" y="4559011"/>
            <a:ext cx="1413817" cy="1446550"/>
          </a:xfrm>
          <a:prstGeom prst="rect">
            <a:avLst/>
          </a:prstGeom>
          <a:noFill/>
        </p:spPr>
        <p:txBody>
          <a:bodyPr wrap="square" rtlCol="0">
            <a:spAutoFit/>
          </a:bodyPr>
          <a:lstStyle/>
          <a:p>
            <a:r>
              <a:rPr lang="en-NZ" sz="1100" dirty="0"/>
              <a:t>* Note: individual nominations at Delivery Points not in a zone, with transmission service to those Delivery Points separately priced</a:t>
            </a:r>
          </a:p>
        </p:txBody>
      </p:sp>
    </p:spTree>
    <p:extLst>
      <p:ext uri="{BB962C8B-B14F-4D97-AF65-F5344CB8AC3E}">
        <p14:creationId xmlns:p14="http://schemas.microsoft.com/office/powerpoint/2010/main" val="387824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Agenda</a:t>
            </a:r>
          </a:p>
        </p:txBody>
      </p:sp>
      <p:sp>
        <p:nvSpPr>
          <p:cNvPr id="5" name="TextBox 4"/>
          <p:cNvSpPr txBox="1"/>
          <p:nvPr/>
        </p:nvSpPr>
        <p:spPr>
          <a:xfrm>
            <a:off x="633013" y="1773348"/>
            <a:ext cx="8998857" cy="4893647"/>
          </a:xfrm>
          <a:prstGeom prst="rect">
            <a:avLst/>
          </a:prstGeom>
          <a:noFill/>
        </p:spPr>
        <p:txBody>
          <a:bodyPr wrap="square" rtlCol="0">
            <a:spAutoFit/>
          </a:bodyPr>
          <a:lstStyle/>
          <a:p>
            <a:pPr marL="342908" indent="-342908">
              <a:lnSpc>
                <a:spcPct val="150000"/>
              </a:lnSpc>
              <a:buFont typeface="Arial" panose="020B0604020202020204" pitchFamily="34" charset="0"/>
              <a:buChar char="•"/>
            </a:pPr>
            <a:r>
              <a:rPr lang="en-NZ" sz="1600" dirty="0"/>
              <a:t>Introduction</a:t>
            </a:r>
          </a:p>
          <a:p>
            <a:pPr marL="864436" lvl="1" indent="-342908">
              <a:lnSpc>
                <a:spcPct val="150000"/>
              </a:lnSpc>
              <a:buFont typeface="Arial" panose="020B0604020202020204" pitchFamily="34" charset="0"/>
              <a:buChar char="•"/>
            </a:pPr>
            <a:r>
              <a:rPr lang="en-NZ" sz="1600" dirty="0"/>
              <a:t>Housekeeping </a:t>
            </a:r>
          </a:p>
          <a:p>
            <a:pPr marL="864436" lvl="1" indent="-342908">
              <a:lnSpc>
                <a:spcPct val="150000"/>
              </a:lnSpc>
              <a:buFont typeface="Arial" panose="020B0604020202020204" pitchFamily="34" charset="0"/>
              <a:buChar char="•"/>
            </a:pPr>
            <a:r>
              <a:rPr lang="en-NZ" sz="1600" dirty="0"/>
              <a:t>Facilitator’s role</a:t>
            </a:r>
          </a:p>
          <a:p>
            <a:pPr marL="342908" indent="-342908">
              <a:lnSpc>
                <a:spcPct val="150000"/>
              </a:lnSpc>
              <a:buFont typeface="Arial" panose="020B0604020202020204" pitchFamily="34" charset="0"/>
              <a:buChar char="•"/>
            </a:pPr>
            <a:r>
              <a:rPr lang="en-NZ" sz="1600" dirty="0"/>
              <a:t>Context for GTAC release</a:t>
            </a:r>
          </a:p>
          <a:p>
            <a:pPr marL="864436" lvl="1" indent="-342908">
              <a:lnSpc>
                <a:spcPct val="150000"/>
              </a:lnSpc>
              <a:buFont typeface="Arial" panose="020B0604020202020204" pitchFamily="34" charset="0"/>
              <a:buChar char="•"/>
            </a:pPr>
            <a:r>
              <a:rPr lang="en-NZ" sz="1600" dirty="0"/>
              <a:t>Process followed to date</a:t>
            </a:r>
          </a:p>
          <a:p>
            <a:pPr marL="864436" lvl="1" indent="-342908">
              <a:lnSpc>
                <a:spcPct val="150000"/>
              </a:lnSpc>
              <a:buFont typeface="Arial" panose="020B0604020202020204" pitchFamily="34" charset="0"/>
              <a:buChar char="•"/>
            </a:pPr>
            <a:r>
              <a:rPr lang="en-NZ" sz="1600" dirty="0"/>
              <a:t>Collaboration on draft GTAC</a:t>
            </a:r>
          </a:p>
          <a:p>
            <a:pPr marL="342908" indent="-342908">
              <a:lnSpc>
                <a:spcPct val="150000"/>
              </a:lnSpc>
              <a:buFont typeface="Arial" panose="020B0604020202020204" pitchFamily="34" charset="0"/>
              <a:buChar char="•"/>
            </a:pPr>
            <a:r>
              <a:rPr lang="en-NZ" sz="1600" dirty="0"/>
              <a:t>Overview of GTAC contents and construction</a:t>
            </a:r>
          </a:p>
          <a:p>
            <a:pPr marL="864436" lvl="1" indent="-342908">
              <a:lnSpc>
                <a:spcPct val="150000"/>
              </a:lnSpc>
              <a:buFont typeface="Arial" panose="020B0604020202020204" pitchFamily="34" charset="0"/>
              <a:buChar char="•"/>
            </a:pPr>
            <a:r>
              <a:rPr lang="en-NZ" sz="1600" dirty="0"/>
              <a:t>Objectives</a:t>
            </a:r>
          </a:p>
          <a:p>
            <a:pPr marL="864436" lvl="1" indent="-342908">
              <a:lnSpc>
                <a:spcPct val="150000"/>
              </a:lnSpc>
              <a:buFont typeface="Arial" panose="020B0604020202020204" pitchFamily="34" charset="0"/>
              <a:buChar char="•"/>
            </a:pPr>
            <a:r>
              <a:rPr lang="en-NZ" sz="1600" dirty="0"/>
              <a:t>Fit with other documents</a:t>
            </a:r>
          </a:p>
          <a:p>
            <a:pPr marL="864436" lvl="1" indent="-342908">
              <a:lnSpc>
                <a:spcPct val="150000"/>
              </a:lnSpc>
              <a:buFont typeface="Arial" panose="020B0604020202020204" pitchFamily="34" charset="0"/>
              <a:buChar char="•"/>
            </a:pPr>
            <a:r>
              <a:rPr lang="en-NZ" sz="1600" dirty="0"/>
              <a:t>Structure</a:t>
            </a:r>
          </a:p>
          <a:p>
            <a:pPr marL="864436" lvl="1" indent="-342908">
              <a:lnSpc>
                <a:spcPct val="150000"/>
              </a:lnSpc>
              <a:buFont typeface="Arial" panose="020B0604020202020204" pitchFamily="34" charset="0"/>
              <a:buChar char="•"/>
            </a:pPr>
            <a:r>
              <a:rPr lang="en-NZ" sz="1600" dirty="0"/>
              <a:t>Discretion and transparency</a:t>
            </a:r>
          </a:p>
          <a:p>
            <a:pPr marL="342908" indent="-342908">
              <a:lnSpc>
                <a:spcPct val="150000"/>
              </a:lnSpc>
              <a:buFont typeface="Arial" panose="020B0604020202020204" pitchFamily="34" charset="0"/>
              <a:buChar char="•"/>
            </a:pPr>
            <a:r>
              <a:rPr lang="en-NZ" sz="1600" dirty="0"/>
              <a:t>Walk through of draft GTAC by section (break for lunch)</a:t>
            </a:r>
          </a:p>
          <a:p>
            <a:pPr marL="342908" indent="-342908">
              <a:lnSpc>
                <a:spcPct val="150000"/>
              </a:lnSpc>
              <a:buFont typeface="Arial" panose="020B0604020202020204" pitchFamily="34" charset="0"/>
              <a:buChar char="•"/>
            </a:pPr>
            <a:r>
              <a:rPr lang="en-NZ" sz="1600" dirty="0"/>
              <a:t>Next steps and proposed process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a:t>
            </a:fld>
            <a:endParaRPr lang="en-NZ" sz="1400" dirty="0"/>
          </a:p>
        </p:txBody>
      </p:sp>
    </p:spTree>
    <p:extLst>
      <p:ext uri="{BB962C8B-B14F-4D97-AF65-F5344CB8AC3E}">
        <p14:creationId xmlns:p14="http://schemas.microsoft.com/office/powerpoint/2010/main" val="1265236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1833" y="1683550"/>
            <a:ext cx="9838149" cy="5524589"/>
          </a:xfrm>
          <a:prstGeom prst="rect">
            <a:avLst/>
          </a:prstGeom>
          <a:noFill/>
        </p:spPr>
        <p:txBody>
          <a:bodyPr wrap="square" rtlCol="0">
            <a:spAutoFit/>
          </a:bodyPr>
          <a:lstStyle>
            <a:defPPr>
              <a:defRPr lang="en-US"/>
            </a:defPPr>
            <a:lvl1pPr marL="285750" lvl="0" indent="-285750">
              <a:spcAft>
                <a:spcPts val="600"/>
              </a:spcAft>
              <a:buFont typeface="Arial" panose="020B0604020202020204" pitchFamily="34" charset="0"/>
              <a:buChar char="•"/>
              <a:defRPr sz="1600" b="1"/>
            </a:lvl1pPr>
            <a:lvl2pPr marL="807278" lvl="1" indent="-285750">
              <a:spcAft>
                <a:spcPts val="600"/>
              </a:spcAft>
              <a:buFont typeface="Arial" panose="020B0604020202020204" pitchFamily="34" charset="0"/>
              <a:buChar char="•"/>
              <a:defRPr sz="1600"/>
            </a:lvl2pPr>
          </a:lstStyle>
          <a:p>
            <a:r>
              <a:rPr lang="en-NZ" dirty="0"/>
              <a:t>Priority Rights (PRs)</a:t>
            </a:r>
          </a:p>
          <a:p>
            <a:pPr lvl="1"/>
            <a:r>
              <a:rPr lang="en-NZ" b="0" dirty="0"/>
              <a:t>Provide ability for parties to “firm up” nominations for DNC in parts of network that face prospect of congestion (as determined by First Gas)</a:t>
            </a:r>
          </a:p>
          <a:p>
            <a:pPr lvl="1"/>
            <a:r>
              <a:rPr lang="en-NZ" dirty="0"/>
              <a:t>Tool to signal value of limited transmission capacity. Interruptible Load (if obtainable) provides another tool to achieve this outcome (s 10)</a:t>
            </a:r>
          </a:p>
          <a:p>
            <a:pPr lvl="1"/>
            <a:r>
              <a:rPr lang="en-NZ" b="0" dirty="0"/>
              <a:t>Will be auctioned off in month prior to PRs taking effect (we propose 1 auction in the first year of the GTAC, and not &lt; 2 in later years)</a:t>
            </a:r>
          </a:p>
          <a:p>
            <a:pPr lvl="1"/>
            <a:r>
              <a:rPr lang="en-NZ" dirty="0"/>
              <a:t>Propose to start with a relatively simple design that may be modified over time if the product proves useful</a:t>
            </a:r>
          </a:p>
          <a:p>
            <a:endParaRPr lang="en-NZ" dirty="0"/>
          </a:p>
          <a:p>
            <a:r>
              <a:rPr lang="en-NZ" dirty="0"/>
              <a:t>Key initial design features:</a:t>
            </a:r>
          </a:p>
          <a:p>
            <a:pPr lvl="1"/>
            <a:r>
              <a:rPr lang="en-NZ" dirty="0"/>
              <a:t>6 month PR term (but scope for more frequent auctions, with shorter term)</a:t>
            </a:r>
          </a:p>
          <a:p>
            <a:pPr lvl="1"/>
            <a:r>
              <a:rPr lang="en-NZ" dirty="0"/>
              <a:t>Only shippers can participate in auctions</a:t>
            </a:r>
          </a:p>
          <a:p>
            <a:pPr lvl="1"/>
            <a:r>
              <a:rPr lang="en-NZ" dirty="0"/>
              <a:t>PRs may be “tagged” to particular end users if the IT system permits</a:t>
            </a:r>
          </a:p>
          <a:p>
            <a:pPr lvl="1"/>
            <a:r>
              <a:rPr lang="en-NZ" dirty="0"/>
              <a:t>Low (non-zero) reserve price</a:t>
            </a:r>
          </a:p>
          <a:p>
            <a:pPr lvl="1"/>
            <a:r>
              <a:rPr lang="en-NZ" dirty="0"/>
              <a:t>Price based on marginal clearing bid</a:t>
            </a:r>
          </a:p>
          <a:p>
            <a:pPr lvl="1"/>
            <a:r>
              <a:rPr lang="en-NZ" dirty="0"/>
              <a:t>Secondary trading permitted, on the IT system</a:t>
            </a:r>
          </a:p>
          <a:p>
            <a:pPr lvl="1"/>
            <a:r>
              <a:rPr lang="en-NZ" dirty="0"/>
              <a:t>“Take or pay” product, i.e. all PRs must be paid for but use is subject to nominations (s 3.18)</a:t>
            </a:r>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Section 3: Transmission Products and Zones</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20</a:t>
            </a:fld>
            <a:endParaRPr lang="en-NZ" sz="1400" dirty="0"/>
          </a:p>
        </p:txBody>
      </p:sp>
    </p:spTree>
    <p:extLst>
      <p:ext uri="{BB962C8B-B14F-4D97-AF65-F5344CB8AC3E}">
        <p14:creationId xmlns:p14="http://schemas.microsoft.com/office/powerpoint/2010/main" val="3451991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1833" y="1661721"/>
            <a:ext cx="9838149" cy="3831818"/>
          </a:xfrm>
          <a:prstGeom prst="rect">
            <a:avLst/>
          </a:prstGeom>
          <a:noFill/>
        </p:spPr>
        <p:txBody>
          <a:bodyPr wrap="square" rtlCol="0">
            <a:spAutoFit/>
          </a:bodyPr>
          <a:lstStyle>
            <a:defPPr>
              <a:defRPr lang="en-US"/>
            </a:defPPr>
            <a:lvl1pPr marL="285750" lvl="0" indent="-285750">
              <a:spcAft>
                <a:spcPts val="600"/>
              </a:spcAft>
              <a:buFont typeface="Arial" panose="020B0604020202020204" pitchFamily="34" charset="0"/>
              <a:buChar char="•"/>
              <a:defRPr sz="1600" b="1"/>
            </a:lvl1pPr>
            <a:lvl2pPr marL="807278" lvl="1" indent="-285750">
              <a:spcAft>
                <a:spcPts val="600"/>
              </a:spcAft>
              <a:buFont typeface="Arial" panose="020B0604020202020204" pitchFamily="34" charset="0"/>
              <a:buChar char="•"/>
              <a:defRPr sz="1600" b="0"/>
            </a:lvl2pPr>
          </a:lstStyle>
          <a:p>
            <a:r>
              <a:rPr lang="en-NZ" b="0" dirty="0"/>
              <a:t>Parties may be concerned about prospect of paying elevated prices (i.e. DNC + PRCs) for extended periods of time</a:t>
            </a:r>
          </a:p>
          <a:p>
            <a:r>
              <a:rPr lang="en-NZ" b="0" dirty="0"/>
              <a:t>This can be resolved if First Gas invests to expand capacity</a:t>
            </a:r>
          </a:p>
          <a:p>
            <a:r>
              <a:rPr lang="en-NZ" b="0" dirty="0"/>
              <a:t>The draft GTAC does not currently provide a direct link between PRs and investment because:</a:t>
            </a:r>
          </a:p>
          <a:p>
            <a:pPr lvl="1"/>
            <a:r>
              <a:rPr lang="en-NZ" dirty="0"/>
              <a:t>First Gas’ allowed capital expenditure is set by the Commerce Commission as part of price-quality resets (i.e. outside of code processes), so we may not get what we ask for</a:t>
            </a:r>
          </a:p>
          <a:p>
            <a:pPr lvl="1"/>
            <a:r>
              <a:rPr lang="en-NZ" b="0" dirty="0"/>
              <a:t>A formulaic approach to triggering investment is too inflexible</a:t>
            </a:r>
          </a:p>
          <a:p>
            <a:r>
              <a:rPr lang="en-NZ" b="0" dirty="0"/>
              <a:t>As a tool to value limited capacity, PRs aim to improve understanding of where and when capacity expansion will be valuable: </a:t>
            </a:r>
          </a:p>
          <a:p>
            <a:pPr lvl="1"/>
            <a:r>
              <a:rPr lang="en-NZ" dirty="0"/>
              <a:t>Creates need for TSO to regularly assess capacity v demand, and provides contractual process for communicating when particular locations face the prospect of congestion</a:t>
            </a:r>
          </a:p>
          <a:p>
            <a:pPr lvl="1"/>
            <a:r>
              <a:rPr lang="en-NZ" b="0" dirty="0"/>
              <a:t>Enables parties to express the value of transmission capacity on parts of the transmission system that face an identified prospect of congestion</a:t>
            </a:r>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Link to First Gas investment decisions</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21</a:t>
            </a:fld>
            <a:endParaRPr lang="en-NZ" sz="1400" dirty="0"/>
          </a:p>
        </p:txBody>
      </p:sp>
    </p:spTree>
    <p:extLst>
      <p:ext uri="{BB962C8B-B14F-4D97-AF65-F5344CB8AC3E}">
        <p14:creationId xmlns:p14="http://schemas.microsoft.com/office/powerpoint/2010/main" val="2842064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1833" y="1683550"/>
            <a:ext cx="9838149" cy="3339376"/>
          </a:xfrm>
          <a:prstGeom prst="rect">
            <a:avLst/>
          </a:prstGeom>
          <a:noFill/>
        </p:spPr>
        <p:txBody>
          <a:bodyPr wrap="square" rtlCol="0">
            <a:spAutoFit/>
          </a:bodyPr>
          <a:lstStyle>
            <a:defPPr>
              <a:defRPr lang="en-US"/>
            </a:defPPr>
            <a:lvl1pPr marL="285750" lvl="0" indent="-285750">
              <a:spcAft>
                <a:spcPts val="600"/>
              </a:spcAft>
              <a:buFont typeface="Arial" panose="020B0604020202020204" pitchFamily="34" charset="0"/>
              <a:buChar char="•"/>
              <a:defRPr sz="1600" b="1"/>
            </a:lvl1pPr>
            <a:lvl2pPr marL="807278" lvl="1" indent="-285750">
              <a:spcAft>
                <a:spcPts val="600"/>
              </a:spcAft>
              <a:buFont typeface="Arial" panose="020B0604020202020204" pitchFamily="34" charset="0"/>
              <a:buChar char="•"/>
              <a:defRPr sz="1600"/>
            </a:lvl2pPr>
          </a:lstStyle>
          <a:p>
            <a:r>
              <a:rPr lang="en-NZ" dirty="0"/>
              <a:t>Agreed Hourly Profiles</a:t>
            </a:r>
          </a:p>
          <a:p>
            <a:pPr lvl="1"/>
            <a:r>
              <a:rPr lang="en-NZ" dirty="0"/>
              <a:t>DNC comprises a specific relationship between MDQ and MHQ (1/16</a:t>
            </a:r>
            <a:r>
              <a:rPr lang="en-NZ" baseline="30000" dirty="0"/>
              <a:t>th</a:t>
            </a:r>
            <a:r>
              <a:rPr lang="en-NZ" dirty="0"/>
              <a:t> of MDQ)</a:t>
            </a:r>
          </a:p>
          <a:p>
            <a:pPr lvl="1"/>
            <a:r>
              <a:rPr lang="en-NZ" dirty="0"/>
              <a:t>This may not suit all users at dedicated Delivery Points, particularly those at which the load can experience sudden changes</a:t>
            </a:r>
          </a:p>
          <a:p>
            <a:pPr lvl="1"/>
            <a:r>
              <a:rPr lang="en-NZ" dirty="0"/>
              <a:t>The GTAC provides for First Gas to agree an alternative “peaky” profile at either Receipt or Delivery Points. </a:t>
            </a:r>
          </a:p>
          <a:p>
            <a:pPr lvl="1"/>
            <a:r>
              <a:rPr lang="en-NZ" dirty="0"/>
              <a:t>The aim is to improve users’ operational flexibility and provide a way for them to avoid overrun charges, as well as provide Gas Control with better intelligence re users’ intentions. </a:t>
            </a:r>
          </a:p>
          <a:p>
            <a:pPr lvl="1"/>
            <a:r>
              <a:rPr lang="en-NZ" dirty="0"/>
              <a:t>Not an issue for network Delivery Points</a:t>
            </a:r>
          </a:p>
          <a:p>
            <a:pPr lvl="1"/>
            <a:endParaRPr lang="en-NZ" dirty="0"/>
          </a:p>
          <a:p>
            <a:pPr lvl="1"/>
            <a:endParaRPr lang="en-NZ" dirty="0"/>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Section 3: Transmission Products and Zones</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22</a:t>
            </a:fld>
            <a:endParaRPr lang="en-NZ" sz="1400" dirty="0"/>
          </a:p>
        </p:txBody>
      </p:sp>
    </p:spTree>
    <p:extLst>
      <p:ext uri="{BB962C8B-B14F-4D97-AF65-F5344CB8AC3E}">
        <p14:creationId xmlns:p14="http://schemas.microsoft.com/office/powerpoint/2010/main" val="208755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1833" y="1779800"/>
            <a:ext cx="9838149" cy="4801314"/>
          </a:xfrm>
          <a:prstGeom prst="rect">
            <a:avLst/>
          </a:prstGeom>
          <a:noFill/>
        </p:spPr>
        <p:txBody>
          <a:bodyPr wrap="square" rtlCol="0">
            <a:spAutoFit/>
          </a:bodyPr>
          <a:lstStyle>
            <a:defPPr>
              <a:defRPr lang="en-US"/>
            </a:defPPr>
            <a:lvl1pPr marL="285750" lvl="0" indent="-285750">
              <a:spcAft>
                <a:spcPts val="600"/>
              </a:spcAft>
              <a:buFont typeface="Arial" panose="020B0604020202020204" pitchFamily="34" charset="0"/>
              <a:buChar char="•"/>
              <a:defRPr sz="1600" b="1"/>
            </a:lvl1pPr>
            <a:lvl2pPr marL="807278" lvl="1" indent="-285750">
              <a:spcAft>
                <a:spcPts val="600"/>
              </a:spcAft>
              <a:buFont typeface="Arial" panose="020B0604020202020204" pitchFamily="34" charset="0"/>
              <a:buChar char="•"/>
              <a:defRPr sz="1600"/>
            </a:lvl2pPr>
          </a:lstStyle>
          <a:p>
            <a:r>
              <a:rPr lang="en-NZ" dirty="0"/>
              <a:t>Purpose: </a:t>
            </a:r>
            <a:r>
              <a:rPr lang="en-NZ" b="0" dirty="0"/>
              <a:t>Set out a process for shippers and OBA parties to nominate separately for gas injections (receipt nominations) and for transmission capacity usage (delivery nominations)</a:t>
            </a:r>
          </a:p>
          <a:p>
            <a:endParaRPr lang="en-NZ" b="0" dirty="0"/>
          </a:p>
          <a:p>
            <a:r>
              <a:rPr lang="en-NZ" dirty="0"/>
              <a:t>Key design features</a:t>
            </a:r>
            <a:r>
              <a:rPr lang="en-NZ" b="0" dirty="0"/>
              <a:t>:</a:t>
            </a:r>
          </a:p>
          <a:p>
            <a:pPr lvl="1"/>
            <a:r>
              <a:rPr lang="en-NZ" dirty="0"/>
              <a:t>Nominations required to delivery zones, dedicated Delivery Points and congested Delivery Points</a:t>
            </a:r>
          </a:p>
          <a:p>
            <a:pPr lvl="1"/>
            <a:r>
              <a:rPr lang="en-NZ" b="0" dirty="0"/>
              <a:t>Will permit week ahead and day ahead nominations, and provide functionality for 4+ ID cycles</a:t>
            </a:r>
          </a:p>
          <a:p>
            <a:pPr lvl="1"/>
            <a:r>
              <a:rPr lang="en-NZ" b="0" dirty="0"/>
              <a:t>Open to offering an emergency ID cycle to provide flexibility to respond to changing circumstances (particularly after last ID cycle) </a:t>
            </a:r>
            <a:r>
              <a:rPr lang="en-NZ" dirty="0"/>
              <a:t>– IT system functionality and cost to </a:t>
            </a:r>
            <a:r>
              <a:rPr lang="en-NZ" b="0" dirty="0"/>
              <a:t>be explored</a:t>
            </a:r>
          </a:p>
          <a:p>
            <a:pPr lvl="1"/>
            <a:r>
              <a:rPr lang="en-NZ" dirty="0"/>
              <a:t>Note: not compulsory to use all nomination cycles at all locations – shippers and end users can determine the balance of administrative resource vs managing transmission costs for themselves</a:t>
            </a:r>
          </a:p>
          <a:p>
            <a:pPr lvl="1"/>
            <a:endParaRPr lang="en-NZ" dirty="0"/>
          </a:p>
          <a:p>
            <a:r>
              <a:rPr lang="en-NZ" b="0" dirty="0"/>
              <a:t>Proposing separate receipt and delivery nominations (i.e. no daisy chaining). See worked example on following slides.</a:t>
            </a:r>
          </a:p>
          <a:p>
            <a:pPr lvl="1"/>
            <a:r>
              <a:rPr lang="en-NZ" b="0" dirty="0"/>
              <a:t>We have addressed shipper feedback around their perceived need for 2 sets of delivery nominations by providing balanced overrun/underrun incentives</a:t>
            </a:r>
          </a:p>
          <a:p>
            <a:pPr lvl="1"/>
            <a:endParaRPr lang="en-NZ" b="0" dirty="0"/>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Section 4: Nominations</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23</a:t>
            </a:fld>
            <a:endParaRPr lang="en-NZ" sz="1400" dirty="0"/>
          </a:p>
        </p:txBody>
      </p:sp>
    </p:spTree>
    <p:extLst>
      <p:ext uri="{BB962C8B-B14F-4D97-AF65-F5344CB8AC3E}">
        <p14:creationId xmlns:p14="http://schemas.microsoft.com/office/powerpoint/2010/main" val="87218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5985" y="1802426"/>
            <a:ext cx="9719815" cy="584775"/>
          </a:xfrm>
          <a:prstGeom prst="rect">
            <a:avLst/>
          </a:prstGeom>
          <a:noFill/>
        </p:spPr>
        <p:txBody>
          <a:bodyPr wrap="square" rtlCol="0">
            <a:spAutoFit/>
          </a:bodyPr>
          <a:lstStyle/>
          <a:p>
            <a:r>
              <a:rPr lang="en-NZ" sz="1600" dirty="0"/>
              <a:t>Shipper has 2 gas suppliers (at </a:t>
            </a:r>
            <a:r>
              <a:rPr lang="en-NZ" sz="1600" dirty="0" err="1"/>
              <a:t>Oaonui</a:t>
            </a:r>
            <a:r>
              <a:rPr lang="en-NZ" sz="1600" dirty="0"/>
              <a:t> and </a:t>
            </a:r>
            <a:r>
              <a:rPr lang="en-NZ" sz="1600" dirty="0" err="1"/>
              <a:t>Ngatimaru</a:t>
            </a:r>
            <a:r>
              <a:rPr lang="en-NZ" sz="1600" dirty="0"/>
              <a:t> Rd), and serves load at 5 locations </a:t>
            </a:r>
            <a:br>
              <a:rPr lang="en-NZ" sz="1600" dirty="0"/>
            </a:br>
            <a:r>
              <a:rPr lang="en-NZ" sz="1600" dirty="0"/>
              <a:t>(Auckland 30 TJ, Hamilton 10 TJ, </a:t>
            </a:r>
            <a:r>
              <a:rPr lang="en-NZ" sz="1600" dirty="0" err="1"/>
              <a:t>Morrinsville</a:t>
            </a:r>
            <a:r>
              <a:rPr lang="en-NZ" sz="1600" dirty="0"/>
              <a:t> 10TJ, Tauranga 30 TJ, and Wellington 20 TJ)</a:t>
            </a:r>
          </a:p>
        </p:txBody>
      </p:sp>
      <p:sp>
        <p:nvSpPr>
          <p:cNvPr id="5" name="TextBox 4"/>
          <p:cNvSpPr txBox="1"/>
          <p:nvPr/>
        </p:nvSpPr>
        <p:spPr>
          <a:xfrm>
            <a:off x="595985" y="2919050"/>
            <a:ext cx="5378585" cy="338554"/>
          </a:xfrm>
          <a:prstGeom prst="rect">
            <a:avLst/>
          </a:prstGeom>
          <a:noFill/>
        </p:spPr>
        <p:txBody>
          <a:bodyPr wrap="square" rtlCol="0">
            <a:spAutoFit/>
          </a:bodyPr>
          <a:lstStyle/>
          <a:p>
            <a:r>
              <a:rPr lang="en-NZ" sz="1600" dirty="0"/>
              <a:t>Nominations required under the MPOC</a:t>
            </a:r>
          </a:p>
        </p:txBody>
      </p:sp>
      <p:graphicFrame>
        <p:nvGraphicFramePr>
          <p:cNvPr id="6" name="Table 5"/>
          <p:cNvGraphicFramePr>
            <a:graphicFrameLocks noGrp="1"/>
          </p:cNvGraphicFramePr>
          <p:nvPr>
            <p:extLst>
              <p:ext uri="{D42A27DB-BD31-4B8C-83A1-F6EECF244321}">
                <p14:modId xmlns:p14="http://schemas.microsoft.com/office/powerpoint/2010/main" val="3897089971"/>
              </p:ext>
            </p:extLst>
          </p:nvPr>
        </p:nvGraphicFramePr>
        <p:xfrm>
          <a:off x="1698870" y="3550259"/>
          <a:ext cx="7128933" cy="2887216"/>
        </p:xfrm>
        <a:graphic>
          <a:graphicData uri="http://schemas.openxmlformats.org/drawingml/2006/table">
            <a:tbl>
              <a:tblPr firstRow="1" bandRow="1">
                <a:tableStyleId>{5C22544A-7EE6-4342-B048-85BDC9FD1C3A}</a:tableStyleId>
              </a:tblPr>
              <a:tblGrid>
                <a:gridCol w="2376311">
                  <a:extLst>
                    <a:ext uri="{9D8B030D-6E8A-4147-A177-3AD203B41FA5}">
                      <a16:colId xmlns:a16="http://schemas.microsoft.com/office/drawing/2014/main" val="611462978"/>
                    </a:ext>
                  </a:extLst>
                </a:gridCol>
                <a:gridCol w="2376311">
                  <a:extLst>
                    <a:ext uri="{9D8B030D-6E8A-4147-A177-3AD203B41FA5}">
                      <a16:colId xmlns:a16="http://schemas.microsoft.com/office/drawing/2014/main" val="2917399528"/>
                    </a:ext>
                  </a:extLst>
                </a:gridCol>
                <a:gridCol w="2376311">
                  <a:extLst>
                    <a:ext uri="{9D8B030D-6E8A-4147-A177-3AD203B41FA5}">
                      <a16:colId xmlns:a16="http://schemas.microsoft.com/office/drawing/2014/main" val="3845004265"/>
                    </a:ext>
                  </a:extLst>
                </a:gridCol>
              </a:tblGrid>
              <a:tr h="360902">
                <a:tc>
                  <a:txBody>
                    <a:bodyPr/>
                    <a:lstStyle/>
                    <a:p>
                      <a:r>
                        <a:rPr lang="en-NZ" sz="1800" dirty="0"/>
                        <a:t>Receipt</a:t>
                      </a:r>
                      <a:r>
                        <a:rPr lang="en-NZ" sz="1800" baseline="0" dirty="0"/>
                        <a:t> Point</a:t>
                      </a:r>
                      <a:endParaRPr lang="en-NZ" sz="1800" dirty="0"/>
                    </a:p>
                  </a:txBody>
                  <a:tcPr marL="80201" marR="80201" marT="40100" marB="40100"/>
                </a:tc>
                <a:tc>
                  <a:txBody>
                    <a:bodyPr/>
                    <a:lstStyle/>
                    <a:p>
                      <a:r>
                        <a:rPr lang="en-NZ" sz="1800" dirty="0"/>
                        <a:t>Delivery</a:t>
                      </a:r>
                      <a:r>
                        <a:rPr lang="en-NZ" sz="1800" baseline="0" dirty="0"/>
                        <a:t> Point</a:t>
                      </a:r>
                      <a:endParaRPr lang="en-NZ" sz="1800" dirty="0"/>
                    </a:p>
                  </a:txBody>
                  <a:tcPr marL="80201" marR="80201" marT="40100" marB="40100"/>
                </a:tc>
                <a:tc>
                  <a:txBody>
                    <a:bodyPr/>
                    <a:lstStyle/>
                    <a:p>
                      <a:r>
                        <a:rPr lang="en-NZ" sz="1800" dirty="0"/>
                        <a:t>Quantity (TJ)</a:t>
                      </a:r>
                    </a:p>
                  </a:txBody>
                  <a:tcPr marL="80201" marR="80201" marT="40100" marB="40100"/>
                </a:tc>
                <a:extLst>
                  <a:ext uri="{0D108BD9-81ED-4DB2-BD59-A6C34878D82A}">
                    <a16:rowId xmlns:a16="http://schemas.microsoft.com/office/drawing/2014/main" val="1817527702"/>
                  </a:ext>
                </a:extLst>
              </a:tr>
              <a:tr h="360902">
                <a:tc>
                  <a:txBody>
                    <a:bodyPr/>
                    <a:lstStyle/>
                    <a:p>
                      <a:r>
                        <a:rPr lang="en-NZ" sz="1800" dirty="0" err="1"/>
                        <a:t>Oaonui</a:t>
                      </a:r>
                      <a:endParaRPr lang="en-NZ" sz="1800" dirty="0"/>
                    </a:p>
                  </a:txBody>
                  <a:tcPr marL="80201" marR="80201" marT="40100" marB="40100"/>
                </a:tc>
                <a:tc>
                  <a:txBody>
                    <a:bodyPr/>
                    <a:lstStyle/>
                    <a:p>
                      <a:r>
                        <a:rPr lang="en-NZ" sz="1800" dirty="0" err="1"/>
                        <a:t>Rotowaro</a:t>
                      </a:r>
                      <a:endParaRPr lang="en-NZ" sz="1800" dirty="0"/>
                    </a:p>
                  </a:txBody>
                  <a:tcPr marL="80201" marR="80201" marT="40100" marB="40100"/>
                </a:tc>
                <a:tc>
                  <a:txBody>
                    <a:bodyPr/>
                    <a:lstStyle/>
                    <a:p>
                      <a:r>
                        <a:rPr lang="en-NZ" sz="1800" dirty="0"/>
                        <a:t>20</a:t>
                      </a:r>
                    </a:p>
                  </a:txBody>
                  <a:tcPr marL="80201" marR="80201" marT="40100" marB="40100"/>
                </a:tc>
                <a:extLst>
                  <a:ext uri="{0D108BD9-81ED-4DB2-BD59-A6C34878D82A}">
                    <a16:rowId xmlns:a16="http://schemas.microsoft.com/office/drawing/2014/main" val="3180377237"/>
                  </a:ext>
                </a:extLst>
              </a:tr>
              <a:tr h="360902">
                <a:tc>
                  <a:txBody>
                    <a:bodyPr/>
                    <a:lstStyle/>
                    <a:p>
                      <a:r>
                        <a:rPr lang="en-NZ" sz="1800" dirty="0" err="1"/>
                        <a:t>Oaonui</a:t>
                      </a:r>
                      <a:endParaRPr lang="en-NZ" sz="1800" dirty="0"/>
                    </a:p>
                  </a:txBody>
                  <a:tcPr marL="80201" marR="80201" marT="40100" marB="40100"/>
                </a:tc>
                <a:tc>
                  <a:txBody>
                    <a:bodyPr/>
                    <a:lstStyle/>
                    <a:p>
                      <a:r>
                        <a:rPr lang="en-NZ" sz="1800" dirty="0" err="1"/>
                        <a:t>Pirongia</a:t>
                      </a:r>
                      <a:endParaRPr lang="en-NZ" sz="1800" dirty="0"/>
                    </a:p>
                  </a:txBody>
                  <a:tcPr marL="80201" marR="80201" marT="40100" marB="40100"/>
                </a:tc>
                <a:tc>
                  <a:txBody>
                    <a:bodyPr/>
                    <a:lstStyle/>
                    <a:p>
                      <a:r>
                        <a:rPr lang="en-NZ" sz="1800" dirty="0"/>
                        <a:t>10</a:t>
                      </a:r>
                    </a:p>
                  </a:txBody>
                  <a:tcPr marL="80201" marR="80201" marT="40100" marB="40100"/>
                </a:tc>
                <a:extLst>
                  <a:ext uri="{0D108BD9-81ED-4DB2-BD59-A6C34878D82A}">
                    <a16:rowId xmlns:a16="http://schemas.microsoft.com/office/drawing/2014/main" val="2343389936"/>
                  </a:ext>
                </a:extLst>
              </a:tr>
              <a:tr h="360902">
                <a:tc>
                  <a:txBody>
                    <a:bodyPr/>
                    <a:lstStyle/>
                    <a:p>
                      <a:r>
                        <a:rPr lang="en-NZ" sz="1800" dirty="0" err="1"/>
                        <a:t>Oaonui</a:t>
                      </a:r>
                      <a:endParaRPr lang="en-NZ" sz="1800" dirty="0"/>
                    </a:p>
                  </a:txBody>
                  <a:tcPr marL="80201" marR="80201" marT="40100" marB="40100"/>
                </a:tc>
                <a:tc>
                  <a:txBody>
                    <a:bodyPr/>
                    <a:lstStyle/>
                    <a:p>
                      <a:r>
                        <a:rPr lang="en-NZ" sz="1800" dirty="0" err="1"/>
                        <a:t>Pokuru</a:t>
                      </a:r>
                      <a:endParaRPr lang="en-NZ" sz="1800" dirty="0"/>
                    </a:p>
                  </a:txBody>
                  <a:tcPr marL="80201" marR="80201" marT="40100" marB="40100"/>
                </a:tc>
                <a:tc>
                  <a:txBody>
                    <a:bodyPr/>
                    <a:lstStyle/>
                    <a:p>
                      <a:r>
                        <a:rPr lang="en-NZ" sz="1800" dirty="0"/>
                        <a:t>10</a:t>
                      </a:r>
                    </a:p>
                  </a:txBody>
                  <a:tcPr marL="80201" marR="80201" marT="40100" marB="40100"/>
                </a:tc>
                <a:extLst>
                  <a:ext uri="{0D108BD9-81ED-4DB2-BD59-A6C34878D82A}">
                    <a16:rowId xmlns:a16="http://schemas.microsoft.com/office/drawing/2014/main" val="4208461227"/>
                  </a:ext>
                </a:extLst>
              </a:tr>
              <a:tr h="360902">
                <a:tc>
                  <a:txBody>
                    <a:bodyPr/>
                    <a:lstStyle/>
                    <a:p>
                      <a:r>
                        <a:rPr lang="en-NZ" sz="1800" dirty="0" err="1"/>
                        <a:t>Oaonui</a:t>
                      </a:r>
                      <a:endParaRPr lang="en-NZ" sz="1800" dirty="0"/>
                    </a:p>
                  </a:txBody>
                  <a:tcPr marL="80201" marR="80201" marT="40100" marB="40100"/>
                </a:tc>
                <a:tc>
                  <a:txBody>
                    <a:bodyPr/>
                    <a:lstStyle/>
                    <a:p>
                      <a:r>
                        <a:rPr lang="en-NZ" sz="1800" dirty="0" err="1"/>
                        <a:t>Frankley</a:t>
                      </a:r>
                      <a:r>
                        <a:rPr lang="en-NZ" sz="1800" dirty="0"/>
                        <a:t> Rd</a:t>
                      </a:r>
                    </a:p>
                  </a:txBody>
                  <a:tcPr marL="80201" marR="80201" marT="40100" marB="40100"/>
                </a:tc>
                <a:tc>
                  <a:txBody>
                    <a:bodyPr/>
                    <a:lstStyle/>
                    <a:p>
                      <a:r>
                        <a:rPr lang="en-NZ" sz="1800" dirty="0"/>
                        <a:t>10</a:t>
                      </a:r>
                    </a:p>
                  </a:txBody>
                  <a:tcPr marL="80201" marR="80201" marT="40100" marB="40100"/>
                </a:tc>
                <a:extLst>
                  <a:ext uri="{0D108BD9-81ED-4DB2-BD59-A6C34878D82A}">
                    <a16:rowId xmlns:a16="http://schemas.microsoft.com/office/drawing/2014/main" val="1149169455"/>
                  </a:ext>
                </a:extLst>
              </a:tr>
              <a:tr h="360902">
                <a:tc>
                  <a:txBody>
                    <a:bodyPr/>
                    <a:lstStyle/>
                    <a:p>
                      <a:r>
                        <a:rPr lang="en-NZ" sz="1800" dirty="0" err="1"/>
                        <a:t>Ngatimaru</a:t>
                      </a:r>
                      <a:r>
                        <a:rPr lang="en-NZ" sz="1800" dirty="0"/>
                        <a:t> Rd</a:t>
                      </a:r>
                    </a:p>
                  </a:txBody>
                  <a:tcPr marL="80201" marR="80201" marT="40100" marB="40100"/>
                </a:tc>
                <a:tc>
                  <a:txBody>
                    <a:bodyPr/>
                    <a:lstStyle/>
                    <a:p>
                      <a:r>
                        <a:rPr lang="en-NZ" sz="1800" dirty="0" err="1"/>
                        <a:t>Rotowaro</a:t>
                      </a:r>
                      <a:endParaRPr lang="en-NZ" sz="1800" dirty="0"/>
                    </a:p>
                  </a:txBody>
                  <a:tcPr marL="80201" marR="80201" marT="40100" marB="40100"/>
                </a:tc>
                <a:tc>
                  <a:txBody>
                    <a:bodyPr/>
                    <a:lstStyle/>
                    <a:p>
                      <a:r>
                        <a:rPr lang="en-NZ" sz="1800" dirty="0"/>
                        <a:t>20</a:t>
                      </a:r>
                    </a:p>
                  </a:txBody>
                  <a:tcPr marL="80201" marR="80201" marT="40100" marB="40100"/>
                </a:tc>
                <a:extLst>
                  <a:ext uri="{0D108BD9-81ED-4DB2-BD59-A6C34878D82A}">
                    <a16:rowId xmlns:a16="http://schemas.microsoft.com/office/drawing/2014/main" val="1235377882"/>
                  </a:ext>
                </a:extLst>
              </a:tr>
              <a:tr h="360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err="1"/>
                        <a:t>Ngatimaru</a:t>
                      </a:r>
                      <a:r>
                        <a:rPr lang="en-NZ" sz="1800" dirty="0"/>
                        <a:t> Rd</a:t>
                      </a:r>
                    </a:p>
                  </a:txBody>
                  <a:tcPr marL="80201" marR="80201" marT="40100" marB="40100"/>
                </a:tc>
                <a:tc>
                  <a:txBody>
                    <a:bodyPr/>
                    <a:lstStyle/>
                    <a:p>
                      <a:r>
                        <a:rPr lang="en-NZ" sz="1800" dirty="0" err="1"/>
                        <a:t>Pokuru</a:t>
                      </a:r>
                      <a:endParaRPr lang="en-NZ" sz="1800" dirty="0"/>
                    </a:p>
                  </a:txBody>
                  <a:tcPr marL="80201" marR="80201" marT="40100" marB="40100"/>
                </a:tc>
                <a:tc>
                  <a:txBody>
                    <a:bodyPr/>
                    <a:lstStyle/>
                    <a:p>
                      <a:r>
                        <a:rPr lang="en-NZ" sz="1800" dirty="0"/>
                        <a:t>10</a:t>
                      </a:r>
                    </a:p>
                  </a:txBody>
                  <a:tcPr marL="80201" marR="80201" marT="40100" marB="40100"/>
                </a:tc>
                <a:extLst>
                  <a:ext uri="{0D108BD9-81ED-4DB2-BD59-A6C34878D82A}">
                    <a16:rowId xmlns:a16="http://schemas.microsoft.com/office/drawing/2014/main" val="2508472716"/>
                  </a:ext>
                </a:extLst>
              </a:tr>
              <a:tr h="360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err="1"/>
                        <a:t>Ngatimaru</a:t>
                      </a:r>
                      <a:r>
                        <a:rPr lang="en-NZ" sz="1800" dirty="0"/>
                        <a:t> Rd</a:t>
                      </a:r>
                    </a:p>
                  </a:txBody>
                  <a:tcPr marL="80201" marR="80201" marT="40100" marB="401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err="1"/>
                        <a:t>Frankley</a:t>
                      </a:r>
                      <a:r>
                        <a:rPr lang="en-NZ" sz="1800" dirty="0"/>
                        <a:t> Rd</a:t>
                      </a:r>
                    </a:p>
                  </a:txBody>
                  <a:tcPr marL="80201" marR="80201" marT="40100" marB="40100"/>
                </a:tc>
                <a:tc>
                  <a:txBody>
                    <a:bodyPr/>
                    <a:lstStyle/>
                    <a:p>
                      <a:r>
                        <a:rPr lang="en-NZ" sz="1800" dirty="0"/>
                        <a:t>20</a:t>
                      </a:r>
                    </a:p>
                  </a:txBody>
                  <a:tcPr marL="80201" marR="80201" marT="40100" marB="40100"/>
                </a:tc>
                <a:extLst>
                  <a:ext uri="{0D108BD9-81ED-4DB2-BD59-A6C34878D82A}">
                    <a16:rowId xmlns:a16="http://schemas.microsoft.com/office/drawing/2014/main" val="1811729967"/>
                  </a:ext>
                </a:extLst>
              </a:tr>
            </a:tbl>
          </a:graphicData>
        </a:graphic>
      </p:graphicFrame>
      <p:sp>
        <p:nvSpPr>
          <p:cNvPr id="7"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Example of MPOC Nominations</a:t>
            </a:r>
          </a:p>
        </p:txBody>
      </p:sp>
      <p:sp>
        <p:nvSpPr>
          <p:cNvPr id="8"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24</a:t>
            </a:fld>
            <a:endParaRPr lang="en-NZ" sz="1400" dirty="0"/>
          </a:p>
        </p:txBody>
      </p:sp>
    </p:spTree>
    <p:extLst>
      <p:ext uri="{BB962C8B-B14F-4D97-AF65-F5344CB8AC3E}">
        <p14:creationId xmlns:p14="http://schemas.microsoft.com/office/powerpoint/2010/main" val="1394480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5985" y="1626824"/>
            <a:ext cx="9800026" cy="584775"/>
          </a:xfrm>
          <a:prstGeom prst="rect">
            <a:avLst/>
          </a:prstGeom>
          <a:noFill/>
        </p:spPr>
        <p:txBody>
          <a:bodyPr wrap="square" rtlCol="0">
            <a:spAutoFit/>
          </a:bodyPr>
          <a:lstStyle/>
          <a:p>
            <a:r>
              <a:rPr lang="en-NZ" sz="1600" dirty="0"/>
              <a:t>Shipper has 2 gas suppliers (at </a:t>
            </a:r>
            <a:r>
              <a:rPr lang="en-NZ" sz="1600" dirty="0" err="1"/>
              <a:t>Oaonui</a:t>
            </a:r>
            <a:r>
              <a:rPr lang="en-NZ" sz="1600" dirty="0"/>
              <a:t> and </a:t>
            </a:r>
            <a:r>
              <a:rPr lang="en-NZ" sz="1600" dirty="0" err="1"/>
              <a:t>Ngatimaru</a:t>
            </a:r>
            <a:r>
              <a:rPr lang="en-NZ" sz="1600" dirty="0"/>
              <a:t> Rd), and serves load at 5 locations </a:t>
            </a:r>
            <a:br>
              <a:rPr lang="en-NZ" sz="1600" dirty="0"/>
            </a:br>
            <a:r>
              <a:rPr lang="en-NZ" sz="1600" dirty="0"/>
              <a:t>(Auckland 30 TJ, Hamilton 10 TJ, </a:t>
            </a:r>
            <a:r>
              <a:rPr lang="en-NZ" sz="1600" dirty="0" err="1"/>
              <a:t>Morrinsville</a:t>
            </a:r>
            <a:r>
              <a:rPr lang="en-NZ" sz="1600" dirty="0"/>
              <a:t> 10 TJ, Tauranga 30 TJ, and Wellington 20 TJ)</a:t>
            </a:r>
          </a:p>
        </p:txBody>
      </p:sp>
      <p:sp>
        <p:nvSpPr>
          <p:cNvPr id="5" name="TextBox 4"/>
          <p:cNvSpPr txBox="1"/>
          <p:nvPr/>
        </p:nvSpPr>
        <p:spPr>
          <a:xfrm>
            <a:off x="595985" y="2518753"/>
            <a:ext cx="5378585" cy="338554"/>
          </a:xfrm>
          <a:prstGeom prst="rect">
            <a:avLst/>
          </a:prstGeom>
          <a:noFill/>
        </p:spPr>
        <p:txBody>
          <a:bodyPr wrap="square" rtlCol="0">
            <a:spAutoFit/>
          </a:bodyPr>
          <a:lstStyle/>
          <a:p>
            <a:r>
              <a:rPr lang="en-NZ" sz="1600" dirty="0"/>
              <a:t>Nominations required under the GTAC:</a:t>
            </a:r>
          </a:p>
        </p:txBody>
      </p:sp>
      <p:graphicFrame>
        <p:nvGraphicFramePr>
          <p:cNvPr id="6" name="Table 5"/>
          <p:cNvGraphicFramePr>
            <a:graphicFrameLocks noGrp="1"/>
          </p:cNvGraphicFramePr>
          <p:nvPr>
            <p:extLst>
              <p:ext uri="{D42A27DB-BD31-4B8C-83A1-F6EECF244321}">
                <p14:modId xmlns:p14="http://schemas.microsoft.com/office/powerpoint/2010/main" val="2505157114"/>
              </p:ext>
            </p:extLst>
          </p:nvPr>
        </p:nvGraphicFramePr>
        <p:xfrm>
          <a:off x="1125374" y="3201612"/>
          <a:ext cx="3677287" cy="1363408"/>
        </p:xfrm>
        <a:graphic>
          <a:graphicData uri="http://schemas.openxmlformats.org/drawingml/2006/table">
            <a:tbl>
              <a:tblPr firstRow="1" bandRow="1">
                <a:tableStyleId>{5C22544A-7EE6-4342-B048-85BDC9FD1C3A}</a:tableStyleId>
              </a:tblPr>
              <a:tblGrid>
                <a:gridCol w="1602375">
                  <a:extLst>
                    <a:ext uri="{9D8B030D-6E8A-4147-A177-3AD203B41FA5}">
                      <a16:colId xmlns:a16="http://schemas.microsoft.com/office/drawing/2014/main" val="611462978"/>
                    </a:ext>
                  </a:extLst>
                </a:gridCol>
                <a:gridCol w="2074912">
                  <a:extLst>
                    <a:ext uri="{9D8B030D-6E8A-4147-A177-3AD203B41FA5}">
                      <a16:colId xmlns:a16="http://schemas.microsoft.com/office/drawing/2014/main" val="3845004265"/>
                    </a:ext>
                  </a:extLst>
                </a:gridCol>
              </a:tblGrid>
              <a:tr h="641604">
                <a:tc>
                  <a:txBody>
                    <a:bodyPr/>
                    <a:lstStyle/>
                    <a:p>
                      <a:r>
                        <a:rPr lang="en-NZ" sz="1800" dirty="0"/>
                        <a:t>Receipt</a:t>
                      </a:r>
                      <a:r>
                        <a:rPr lang="en-NZ" sz="1800" baseline="0" dirty="0"/>
                        <a:t> Point</a:t>
                      </a:r>
                      <a:endParaRPr lang="en-NZ" sz="1800" dirty="0"/>
                    </a:p>
                  </a:txBody>
                  <a:tcPr marL="80201" marR="80201" marT="40100" marB="40100"/>
                </a:tc>
                <a:tc>
                  <a:txBody>
                    <a:bodyPr/>
                    <a:lstStyle/>
                    <a:p>
                      <a:r>
                        <a:rPr lang="en-NZ" sz="1800" dirty="0"/>
                        <a:t>Quantity (TJ)</a:t>
                      </a:r>
                    </a:p>
                  </a:txBody>
                  <a:tcPr marL="80201" marR="80201" marT="40100" marB="40100"/>
                </a:tc>
                <a:extLst>
                  <a:ext uri="{0D108BD9-81ED-4DB2-BD59-A6C34878D82A}">
                    <a16:rowId xmlns:a16="http://schemas.microsoft.com/office/drawing/2014/main" val="1817527702"/>
                  </a:ext>
                </a:extLst>
              </a:tr>
              <a:tr h="360902">
                <a:tc>
                  <a:txBody>
                    <a:bodyPr/>
                    <a:lstStyle/>
                    <a:p>
                      <a:r>
                        <a:rPr lang="en-NZ" sz="1800" dirty="0" err="1"/>
                        <a:t>Oaonui</a:t>
                      </a:r>
                      <a:endParaRPr lang="en-NZ" sz="1800" dirty="0"/>
                    </a:p>
                  </a:txBody>
                  <a:tcPr marL="80201" marR="80201" marT="40100" marB="40100"/>
                </a:tc>
                <a:tc>
                  <a:txBody>
                    <a:bodyPr/>
                    <a:lstStyle/>
                    <a:p>
                      <a:r>
                        <a:rPr lang="en-NZ" sz="1800" dirty="0"/>
                        <a:t>50</a:t>
                      </a:r>
                    </a:p>
                  </a:txBody>
                  <a:tcPr marL="80201" marR="80201" marT="40100" marB="40100"/>
                </a:tc>
                <a:extLst>
                  <a:ext uri="{0D108BD9-81ED-4DB2-BD59-A6C34878D82A}">
                    <a16:rowId xmlns:a16="http://schemas.microsoft.com/office/drawing/2014/main" val="3180377237"/>
                  </a:ext>
                </a:extLst>
              </a:tr>
              <a:tr h="360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err="1"/>
                        <a:t>Ngatimaru</a:t>
                      </a:r>
                      <a:r>
                        <a:rPr lang="en-NZ" sz="1800" dirty="0"/>
                        <a:t> Rd</a:t>
                      </a:r>
                    </a:p>
                  </a:txBody>
                  <a:tcPr marL="80201" marR="80201" marT="40100" marB="40100"/>
                </a:tc>
                <a:tc>
                  <a:txBody>
                    <a:bodyPr/>
                    <a:lstStyle/>
                    <a:p>
                      <a:r>
                        <a:rPr lang="en-NZ" sz="1800" dirty="0"/>
                        <a:t>50</a:t>
                      </a:r>
                    </a:p>
                  </a:txBody>
                  <a:tcPr marL="80201" marR="80201" marT="40100" marB="40100"/>
                </a:tc>
                <a:extLst>
                  <a:ext uri="{0D108BD9-81ED-4DB2-BD59-A6C34878D82A}">
                    <a16:rowId xmlns:a16="http://schemas.microsoft.com/office/drawing/2014/main" val="234338993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77566392"/>
              </p:ext>
            </p:extLst>
          </p:nvPr>
        </p:nvGraphicFramePr>
        <p:xfrm>
          <a:off x="5974570" y="3201612"/>
          <a:ext cx="3677287" cy="2165412"/>
        </p:xfrm>
        <a:graphic>
          <a:graphicData uri="http://schemas.openxmlformats.org/drawingml/2006/table">
            <a:tbl>
              <a:tblPr firstRow="1" bandRow="1">
                <a:tableStyleId>{5C22544A-7EE6-4342-B048-85BDC9FD1C3A}</a:tableStyleId>
              </a:tblPr>
              <a:tblGrid>
                <a:gridCol w="1733591">
                  <a:extLst>
                    <a:ext uri="{9D8B030D-6E8A-4147-A177-3AD203B41FA5}">
                      <a16:colId xmlns:a16="http://schemas.microsoft.com/office/drawing/2014/main" val="611462978"/>
                    </a:ext>
                  </a:extLst>
                </a:gridCol>
                <a:gridCol w="1943696">
                  <a:extLst>
                    <a:ext uri="{9D8B030D-6E8A-4147-A177-3AD203B41FA5}">
                      <a16:colId xmlns:a16="http://schemas.microsoft.com/office/drawing/2014/main" val="3845004265"/>
                    </a:ext>
                  </a:extLst>
                </a:gridCol>
              </a:tblGrid>
              <a:tr h="360902">
                <a:tc>
                  <a:txBody>
                    <a:bodyPr/>
                    <a:lstStyle/>
                    <a:p>
                      <a:r>
                        <a:rPr lang="en-NZ" sz="1800" dirty="0"/>
                        <a:t>Delivery</a:t>
                      </a:r>
                      <a:r>
                        <a:rPr lang="en-NZ" sz="1800" baseline="0" dirty="0"/>
                        <a:t> Zone</a:t>
                      </a:r>
                      <a:endParaRPr lang="en-NZ" sz="1800" dirty="0"/>
                    </a:p>
                  </a:txBody>
                  <a:tcPr marL="80201" marR="80201" marT="40100" marB="40100"/>
                </a:tc>
                <a:tc>
                  <a:txBody>
                    <a:bodyPr/>
                    <a:lstStyle/>
                    <a:p>
                      <a:r>
                        <a:rPr lang="en-NZ" sz="1800" dirty="0"/>
                        <a:t>Quantity (TJ)</a:t>
                      </a:r>
                    </a:p>
                  </a:txBody>
                  <a:tcPr marL="80201" marR="80201" marT="40100" marB="40100"/>
                </a:tc>
                <a:extLst>
                  <a:ext uri="{0D108BD9-81ED-4DB2-BD59-A6C34878D82A}">
                    <a16:rowId xmlns:a16="http://schemas.microsoft.com/office/drawing/2014/main" val="1817527702"/>
                  </a:ext>
                </a:extLst>
              </a:tr>
              <a:tr h="360902">
                <a:tc>
                  <a:txBody>
                    <a:bodyPr/>
                    <a:lstStyle/>
                    <a:p>
                      <a:r>
                        <a:rPr lang="en-NZ" sz="1800" dirty="0"/>
                        <a:t>Auckland</a:t>
                      </a:r>
                    </a:p>
                  </a:txBody>
                  <a:tcPr marL="80201" marR="80201" marT="40100" marB="40100"/>
                </a:tc>
                <a:tc>
                  <a:txBody>
                    <a:bodyPr/>
                    <a:lstStyle/>
                    <a:p>
                      <a:r>
                        <a:rPr lang="en-NZ" sz="1800" dirty="0"/>
                        <a:t>30</a:t>
                      </a:r>
                    </a:p>
                  </a:txBody>
                  <a:tcPr marL="80201" marR="80201" marT="40100" marB="40100"/>
                </a:tc>
                <a:extLst>
                  <a:ext uri="{0D108BD9-81ED-4DB2-BD59-A6C34878D82A}">
                    <a16:rowId xmlns:a16="http://schemas.microsoft.com/office/drawing/2014/main" val="3180377237"/>
                  </a:ext>
                </a:extLst>
              </a:tr>
              <a:tr h="360902">
                <a:tc>
                  <a:txBody>
                    <a:bodyPr/>
                    <a:lstStyle/>
                    <a:p>
                      <a:r>
                        <a:rPr lang="en-NZ" sz="1800" dirty="0"/>
                        <a:t>Hamilton</a:t>
                      </a:r>
                    </a:p>
                  </a:txBody>
                  <a:tcPr marL="80201" marR="80201" marT="40100" marB="40100"/>
                </a:tc>
                <a:tc>
                  <a:txBody>
                    <a:bodyPr/>
                    <a:lstStyle/>
                    <a:p>
                      <a:r>
                        <a:rPr lang="en-NZ" sz="1800" dirty="0"/>
                        <a:t>10</a:t>
                      </a:r>
                    </a:p>
                  </a:txBody>
                  <a:tcPr marL="80201" marR="80201" marT="40100" marB="40100"/>
                </a:tc>
                <a:extLst>
                  <a:ext uri="{0D108BD9-81ED-4DB2-BD59-A6C34878D82A}">
                    <a16:rowId xmlns:a16="http://schemas.microsoft.com/office/drawing/2014/main" val="2343389936"/>
                  </a:ext>
                </a:extLst>
              </a:tr>
              <a:tr h="360902">
                <a:tc>
                  <a:txBody>
                    <a:bodyPr/>
                    <a:lstStyle/>
                    <a:p>
                      <a:r>
                        <a:rPr lang="en-NZ" sz="1800" dirty="0" err="1"/>
                        <a:t>Morrinsville</a:t>
                      </a:r>
                      <a:endParaRPr lang="en-NZ" sz="1800" dirty="0"/>
                    </a:p>
                  </a:txBody>
                  <a:tcPr marL="80201" marR="80201" marT="40100" marB="40100"/>
                </a:tc>
                <a:tc>
                  <a:txBody>
                    <a:bodyPr/>
                    <a:lstStyle/>
                    <a:p>
                      <a:r>
                        <a:rPr lang="en-NZ" sz="1800" dirty="0"/>
                        <a:t>10</a:t>
                      </a:r>
                    </a:p>
                  </a:txBody>
                  <a:tcPr marL="80201" marR="80201" marT="40100" marB="40100"/>
                </a:tc>
                <a:extLst>
                  <a:ext uri="{0D108BD9-81ED-4DB2-BD59-A6C34878D82A}">
                    <a16:rowId xmlns:a16="http://schemas.microsoft.com/office/drawing/2014/main" val="3150650184"/>
                  </a:ext>
                </a:extLst>
              </a:tr>
              <a:tr h="360902">
                <a:tc>
                  <a:txBody>
                    <a:bodyPr/>
                    <a:lstStyle/>
                    <a:p>
                      <a:r>
                        <a:rPr lang="en-NZ" sz="1800" dirty="0"/>
                        <a:t>Tauranga</a:t>
                      </a:r>
                    </a:p>
                  </a:txBody>
                  <a:tcPr marL="80201" marR="80201" marT="40100" marB="40100"/>
                </a:tc>
                <a:tc>
                  <a:txBody>
                    <a:bodyPr/>
                    <a:lstStyle/>
                    <a:p>
                      <a:r>
                        <a:rPr lang="en-NZ" sz="1800" dirty="0"/>
                        <a:t>30</a:t>
                      </a:r>
                    </a:p>
                  </a:txBody>
                  <a:tcPr marL="80201" marR="80201" marT="40100" marB="40100"/>
                </a:tc>
                <a:extLst>
                  <a:ext uri="{0D108BD9-81ED-4DB2-BD59-A6C34878D82A}">
                    <a16:rowId xmlns:a16="http://schemas.microsoft.com/office/drawing/2014/main" val="3202191781"/>
                  </a:ext>
                </a:extLst>
              </a:tr>
              <a:tr h="360902">
                <a:tc>
                  <a:txBody>
                    <a:bodyPr/>
                    <a:lstStyle/>
                    <a:p>
                      <a:r>
                        <a:rPr lang="en-NZ" sz="1800" dirty="0"/>
                        <a:t>Wellington</a:t>
                      </a:r>
                    </a:p>
                  </a:txBody>
                  <a:tcPr marL="80201" marR="80201" marT="40100" marB="40100"/>
                </a:tc>
                <a:tc>
                  <a:txBody>
                    <a:bodyPr/>
                    <a:lstStyle/>
                    <a:p>
                      <a:r>
                        <a:rPr lang="en-NZ" sz="1800" dirty="0"/>
                        <a:t>20</a:t>
                      </a:r>
                    </a:p>
                  </a:txBody>
                  <a:tcPr marL="80201" marR="80201" marT="40100" marB="40100"/>
                </a:tc>
                <a:extLst>
                  <a:ext uri="{0D108BD9-81ED-4DB2-BD59-A6C34878D82A}">
                    <a16:rowId xmlns:a16="http://schemas.microsoft.com/office/drawing/2014/main" val="4144071267"/>
                  </a:ext>
                </a:extLst>
              </a:tr>
            </a:tbl>
          </a:graphicData>
        </a:graphic>
      </p:graphicFrame>
      <p:sp>
        <p:nvSpPr>
          <p:cNvPr id="8"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Example of GTAC Nominations</a:t>
            </a:r>
          </a:p>
        </p:txBody>
      </p:sp>
      <p:sp>
        <p:nvSpPr>
          <p:cNvPr id="9" name="TextBox 8"/>
          <p:cNvSpPr txBox="1"/>
          <p:nvPr/>
        </p:nvSpPr>
        <p:spPr>
          <a:xfrm>
            <a:off x="635289" y="5906720"/>
            <a:ext cx="9230606" cy="830997"/>
          </a:xfrm>
          <a:prstGeom prst="rect">
            <a:avLst/>
          </a:prstGeom>
          <a:noFill/>
        </p:spPr>
        <p:txBody>
          <a:bodyPr wrap="square" rtlCol="0">
            <a:spAutoFit/>
          </a:bodyPr>
          <a:lstStyle/>
          <a:p>
            <a:r>
              <a:rPr lang="en-NZ" sz="1600" dirty="0"/>
              <a:t>Need to ensure balanced incentives on both receipt and delivery nominations for this to be cost-effective (and avoid different nominations). We have introduced symmetrical overrun/underrun provisions to seek to avoid consistently different nominations for receipts and deliveries</a:t>
            </a:r>
          </a:p>
        </p:txBody>
      </p:sp>
      <p:sp>
        <p:nvSpPr>
          <p:cNvPr id="10"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25</a:t>
            </a:fld>
            <a:endParaRPr lang="en-NZ" sz="1400" dirty="0"/>
          </a:p>
        </p:txBody>
      </p:sp>
    </p:spTree>
    <p:extLst>
      <p:ext uri="{BB962C8B-B14F-4D97-AF65-F5344CB8AC3E}">
        <p14:creationId xmlns:p14="http://schemas.microsoft.com/office/powerpoint/2010/main" val="17347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983" y="1483754"/>
            <a:ext cx="10069000" cy="5278368"/>
          </a:xfrm>
          <a:prstGeom prst="rect">
            <a:avLst/>
          </a:prstGeom>
          <a:noFill/>
        </p:spPr>
        <p:txBody>
          <a:bodyPr wrap="square" rtlCol="0">
            <a:spAutoFit/>
          </a:bodyPr>
          <a:lstStyle>
            <a:defPPr>
              <a:defRPr lang="en-US"/>
            </a:defPPr>
            <a:lvl1pPr marL="285750" lvl="0" indent="-285750">
              <a:spcAft>
                <a:spcPts val="600"/>
              </a:spcAft>
              <a:buFont typeface="Arial" panose="020B0604020202020204" pitchFamily="34" charset="0"/>
              <a:buChar char="•"/>
              <a:defRPr sz="1600" b="1"/>
            </a:lvl1pPr>
            <a:lvl2pPr marL="807278" lvl="1" indent="-285750">
              <a:spcAft>
                <a:spcPts val="600"/>
              </a:spcAft>
              <a:buFont typeface="Arial" panose="020B0604020202020204" pitchFamily="34" charset="0"/>
              <a:buChar char="•"/>
              <a:defRPr sz="1600"/>
            </a:lvl2pPr>
          </a:lstStyle>
          <a:p>
            <a:r>
              <a:rPr lang="en-NZ" dirty="0"/>
              <a:t>Purpose</a:t>
            </a:r>
            <a:r>
              <a:rPr lang="en-NZ" b="0" dirty="0"/>
              <a:t>: Provides requirements for metering and processes for allocating gas quantities to shippers and OBA parties, and provides for gas trading within the transmission system</a:t>
            </a:r>
          </a:p>
          <a:p>
            <a:endParaRPr lang="en-NZ" b="0" dirty="0"/>
          </a:p>
          <a:p>
            <a:pPr marL="0" indent="0">
              <a:buNone/>
            </a:pPr>
            <a:r>
              <a:rPr lang="en-NZ" dirty="0"/>
              <a:t>Metering</a:t>
            </a:r>
          </a:p>
          <a:p>
            <a:r>
              <a:rPr lang="en-NZ" b="0" dirty="0"/>
              <a:t>Metering is obligatory at all Receipt Points and Delivery Points (except where uneconomic) </a:t>
            </a:r>
            <a:br>
              <a:rPr lang="en-NZ" b="0" dirty="0"/>
            </a:br>
            <a:r>
              <a:rPr lang="en-NZ" b="0" dirty="0"/>
              <a:t>(s 5.1 &amp; 5.2)</a:t>
            </a:r>
          </a:p>
          <a:p>
            <a:r>
              <a:rPr lang="en-NZ" b="0" dirty="0"/>
              <a:t>An updated “metering requirements” document will continue to ensure accurate metering (s 5.3 &amp; 5.4)</a:t>
            </a:r>
          </a:p>
          <a:p>
            <a:r>
              <a:rPr lang="en-NZ" b="0" dirty="0"/>
              <a:t>Sets out information to be published by First Gas in the form of Daily Delivery Reports and Hourly Delivery Reports (s 5.5)</a:t>
            </a:r>
          </a:p>
          <a:p>
            <a:pPr marL="0" indent="0">
              <a:buNone/>
            </a:pPr>
            <a:endParaRPr lang="en-NZ" b="0" dirty="0"/>
          </a:p>
          <a:p>
            <a:pPr marL="0" indent="0">
              <a:buNone/>
            </a:pPr>
            <a:r>
              <a:rPr lang="en-NZ" dirty="0"/>
              <a:t>Receipt and Delivery Quantities</a:t>
            </a:r>
          </a:p>
          <a:p>
            <a:r>
              <a:rPr lang="en-NZ" b="0" dirty="0"/>
              <a:t>Sets out available processes for allocating quantities of gas</a:t>
            </a:r>
          </a:p>
          <a:p>
            <a:pPr lvl="1"/>
            <a:r>
              <a:rPr lang="en-NZ" dirty="0"/>
              <a:t>OBAs available (via ICAs) at Receipt and Delivery Points (s 6.1, 6.9)</a:t>
            </a:r>
          </a:p>
          <a:p>
            <a:pPr lvl="1"/>
            <a:r>
              <a:rPr lang="en-NZ" dirty="0"/>
              <a:t>GTAs at Receipt Points (s 6.2)</a:t>
            </a:r>
          </a:p>
          <a:p>
            <a:pPr lvl="1"/>
            <a:r>
              <a:rPr lang="en-NZ" dirty="0"/>
              <a:t>Allocation Agreements (DRR or other) at Delivery Points (s 6.10, 6.15)</a:t>
            </a:r>
          </a:p>
          <a:p>
            <a:r>
              <a:rPr lang="en-NZ" b="0" dirty="0"/>
              <a:t>Sets out processes for shippers to trade gas in the transmission system (GTAs and via the Market)</a:t>
            </a:r>
          </a:p>
          <a:p>
            <a:r>
              <a:rPr lang="en-NZ" b="0" dirty="0"/>
              <a:t>Requires no change in the current DRR</a:t>
            </a:r>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Sections 5 &amp; 6: Energy Quantity Determination and Allocation</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26</a:t>
            </a:fld>
            <a:endParaRPr lang="en-NZ" sz="1400" dirty="0"/>
          </a:p>
        </p:txBody>
      </p:sp>
    </p:spTree>
    <p:extLst>
      <p:ext uri="{BB962C8B-B14F-4D97-AF65-F5344CB8AC3E}">
        <p14:creationId xmlns:p14="http://schemas.microsoft.com/office/powerpoint/2010/main" val="1873016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1833" y="1539170"/>
            <a:ext cx="9838149" cy="4708981"/>
          </a:xfrm>
          <a:prstGeom prst="rect">
            <a:avLst/>
          </a:prstGeom>
          <a:noFill/>
        </p:spPr>
        <p:txBody>
          <a:bodyPr wrap="square" rtlCol="0">
            <a:spAutoFit/>
          </a:bodyPr>
          <a:lstStyle>
            <a:defPPr>
              <a:defRPr lang="en-US"/>
            </a:defPPr>
            <a:lvl1pPr marL="285750" lvl="0" indent="-285750">
              <a:spcAft>
                <a:spcPts val="600"/>
              </a:spcAft>
              <a:buFont typeface="Arial" panose="020B0604020202020204" pitchFamily="34" charset="0"/>
              <a:buChar char="•"/>
              <a:defRPr sz="1600" b="1"/>
            </a:lvl1pPr>
            <a:lvl2pPr marL="807278" lvl="1" indent="-285750">
              <a:spcAft>
                <a:spcPts val="600"/>
              </a:spcAft>
              <a:buFont typeface="Arial" panose="020B0604020202020204" pitchFamily="34" charset="0"/>
              <a:buChar char="•"/>
              <a:defRPr sz="1600"/>
            </a:lvl2pPr>
          </a:lstStyle>
          <a:p>
            <a:r>
              <a:rPr lang="en-NZ" dirty="0"/>
              <a:t>Purpose</a:t>
            </a:r>
            <a:r>
              <a:rPr lang="en-NZ" b="0" dirty="0"/>
              <a:t>: Sets out requirements for other agreements (aside from TSAs) relevant to transmission services, namely Supplementary Agreements, Interruptible Agreements, and Interconnection Agreements</a:t>
            </a:r>
          </a:p>
          <a:p>
            <a:endParaRPr lang="en-NZ" b="0" dirty="0"/>
          </a:p>
          <a:p>
            <a:pPr marL="0" indent="0">
              <a:buNone/>
            </a:pPr>
            <a:r>
              <a:rPr lang="en-NZ" dirty="0"/>
              <a:t>Supplementary agreements </a:t>
            </a:r>
          </a:p>
          <a:p>
            <a:r>
              <a:rPr lang="en-NZ" b="0" dirty="0"/>
              <a:t>General support for proposed approach gained early in process (SCOP2)</a:t>
            </a:r>
          </a:p>
          <a:p>
            <a:r>
              <a:rPr lang="en-NZ" b="0" dirty="0"/>
              <a:t>Preserves flexibility (currently found in VTC but not MPOC) to enter into non-standard agreements</a:t>
            </a:r>
          </a:p>
          <a:p>
            <a:r>
              <a:rPr lang="en-NZ" b="0" dirty="0"/>
              <a:t>Seeks to limit availability of non-standard agreements to:</a:t>
            </a:r>
          </a:p>
          <a:p>
            <a:pPr lvl="1"/>
            <a:r>
              <a:rPr lang="en-NZ" dirty="0"/>
              <a:t>Situations of genuine bypass risk (with requirement on shippers and end-users to demonstrate)</a:t>
            </a:r>
          </a:p>
          <a:p>
            <a:pPr lvl="1"/>
            <a:r>
              <a:rPr lang="en-NZ" b="0" dirty="0"/>
              <a:t>Opportunities to expand use of transmission system where that would not otherwise occur</a:t>
            </a:r>
          </a:p>
          <a:p>
            <a:r>
              <a:rPr lang="en-NZ" b="0" dirty="0"/>
              <a:t>Required to be published in full once signed (s 7.6)</a:t>
            </a:r>
          </a:p>
          <a:p>
            <a:pPr marL="0" indent="0">
              <a:buNone/>
            </a:pPr>
            <a:endParaRPr lang="en-NZ" b="0" dirty="0"/>
          </a:p>
          <a:p>
            <a:pPr marL="0" indent="0">
              <a:buNone/>
            </a:pPr>
            <a:r>
              <a:rPr lang="en-NZ" dirty="0"/>
              <a:t>Interruptible agreements</a:t>
            </a:r>
          </a:p>
          <a:p>
            <a:r>
              <a:rPr lang="en-NZ" b="0" dirty="0"/>
              <a:t>Non-standard capacity option (to maximise use of transmission capacity)</a:t>
            </a:r>
          </a:p>
          <a:p>
            <a:r>
              <a:rPr lang="en-NZ" b="0" dirty="0"/>
              <a:t>Additional tool (as well as PRs) to help manage prospect of congestion</a:t>
            </a:r>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Section 7: Additional Agreements (non-standards)</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27</a:t>
            </a:fld>
            <a:endParaRPr lang="en-NZ" sz="1400" dirty="0"/>
          </a:p>
        </p:txBody>
      </p:sp>
    </p:spTree>
    <p:extLst>
      <p:ext uri="{BB962C8B-B14F-4D97-AF65-F5344CB8AC3E}">
        <p14:creationId xmlns:p14="http://schemas.microsoft.com/office/powerpoint/2010/main" val="2205944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0363" y="1639930"/>
            <a:ext cx="9364403" cy="5447645"/>
          </a:xfrm>
          <a:prstGeom prst="rect">
            <a:avLst/>
          </a:prstGeom>
        </p:spPr>
        <p:txBody>
          <a:bodyPr wrap="square">
            <a:spAutoFit/>
          </a:bodyPr>
          <a:lstStyle/>
          <a:p>
            <a:pPr marL="285750" indent="-285750">
              <a:spcAft>
                <a:spcPts val="600"/>
              </a:spcAft>
              <a:buFont typeface="Arial" panose="020B0604020202020204" pitchFamily="34" charset="0"/>
              <a:buChar char="•"/>
            </a:pPr>
            <a:r>
              <a:rPr lang="en-NZ" sz="1600" dirty="0"/>
              <a:t>Interconnected Agreements (ICAs) continue to be bilateral arrangements between First Gas and an interconnected party</a:t>
            </a:r>
          </a:p>
          <a:p>
            <a:pPr marL="285750" indent="-285750">
              <a:spcAft>
                <a:spcPts val="600"/>
              </a:spcAft>
              <a:buFont typeface="Arial" panose="020B0604020202020204" pitchFamily="34" charset="0"/>
              <a:buChar char="•"/>
            </a:pPr>
            <a:r>
              <a:rPr lang="en-NZ" sz="1600" dirty="0"/>
              <a:t>Template Receipt Point and Delivery Point ICAs available</a:t>
            </a:r>
          </a:p>
          <a:p>
            <a:pPr marL="285750" indent="-285750">
              <a:spcAft>
                <a:spcPts val="600"/>
              </a:spcAft>
              <a:buFont typeface="Arial" panose="020B0604020202020204" pitchFamily="34" charset="0"/>
              <a:buChar char="•"/>
            </a:pPr>
            <a:r>
              <a:rPr lang="en-NZ" sz="1600" dirty="0"/>
              <a:t>All new Receipt and Delivery Points will continue to be governed by ICA (s 7.12)</a:t>
            </a:r>
          </a:p>
          <a:p>
            <a:pPr marL="285750" indent="-285750">
              <a:spcAft>
                <a:spcPts val="600"/>
              </a:spcAft>
              <a:buFont typeface="Arial" panose="020B0604020202020204" pitchFamily="34" charset="0"/>
              <a:buChar char="•"/>
            </a:pPr>
            <a:r>
              <a:rPr lang="en-NZ" sz="1600" dirty="0"/>
              <a:t>GTAC specifies the provisions that must be included in and principles that will apply to every new ICA (s 7.13), such as (for a Receipt Point):</a:t>
            </a:r>
          </a:p>
          <a:p>
            <a:pPr marL="807278" lvl="1" indent="-285750">
              <a:spcAft>
                <a:spcPts val="600"/>
              </a:spcAft>
              <a:buFont typeface="Arial" panose="020B0604020202020204" pitchFamily="34" charset="0"/>
              <a:buChar char="•"/>
            </a:pPr>
            <a:r>
              <a:rPr lang="en-NZ" sz="1600" dirty="0"/>
              <a:t>Must only inject gas that meets the Gas Specification;</a:t>
            </a:r>
          </a:p>
          <a:p>
            <a:pPr marL="807278" lvl="1" indent="-285750">
              <a:spcAft>
                <a:spcPts val="600"/>
              </a:spcAft>
              <a:buFont typeface="Arial" panose="020B0604020202020204" pitchFamily="34" charset="0"/>
              <a:buChar char="•"/>
            </a:pPr>
            <a:r>
              <a:rPr lang="en-NZ" sz="1600" dirty="0"/>
              <a:t>Technical information e.g. max/min flow rates, pressure, odorisation;</a:t>
            </a:r>
          </a:p>
          <a:p>
            <a:pPr marL="807278" lvl="1" indent="-285750">
              <a:spcAft>
                <a:spcPts val="600"/>
              </a:spcAft>
              <a:buFont typeface="Arial" panose="020B0604020202020204" pitchFamily="34" charset="0"/>
              <a:buChar char="•"/>
            </a:pPr>
            <a:r>
              <a:rPr lang="en-NZ" sz="1600" dirty="0"/>
              <a:t>Any interconnection fees that apply;</a:t>
            </a:r>
          </a:p>
          <a:p>
            <a:pPr marL="807278" lvl="1" indent="-285750">
              <a:spcAft>
                <a:spcPts val="600"/>
              </a:spcAft>
              <a:buFont typeface="Arial" panose="020B0604020202020204" pitchFamily="34" charset="0"/>
              <a:buChar char="•"/>
            </a:pPr>
            <a:r>
              <a:rPr lang="en-NZ" sz="1600" dirty="0"/>
              <a:t>Metering information and requirements;</a:t>
            </a:r>
          </a:p>
          <a:p>
            <a:pPr marL="807278" lvl="1" indent="-285750">
              <a:spcAft>
                <a:spcPts val="600"/>
              </a:spcAft>
              <a:buFont typeface="Arial" panose="020B0604020202020204" pitchFamily="34" charset="0"/>
              <a:buChar char="•"/>
            </a:pPr>
            <a:r>
              <a:rPr lang="en-NZ" sz="1600" dirty="0"/>
              <a:t>Information flows;</a:t>
            </a:r>
          </a:p>
          <a:p>
            <a:pPr marL="807278" lvl="1" indent="-285750">
              <a:spcAft>
                <a:spcPts val="600"/>
              </a:spcAft>
              <a:buFont typeface="Arial" panose="020B0604020202020204" pitchFamily="34" charset="0"/>
              <a:buChar char="•"/>
            </a:pPr>
            <a:r>
              <a:rPr lang="en-NZ" sz="1600" dirty="0"/>
              <a:t>Process for material modification to existing interconnection or development of new point;</a:t>
            </a:r>
          </a:p>
          <a:p>
            <a:pPr marL="807278" lvl="1" indent="-285750">
              <a:spcAft>
                <a:spcPts val="600"/>
              </a:spcAft>
              <a:buFont typeface="Arial" panose="020B0604020202020204" pitchFamily="34" charset="0"/>
              <a:buChar char="•"/>
            </a:pPr>
            <a:r>
              <a:rPr lang="en-NZ" sz="1600" dirty="0"/>
              <a:t>Specifying the applicable allocation mechanism (with access to nominations mechanism where required)</a:t>
            </a:r>
          </a:p>
          <a:p>
            <a:pPr marL="285750" indent="-285750">
              <a:spcAft>
                <a:spcPts val="600"/>
              </a:spcAft>
              <a:buFont typeface="Arial" panose="020B0604020202020204" pitchFamily="34" charset="0"/>
              <a:buChar char="•"/>
            </a:pPr>
            <a:r>
              <a:rPr lang="en-NZ" sz="1600" dirty="0"/>
              <a:t>ICA deems certain provisions of the GTAC to apply e.g. where “OBA Party” or “Interconnected Party” is specifically mentioned in the GTAC</a:t>
            </a:r>
          </a:p>
          <a:p>
            <a:pPr marL="285750" indent="-285750">
              <a:spcAft>
                <a:spcPts val="600"/>
              </a:spcAft>
              <a:buFont typeface="Arial" panose="020B0604020202020204" pitchFamily="34" charset="0"/>
              <a:buChar char="•"/>
            </a:pPr>
            <a:r>
              <a:rPr lang="en-NZ" sz="1600" dirty="0"/>
              <a:t>First Gas has released template Receipt Point and Delivery Point ICAs (which we intend to be the basis for replacement ICAs required by existing Maui Interconnected Parties</a:t>
            </a:r>
          </a:p>
        </p:txBody>
      </p:sp>
      <p:sp>
        <p:nvSpPr>
          <p:cNvPr id="6"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Section 7: Additional Agreements (interconnection)</a:t>
            </a:r>
            <a:endParaRPr lang="en-NZ" sz="2000" b="1" dirty="0">
              <a:solidFill>
                <a:schemeClr val="bg1"/>
              </a:solidFill>
              <a:latin typeface="Arial" pitchFamily="34" charset="0"/>
              <a:ea typeface="+mj-ea"/>
              <a:cs typeface="Arial" pitchFamily="34" charset="0"/>
            </a:endParaRPr>
          </a:p>
        </p:txBody>
      </p:sp>
      <p:sp>
        <p:nvSpPr>
          <p:cNvPr id="7"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28</a:t>
            </a:fld>
            <a:endParaRPr lang="en-NZ" sz="1400" dirty="0"/>
          </a:p>
        </p:txBody>
      </p:sp>
    </p:spTree>
    <p:extLst>
      <p:ext uri="{BB962C8B-B14F-4D97-AF65-F5344CB8AC3E}">
        <p14:creationId xmlns:p14="http://schemas.microsoft.com/office/powerpoint/2010/main" val="3894166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flipV="1">
            <a:off x="1133980" y="4010041"/>
            <a:ext cx="8785782" cy="7461"/>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59672" y="3144209"/>
            <a:ext cx="2299343" cy="584775"/>
          </a:xfrm>
          <a:prstGeom prst="rect">
            <a:avLst/>
          </a:prstGeom>
          <a:noFill/>
        </p:spPr>
        <p:txBody>
          <a:bodyPr wrap="square" rtlCol="0">
            <a:spAutoFit/>
          </a:bodyPr>
          <a:lstStyle/>
          <a:p>
            <a:pPr algn="ctr"/>
            <a:r>
              <a:rPr lang="en-NZ" sz="1600" dirty="0"/>
              <a:t>Negative Excess Running Mismatch (ERM)</a:t>
            </a:r>
          </a:p>
        </p:txBody>
      </p:sp>
      <p:sp>
        <p:nvSpPr>
          <p:cNvPr id="7" name="Rectangle 6"/>
          <p:cNvSpPr/>
          <p:nvPr/>
        </p:nvSpPr>
        <p:spPr>
          <a:xfrm>
            <a:off x="1321734" y="3036597"/>
            <a:ext cx="3304453" cy="966245"/>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3" name="Straight Connector 12"/>
          <p:cNvCxnSpPr/>
          <p:nvPr/>
        </p:nvCxnSpPr>
        <p:spPr>
          <a:xfrm flipH="1">
            <a:off x="2873386" y="4009714"/>
            <a:ext cx="1570" cy="273377"/>
          </a:xfrm>
          <a:prstGeom prst="line">
            <a:avLst/>
          </a:prstGeom>
          <a:ln>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2738" y="1652862"/>
            <a:ext cx="9838149" cy="5432256"/>
          </a:xfrm>
          <a:prstGeom prst="rect">
            <a:avLst/>
          </a:prstGeom>
          <a:noFill/>
        </p:spPr>
        <p:txBody>
          <a:bodyPr wrap="square" rtlCol="0">
            <a:spAutoFit/>
          </a:bodyPr>
          <a:lstStyle>
            <a:defPPr>
              <a:defRPr lang="en-US"/>
            </a:defPPr>
            <a:lvl1pPr marL="285750" lvl="0" indent="-285750">
              <a:spcAft>
                <a:spcPts val="600"/>
              </a:spcAft>
              <a:buFont typeface="Arial" panose="020B0604020202020204" pitchFamily="34" charset="0"/>
              <a:buChar char="•"/>
              <a:defRPr sz="1600" b="1"/>
            </a:lvl1pPr>
            <a:lvl2pPr marL="807278" lvl="1" indent="-285750">
              <a:spcAft>
                <a:spcPts val="600"/>
              </a:spcAft>
              <a:buFont typeface="Arial" panose="020B0604020202020204" pitchFamily="34" charset="0"/>
              <a:buChar char="•"/>
              <a:defRPr sz="1600"/>
            </a:lvl2pPr>
          </a:lstStyle>
          <a:p>
            <a:r>
              <a:rPr lang="en-NZ" dirty="0"/>
              <a:t>Purpose: </a:t>
            </a:r>
            <a:r>
              <a:rPr lang="en-NZ" b="0" dirty="0"/>
              <a:t>Provides obligations, incentives and tools to match gas injections with deliveries</a:t>
            </a:r>
          </a:p>
          <a:p>
            <a:r>
              <a:rPr lang="en-NZ" b="0" dirty="0"/>
              <a:t>Set out parties’ obligations to match receipts with deliveries across a Day (shippers, OBAs, First Gas)</a:t>
            </a:r>
          </a:p>
          <a:p>
            <a:pPr lvl="1"/>
            <a:r>
              <a:rPr lang="en-NZ" dirty="0"/>
              <a:t>Provides incentives for primary balancing through excess running mismatch (ERM) charges </a:t>
            </a:r>
            <a:endParaRPr lang="en-NZ" b="0" dirty="0"/>
          </a:p>
          <a:p>
            <a:endParaRPr lang="en-NZ" b="0" dirty="0"/>
          </a:p>
          <a:p>
            <a:endParaRPr lang="en-NZ" b="0" dirty="0"/>
          </a:p>
          <a:p>
            <a:endParaRPr lang="en-NZ" b="0" dirty="0"/>
          </a:p>
          <a:p>
            <a:endParaRPr lang="en-NZ" b="0" dirty="0"/>
          </a:p>
          <a:p>
            <a:endParaRPr lang="en-NZ" b="0" dirty="0"/>
          </a:p>
          <a:p>
            <a:endParaRPr lang="en-NZ" b="0" dirty="0"/>
          </a:p>
          <a:p>
            <a:endParaRPr lang="en-NZ" b="0" dirty="0"/>
          </a:p>
          <a:p>
            <a:endParaRPr lang="en-NZ" b="0" dirty="0"/>
          </a:p>
          <a:p>
            <a:endParaRPr lang="en-NZ" b="0" dirty="0"/>
          </a:p>
          <a:p>
            <a:r>
              <a:rPr lang="en-NZ" b="0" dirty="0"/>
              <a:t>Gives First Gas tools as system operator to manage line pack:</a:t>
            </a:r>
          </a:p>
          <a:p>
            <a:pPr lvl="1"/>
            <a:r>
              <a:rPr lang="en-NZ" dirty="0"/>
              <a:t>Park and loan facility to give greater visibility of intended use of storage</a:t>
            </a:r>
            <a:endParaRPr lang="en-NZ" b="0" dirty="0"/>
          </a:p>
          <a:p>
            <a:pPr lvl="1"/>
            <a:r>
              <a:rPr lang="en-NZ" b="0" dirty="0"/>
              <a:t>Buying and selling balancing gas </a:t>
            </a:r>
            <a:r>
              <a:rPr lang="en-NZ" dirty="0"/>
              <a:t>where acceptable limits are likely to be breached </a:t>
            </a:r>
            <a:r>
              <a:rPr lang="en-NZ" b="0" dirty="0"/>
              <a:t>(and allocating costs to parties </a:t>
            </a:r>
            <a:r>
              <a:rPr lang="en-NZ" dirty="0"/>
              <a:t>with running mismatch at the end of the day before)</a:t>
            </a:r>
          </a:p>
          <a:p>
            <a:pPr lvl="1"/>
            <a:r>
              <a:rPr lang="en-NZ" b="0" dirty="0"/>
              <a:t>Reflect situations where line pack has greater value (see slide 31)</a:t>
            </a:r>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Section 8: Balancing</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29</a:t>
            </a:fld>
            <a:endParaRPr lang="en-NZ" sz="1400" dirty="0"/>
          </a:p>
        </p:txBody>
      </p:sp>
      <p:sp>
        <p:nvSpPr>
          <p:cNvPr id="5" name="Rectangle 4"/>
          <p:cNvSpPr/>
          <p:nvPr/>
        </p:nvSpPr>
        <p:spPr>
          <a:xfrm>
            <a:off x="6376271" y="3032785"/>
            <a:ext cx="3354946" cy="966245"/>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p:cNvSpPr txBox="1"/>
          <p:nvPr/>
        </p:nvSpPr>
        <p:spPr>
          <a:xfrm>
            <a:off x="4658372" y="3270509"/>
            <a:ext cx="1698391" cy="584775"/>
          </a:xfrm>
          <a:prstGeom prst="rect">
            <a:avLst/>
          </a:prstGeom>
          <a:noFill/>
        </p:spPr>
        <p:txBody>
          <a:bodyPr wrap="square" rtlCol="0">
            <a:spAutoFit/>
          </a:bodyPr>
          <a:lstStyle/>
          <a:p>
            <a:pPr algn="ctr"/>
            <a:r>
              <a:rPr lang="en-NZ" sz="1600" dirty="0"/>
              <a:t>Primary balancing range</a:t>
            </a:r>
          </a:p>
        </p:txBody>
      </p:sp>
      <p:cxnSp>
        <p:nvCxnSpPr>
          <p:cNvPr id="10" name="Straight Connector 9"/>
          <p:cNvCxnSpPr/>
          <p:nvPr/>
        </p:nvCxnSpPr>
        <p:spPr>
          <a:xfrm>
            <a:off x="4633861" y="2963944"/>
            <a:ext cx="1574" cy="1213030"/>
          </a:xfrm>
          <a:prstGeom prst="line">
            <a:avLst/>
          </a:prstGeom>
          <a:ln>
            <a:solidFill>
              <a:schemeClr val="tx1"/>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69032" y="4269023"/>
            <a:ext cx="1698391" cy="0"/>
          </a:xfrm>
          <a:prstGeom prst="straightConnector1">
            <a:avLst/>
          </a:prstGeom>
          <a:ln>
            <a:solidFill>
              <a:schemeClr val="accent6">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12004" y="4337467"/>
            <a:ext cx="1363747" cy="584775"/>
          </a:xfrm>
          <a:prstGeom prst="rect">
            <a:avLst/>
          </a:prstGeom>
          <a:noFill/>
        </p:spPr>
        <p:txBody>
          <a:bodyPr wrap="square" rtlCol="0">
            <a:spAutoFit/>
          </a:bodyPr>
          <a:lstStyle/>
          <a:p>
            <a:pPr algn="ctr"/>
            <a:r>
              <a:rPr lang="en-NZ" sz="1600" dirty="0">
                <a:solidFill>
                  <a:schemeClr val="accent6">
                    <a:lumMod val="50000"/>
                  </a:schemeClr>
                </a:solidFill>
              </a:rPr>
              <a:t>Tolerance</a:t>
            </a:r>
            <a:br>
              <a:rPr lang="en-NZ" sz="1600" dirty="0">
                <a:solidFill>
                  <a:schemeClr val="accent6">
                    <a:lumMod val="50000"/>
                  </a:schemeClr>
                </a:solidFill>
              </a:rPr>
            </a:br>
            <a:r>
              <a:rPr lang="en-NZ" sz="1600" dirty="0">
                <a:solidFill>
                  <a:schemeClr val="accent6">
                    <a:lumMod val="50000"/>
                  </a:schemeClr>
                </a:solidFill>
              </a:rPr>
              <a:t>(“free RM”)</a:t>
            </a:r>
          </a:p>
        </p:txBody>
      </p:sp>
      <p:cxnSp>
        <p:nvCxnSpPr>
          <p:cNvPr id="14" name="Straight Connector 13"/>
          <p:cNvCxnSpPr/>
          <p:nvPr/>
        </p:nvCxnSpPr>
        <p:spPr>
          <a:xfrm flipH="1">
            <a:off x="8156755" y="3999881"/>
            <a:ext cx="1570" cy="273377"/>
          </a:xfrm>
          <a:prstGeom prst="line">
            <a:avLst/>
          </a:prstGeom>
          <a:ln>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61855" y="4351367"/>
            <a:ext cx="1363747" cy="584775"/>
          </a:xfrm>
          <a:prstGeom prst="rect">
            <a:avLst/>
          </a:prstGeom>
          <a:noFill/>
        </p:spPr>
        <p:txBody>
          <a:bodyPr wrap="square" rtlCol="0">
            <a:spAutoFit/>
          </a:bodyPr>
          <a:lstStyle/>
          <a:p>
            <a:pPr algn="ctr"/>
            <a:r>
              <a:rPr lang="en-NZ" sz="1600" dirty="0">
                <a:solidFill>
                  <a:srgbClr val="C00000"/>
                </a:solidFill>
              </a:rPr>
              <a:t>Tier One </a:t>
            </a:r>
            <a:br>
              <a:rPr lang="en-NZ" sz="1600" dirty="0">
                <a:solidFill>
                  <a:srgbClr val="C00000"/>
                </a:solidFill>
              </a:rPr>
            </a:br>
            <a:r>
              <a:rPr lang="en-NZ" sz="1600" dirty="0">
                <a:solidFill>
                  <a:srgbClr val="C00000"/>
                </a:solidFill>
              </a:rPr>
              <a:t>ERM Charge</a:t>
            </a:r>
          </a:p>
        </p:txBody>
      </p:sp>
      <p:sp>
        <p:nvSpPr>
          <p:cNvPr id="16" name="TextBox 15"/>
          <p:cNvSpPr txBox="1"/>
          <p:nvPr/>
        </p:nvSpPr>
        <p:spPr>
          <a:xfrm>
            <a:off x="3062153" y="4338545"/>
            <a:ext cx="1363747" cy="584775"/>
          </a:xfrm>
          <a:prstGeom prst="rect">
            <a:avLst/>
          </a:prstGeom>
          <a:noFill/>
        </p:spPr>
        <p:txBody>
          <a:bodyPr wrap="square" rtlCol="0">
            <a:spAutoFit/>
          </a:bodyPr>
          <a:lstStyle/>
          <a:p>
            <a:pPr algn="ctr"/>
            <a:r>
              <a:rPr lang="en-NZ" sz="1600" dirty="0">
                <a:solidFill>
                  <a:srgbClr val="C00000"/>
                </a:solidFill>
              </a:rPr>
              <a:t>Tier One </a:t>
            </a:r>
            <a:br>
              <a:rPr lang="en-NZ" sz="1600" dirty="0">
                <a:solidFill>
                  <a:srgbClr val="C00000"/>
                </a:solidFill>
              </a:rPr>
            </a:br>
            <a:r>
              <a:rPr lang="en-NZ" sz="1600" dirty="0">
                <a:solidFill>
                  <a:srgbClr val="C00000"/>
                </a:solidFill>
              </a:rPr>
              <a:t>ERM Charge</a:t>
            </a:r>
          </a:p>
        </p:txBody>
      </p:sp>
      <p:sp>
        <p:nvSpPr>
          <p:cNvPr id="17" name="TextBox 16"/>
          <p:cNvSpPr txBox="1"/>
          <p:nvPr/>
        </p:nvSpPr>
        <p:spPr>
          <a:xfrm>
            <a:off x="8388692" y="4351367"/>
            <a:ext cx="1363747" cy="584775"/>
          </a:xfrm>
          <a:prstGeom prst="rect">
            <a:avLst/>
          </a:prstGeom>
          <a:noFill/>
        </p:spPr>
        <p:txBody>
          <a:bodyPr wrap="square" rtlCol="0">
            <a:spAutoFit/>
          </a:bodyPr>
          <a:lstStyle/>
          <a:p>
            <a:pPr algn="ctr"/>
            <a:r>
              <a:rPr lang="en-NZ" sz="1600" dirty="0">
                <a:solidFill>
                  <a:srgbClr val="C00000"/>
                </a:solidFill>
              </a:rPr>
              <a:t>Tier Two </a:t>
            </a:r>
            <a:br>
              <a:rPr lang="en-NZ" sz="1600" dirty="0">
                <a:solidFill>
                  <a:srgbClr val="C00000"/>
                </a:solidFill>
              </a:rPr>
            </a:br>
            <a:r>
              <a:rPr lang="en-NZ" sz="1600" dirty="0">
                <a:solidFill>
                  <a:srgbClr val="C00000"/>
                </a:solidFill>
              </a:rPr>
              <a:t>ERM Charge</a:t>
            </a:r>
          </a:p>
        </p:txBody>
      </p:sp>
      <p:sp>
        <p:nvSpPr>
          <p:cNvPr id="18" name="TextBox 17"/>
          <p:cNvSpPr txBox="1"/>
          <p:nvPr/>
        </p:nvSpPr>
        <p:spPr>
          <a:xfrm>
            <a:off x="1301301" y="4352922"/>
            <a:ext cx="1363747" cy="584775"/>
          </a:xfrm>
          <a:prstGeom prst="rect">
            <a:avLst/>
          </a:prstGeom>
          <a:noFill/>
        </p:spPr>
        <p:txBody>
          <a:bodyPr wrap="square" rtlCol="0">
            <a:spAutoFit/>
          </a:bodyPr>
          <a:lstStyle/>
          <a:p>
            <a:pPr algn="ctr"/>
            <a:r>
              <a:rPr lang="en-NZ" sz="1600" dirty="0">
                <a:solidFill>
                  <a:srgbClr val="C00000"/>
                </a:solidFill>
              </a:rPr>
              <a:t>Tier Two </a:t>
            </a:r>
            <a:br>
              <a:rPr lang="en-NZ" sz="1600" dirty="0">
                <a:solidFill>
                  <a:srgbClr val="C00000"/>
                </a:solidFill>
              </a:rPr>
            </a:br>
            <a:r>
              <a:rPr lang="en-NZ" sz="1600" dirty="0">
                <a:solidFill>
                  <a:srgbClr val="C00000"/>
                </a:solidFill>
              </a:rPr>
              <a:t>ERM Charge</a:t>
            </a:r>
          </a:p>
        </p:txBody>
      </p:sp>
      <p:cxnSp>
        <p:nvCxnSpPr>
          <p:cNvPr id="19" name="Straight Connector 18"/>
          <p:cNvCxnSpPr/>
          <p:nvPr/>
        </p:nvCxnSpPr>
        <p:spPr>
          <a:xfrm>
            <a:off x="6376271" y="2963944"/>
            <a:ext cx="7648" cy="1208315"/>
          </a:xfrm>
          <a:prstGeom prst="line">
            <a:avLst/>
          </a:prstGeom>
          <a:ln>
            <a:solidFill>
              <a:schemeClr val="tx1"/>
            </a:solidFill>
            <a:prstDash val="dash"/>
            <a:head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35550" y="3167698"/>
            <a:ext cx="2299343" cy="584775"/>
          </a:xfrm>
          <a:prstGeom prst="rect">
            <a:avLst/>
          </a:prstGeom>
          <a:noFill/>
        </p:spPr>
        <p:txBody>
          <a:bodyPr wrap="square" rtlCol="0">
            <a:spAutoFit/>
          </a:bodyPr>
          <a:lstStyle/>
          <a:p>
            <a:pPr algn="ctr"/>
            <a:r>
              <a:rPr lang="en-NZ" sz="1600" dirty="0"/>
              <a:t>Positive Excess Running Mismatch (ERM)</a:t>
            </a:r>
          </a:p>
        </p:txBody>
      </p:sp>
      <p:cxnSp>
        <p:nvCxnSpPr>
          <p:cNvPr id="22" name="Straight Arrow Connector 21"/>
          <p:cNvCxnSpPr/>
          <p:nvPr/>
        </p:nvCxnSpPr>
        <p:spPr>
          <a:xfrm>
            <a:off x="2894832" y="4269023"/>
            <a:ext cx="1698391"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33980" y="4269023"/>
            <a:ext cx="1698391"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09076" y="4269023"/>
            <a:ext cx="1698391"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221371" y="4269023"/>
            <a:ext cx="1698391"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79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089" y="3648310"/>
            <a:ext cx="9089390" cy="1620771"/>
          </a:xfrm>
        </p:spPr>
        <p:txBody>
          <a:bodyPr/>
          <a:lstStyle/>
          <a:p>
            <a:pPr algn="ctr"/>
            <a:r>
              <a:rPr lang="en-NZ" sz="3200" dirty="0">
                <a:solidFill>
                  <a:schemeClr val="tx1"/>
                </a:solidFill>
              </a:rPr>
              <a:t>Context for GTAC release</a:t>
            </a:r>
            <a:br>
              <a:rPr lang="en-NZ" sz="3200" dirty="0">
                <a:solidFill>
                  <a:schemeClr val="tx1"/>
                </a:solidFill>
              </a:rPr>
            </a:br>
            <a:endParaRPr lang="en-NZ" b="0" dirty="0">
              <a:solidFill>
                <a:schemeClr val="tx1"/>
              </a:solidFill>
            </a:endParaRPr>
          </a:p>
        </p:txBody>
      </p:sp>
      <p:sp>
        <p:nvSpPr>
          <p:cNvPr id="5"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3</a:t>
            </a:fld>
            <a:endParaRPr lang="en-NZ" sz="1400" dirty="0"/>
          </a:p>
        </p:txBody>
      </p:sp>
    </p:spTree>
    <p:extLst>
      <p:ext uri="{BB962C8B-B14F-4D97-AF65-F5344CB8AC3E}">
        <p14:creationId xmlns:p14="http://schemas.microsoft.com/office/powerpoint/2010/main" val="4047004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0363" y="1877485"/>
            <a:ext cx="9364403" cy="4031873"/>
          </a:xfrm>
          <a:prstGeom prst="rect">
            <a:avLst/>
          </a:prstGeom>
        </p:spPr>
        <p:txBody>
          <a:bodyPr wrap="square">
            <a:spAutoFit/>
          </a:bodyPr>
          <a:lstStyle/>
          <a:p>
            <a:pPr marL="285750" indent="-285750">
              <a:buFont typeface="Arial" panose="020B0604020202020204" pitchFamily="34" charset="0"/>
              <a:buChar char="•"/>
            </a:pPr>
            <a:r>
              <a:rPr lang="en-NZ" sz="1600" dirty="0"/>
              <a:t>We have proposed the option (but not the obligation) for First Gas to offer park and loan services. In effect, an authorised running mismatch for a pre-determined period</a:t>
            </a:r>
          </a:p>
          <a:p>
            <a:pPr marL="807278" lvl="1" indent="-285750">
              <a:buFont typeface="Arial" panose="020B0604020202020204" pitchFamily="34" charset="0"/>
              <a:buChar char="•"/>
            </a:pPr>
            <a:r>
              <a:rPr lang="en-NZ" sz="1600" dirty="0"/>
              <a:t>Provides an additional tool for shippers to manage their gas positions (intra-week)</a:t>
            </a:r>
          </a:p>
          <a:p>
            <a:pPr marL="807278" lvl="1" indent="-285750">
              <a:buFont typeface="Arial" panose="020B0604020202020204" pitchFamily="34" charset="0"/>
              <a:buChar char="•"/>
            </a:pPr>
            <a:r>
              <a:rPr lang="en-NZ" sz="1600" dirty="0"/>
              <a:t>Provides greater visibility of intended system use</a:t>
            </a:r>
          </a:p>
          <a:p>
            <a:pPr marL="807278" lvl="1" indent="-285750">
              <a:buFont typeface="Arial" panose="020B0604020202020204" pitchFamily="34" charset="0"/>
              <a:buChar char="•"/>
            </a:pPr>
            <a:r>
              <a:rPr lang="en-NZ" sz="1600" dirty="0"/>
              <a:t>Provides a clearer view on the value of line pack to assess investments to increase </a:t>
            </a:r>
            <a:r>
              <a:rPr lang="en-NZ" sz="1600" dirty="0" err="1"/>
              <a:t>linepack</a:t>
            </a:r>
            <a:endParaRPr lang="en-NZ" sz="1600" dirty="0"/>
          </a:p>
          <a:p>
            <a:pPr marL="807278" lvl="1" indent="-285750">
              <a:buFont typeface="Arial" panose="020B0604020202020204" pitchFamily="34" charset="0"/>
              <a:buChar char="•"/>
            </a:pPr>
            <a:endParaRPr lang="en-NZ" sz="1600" dirty="0"/>
          </a:p>
          <a:p>
            <a:pPr marL="285750" indent="-285750">
              <a:buFont typeface="Arial" panose="020B0604020202020204" pitchFamily="34" charset="0"/>
              <a:buChar char="•"/>
            </a:pPr>
            <a:r>
              <a:rPr lang="en-NZ" sz="1600" dirty="0"/>
              <a:t>Two concerns raised on park and loan through Emerging Views paper </a:t>
            </a:r>
          </a:p>
          <a:p>
            <a:pPr marL="807278" lvl="1" indent="-285750">
              <a:buFont typeface="Arial" panose="020B0604020202020204" pitchFamily="34" charset="0"/>
              <a:buChar char="•"/>
            </a:pPr>
            <a:r>
              <a:rPr lang="en-NZ" sz="1600" dirty="0"/>
              <a:t>Risk that First Gas dedicates too much pipeline flexibility to park and loan (reducing volume of line pack available for other parties (i.e. to provide Running Mismatch)</a:t>
            </a:r>
          </a:p>
          <a:p>
            <a:pPr marL="807278" lvl="1" indent="-285750">
              <a:buFont typeface="Arial" panose="020B0604020202020204" pitchFamily="34" charset="0"/>
              <a:buChar char="•"/>
            </a:pPr>
            <a:r>
              <a:rPr lang="en-NZ" sz="1600" dirty="0"/>
              <a:t>Risk that park and loan becomes a substitute for trading gas on wholesale market</a:t>
            </a:r>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r>
              <a:rPr lang="en-NZ" sz="1600" dirty="0"/>
              <a:t>Both are legitimate concerns that we think can be adequately managed</a:t>
            </a:r>
          </a:p>
          <a:p>
            <a:pPr marL="807278" lvl="1" indent="-285750">
              <a:buFont typeface="Arial" panose="020B0604020202020204" pitchFamily="34" charset="0"/>
              <a:buChar char="•"/>
            </a:pPr>
            <a:r>
              <a:rPr lang="en-NZ" sz="1600" dirty="0"/>
              <a:t>Obligations in section 2 (transmission capacity obligation s 2.3, RPO obligation s 2.13) should lead to a conservative approach to offering park and loan – accepting that parties can still incur ERM anyway</a:t>
            </a:r>
          </a:p>
          <a:p>
            <a:pPr marL="807278" lvl="1" indent="-285750">
              <a:buFont typeface="Arial" panose="020B0604020202020204" pitchFamily="34" charset="0"/>
              <a:buChar char="•"/>
            </a:pPr>
            <a:r>
              <a:rPr lang="en-NZ" sz="1600" dirty="0"/>
              <a:t>Pricing of park and loan relative to market prices will be transparent </a:t>
            </a:r>
          </a:p>
        </p:txBody>
      </p:sp>
      <p:sp>
        <p:nvSpPr>
          <p:cNvPr id="6"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Section 8: Balancing – Park and Loan</a:t>
            </a:r>
            <a:endParaRPr lang="en-NZ" sz="2000" b="1" dirty="0">
              <a:solidFill>
                <a:schemeClr val="bg1"/>
              </a:solidFill>
              <a:latin typeface="Arial" pitchFamily="34" charset="0"/>
              <a:ea typeface="+mj-ea"/>
              <a:cs typeface="Arial" pitchFamily="34" charset="0"/>
            </a:endParaRPr>
          </a:p>
        </p:txBody>
      </p:sp>
      <p:sp>
        <p:nvSpPr>
          <p:cNvPr id="7"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30</a:t>
            </a:fld>
            <a:endParaRPr lang="en-NZ" sz="1400" dirty="0"/>
          </a:p>
        </p:txBody>
      </p:sp>
    </p:spTree>
    <p:extLst>
      <p:ext uri="{BB962C8B-B14F-4D97-AF65-F5344CB8AC3E}">
        <p14:creationId xmlns:p14="http://schemas.microsoft.com/office/powerpoint/2010/main" val="680076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1833" y="1557642"/>
            <a:ext cx="9838149" cy="2046714"/>
          </a:xfrm>
          <a:prstGeom prst="rect">
            <a:avLst/>
          </a:prstGeom>
          <a:noFill/>
        </p:spPr>
        <p:txBody>
          <a:bodyPr wrap="square" rtlCol="0">
            <a:spAutoFit/>
          </a:bodyPr>
          <a:lstStyle>
            <a:defPPr>
              <a:defRPr lang="en-US"/>
            </a:defPPr>
            <a:lvl1pPr marL="285750" lvl="0" indent="-285750">
              <a:spcAft>
                <a:spcPts val="600"/>
              </a:spcAft>
              <a:buFont typeface="Arial" panose="020B0604020202020204" pitchFamily="34" charset="0"/>
              <a:buChar char="•"/>
              <a:defRPr sz="1600" b="1"/>
            </a:lvl1pPr>
            <a:lvl2pPr marL="807278" lvl="1" indent="-285750">
              <a:spcAft>
                <a:spcPts val="600"/>
              </a:spcAft>
              <a:buFont typeface="Arial" panose="020B0604020202020204" pitchFamily="34" charset="0"/>
              <a:buChar char="•"/>
              <a:defRPr sz="1600"/>
            </a:lvl2pPr>
          </a:lstStyle>
          <a:p>
            <a:r>
              <a:rPr lang="en-NZ" b="0" dirty="0"/>
              <a:t>Our general philosophy in the draft GTAC is to give shippers access to line pack for intra-day differences and fluctuations in injections/offtake</a:t>
            </a:r>
          </a:p>
          <a:p>
            <a:r>
              <a:rPr lang="en-NZ" b="0" dirty="0"/>
              <a:t>ERM charges should then reflect the value of parties’ cumulative use of line pack as opposed to alternatives (e.g. gas trading, flexible supply contracts, underground storage, </a:t>
            </a:r>
            <a:r>
              <a:rPr lang="en-NZ" b="0" dirty="0" err="1"/>
              <a:t>etc</a:t>
            </a:r>
            <a:r>
              <a:rPr lang="en-NZ" b="0" dirty="0"/>
              <a:t>)</a:t>
            </a:r>
          </a:p>
          <a:p>
            <a:r>
              <a:rPr lang="en-NZ" b="0" dirty="0"/>
              <a:t>However, the value of line pack can vary significantly – as suggested by the load duration curve shown below, when line pack is heavily relied on (&gt;30PJ) to match supply and demand within a day</a:t>
            </a:r>
          </a:p>
          <a:p>
            <a:r>
              <a:rPr lang="en-NZ" b="0" dirty="0"/>
              <a:t>A single set of tolerances/ERM charges is unlikely to work across the range of line pack outcomes</a:t>
            </a:r>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Section 8: Balancing – “Difficult Period”</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31</a:t>
            </a:fld>
            <a:endParaRPr lang="en-NZ" sz="1400" dirty="0"/>
          </a:p>
        </p:txBody>
      </p:sp>
      <p:pic>
        <p:nvPicPr>
          <p:cNvPr id="5" name="Picture 4"/>
          <p:cNvPicPr>
            <a:picLocks noChangeAspect="1"/>
          </p:cNvPicPr>
          <p:nvPr/>
        </p:nvPicPr>
        <p:blipFill rotWithShape="1">
          <a:blip r:embed="rId2"/>
          <a:srcRect b="2875"/>
          <a:stretch/>
        </p:blipFill>
        <p:spPr>
          <a:xfrm>
            <a:off x="5500907" y="3857832"/>
            <a:ext cx="4833330" cy="3073483"/>
          </a:xfrm>
          <a:prstGeom prst="rect">
            <a:avLst/>
          </a:prstGeom>
        </p:spPr>
      </p:pic>
      <p:sp>
        <p:nvSpPr>
          <p:cNvPr id="3" name="TextBox 2"/>
          <p:cNvSpPr txBox="1"/>
          <p:nvPr/>
        </p:nvSpPr>
        <p:spPr>
          <a:xfrm>
            <a:off x="7278254" y="7054761"/>
            <a:ext cx="2198254" cy="230832"/>
          </a:xfrm>
          <a:prstGeom prst="rect">
            <a:avLst/>
          </a:prstGeom>
          <a:noFill/>
        </p:spPr>
        <p:txBody>
          <a:bodyPr wrap="square" rtlCol="0">
            <a:spAutoFit/>
          </a:bodyPr>
          <a:lstStyle/>
          <a:p>
            <a:r>
              <a:rPr lang="en-NZ" sz="900" dirty="0">
                <a:solidFill>
                  <a:schemeClr val="bg1">
                    <a:lumMod val="50000"/>
                  </a:schemeClr>
                </a:solidFill>
              </a:rPr>
              <a:t>Percent of Time</a:t>
            </a:r>
          </a:p>
        </p:txBody>
      </p:sp>
      <p:sp>
        <p:nvSpPr>
          <p:cNvPr id="7" name="TextBox 6"/>
          <p:cNvSpPr txBox="1"/>
          <p:nvPr/>
        </p:nvSpPr>
        <p:spPr>
          <a:xfrm rot="16200000">
            <a:off x="4218117" y="5295199"/>
            <a:ext cx="2198254" cy="230832"/>
          </a:xfrm>
          <a:prstGeom prst="rect">
            <a:avLst/>
          </a:prstGeom>
          <a:noFill/>
        </p:spPr>
        <p:txBody>
          <a:bodyPr wrap="square" rtlCol="0">
            <a:spAutoFit/>
          </a:bodyPr>
          <a:lstStyle/>
          <a:p>
            <a:r>
              <a:rPr lang="en-NZ" sz="900" dirty="0">
                <a:solidFill>
                  <a:schemeClr val="bg1">
                    <a:lumMod val="50000"/>
                  </a:schemeClr>
                </a:solidFill>
              </a:rPr>
              <a:t>Within-Day Change in line pack (TJ)</a:t>
            </a:r>
          </a:p>
        </p:txBody>
      </p:sp>
      <p:cxnSp>
        <p:nvCxnSpPr>
          <p:cNvPr id="11" name="Straight Arrow Connector 10"/>
          <p:cNvCxnSpPr/>
          <p:nvPr/>
        </p:nvCxnSpPr>
        <p:spPr>
          <a:xfrm flipH="1">
            <a:off x="5799952" y="4377277"/>
            <a:ext cx="1542470" cy="3174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80848" y="4129363"/>
            <a:ext cx="2981394" cy="400110"/>
          </a:xfrm>
          <a:prstGeom prst="rect">
            <a:avLst/>
          </a:prstGeom>
          <a:noFill/>
        </p:spPr>
        <p:txBody>
          <a:bodyPr wrap="square" rtlCol="0">
            <a:spAutoFit/>
          </a:bodyPr>
          <a:lstStyle/>
          <a:p>
            <a:r>
              <a:rPr lang="en-NZ" sz="1000" dirty="0"/>
              <a:t>Small number of days when pipeline storage is highly valuable (and therefore extensively used)</a:t>
            </a:r>
          </a:p>
        </p:txBody>
      </p:sp>
      <p:sp>
        <p:nvSpPr>
          <p:cNvPr id="15" name="TextBox 14"/>
          <p:cNvSpPr txBox="1"/>
          <p:nvPr/>
        </p:nvSpPr>
        <p:spPr>
          <a:xfrm>
            <a:off x="581833" y="3661310"/>
            <a:ext cx="4396567" cy="3277820"/>
          </a:xfrm>
          <a:prstGeom prst="rect">
            <a:avLst/>
          </a:prstGeom>
          <a:noFill/>
        </p:spPr>
        <p:txBody>
          <a:bodyPr wrap="square" rtlCol="0">
            <a:spAutoFit/>
          </a:bodyPr>
          <a:lstStyle>
            <a:defPPr>
              <a:defRPr lang="en-US"/>
            </a:defPPr>
            <a:lvl1pPr marL="285750" lvl="0" indent="-285750">
              <a:spcAft>
                <a:spcPts val="600"/>
              </a:spcAft>
              <a:buFont typeface="Arial" panose="020B0604020202020204" pitchFamily="34" charset="0"/>
              <a:buChar char="•"/>
              <a:defRPr sz="1600" b="1"/>
            </a:lvl1pPr>
            <a:lvl2pPr marL="807278" lvl="1" indent="-285750">
              <a:spcAft>
                <a:spcPts val="600"/>
              </a:spcAft>
              <a:buFont typeface="Arial" panose="020B0604020202020204" pitchFamily="34" charset="0"/>
              <a:buChar char="•"/>
              <a:defRPr sz="1600"/>
            </a:lvl2pPr>
          </a:lstStyle>
          <a:p>
            <a:r>
              <a:rPr lang="en-NZ" b="0" dirty="0"/>
              <a:t>TSO able to adjust ERM (and park and loan) charges in situations that warrant such a response (s 8.12 and s 8.13)</a:t>
            </a:r>
          </a:p>
          <a:p>
            <a:r>
              <a:rPr lang="en-NZ" b="0" dirty="0"/>
              <a:t>Having the ability for the TSO to declare a difficult period means:</a:t>
            </a:r>
          </a:p>
          <a:p>
            <a:pPr lvl="1"/>
            <a:r>
              <a:rPr lang="en-NZ" dirty="0"/>
              <a:t>Providing shippers and OBA parties with access to line pack on one set of terms when conditions are “normal”</a:t>
            </a:r>
          </a:p>
          <a:p>
            <a:pPr lvl="1"/>
            <a:r>
              <a:rPr lang="en-NZ" b="0" dirty="0"/>
              <a:t>Signalling when line pack has a higher value (e.g. during a sustained period of shipper mismatch, as observed in May 2017)</a:t>
            </a:r>
          </a:p>
        </p:txBody>
      </p:sp>
      <p:sp>
        <p:nvSpPr>
          <p:cNvPr id="16" name="TextBox 15"/>
          <p:cNvSpPr txBox="1"/>
          <p:nvPr/>
        </p:nvSpPr>
        <p:spPr>
          <a:xfrm>
            <a:off x="7924723" y="5588470"/>
            <a:ext cx="2565129" cy="230832"/>
          </a:xfrm>
          <a:prstGeom prst="rect">
            <a:avLst/>
          </a:prstGeom>
          <a:noFill/>
        </p:spPr>
        <p:txBody>
          <a:bodyPr wrap="square" rtlCol="0">
            <a:spAutoFit/>
          </a:bodyPr>
          <a:lstStyle/>
          <a:p>
            <a:r>
              <a:rPr lang="en-NZ" sz="900" dirty="0"/>
              <a:t>* Data from 1 Jan 2011 to 31 Mar 2017</a:t>
            </a:r>
          </a:p>
        </p:txBody>
      </p:sp>
    </p:spTree>
    <p:extLst>
      <p:ext uri="{BB962C8B-B14F-4D97-AF65-F5344CB8AC3E}">
        <p14:creationId xmlns:p14="http://schemas.microsoft.com/office/powerpoint/2010/main" val="948805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277" y="1440488"/>
            <a:ext cx="9838149" cy="6093976"/>
          </a:xfrm>
          <a:prstGeom prst="rect">
            <a:avLst/>
          </a:prstGeom>
          <a:noFill/>
        </p:spPr>
        <p:txBody>
          <a:bodyPr wrap="square" rtlCol="0">
            <a:spAutoFit/>
          </a:bodyPr>
          <a:lstStyle>
            <a:defPPr>
              <a:defRPr lang="en-US"/>
            </a:defPPr>
            <a:lvl1pPr marL="285750" lvl="0" indent="-285750">
              <a:spcAft>
                <a:spcPts val="600"/>
              </a:spcAft>
              <a:buFont typeface="Arial" panose="020B0604020202020204" pitchFamily="34" charset="0"/>
              <a:buChar char="•"/>
              <a:defRPr sz="1600" b="1"/>
            </a:lvl1pPr>
            <a:lvl2pPr marL="807278" lvl="1" indent="-285750">
              <a:spcAft>
                <a:spcPts val="600"/>
              </a:spcAft>
              <a:buFont typeface="Arial" panose="020B0604020202020204" pitchFamily="34" charset="0"/>
              <a:buChar char="•"/>
              <a:defRPr sz="1600"/>
            </a:lvl2pPr>
          </a:lstStyle>
          <a:p>
            <a:r>
              <a:rPr lang="en-NZ" dirty="0"/>
              <a:t>Purpose</a:t>
            </a:r>
            <a:r>
              <a:rPr lang="en-NZ" b="0" dirty="0"/>
              <a:t>: Set out circumstances where First Gas may curtail nominations and provides processes for managing such events, and prescribe processes for dealing with situations where demand exceeds ability to deliver gas on any part of the transmission system</a:t>
            </a:r>
          </a:p>
          <a:p>
            <a:endParaRPr lang="en-NZ" b="0" dirty="0"/>
          </a:p>
          <a:p>
            <a:r>
              <a:rPr lang="en-NZ" b="0" dirty="0"/>
              <a:t>General philosophy is to avoid curtailment wherever possible</a:t>
            </a:r>
          </a:p>
          <a:p>
            <a:r>
              <a:rPr lang="en-NZ" b="0" dirty="0"/>
              <a:t>There are circumstances where TSO action is needed to avoid emergencies / CC events (s 9.1)</a:t>
            </a:r>
          </a:p>
          <a:p>
            <a:r>
              <a:rPr lang="en-NZ" b="0" dirty="0"/>
              <a:t>Hierarchy of actions:</a:t>
            </a:r>
          </a:p>
          <a:p>
            <a:pPr lvl="1"/>
            <a:r>
              <a:rPr lang="en-NZ" dirty="0"/>
              <a:t>Operational Flow Orders (s 9.3)</a:t>
            </a:r>
          </a:p>
          <a:p>
            <a:pPr lvl="1"/>
            <a:r>
              <a:rPr lang="en-NZ" b="0" dirty="0"/>
              <a:t>Curtailment of injection / off-take (s </a:t>
            </a:r>
            <a:r>
              <a:rPr lang="en-NZ" dirty="0"/>
              <a:t>9</a:t>
            </a:r>
            <a:r>
              <a:rPr lang="en-NZ" b="0" dirty="0"/>
              <a:t>.5) - </a:t>
            </a:r>
            <a:r>
              <a:rPr lang="en-NZ" dirty="0"/>
              <a:t>note: failure to comply with OFOs has same effects on liability as incurring overruns</a:t>
            </a:r>
            <a:endParaRPr lang="en-NZ" b="0" dirty="0"/>
          </a:p>
          <a:p>
            <a:pPr lvl="1"/>
            <a:endParaRPr lang="en-NZ" dirty="0"/>
          </a:p>
          <a:p>
            <a:r>
              <a:rPr lang="en-NZ" b="0" dirty="0"/>
              <a:t>Congestion management provides contractual process for managing nominations so demand does not exceed transmission capacity</a:t>
            </a:r>
          </a:p>
          <a:p>
            <a:pPr lvl="1"/>
            <a:r>
              <a:rPr lang="en-NZ" dirty="0"/>
              <a:t>Enables First Gas to enter into contracts for Interruptible Load (with costs recovered from parties that benefit, s 10.14)</a:t>
            </a:r>
          </a:p>
          <a:p>
            <a:pPr lvl="1"/>
            <a:r>
              <a:rPr lang="en-NZ" b="0" dirty="0"/>
              <a:t>Gives effect to firm nature of PRs by scaling back DNC as required</a:t>
            </a:r>
          </a:p>
          <a:p>
            <a:pPr lvl="1"/>
            <a:r>
              <a:rPr lang="en-NZ" dirty="0"/>
              <a:t>Addresses risk of over-nomination to congested locations (s 10.18 and 10.19)</a:t>
            </a:r>
          </a:p>
          <a:p>
            <a:pPr lvl="1"/>
            <a:r>
              <a:rPr lang="en-NZ" b="0" dirty="0"/>
              <a:t>Provides for requirements about notifying new loads</a:t>
            </a:r>
          </a:p>
          <a:p>
            <a:endParaRPr lang="en-NZ" b="0" dirty="0"/>
          </a:p>
          <a:p>
            <a:r>
              <a:rPr lang="en-NZ" b="0" dirty="0"/>
              <a:t>Exclusion of TSO liability (s 10.24) reflects inherently uncertain nature of congestion </a:t>
            </a:r>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Sections 9 &amp; 10: Curtailment and Congestion Management</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32</a:t>
            </a:fld>
            <a:endParaRPr lang="en-NZ" sz="1400" dirty="0"/>
          </a:p>
        </p:txBody>
      </p:sp>
    </p:spTree>
    <p:extLst>
      <p:ext uri="{BB962C8B-B14F-4D97-AF65-F5344CB8AC3E}">
        <p14:creationId xmlns:p14="http://schemas.microsoft.com/office/powerpoint/2010/main" val="2107706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1833" y="1539170"/>
            <a:ext cx="9838149" cy="5355312"/>
          </a:xfrm>
          <a:prstGeom prst="rect">
            <a:avLst/>
          </a:prstGeom>
          <a:noFill/>
        </p:spPr>
        <p:txBody>
          <a:bodyPr wrap="square" rtlCol="0">
            <a:spAutoFit/>
          </a:bodyPr>
          <a:lstStyle>
            <a:defPPr>
              <a:defRPr lang="en-US"/>
            </a:defPPr>
            <a:lvl1pPr marL="285750" lvl="0" indent="-285750">
              <a:spcAft>
                <a:spcPts val="600"/>
              </a:spcAft>
              <a:buFont typeface="Arial" panose="020B0604020202020204" pitchFamily="34" charset="0"/>
              <a:buChar char="•"/>
              <a:defRPr sz="1600" b="1"/>
            </a:lvl1pPr>
            <a:lvl2pPr marL="807278" lvl="1" indent="-285750">
              <a:spcAft>
                <a:spcPts val="600"/>
              </a:spcAft>
              <a:buFont typeface="Arial" panose="020B0604020202020204" pitchFamily="34" charset="0"/>
              <a:buChar char="•"/>
              <a:defRPr sz="1600"/>
            </a:lvl2pPr>
          </a:lstStyle>
          <a:p>
            <a:r>
              <a:rPr lang="en-NZ" dirty="0"/>
              <a:t>Purpose</a:t>
            </a:r>
            <a:r>
              <a:rPr lang="en-NZ" b="0" dirty="0"/>
              <a:t>: Set out the fees that First Gas can charge for access products and balancing services, and specify billing and payment requirements</a:t>
            </a:r>
          </a:p>
          <a:p>
            <a:endParaRPr lang="en-NZ" b="0" dirty="0"/>
          </a:p>
          <a:p>
            <a:r>
              <a:rPr lang="en-NZ" dirty="0"/>
              <a:t>Transmission Charges</a:t>
            </a:r>
            <a:r>
              <a:rPr lang="en-NZ" b="0" dirty="0"/>
              <a:t>:</a:t>
            </a:r>
          </a:p>
          <a:p>
            <a:pPr lvl="1"/>
            <a:r>
              <a:rPr lang="en-NZ" dirty="0"/>
              <a:t>DNC charges (for each zone and Delivery Points not in a zone)</a:t>
            </a:r>
          </a:p>
          <a:p>
            <a:pPr lvl="1"/>
            <a:r>
              <a:rPr lang="en-NZ" b="0" dirty="0"/>
              <a:t>Throughput </a:t>
            </a:r>
            <a:r>
              <a:rPr lang="en-NZ" dirty="0"/>
              <a:t>charge</a:t>
            </a:r>
            <a:r>
              <a:rPr lang="en-NZ" b="0" dirty="0"/>
              <a:t> (initially propose to set at 0)</a:t>
            </a:r>
          </a:p>
          <a:p>
            <a:pPr lvl="1"/>
            <a:r>
              <a:rPr lang="en-NZ" dirty="0"/>
              <a:t>PR charges (determined via auction) and credited to DNC charges for same period</a:t>
            </a:r>
          </a:p>
          <a:p>
            <a:pPr lvl="1"/>
            <a:r>
              <a:rPr lang="en-NZ" b="0" dirty="0"/>
              <a:t>Overrun and underrun charges</a:t>
            </a:r>
          </a:p>
          <a:p>
            <a:pPr lvl="1"/>
            <a:r>
              <a:rPr lang="en-NZ" dirty="0"/>
              <a:t>Hourly overrun charge</a:t>
            </a:r>
          </a:p>
          <a:p>
            <a:pPr lvl="1"/>
            <a:r>
              <a:rPr lang="en-NZ" dirty="0"/>
              <a:t>Congestion management charges</a:t>
            </a:r>
          </a:p>
          <a:p>
            <a:r>
              <a:rPr lang="en-NZ" b="0" dirty="0"/>
              <a:t>Note: Overruns do not enable party to claim RPO defence against any resulting loss (but still subject to liability caps in s 14)</a:t>
            </a:r>
          </a:p>
          <a:p>
            <a:endParaRPr lang="en-NZ" b="0" dirty="0"/>
          </a:p>
          <a:p>
            <a:r>
              <a:rPr lang="en-NZ" dirty="0"/>
              <a:t>Balancing Charges</a:t>
            </a:r>
            <a:r>
              <a:rPr lang="en-NZ" b="0" dirty="0"/>
              <a:t>:</a:t>
            </a:r>
          </a:p>
          <a:p>
            <a:pPr lvl="1"/>
            <a:r>
              <a:rPr lang="en-NZ" dirty="0"/>
              <a:t>ERM Charges</a:t>
            </a:r>
          </a:p>
          <a:p>
            <a:pPr lvl="1"/>
            <a:r>
              <a:rPr lang="en-NZ" b="0" dirty="0"/>
              <a:t>Park and Loan Charges</a:t>
            </a:r>
          </a:p>
          <a:p>
            <a:pPr lvl="1"/>
            <a:r>
              <a:rPr lang="en-NZ" dirty="0"/>
              <a:t>Balancing Gas Charges</a:t>
            </a:r>
            <a:endParaRPr lang="en-NZ" b="0" dirty="0"/>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Section 11: Fees and Charges</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33</a:t>
            </a:fld>
            <a:endParaRPr lang="en-NZ" sz="1400" dirty="0"/>
          </a:p>
        </p:txBody>
      </p:sp>
    </p:spTree>
    <p:extLst>
      <p:ext uri="{BB962C8B-B14F-4D97-AF65-F5344CB8AC3E}">
        <p14:creationId xmlns:p14="http://schemas.microsoft.com/office/powerpoint/2010/main" val="747986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1833" y="1539170"/>
            <a:ext cx="9838149" cy="4555093"/>
          </a:xfrm>
          <a:prstGeom prst="rect">
            <a:avLst/>
          </a:prstGeom>
          <a:noFill/>
        </p:spPr>
        <p:txBody>
          <a:bodyPr wrap="square" rtlCol="0">
            <a:spAutoFit/>
          </a:bodyPr>
          <a:lstStyle>
            <a:defPPr>
              <a:defRPr lang="en-US"/>
            </a:defPPr>
            <a:lvl1pPr marL="285750" lvl="0" indent="-285750">
              <a:spcAft>
                <a:spcPts val="600"/>
              </a:spcAft>
              <a:buFont typeface="Arial" panose="020B0604020202020204" pitchFamily="34" charset="0"/>
              <a:buChar char="•"/>
              <a:defRPr sz="1600" b="1"/>
            </a:lvl1pPr>
            <a:lvl2pPr marL="807278" lvl="1" indent="-285750">
              <a:spcAft>
                <a:spcPts val="600"/>
              </a:spcAft>
              <a:buFont typeface="Arial" panose="020B0604020202020204" pitchFamily="34" charset="0"/>
              <a:buChar char="•"/>
              <a:defRPr sz="1600"/>
            </a:lvl2pPr>
          </a:lstStyle>
          <a:p>
            <a:r>
              <a:rPr lang="en-NZ" b="0" dirty="0"/>
              <a:t>First Gas proposes to set initial DNC fees (and other fees) so that the charge per GJ for transmission to any point approximately equals what it would have been in total under the MPOC and VTC</a:t>
            </a:r>
          </a:p>
          <a:p>
            <a:pPr marL="0" indent="0">
              <a:buNone/>
            </a:pPr>
            <a:endParaRPr lang="en-NZ" b="0" dirty="0"/>
          </a:p>
          <a:p>
            <a:r>
              <a:rPr lang="en-NZ" b="0" dirty="0"/>
              <a:t>Basic methodology will involve the following process:</a:t>
            </a:r>
          </a:p>
          <a:p>
            <a:pPr lvl="1"/>
            <a:r>
              <a:rPr lang="en-NZ" dirty="0"/>
              <a:t>Start with allowable recoverable revenue</a:t>
            </a:r>
          </a:p>
          <a:p>
            <a:pPr lvl="1"/>
            <a:r>
              <a:rPr lang="en-NZ" dirty="0"/>
              <a:t>Subtract revenue from non-standard agreements</a:t>
            </a:r>
          </a:p>
          <a:p>
            <a:pPr lvl="1"/>
            <a:r>
              <a:rPr lang="en-NZ" dirty="0"/>
              <a:t>Determine delivered GJ to each zone or point</a:t>
            </a:r>
          </a:p>
          <a:p>
            <a:pPr lvl="1"/>
            <a:r>
              <a:rPr lang="en-NZ" b="0" dirty="0"/>
              <a:t>Determine the total $ for those GJ under the MPOC and VTC</a:t>
            </a:r>
          </a:p>
          <a:p>
            <a:pPr lvl="1"/>
            <a:r>
              <a:rPr lang="en-NZ" dirty="0"/>
              <a:t>Forecast the estimated quantity of DNC that will be booked and the estimated overruns</a:t>
            </a:r>
          </a:p>
          <a:p>
            <a:pPr lvl="1"/>
            <a:r>
              <a:rPr lang="en-NZ" b="0" dirty="0"/>
              <a:t>Divide the total $ for each zone or point by the forecast DNC (adjusted for overruns) to determine the DNC fee</a:t>
            </a:r>
          </a:p>
          <a:p>
            <a:pPr marL="521528" lvl="1" indent="0">
              <a:buNone/>
            </a:pPr>
            <a:endParaRPr lang="en-NZ" dirty="0"/>
          </a:p>
          <a:p>
            <a:r>
              <a:rPr lang="en-NZ" b="0" dirty="0"/>
              <a:t>In setting prices, First Gas aims to recover is maximum allowable revenue set by the Commerce Commission. If prices generate more revenue than allowed, this must be deducted from allowable revenue in the following year</a:t>
            </a:r>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Determining DNC Fees</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34</a:t>
            </a:fld>
            <a:endParaRPr lang="en-NZ" sz="1400" dirty="0"/>
          </a:p>
        </p:txBody>
      </p:sp>
    </p:spTree>
    <p:extLst>
      <p:ext uri="{BB962C8B-B14F-4D97-AF65-F5344CB8AC3E}">
        <p14:creationId xmlns:p14="http://schemas.microsoft.com/office/powerpoint/2010/main" val="1127799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1833" y="1640767"/>
            <a:ext cx="9838149" cy="4647426"/>
          </a:xfrm>
          <a:prstGeom prst="rect">
            <a:avLst/>
          </a:prstGeom>
          <a:noFill/>
        </p:spPr>
        <p:txBody>
          <a:bodyPr wrap="square" rtlCol="0">
            <a:spAutoFit/>
          </a:bodyPr>
          <a:lstStyle>
            <a:defPPr>
              <a:defRPr lang="en-US"/>
            </a:defPPr>
            <a:lvl1pPr marL="285750" lvl="0" indent="-285750">
              <a:spcAft>
                <a:spcPts val="600"/>
              </a:spcAft>
              <a:buFont typeface="Arial" panose="020B0604020202020204" pitchFamily="34" charset="0"/>
              <a:buChar char="•"/>
              <a:defRPr sz="1600" b="1"/>
            </a:lvl1pPr>
            <a:lvl2pPr marL="807278" lvl="1" indent="-285750">
              <a:spcAft>
                <a:spcPts val="600"/>
              </a:spcAft>
              <a:buFont typeface="Arial" panose="020B0604020202020204" pitchFamily="34" charset="0"/>
              <a:buChar char="•"/>
              <a:defRPr sz="1600"/>
            </a:lvl2pPr>
          </a:lstStyle>
          <a:p>
            <a:r>
              <a:rPr lang="en-NZ" dirty="0"/>
              <a:t>Purpose</a:t>
            </a:r>
            <a:r>
              <a:rPr lang="en-NZ" b="0" dirty="0"/>
              <a:t>: Set out First Gas responsibilities for ensuring that only spec gas is injected and transported, and the actions taken in the event of non-spec gas entering the system, and First Gas responsibilities for odorising gas</a:t>
            </a:r>
          </a:p>
          <a:p>
            <a:endParaRPr lang="en-NZ" b="0" dirty="0"/>
          </a:p>
          <a:p>
            <a:r>
              <a:rPr lang="en-NZ" b="0" dirty="0"/>
              <a:t>Obligation on First Gas to require (via Receipt Point ICAs) that only specification gas is injected into the transmission system</a:t>
            </a:r>
          </a:p>
          <a:p>
            <a:r>
              <a:rPr lang="en-NZ" b="0" dirty="0"/>
              <a:t>ICA counterparties are required to have adequate facilities, systems, procedures and monitoring to ensure that only specification gas is injected into the transmission system</a:t>
            </a:r>
          </a:p>
          <a:p>
            <a:r>
              <a:rPr lang="en-NZ" b="0" dirty="0"/>
              <a:t>First Gas retains the right in its ICA’s with injecting parties to periodically seek a demonstration of compliance with the Gas Specification</a:t>
            </a:r>
          </a:p>
          <a:p>
            <a:r>
              <a:rPr lang="en-NZ" b="0" dirty="0"/>
              <a:t>Similar provisions from previous transmission codes requiring Shippers to be notified as soon as practicable after First Gas detects, suspects, or has been notified of a gas quality excursion</a:t>
            </a:r>
          </a:p>
          <a:p>
            <a:r>
              <a:rPr lang="en-NZ" b="0" dirty="0"/>
              <a:t>Obligation on First Gas to take reasonable steps to avoid causing non-specification gas as a result of gas transmission</a:t>
            </a:r>
          </a:p>
          <a:p>
            <a:r>
              <a:rPr lang="en-NZ" b="0" dirty="0"/>
              <a:t>Odorisation provisions carried over from VTC</a:t>
            </a:r>
          </a:p>
          <a:p>
            <a:endParaRPr lang="en-NZ" b="0" dirty="0"/>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Sections 12 &amp; 13: Gas Quality and </a:t>
            </a:r>
            <a:r>
              <a:rPr lang="en-NZ" sz="2000" b="1" dirty="0" err="1">
                <a:solidFill>
                  <a:schemeClr val="bg1"/>
                </a:solidFill>
                <a:latin typeface="Arial" pitchFamily="34" charset="0"/>
                <a:cs typeface="Arial" pitchFamily="34" charset="0"/>
              </a:rPr>
              <a:t>Odorisation</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35</a:t>
            </a:fld>
            <a:endParaRPr lang="en-NZ" sz="1400" dirty="0"/>
          </a:p>
        </p:txBody>
      </p:sp>
    </p:spTree>
    <p:extLst>
      <p:ext uri="{BB962C8B-B14F-4D97-AF65-F5344CB8AC3E}">
        <p14:creationId xmlns:p14="http://schemas.microsoft.com/office/powerpoint/2010/main" val="1069603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1833" y="1539170"/>
            <a:ext cx="9838149" cy="4062651"/>
          </a:xfrm>
          <a:prstGeom prst="rect">
            <a:avLst/>
          </a:prstGeom>
          <a:noFill/>
        </p:spPr>
        <p:txBody>
          <a:bodyPr wrap="square" rtlCol="0">
            <a:spAutoFit/>
          </a:bodyPr>
          <a:lstStyle>
            <a:defPPr>
              <a:defRPr lang="en-US"/>
            </a:defPPr>
            <a:lvl1pPr marL="285750" lvl="0" indent="-285750">
              <a:spcAft>
                <a:spcPts val="600"/>
              </a:spcAft>
              <a:buFont typeface="Arial" panose="020B0604020202020204" pitchFamily="34" charset="0"/>
              <a:buChar char="•"/>
              <a:defRPr sz="1600" b="1"/>
            </a:lvl1pPr>
            <a:lvl2pPr marL="807278" lvl="1" indent="-285750">
              <a:spcAft>
                <a:spcPts val="600"/>
              </a:spcAft>
              <a:buFont typeface="Arial" panose="020B0604020202020204" pitchFamily="34" charset="0"/>
              <a:buChar char="•"/>
              <a:defRPr sz="1600"/>
            </a:lvl2pPr>
          </a:lstStyle>
          <a:p>
            <a:r>
              <a:rPr lang="en-NZ" dirty="0"/>
              <a:t>Purpose</a:t>
            </a:r>
            <a:r>
              <a:rPr lang="en-NZ" b="0" dirty="0"/>
              <a:t>: Prescribe requirements for shippers to post credit support for gas transmission services, define circumstances for FM, and limit liabilities</a:t>
            </a:r>
          </a:p>
          <a:p>
            <a:endParaRPr lang="en-NZ" b="0" dirty="0"/>
          </a:p>
          <a:p>
            <a:r>
              <a:rPr lang="en-NZ" dirty="0"/>
              <a:t>Prudential</a:t>
            </a:r>
            <a:r>
              <a:rPr lang="en-NZ" b="0" dirty="0"/>
              <a:t> requirements carried across from existing codes</a:t>
            </a:r>
          </a:p>
          <a:p>
            <a:endParaRPr lang="en-NZ" b="0" dirty="0"/>
          </a:p>
          <a:p>
            <a:r>
              <a:rPr lang="en-NZ" dirty="0"/>
              <a:t>Force majeure</a:t>
            </a:r>
          </a:p>
          <a:p>
            <a:pPr lvl="1"/>
            <a:r>
              <a:rPr lang="en-NZ" dirty="0"/>
              <a:t>FM Event is a defined term</a:t>
            </a:r>
          </a:p>
          <a:p>
            <a:pPr lvl="1"/>
            <a:r>
              <a:rPr lang="en-NZ" dirty="0"/>
              <a:t>Requires an “event or circumstance beyond the reasonable control of a Party which results in or causes a failure or inability by such Party in the performance of any obligations”</a:t>
            </a:r>
          </a:p>
          <a:p>
            <a:pPr lvl="1"/>
            <a:r>
              <a:rPr lang="en-NZ" dirty="0"/>
              <a:t>Also seeks to clarify circumstances that do not constitute an FM event (s 15.4 &amp; 15.5)</a:t>
            </a:r>
          </a:p>
          <a:p>
            <a:pPr lvl="1"/>
            <a:endParaRPr lang="en-NZ" b="0" dirty="0"/>
          </a:p>
          <a:p>
            <a:r>
              <a:rPr lang="en-NZ" dirty="0"/>
              <a:t>Liabilities</a:t>
            </a:r>
          </a:p>
          <a:p>
            <a:pPr lvl="1"/>
            <a:r>
              <a:rPr lang="en-NZ" b="0" dirty="0"/>
              <a:t>Proposing essentially the same exclusions and caps on liability as in existing codes</a:t>
            </a:r>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Sections 14, 15 &amp; 16: </a:t>
            </a:r>
            <a:r>
              <a:rPr lang="en-NZ" sz="2000" b="1" dirty="0" err="1">
                <a:solidFill>
                  <a:schemeClr val="bg1"/>
                </a:solidFill>
                <a:latin typeface="Arial" pitchFamily="34" charset="0"/>
                <a:cs typeface="Arial" pitchFamily="34" charset="0"/>
              </a:rPr>
              <a:t>Prudentials</a:t>
            </a:r>
            <a:r>
              <a:rPr lang="en-NZ" sz="2000" b="1" dirty="0">
                <a:solidFill>
                  <a:schemeClr val="bg1"/>
                </a:solidFill>
                <a:latin typeface="Arial" pitchFamily="34" charset="0"/>
                <a:cs typeface="Arial" pitchFamily="34" charset="0"/>
              </a:rPr>
              <a:t>, FM and Liabilities</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36</a:t>
            </a:fld>
            <a:endParaRPr lang="en-NZ" sz="1400" dirty="0"/>
          </a:p>
        </p:txBody>
      </p:sp>
    </p:spTree>
    <p:extLst>
      <p:ext uri="{BB962C8B-B14F-4D97-AF65-F5344CB8AC3E}">
        <p14:creationId xmlns:p14="http://schemas.microsoft.com/office/powerpoint/2010/main" val="578245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1833" y="1539170"/>
            <a:ext cx="9576898" cy="4708981"/>
          </a:xfrm>
          <a:prstGeom prst="rect">
            <a:avLst/>
          </a:prstGeom>
          <a:noFill/>
        </p:spPr>
        <p:txBody>
          <a:bodyPr wrap="square" rtlCol="0">
            <a:spAutoFit/>
          </a:bodyPr>
          <a:lstStyle>
            <a:defPPr>
              <a:defRPr lang="en-US"/>
            </a:defPPr>
            <a:lvl1pPr marL="285750" lvl="0" indent="-285750">
              <a:spcAft>
                <a:spcPts val="600"/>
              </a:spcAft>
              <a:buFont typeface="Arial" panose="020B0604020202020204" pitchFamily="34" charset="0"/>
              <a:buChar char="•"/>
              <a:defRPr sz="1600" b="1"/>
            </a:lvl1pPr>
            <a:lvl2pPr marL="807278" lvl="1" indent="-285750">
              <a:spcAft>
                <a:spcPts val="600"/>
              </a:spcAft>
              <a:buFont typeface="Arial" panose="020B0604020202020204" pitchFamily="34" charset="0"/>
              <a:buChar char="•"/>
              <a:defRPr sz="1600"/>
            </a:lvl2pPr>
          </a:lstStyle>
          <a:p>
            <a:r>
              <a:rPr lang="en-NZ" dirty="0"/>
              <a:t>Purpose</a:t>
            </a:r>
            <a:r>
              <a:rPr lang="en-NZ" b="0" dirty="0"/>
              <a:t>: Set out processes for changing the code and resolving disputes</a:t>
            </a:r>
          </a:p>
          <a:p>
            <a:endParaRPr lang="en-NZ" b="0" dirty="0"/>
          </a:p>
          <a:p>
            <a:r>
              <a:rPr lang="en-NZ" b="0" dirty="0"/>
              <a:t>Intention is to provide a process that allows GTAC to evolve and improve over time</a:t>
            </a:r>
          </a:p>
          <a:p>
            <a:endParaRPr lang="en-NZ" b="0" dirty="0"/>
          </a:p>
          <a:p>
            <a:r>
              <a:rPr lang="en-NZ" b="0" dirty="0"/>
              <a:t>Proposed change process:</a:t>
            </a:r>
          </a:p>
          <a:p>
            <a:pPr lvl="1"/>
            <a:r>
              <a:rPr lang="en-NZ" dirty="0"/>
              <a:t>Enable party requesting change to carry out initial consultative process for change requests (similar to VTC)</a:t>
            </a:r>
          </a:p>
          <a:p>
            <a:pPr lvl="1"/>
            <a:r>
              <a:rPr lang="en-NZ" b="0" dirty="0"/>
              <a:t>Give GIC decision-making role (similar to MPOC)</a:t>
            </a:r>
          </a:p>
          <a:p>
            <a:pPr lvl="1"/>
            <a:r>
              <a:rPr lang="en-NZ" dirty="0"/>
              <a:t>In line with recommendations from Concept Consulting in its report to GIC, except that ability to propose change limited to contract counterparties. </a:t>
            </a:r>
          </a:p>
          <a:p>
            <a:pPr lvl="1"/>
            <a:r>
              <a:rPr lang="en-NZ" dirty="0"/>
              <a:t>Have provided fast-track process for minor and urgent changes</a:t>
            </a:r>
          </a:p>
          <a:p>
            <a:pPr lvl="1"/>
            <a:r>
              <a:rPr lang="en-NZ" dirty="0"/>
              <a:t>Will require an MoU between First Gas and GIC.</a:t>
            </a:r>
          </a:p>
          <a:p>
            <a:endParaRPr lang="en-NZ" b="0" dirty="0"/>
          </a:p>
          <a:p>
            <a:r>
              <a:rPr lang="en-NZ" b="0" dirty="0"/>
              <a:t>Standard provisions to resolve disputes (negotiation, arbitration)</a:t>
            </a:r>
          </a:p>
          <a:p>
            <a:endParaRPr lang="en-NZ" b="0" dirty="0"/>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Sections 17 &amp; 18: Code Governance</a:t>
            </a:r>
            <a:endParaRPr lang="en-NZ" sz="2000" b="1" dirty="0">
              <a:solidFill>
                <a:schemeClr val="bg1"/>
              </a:solidFill>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37</a:t>
            </a:fld>
            <a:endParaRPr lang="en-NZ" sz="1400" dirty="0"/>
          </a:p>
        </p:txBody>
      </p:sp>
    </p:spTree>
    <p:extLst>
      <p:ext uri="{BB962C8B-B14F-4D97-AF65-F5344CB8AC3E}">
        <p14:creationId xmlns:p14="http://schemas.microsoft.com/office/powerpoint/2010/main" val="1877533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089" y="3648310"/>
            <a:ext cx="9089390" cy="1620771"/>
          </a:xfrm>
        </p:spPr>
        <p:txBody>
          <a:bodyPr/>
          <a:lstStyle/>
          <a:p>
            <a:pPr algn="ctr"/>
            <a:r>
              <a:rPr lang="en-NZ" sz="3200" dirty="0">
                <a:solidFill>
                  <a:schemeClr val="tx1"/>
                </a:solidFill>
              </a:rPr>
              <a:t>Next steps and proposed process</a:t>
            </a:r>
            <a:endParaRPr lang="en-NZ" b="0" dirty="0">
              <a:solidFill>
                <a:schemeClr val="tx1"/>
              </a:solidFill>
            </a:endParaRPr>
          </a:p>
        </p:txBody>
      </p:sp>
      <p:sp>
        <p:nvSpPr>
          <p:cNvPr id="5"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38</a:t>
            </a:fld>
            <a:endParaRPr lang="en-NZ" sz="1400" dirty="0"/>
          </a:p>
        </p:txBody>
      </p:sp>
    </p:spTree>
    <p:extLst>
      <p:ext uri="{BB962C8B-B14F-4D97-AF65-F5344CB8AC3E}">
        <p14:creationId xmlns:p14="http://schemas.microsoft.com/office/powerpoint/2010/main" val="3447266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Revised engagement approach for draft GTAC</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39</a:t>
            </a:fld>
            <a:endParaRPr lang="en-NZ" sz="1400" dirty="0"/>
          </a:p>
        </p:txBody>
      </p:sp>
      <p:sp>
        <p:nvSpPr>
          <p:cNvPr id="7" name="Rectangle 6"/>
          <p:cNvSpPr/>
          <p:nvPr/>
        </p:nvSpPr>
        <p:spPr>
          <a:xfrm>
            <a:off x="895740" y="4234120"/>
            <a:ext cx="9320765" cy="376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895741" y="4268384"/>
            <a:ext cx="12708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August  2017</a:t>
            </a:r>
          </a:p>
        </p:txBody>
      </p:sp>
      <p:sp>
        <p:nvSpPr>
          <p:cNvPr id="9" name="TextBox 8"/>
          <p:cNvSpPr txBox="1"/>
          <p:nvPr/>
        </p:nvSpPr>
        <p:spPr>
          <a:xfrm>
            <a:off x="8742787" y="4278507"/>
            <a:ext cx="147371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December 2017</a:t>
            </a:r>
          </a:p>
        </p:txBody>
      </p:sp>
      <p:sp>
        <p:nvSpPr>
          <p:cNvPr id="10" name="TextBox 9"/>
          <p:cNvSpPr txBox="1"/>
          <p:nvPr/>
        </p:nvSpPr>
        <p:spPr>
          <a:xfrm>
            <a:off x="4845284" y="4286755"/>
            <a:ext cx="14216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October 2017</a:t>
            </a:r>
          </a:p>
        </p:txBody>
      </p:sp>
      <p:sp>
        <p:nvSpPr>
          <p:cNvPr id="12" name="TextBox 11"/>
          <p:cNvSpPr txBox="1"/>
          <p:nvPr/>
        </p:nvSpPr>
        <p:spPr>
          <a:xfrm>
            <a:off x="2016942" y="3264591"/>
            <a:ext cx="142363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prstClr val="black"/>
                </a:solidFill>
                <a:latin typeface="Arial" panose="020B0604020202020204" pitchFamily="34" charset="0"/>
                <a:cs typeface="Arial" panose="020B0604020202020204" pitchFamily="34" charset="0"/>
              </a:rPr>
              <a:t>Telecon Q&amp;A session</a:t>
            </a:r>
            <a:br>
              <a:rPr lang="en-NZ" sz="1400" dirty="0">
                <a:solidFill>
                  <a:prstClr val="black"/>
                </a:solidFill>
                <a:latin typeface="Arial" panose="020B0604020202020204" pitchFamily="34" charset="0"/>
                <a:cs typeface="Arial" panose="020B0604020202020204" pitchFamily="34" charset="0"/>
              </a:rPr>
            </a:br>
            <a:r>
              <a:rPr lang="en-NZ" sz="1400" dirty="0">
                <a:solidFill>
                  <a:prstClr val="black"/>
                </a:solidFill>
                <a:latin typeface="Arial" panose="020B0604020202020204" pitchFamily="34" charset="0"/>
                <a:cs typeface="Arial" panose="020B0604020202020204" pitchFamily="34" charset="0"/>
              </a:rPr>
              <a:t>(31 August)</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3" name="Straight Connector 12"/>
          <p:cNvCxnSpPr/>
          <p:nvPr/>
        </p:nvCxnSpPr>
        <p:spPr>
          <a:xfrm flipV="1">
            <a:off x="972235" y="2573380"/>
            <a:ext cx="877" cy="163962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895" y="1555905"/>
            <a:ext cx="228854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 GTAC draft released for consultation and negotiation </a:t>
            </a:r>
            <a:b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August)</a:t>
            </a:r>
          </a:p>
        </p:txBody>
      </p:sp>
      <p:cxnSp>
        <p:nvCxnSpPr>
          <p:cNvPr id="15" name="Straight Connector 14"/>
          <p:cNvCxnSpPr/>
          <p:nvPr/>
        </p:nvCxnSpPr>
        <p:spPr>
          <a:xfrm flipV="1">
            <a:off x="4987418" y="4003255"/>
            <a:ext cx="0" cy="20975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17122" y="2990413"/>
            <a:ext cx="211686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Mark-ups and submissions on</a:t>
            </a:r>
            <a:r>
              <a:rPr kumimoji="0" lang="en-NZ"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revised draft GTAC due</a:t>
            </a:r>
            <a:br>
              <a:rPr kumimoji="0" lang="en-NZ"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(6 October)</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7" name="Straight Connector 16"/>
          <p:cNvCxnSpPr/>
          <p:nvPr/>
        </p:nvCxnSpPr>
        <p:spPr>
          <a:xfrm flipH="1" flipV="1">
            <a:off x="9705384" y="3072027"/>
            <a:ext cx="5374" cy="1171786"/>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18522" y="2120580"/>
            <a:ext cx="180271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Release of revised GTAC draft</a:t>
            </a:r>
            <a:b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September)</a:t>
            </a:r>
          </a:p>
        </p:txBody>
      </p:sp>
      <p:sp>
        <p:nvSpPr>
          <p:cNvPr id="19" name="TextBox 18"/>
          <p:cNvSpPr txBox="1"/>
          <p:nvPr/>
        </p:nvSpPr>
        <p:spPr>
          <a:xfrm>
            <a:off x="2759638" y="4285904"/>
            <a:ext cx="156160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September 2017</a:t>
            </a:r>
          </a:p>
        </p:txBody>
      </p:sp>
      <p:sp>
        <p:nvSpPr>
          <p:cNvPr id="20" name="TextBox 19"/>
          <p:cNvSpPr txBox="1"/>
          <p:nvPr/>
        </p:nvSpPr>
        <p:spPr>
          <a:xfrm>
            <a:off x="6796879" y="4285904"/>
            <a:ext cx="15351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November 2017</a:t>
            </a:r>
          </a:p>
        </p:txBody>
      </p:sp>
      <p:cxnSp>
        <p:nvCxnSpPr>
          <p:cNvPr id="21" name="Straight Connector 20"/>
          <p:cNvCxnSpPr/>
          <p:nvPr/>
        </p:nvCxnSpPr>
        <p:spPr>
          <a:xfrm flipV="1">
            <a:off x="6449826" y="2573380"/>
            <a:ext cx="877" cy="163962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66254" y="1577094"/>
            <a:ext cx="156714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Submission of GTAC to GIC for review </a:t>
            </a:r>
            <a:b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 October)</a:t>
            </a:r>
          </a:p>
        </p:txBody>
      </p:sp>
      <p:sp>
        <p:nvSpPr>
          <p:cNvPr id="23" name="TextBox 22"/>
          <p:cNvSpPr txBox="1"/>
          <p:nvPr/>
        </p:nvSpPr>
        <p:spPr>
          <a:xfrm>
            <a:off x="8730144" y="2409612"/>
            <a:ext cx="1950479" cy="523220"/>
          </a:xfrm>
          <a:prstGeom prst="rect">
            <a:avLst/>
          </a:prstGeom>
          <a:noFill/>
        </p:spPr>
        <p:txBody>
          <a:bodyPr wrap="square" rtlCol="0">
            <a:spAutoFit/>
          </a:bodyPr>
          <a:lstStyle/>
          <a:p>
            <a:pPr lvl="0" algn="ctr">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GIC </a:t>
            </a:r>
            <a:r>
              <a:rPr lang="en-NZ" sz="1400" dirty="0">
                <a:solidFill>
                  <a:prstClr val="black"/>
                </a:solidFill>
                <a:latin typeface="Arial" panose="020B0604020202020204" pitchFamily="34" charset="0"/>
                <a:cs typeface="Arial" panose="020B0604020202020204" pitchFamily="34" charset="0"/>
              </a:rPr>
              <a:t>complete review (by 22 December)</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4" name="Straight Connector 23"/>
          <p:cNvCxnSpPr/>
          <p:nvPr/>
        </p:nvCxnSpPr>
        <p:spPr>
          <a:xfrm flipH="1" flipV="1">
            <a:off x="3313515" y="2959347"/>
            <a:ext cx="1179" cy="1284466"/>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501809" y="4065519"/>
            <a:ext cx="0" cy="161345"/>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582735" y="4080035"/>
            <a:ext cx="0" cy="16134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27" name="Right Brace 26"/>
          <p:cNvSpPr/>
          <p:nvPr/>
        </p:nvSpPr>
        <p:spPr>
          <a:xfrm rot="5400000">
            <a:off x="1800328" y="3981805"/>
            <a:ext cx="283350" cy="18487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8" name="TextBox 27"/>
          <p:cNvSpPr txBox="1"/>
          <p:nvPr/>
        </p:nvSpPr>
        <p:spPr>
          <a:xfrm>
            <a:off x="287820" y="5272990"/>
            <a:ext cx="2785067" cy="1600438"/>
          </a:xfrm>
          <a:prstGeom prst="rect">
            <a:avLst/>
          </a:prstGeom>
          <a:noFill/>
        </p:spPr>
        <p:txBody>
          <a:bodyPr wrap="square" rtlCol="0">
            <a:sp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Ensure provisions of GTAC are well-understood before inviting mark-ups</a:t>
            </a:r>
          </a:p>
          <a:p>
            <a:pPr marL="285750" indent="-285750">
              <a:buFont typeface="Arial" panose="020B0604020202020204" pitchFamily="34" charset="0"/>
              <a:buChar char="•"/>
            </a:pPr>
            <a:endParaRPr lang="en-NZ"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Enable further revisions to be made to better achieve intent and eliminate ambiguities</a:t>
            </a:r>
          </a:p>
        </p:txBody>
      </p:sp>
      <p:sp>
        <p:nvSpPr>
          <p:cNvPr id="29" name="Right Brace 28"/>
          <p:cNvSpPr/>
          <p:nvPr/>
        </p:nvSpPr>
        <p:spPr>
          <a:xfrm rot="5400000">
            <a:off x="3871839" y="4074421"/>
            <a:ext cx="276092" cy="167079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0" name="TextBox 29"/>
          <p:cNvSpPr txBox="1"/>
          <p:nvPr/>
        </p:nvSpPr>
        <p:spPr>
          <a:xfrm>
            <a:off x="3082425" y="5272990"/>
            <a:ext cx="1904993" cy="1815882"/>
          </a:xfrm>
          <a:prstGeom prst="rect">
            <a:avLst/>
          </a:prstGeom>
          <a:noFill/>
        </p:spPr>
        <p:txBody>
          <a:bodyPr wrap="square" rtlCol="0">
            <a:sp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Allow stakeholders to propose improvements and highlight any remaining concerns on design</a:t>
            </a:r>
          </a:p>
        </p:txBody>
      </p:sp>
      <p:sp>
        <p:nvSpPr>
          <p:cNvPr id="31" name="Right Brace 30"/>
          <p:cNvSpPr/>
          <p:nvPr/>
        </p:nvSpPr>
        <p:spPr>
          <a:xfrm rot="5400000">
            <a:off x="5576948" y="4190195"/>
            <a:ext cx="283347" cy="14624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2" name="TextBox 31"/>
          <p:cNvSpPr txBox="1"/>
          <p:nvPr/>
        </p:nvSpPr>
        <p:spPr>
          <a:xfrm>
            <a:off x="4996957" y="5272990"/>
            <a:ext cx="1452870" cy="1600438"/>
          </a:xfrm>
          <a:prstGeom prst="rect">
            <a:avLst/>
          </a:prstGeom>
          <a:noFill/>
        </p:spPr>
        <p:txBody>
          <a:bodyPr wrap="square" rtlCol="0">
            <a:sp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Time for First Gas to review proposed changes and submissions</a:t>
            </a:r>
          </a:p>
        </p:txBody>
      </p:sp>
      <p:sp>
        <p:nvSpPr>
          <p:cNvPr id="33" name="Right Brace 32"/>
          <p:cNvSpPr/>
          <p:nvPr/>
        </p:nvSpPr>
        <p:spPr>
          <a:xfrm rot="5400000">
            <a:off x="7967199" y="3324891"/>
            <a:ext cx="291303" cy="31850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4" name="TextBox 33"/>
          <p:cNvSpPr txBox="1"/>
          <p:nvPr/>
        </p:nvSpPr>
        <p:spPr>
          <a:xfrm>
            <a:off x="6837794" y="5272989"/>
            <a:ext cx="2737491" cy="1384995"/>
          </a:xfrm>
          <a:prstGeom prst="rect">
            <a:avLst/>
          </a:prstGeom>
          <a:noFill/>
        </p:spPr>
        <p:txBody>
          <a:bodyPr wrap="square" rtlCol="0">
            <a:sp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Allow stakeholders further opportunity to address any unresolved issues (including issues raised by other parties prior to submission of final GTAC)</a:t>
            </a:r>
          </a:p>
        </p:txBody>
      </p:sp>
      <p:cxnSp>
        <p:nvCxnSpPr>
          <p:cNvPr id="35" name="Straight Connector 34"/>
          <p:cNvCxnSpPr/>
          <p:nvPr/>
        </p:nvCxnSpPr>
        <p:spPr>
          <a:xfrm flipH="1" flipV="1">
            <a:off x="2134423" y="3111747"/>
            <a:ext cx="1179" cy="1284466"/>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22283" y="3013409"/>
            <a:ext cx="14236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prstClr val="black"/>
                </a:solidFill>
                <a:latin typeface="Arial" panose="020B0604020202020204" pitchFamily="34" charset="0"/>
                <a:cs typeface="Arial" panose="020B0604020202020204" pitchFamily="34" charset="0"/>
              </a:rPr>
              <a:t>Initial run through session</a:t>
            </a:r>
            <a:br>
              <a:rPr lang="en-NZ" sz="1400" dirty="0">
                <a:solidFill>
                  <a:prstClr val="black"/>
                </a:solidFill>
                <a:latin typeface="Arial" panose="020B0604020202020204" pitchFamily="34" charset="0"/>
                <a:cs typeface="Arial" panose="020B0604020202020204" pitchFamily="34" charset="0"/>
              </a:rPr>
            </a:br>
            <a:r>
              <a:rPr lang="en-NZ" sz="1400" dirty="0">
                <a:solidFill>
                  <a:prstClr val="black"/>
                </a:solidFill>
                <a:latin typeface="Arial" panose="020B0604020202020204" pitchFamily="34" charset="0"/>
                <a:cs typeface="Arial" panose="020B0604020202020204" pitchFamily="34" charset="0"/>
              </a:rPr>
              <a:t>(17 August)</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489134" y="2252734"/>
            <a:ext cx="142363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prstClr val="black"/>
                </a:solidFill>
                <a:latin typeface="Arial" panose="020B0604020202020204" pitchFamily="34" charset="0"/>
                <a:cs typeface="Arial" panose="020B0604020202020204" pitchFamily="34" charset="0"/>
              </a:rPr>
              <a:t>2-day workshop</a:t>
            </a:r>
            <a:br>
              <a:rPr lang="en-NZ" sz="1400" dirty="0">
                <a:solidFill>
                  <a:prstClr val="black"/>
                </a:solidFill>
                <a:latin typeface="Arial" panose="020B0604020202020204" pitchFamily="34" charset="0"/>
                <a:cs typeface="Arial" panose="020B0604020202020204" pitchFamily="34" charset="0"/>
              </a:rPr>
            </a:br>
            <a:r>
              <a:rPr lang="en-NZ" sz="1400" dirty="0">
                <a:solidFill>
                  <a:prstClr val="black"/>
                </a:solidFill>
                <a:latin typeface="Arial" panose="020B0604020202020204" pitchFamily="34" charset="0"/>
                <a:cs typeface="Arial" panose="020B0604020202020204" pitchFamily="34" charset="0"/>
              </a:rPr>
              <a:t>(24-25 August)</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p:cNvSpPr txBox="1"/>
          <p:nvPr/>
        </p:nvSpPr>
        <p:spPr>
          <a:xfrm>
            <a:off x="6658658" y="3283022"/>
            <a:ext cx="297964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See GIC paper “Proposed approach to GTAC assessment” for further details on this stage</a:t>
            </a:r>
          </a:p>
        </p:txBody>
      </p:sp>
    </p:spTree>
    <p:extLst>
      <p:ext uri="{BB962C8B-B14F-4D97-AF65-F5344CB8AC3E}">
        <p14:creationId xmlns:p14="http://schemas.microsoft.com/office/powerpoint/2010/main" val="332819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3170" y="1511461"/>
            <a:ext cx="9838149" cy="5721759"/>
          </a:xfrm>
          <a:prstGeom prst="rect">
            <a:avLst/>
          </a:prstGeom>
          <a:noFill/>
        </p:spPr>
        <p:txBody>
          <a:bodyPr wrap="square" rtlCol="0">
            <a:spAutoFit/>
          </a:bodyPr>
          <a:lstStyle/>
          <a:p>
            <a:pPr marL="342908" indent="-342908">
              <a:spcAft>
                <a:spcPts val="600"/>
              </a:spcAft>
              <a:buFont typeface="Arial" panose="020B0604020202020204" pitchFamily="34" charset="0"/>
              <a:buChar char="•"/>
            </a:pPr>
            <a:r>
              <a:rPr lang="en-NZ" sz="1600" dirty="0">
                <a:latin typeface="Arial" panose="020B0604020202020204" pitchFamily="34" charset="0"/>
                <a:ea typeface="Calibri" panose="020F0502020204030204" pitchFamily="34" charset="0"/>
                <a:cs typeface="Times New Roman" panose="02020603050405020304" pitchFamily="18" charset="0"/>
              </a:rPr>
              <a:t>The release of the draft GTAC is an important milestone - another step in the process of ongoing consultation and negotiation on new access code arrangements.</a:t>
            </a:r>
          </a:p>
          <a:p>
            <a:pPr marL="342900" lvl="0" indent="-342900">
              <a:lnSpc>
                <a:spcPct val="107000"/>
              </a:lnSpc>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Elements of process to date (summarised on next slide) include:</a:t>
            </a:r>
            <a:endParaRPr lang="en-NZ"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pPr>
            <a:r>
              <a:rPr lang="en-GB" sz="1600" dirty="0">
                <a:latin typeface="Arial" panose="020B0604020202020204" pitchFamily="34" charset="0"/>
                <a:ea typeface="Calibri" panose="020F0502020204030204" pitchFamily="34" charset="0"/>
                <a:cs typeface="Times New Roman" panose="02020603050405020304" pitchFamily="18" charset="0"/>
              </a:rPr>
              <a:t>Started around 12 months ago by agreeing respective roles of GIC and First Gas (SCOP1)</a:t>
            </a:r>
            <a:endParaRPr lang="en-NZ"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pPr>
            <a:r>
              <a:rPr lang="en-GB" sz="1600" dirty="0">
                <a:latin typeface="Arial" panose="020B0604020202020204" pitchFamily="34" charset="0"/>
                <a:ea typeface="Calibri" panose="020F0502020204030204" pitchFamily="34" charset="0"/>
                <a:cs typeface="Times New Roman" panose="02020603050405020304" pitchFamily="18" charset="0"/>
              </a:rPr>
              <a:t>Proposed a general framework for developing the code, as well as some philosophies/directions that the new code could adopt (SCOP2), November 2016</a:t>
            </a:r>
            <a:endParaRPr lang="en-NZ"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pPr>
            <a:r>
              <a:rPr lang="en-GB" sz="1600" dirty="0">
                <a:latin typeface="Arial" panose="020B0604020202020204" pitchFamily="34" charset="0"/>
                <a:ea typeface="Calibri" panose="020F0502020204030204" pitchFamily="34" charset="0"/>
                <a:cs typeface="Times New Roman" panose="02020603050405020304" pitchFamily="18" charset="0"/>
              </a:rPr>
              <a:t>Announced decisions following that round of engagement to help focus further efforts in the areas where consensus did not already exist and detailed design work was required, February 2017</a:t>
            </a:r>
            <a:endParaRPr lang="en-NZ"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pPr>
            <a:r>
              <a:rPr lang="en-GB" sz="1600" dirty="0">
                <a:latin typeface="Arial" panose="020B0604020202020204" pitchFamily="34" charset="0"/>
                <a:ea typeface="Calibri" panose="020F0502020204030204" pitchFamily="34" charset="0"/>
                <a:cs typeface="Times New Roman" panose="02020603050405020304" pitchFamily="18" charset="0"/>
              </a:rPr>
              <a:t>Released emerging views on the detailed design of core code elements, and preliminary drafts of those sections of the code, May 2017</a:t>
            </a:r>
            <a:endParaRPr lang="en-NZ"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pPr>
            <a:r>
              <a:rPr lang="en-GB" sz="1600" dirty="0">
                <a:latin typeface="Arial" panose="020B0604020202020204" pitchFamily="34" charset="0"/>
                <a:ea typeface="Calibri" panose="020F0502020204030204" pitchFamily="34" charset="0"/>
                <a:cs typeface="Times New Roman" panose="02020603050405020304" pitchFamily="18" charset="0"/>
              </a:rPr>
              <a:t>Released full draft of code, alongside template interconnection agreements, August 2017</a:t>
            </a:r>
            <a:endParaRPr lang="en-NZ"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Process has helped to test and refine concepts, and highlight different perspectives. Has seen considerable evolution of proposals in response to submissions and suggestions on how best to design particular code elements</a:t>
            </a:r>
            <a:endParaRPr lang="en-NZ"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Throughout the process, parties have continued to support the view that having a single access code that provides end-to-end transmission service is a good idea. Divergence in views has come on the specific arrangements used to achieve that outcome</a:t>
            </a:r>
            <a:endParaRPr lang="en-NZ"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rPr>
              <a:t>We thank the GIC, shippers, interconnected parties and other stakeholders for the time and effort they have dedicated to the process so far, and their ongoing constructive engagement </a:t>
            </a:r>
            <a:endParaRPr lang="en-NZ" sz="3200" dirty="0"/>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Context for draft GTAC release – Recap of process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4</a:t>
            </a:fld>
            <a:endParaRPr lang="en-NZ" sz="1400" dirty="0"/>
          </a:p>
        </p:txBody>
      </p:sp>
    </p:spTree>
    <p:extLst>
      <p:ext uri="{BB962C8B-B14F-4D97-AF65-F5344CB8AC3E}">
        <p14:creationId xmlns:p14="http://schemas.microsoft.com/office/powerpoint/2010/main" val="273971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5</a:t>
            </a:fld>
            <a:endParaRPr lang="en-NZ" sz="1400" dirty="0"/>
          </a:p>
        </p:txBody>
      </p:sp>
      <p:sp>
        <p:nvSpPr>
          <p:cNvPr id="3" name="Isosceles Triangle 2"/>
          <p:cNvSpPr/>
          <p:nvPr/>
        </p:nvSpPr>
        <p:spPr>
          <a:xfrm rot="10800000">
            <a:off x="705629" y="1844842"/>
            <a:ext cx="3753854" cy="5290730"/>
          </a:xfrm>
          <a:prstGeom prst="triangle">
            <a:avLst>
              <a:gd name="adj" fmla="val 5042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a:off x="5009215" y="1844842"/>
            <a:ext cx="5017101" cy="5262979"/>
          </a:xfrm>
          <a:prstGeom prst="rect">
            <a:avLst/>
          </a:prstGeom>
          <a:noFill/>
        </p:spPr>
        <p:txBody>
          <a:bodyPr wrap="square" rtlCol="0">
            <a:spAutoFit/>
          </a:bodyPr>
          <a:lstStyle/>
          <a:p>
            <a:r>
              <a:rPr lang="en-NZ" sz="1600" b="1" dirty="0"/>
              <a:t>SCOP1</a:t>
            </a:r>
            <a:r>
              <a:rPr lang="en-NZ" sz="1600" dirty="0"/>
              <a:t> (September 2016): Process / roles</a:t>
            </a:r>
          </a:p>
          <a:p>
            <a:endParaRPr lang="en-NZ" sz="1600" b="1" dirty="0"/>
          </a:p>
          <a:p>
            <a:r>
              <a:rPr lang="en-NZ" sz="1600" b="1" dirty="0"/>
              <a:t>SCOP2</a:t>
            </a:r>
            <a:r>
              <a:rPr lang="en-NZ" sz="1600" dirty="0"/>
              <a:t> (November 2016): Options for high-level direction</a:t>
            </a:r>
          </a:p>
          <a:p>
            <a:endParaRPr lang="en-NZ" sz="1600" b="1" dirty="0"/>
          </a:p>
          <a:p>
            <a:r>
              <a:rPr lang="en-NZ" sz="1600" b="1" dirty="0"/>
              <a:t>SCOP2 Decisions </a:t>
            </a:r>
            <a:r>
              <a:rPr lang="en-NZ" sz="1600" dirty="0"/>
              <a:t>(February 2017):</a:t>
            </a:r>
          </a:p>
          <a:p>
            <a:pPr marL="342900" indent="-342900">
              <a:buFont typeface="Arial" panose="020B0604020202020204" pitchFamily="34" charset="0"/>
              <a:buChar char="•"/>
            </a:pPr>
            <a:r>
              <a:rPr lang="en-NZ" sz="1600" dirty="0"/>
              <a:t>Detailed design work needed on access products,  nominations processes</a:t>
            </a:r>
          </a:p>
          <a:p>
            <a:pPr marL="342900" indent="-342900">
              <a:buFont typeface="Arial" panose="020B0604020202020204" pitchFamily="34" charset="0"/>
              <a:buChar char="•"/>
            </a:pPr>
            <a:r>
              <a:rPr lang="en-NZ" sz="1600" dirty="0"/>
              <a:t>Other areas could move to code drafting (e.g. non-standard agreements, gas quality)</a:t>
            </a:r>
          </a:p>
          <a:p>
            <a:endParaRPr lang="en-NZ" sz="1600" b="1" dirty="0"/>
          </a:p>
          <a:p>
            <a:r>
              <a:rPr lang="en-NZ" sz="1600" b="1" dirty="0"/>
              <a:t>Emerging Views </a:t>
            </a:r>
            <a:r>
              <a:rPr lang="en-NZ" sz="1600" dirty="0"/>
              <a:t>(May 2017):</a:t>
            </a:r>
          </a:p>
          <a:p>
            <a:pPr marL="285750" indent="-285750">
              <a:buFont typeface="Arial" panose="020B0604020202020204" pitchFamily="34" charset="0"/>
              <a:buChar char="•"/>
            </a:pPr>
            <a:r>
              <a:rPr lang="en-NZ" sz="1600" dirty="0"/>
              <a:t>Access products</a:t>
            </a:r>
          </a:p>
          <a:p>
            <a:pPr marL="285750" indent="-285750">
              <a:buFont typeface="Arial" panose="020B0604020202020204" pitchFamily="34" charset="0"/>
              <a:buChar char="•"/>
            </a:pPr>
            <a:r>
              <a:rPr lang="en-NZ" sz="1600" dirty="0"/>
              <a:t>Balancing and allocation</a:t>
            </a:r>
          </a:p>
          <a:p>
            <a:pPr marL="285750" indent="-285750">
              <a:buFont typeface="Arial" panose="020B0604020202020204" pitchFamily="34" charset="0"/>
              <a:buChar char="•"/>
            </a:pPr>
            <a:r>
              <a:rPr lang="en-NZ" sz="1600" dirty="0"/>
              <a:t>Pricing</a:t>
            </a:r>
          </a:p>
          <a:p>
            <a:endParaRPr lang="en-NZ" sz="1600" b="1" dirty="0"/>
          </a:p>
          <a:p>
            <a:r>
              <a:rPr lang="en-NZ" sz="1600" b="1" dirty="0"/>
              <a:t>Draft GTAC release </a:t>
            </a:r>
            <a:r>
              <a:rPr lang="en-NZ" sz="1600" dirty="0"/>
              <a:t>(August 2017)</a:t>
            </a:r>
          </a:p>
          <a:p>
            <a:endParaRPr lang="en-NZ" sz="1600" dirty="0"/>
          </a:p>
          <a:p>
            <a:r>
              <a:rPr lang="en-NZ" sz="1600" b="1" dirty="0"/>
              <a:t>Revised draft GTAC release </a:t>
            </a:r>
            <a:r>
              <a:rPr lang="en-NZ" sz="1600" dirty="0"/>
              <a:t>(September 2017)</a:t>
            </a:r>
          </a:p>
          <a:p>
            <a:endParaRPr lang="en-NZ" sz="1600" dirty="0"/>
          </a:p>
          <a:p>
            <a:r>
              <a:rPr lang="en-NZ" sz="1600" b="1" dirty="0"/>
              <a:t>GTAC submitted to GIC </a:t>
            </a:r>
            <a:r>
              <a:rPr lang="en-NZ" sz="1600" dirty="0"/>
              <a:t>(October 2017)</a:t>
            </a:r>
          </a:p>
        </p:txBody>
      </p:sp>
      <p:sp>
        <p:nvSpPr>
          <p:cNvPr id="11" name="TextBox 10"/>
          <p:cNvSpPr txBox="1"/>
          <p:nvPr/>
        </p:nvSpPr>
        <p:spPr>
          <a:xfrm>
            <a:off x="1524000" y="2042912"/>
            <a:ext cx="2179782" cy="584775"/>
          </a:xfrm>
          <a:prstGeom prst="rect">
            <a:avLst/>
          </a:prstGeom>
          <a:noFill/>
        </p:spPr>
        <p:txBody>
          <a:bodyPr wrap="square" rtlCol="0">
            <a:spAutoFit/>
          </a:bodyPr>
          <a:lstStyle/>
          <a:p>
            <a:pPr algn="ctr"/>
            <a:r>
              <a:rPr lang="en-NZ" sz="1600" dirty="0"/>
              <a:t>High-level direction options</a:t>
            </a:r>
          </a:p>
        </p:txBody>
      </p:sp>
      <p:sp>
        <p:nvSpPr>
          <p:cNvPr id="12" name="TextBox 11"/>
          <p:cNvSpPr txBox="1"/>
          <p:nvPr/>
        </p:nvSpPr>
        <p:spPr>
          <a:xfrm>
            <a:off x="1524000" y="3473316"/>
            <a:ext cx="2179782" cy="584775"/>
          </a:xfrm>
          <a:prstGeom prst="rect">
            <a:avLst/>
          </a:prstGeom>
          <a:noFill/>
        </p:spPr>
        <p:txBody>
          <a:bodyPr wrap="square" rtlCol="0">
            <a:spAutoFit/>
          </a:bodyPr>
          <a:lstStyle/>
          <a:p>
            <a:pPr algn="ctr"/>
            <a:r>
              <a:rPr lang="en-NZ" sz="1600" dirty="0"/>
              <a:t>Detailed design options</a:t>
            </a:r>
          </a:p>
        </p:txBody>
      </p:sp>
      <p:sp>
        <p:nvSpPr>
          <p:cNvPr id="13" name="TextBox 12"/>
          <p:cNvSpPr txBox="1"/>
          <p:nvPr/>
        </p:nvSpPr>
        <p:spPr>
          <a:xfrm>
            <a:off x="1852882" y="4903720"/>
            <a:ext cx="1459345" cy="584775"/>
          </a:xfrm>
          <a:prstGeom prst="rect">
            <a:avLst/>
          </a:prstGeom>
          <a:noFill/>
        </p:spPr>
        <p:txBody>
          <a:bodyPr wrap="square" rtlCol="0">
            <a:spAutoFit/>
          </a:bodyPr>
          <a:lstStyle/>
          <a:p>
            <a:pPr algn="ctr"/>
            <a:r>
              <a:rPr lang="en-NZ" sz="1600" dirty="0"/>
              <a:t>Code proposals</a:t>
            </a:r>
          </a:p>
        </p:txBody>
      </p:sp>
      <p:sp>
        <p:nvSpPr>
          <p:cNvPr id="1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Context for draft GTAC release – Recap of process</a:t>
            </a:r>
          </a:p>
        </p:txBody>
      </p:sp>
    </p:spTree>
    <p:extLst>
      <p:ext uri="{BB962C8B-B14F-4D97-AF65-F5344CB8AC3E}">
        <p14:creationId xmlns:p14="http://schemas.microsoft.com/office/powerpoint/2010/main" val="3845917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0582" y="1461770"/>
            <a:ext cx="10138871" cy="1938992"/>
          </a:xfrm>
          <a:prstGeom prst="rect">
            <a:avLst/>
          </a:prstGeom>
          <a:noFill/>
        </p:spPr>
        <p:txBody>
          <a:bodyPr wrap="square" rtlCol="0">
            <a:spAutoFit/>
          </a:bodyPr>
          <a:lstStyle/>
          <a:p>
            <a:pPr marL="342908" indent="-342908">
              <a:lnSpc>
                <a:spcPct val="150000"/>
              </a:lnSpc>
              <a:buFont typeface="Arial" panose="020B0604020202020204" pitchFamily="34" charset="0"/>
              <a:buChar char="•"/>
            </a:pPr>
            <a:r>
              <a:rPr lang="en-NZ" sz="1600" dirty="0"/>
              <a:t>We are keen to refine and improve the code prior to releasing the GTAC for mark-ups in September</a:t>
            </a:r>
          </a:p>
          <a:p>
            <a:pPr marL="342908" indent="-342908">
              <a:lnSpc>
                <a:spcPct val="150000"/>
              </a:lnSpc>
              <a:buFont typeface="Arial" panose="020B0604020202020204" pitchFamily="34" charset="0"/>
              <a:buChar char="•"/>
            </a:pPr>
            <a:r>
              <a:rPr lang="en-NZ" sz="1600" dirty="0"/>
              <a:t>We have set up a Trello site to receive and respond to questions on the draft GTAC</a:t>
            </a:r>
          </a:p>
          <a:p>
            <a:pPr marL="864436" lvl="1" indent="-342908">
              <a:lnSpc>
                <a:spcPct val="150000"/>
              </a:lnSpc>
              <a:buFont typeface="Arial" panose="020B0604020202020204" pitchFamily="34" charset="0"/>
              <a:buChar char="•"/>
            </a:pPr>
            <a:r>
              <a:rPr lang="en-NZ" sz="1600" dirty="0"/>
              <a:t>Invitations to join the site will be sent to all parties registered with First Gas / GIC</a:t>
            </a:r>
          </a:p>
          <a:p>
            <a:pPr marL="342908" indent="-342908">
              <a:lnSpc>
                <a:spcPct val="150000"/>
              </a:lnSpc>
              <a:buFont typeface="Arial" panose="020B0604020202020204" pitchFamily="34" charset="0"/>
              <a:buChar char="•"/>
            </a:pPr>
            <a:r>
              <a:rPr lang="en-NZ" sz="1600" dirty="0"/>
              <a:t>Provides a streamlined way of communicating and collaborating on the GTAC over the next few months</a:t>
            </a:r>
          </a:p>
          <a:p>
            <a:pPr marL="342908" indent="-342908">
              <a:lnSpc>
                <a:spcPct val="150000"/>
              </a:lnSpc>
              <a:buFont typeface="Arial" panose="020B0604020202020204" pitchFamily="34" charset="0"/>
              <a:buChar char="•"/>
            </a:pPr>
            <a:endParaRPr lang="en-NZ" sz="1600" dirty="0"/>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Collaboration via Trello</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6</a:t>
            </a:fld>
            <a:endParaRPr lang="en-NZ" sz="1400" dirty="0"/>
          </a:p>
        </p:txBody>
      </p:sp>
      <p:pic>
        <p:nvPicPr>
          <p:cNvPr id="5" name="Picture 4"/>
          <p:cNvPicPr>
            <a:picLocks noChangeAspect="1"/>
          </p:cNvPicPr>
          <p:nvPr/>
        </p:nvPicPr>
        <p:blipFill>
          <a:blip r:embed="rId2"/>
          <a:stretch>
            <a:fillRect/>
          </a:stretch>
        </p:blipFill>
        <p:spPr>
          <a:xfrm>
            <a:off x="828976" y="3233522"/>
            <a:ext cx="8638941" cy="4177219"/>
          </a:xfrm>
          <a:prstGeom prst="rect">
            <a:avLst/>
          </a:prstGeom>
        </p:spPr>
      </p:pic>
    </p:spTree>
    <p:extLst>
      <p:ext uri="{BB962C8B-B14F-4D97-AF65-F5344CB8AC3E}">
        <p14:creationId xmlns:p14="http://schemas.microsoft.com/office/powerpoint/2010/main" val="248046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3170" y="1686945"/>
            <a:ext cx="9838149" cy="5386090"/>
          </a:xfrm>
          <a:prstGeom prst="rect">
            <a:avLst/>
          </a:prstGeom>
          <a:noFill/>
        </p:spPr>
        <p:txBody>
          <a:bodyPr wrap="square" rtlCol="0">
            <a:spAutoFit/>
          </a:bodyPr>
          <a:lstStyle/>
          <a:p>
            <a:pPr marL="342908" indent="-342908">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rPr>
              <a:t>VTC and MPOC change requests progressing through both processes</a:t>
            </a:r>
          </a:p>
          <a:p>
            <a:pPr marL="864436" lvl="1" indent="-342908">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rPr>
              <a:t>Proposed MPOC termination clause used as a process to govern minimum requirements for adopting the GTAC (“materially better” than the status quo, procedural arrangements in place)</a:t>
            </a:r>
          </a:p>
          <a:p>
            <a:pPr marL="342908" indent="-342908">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rPr>
              <a:t>GIC due to issue draft recommendation on MPOC change request on Friday, 25 August 2017</a:t>
            </a:r>
            <a:endParaRPr lang="en-NZ" sz="3200" dirty="0"/>
          </a:p>
          <a:p>
            <a:pPr marL="342908" indent="-342908">
              <a:spcAft>
                <a:spcPts val="600"/>
              </a:spcAft>
              <a:buFont typeface="Arial" panose="020B0604020202020204" pitchFamily="34" charset="0"/>
              <a:buChar char="•"/>
            </a:pPr>
            <a:r>
              <a:rPr lang="en-NZ" sz="1600" dirty="0">
                <a:latin typeface="Arial" panose="020B0604020202020204" pitchFamily="34" charset="0"/>
                <a:ea typeface="Calibri" panose="020F0502020204030204" pitchFamily="34" charset="0"/>
              </a:rPr>
              <a:t>In submissions on proposed MPOC change, shippers expressed concern about the period allowed for implementation of the new IT software</a:t>
            </a:r>
          </a:p>
          <a:p>
            <a:pPr marL="342908" indent="-342908">
              <a:spcAft>
                <a:spcPts val="600"/>
              </a:spcAft>
              <a:buFont typeface="Arial" panose="020B0604020202020204" pitchFamily="34" charset="0"/>
              <a:buChar char="•"/>
            </a:pPr>
            <a:r>
              <a:rPr lang="en-NZ" sz="1600" dirty="0">
                <a:latin typeface="Arial" panose="020B0604020202020204" pitchFamily="34" charset="0"/>
                <a:ea typeface="Calibri" panose="020F0502020204030204" pitchFamily="34" charset="0"/>
              </a:rPr>
              <a:t>The 40 business day period mentioned in the MPOC change request is a final check point to confirm that the software and other systems required to implement the GTAC will be ready when the GTAC starts operation. This reflects its status as a condition precedent in the MPOC</a:t>
            </a:r>
          </a:p>
          <a:p>
            <a:pPr marL="342908" indent="-342908">
              <a:spcAft>
                <a:spcPts val="600"/>
              </a:spcAft>
              <a:buFont typeface="Arial" panose="020B0604020202020204" pitchFamily="34" charset="0"/>
              <a:buChar char="•"/>
            </a:pPr>
            <a:r>
              <a:rPr lang="en-NZ" sz="1600" dirty="0">
                <a:latin typeface="Arial" panose="020B0604020202020204" pitchFamily="34" charset="0"/>
                <a:ea typeface="Calibri" panose="020F0502020204030204" pitchFamily="34" charset="0"/>
              </a:rPr>
              <a:t>We will be engaging with shippers well before this point</a:t>
            </a:r>
          </a:p>
          <a:p>
            <a:pPr marL="864436" lvl="1" indent="-342908">
              <a:spcAft>
                <a:spcPts val="600"/>
              </a:spcAft>
              <a:buFont typeface="Arial" panose="020B0604020202020204" pitchFamily="34" charset="0"/>
              <a:buChar char="•"/>
            </a:pPr>
            <a:r>
              <a:rPr lang="en-NZ" sz="1600" dirty="0">
                <a:latin typeface="Arial" panose="020B0604020202020204" pitchFamily="34" charset="0"/>
                <a:ea typeface="Calibri" panose="020F0502020204030204" pitchFamily="34" charset="0"/>
              </a:rPr>
              <a:t>We intend to issue the Requirements and RFP documents over the coming month and complete the software selection process by the end of 2017. The implementation process will commence in January 2018</a:t>
            </a:r>
          </a:p>
          <a:p>
            <a:pPr marL="864436" lvl="1" indent="-342908">
              <a:spcAft>
                <a:spcPts val="600"/>
              </a:spcAft>
              <a:buFont typeface="Arial" panose="020B0604020202020204" pitchFamily="34" charset="0"/>
              <a:buChar char="•"/>
            </a:pPr>
            <a:r>
              <a:rPr lang="en-NZ" sz="1600" dirty="0">
                <a:latin typeface="Arial" panose="020B0604020202020204" pitchFamily="34" charset="0"/>
                <a:ea typeface="Calibri" panose="020F0502020204030204" pitchFamily="34" charset="0"/>
              </a:rPr>
              <a:t>As the implementation proceeds, shippers and other interested parties will be provided with information on the operation of the software selected, and its data interfaces. We will need shipper participation to develop the reporting functions. Training will also be scheduled. Most of this will happen before the 40 business day period commences</a:t>
            </a:r>
          </a:p>
          <a:p>
            <a:pPr marL="864436" lvl="1" indent="-342908">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rPr>
              <a:t>We will advise of any delays in the IT implementation process. We acknowledge that the process involves the risk of delays and will be actively managing these risks</a:t>
            </a:r>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Context for draft GTAC release – Code transition</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7</a:t>
            </a:fld>
            <a:endParaRPr lang="en-NZ" sz="1400" dirty="0"/>
          </a:p>
        </p:txBody>
      </p:sp>
    </p:spTree>
    <p:extLst>
      <p:ext uri="{BB962C8B-B14F-4D97-AF65-F5344CB8AC3E}">
        <p14:creationId xmlns:p14="http://schemas.microsoft.com/office/powerpoint/2010/main" val="1253235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Context for draft GTAC release – IT procurement process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8</a:t>
            </a:fld>
            <a:endParaRPr lang="en-NZ" sz="1400" dirty="0"/>
          </a:p>
        </p:txBody>
      </p:sp>
      <p:sp>
        <p:nvSpPr>
          <p:cNvPr id="5" name="Rectangle 4"/>
          <p:cNvSpPr/>
          <p:nvPr/>
        </p:nvSpPr>
        <p:spPr>
          <a:xfrm>
            <a:off x="748138" y="3839153"/>
            <a:ext cx="9320765" cy="376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48139" y="3873417"/>
            <a:ext cx="12708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August  2017</a:t>
            </a:r>
          </a:p>
        </p:txBody>
      </p:sp>
      <p:sp>
        <p:nvSpPr>
          <p:cNvPr id="8" name="TextBox 7"/>
          <p:cNvSpPr txBox="1"/>
          <p:nvPr/>
        </p:nvSpPr>
        <p:spPr>
          <a:xfrm>
            <a:off x="8524734" y="3864879"/>
            <a:ext cx="15441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September 2018</a:t>
            </a:r>
          </a:p>
        </p:txBody>
      </p:sp>
      <p:sp>
        <p:nvSpPr>
          <p:cNvPr id="9" name="TextBox 8"/>
          <p:cNvSpPr txBox="1"/>
          <p:nvPr/>
        </p:nvSpPr>
        <p:spPr>
          <a:xfrm>
            <a:off x="4839815" y="3873416"/>
            <a:ext cx="14216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March 2018</a:t>
            </a:r>
          </a:p>
        </p:txBody>
      </p:sp>
      <p:cxnSp>
        <p:nvCxnSpPr>
          <p:cNvPr id="10" name="Straight Connector 9"/>
          <p:cNvCxnSpPr/>
          <p:nvPr/>
        </p:nvCxnSpPr>
        <p:spPr>
          <a:xfrm>
            <a:off x="1503149" y="4241441"/>
            <a:ext cx="0" cy="361833"/>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8138" y="4671697"/>
            <a:ext cx="15418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prstClr val="black"/>
                </a:solidFill>
                <a:latin typeface="Arial" panose="020B0604020202020204" pitchFamily="34" charset="0"/>
                <a:cs typeface="Arial" panose="020B0604020202020204" pitchFamily="34" charset="0"/>
              </a:rPr>
              <a:t>Appoint Bid Evaluation Panel</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2" name="Straight Connector 11"/>
          <p:cNvCxnSpPr/>
          <p:nvPr/>
        </p:nvCxnSpPr>
        <p:spPr>
          <a:xfrm flipV="1">
            <a:off x="1139361" y="3045709"/>
            <a:ext cx="0" cy="781566"/>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525" y="2447756"/>
            <a:ext cx="22885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Finalise Requirements Document and RFP</a:t>
            </a:r>
          </a:p>
        </p:txBody>
      </p:sp>
      <p:cxnSp>
        <p:nvCxnSpPr>
          <p:cNvPr id="14" name="Straight Connector 13"/>
          <p:cNvCxnSpPr/>
          <p:nvPr/>
        </p:nvCxnSpPr>
        <p:spPr>
          <a:xfrm flipV="1">
            <a:off x="4073875" y="3537696"/>
            <a:ext cx="0" cy="289578"/>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45427" y="2957317"/>
            <a:ext cx="145689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Commence implementation</a:t>
            </a:r>
          </a:p>
        </p:txBody>
      </p:sp>
      <p:sp>
        <p:nvSpPr>
          <p:cNvPr id="16" name="TextBox 15"/>
          <p:cNvSpPr txBox="1"/>
          <p:nvPr/>
        </p:nvSpPr>
        <p:spPr>
          <a:xfrm>
            <a:off x="2491477" y="4677162"/>
            <a:ext cx="180271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Select vendor and negotiate contract</a:t>
            </a:r>
          </a:p>
        </p:txBody>
      </p:sp>
      <p:sp>
        <p:nvSpPr>
          <p:cNvPr id="17" name="TextBox 16"/>
          <p:cNvSpPr txBox="1"/>
          <p:nvPr/>
        </p:nvSpPr>
        <p:spPr>
          <a:xfrm>
            <a:off x="2612036" y="3853615"/>
            <a:ext cx="156160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December 2017</a:t>
            </a:r>
          </a:p>
        </p:txBody>
      </p:sp>
      <p:sp>
        <p:nvSpPr>
          <p:cNvPr id="18" name="TextBox 17"/>
          <p:cNvSpPr txBox="1"/>
          <p:nvPr/>
        </p:nvSpPr>
        <p:spPr>
          <a:xfrm>
            <a:off x="6818459" y="3873415"/>
            <a:ext cx="15351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June 2018</a:t>
            </a:r>
          </a:p>
        </p:txBody>
      </p:sp>
      <p:sp>
        <p:nvSpPr>
          <p:cNvPr id="19" name="TextBox 18"/>
          <p:cNvSpPr txBox="1"/>
          <p:nvPr/>
        </p:nvSpPr>
        <p:spPr>
          <a:xfrm>
            <a:off x="9283792" y="2934757"/>
            <a:ext cx="14088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Software </a:t>
            </a:r>
            <a:b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 Live</a:t>
            </a:r>
          </a:p>
        </p:txBody>
      </p:sp>
      <p:sp>
        <p:nvSpPr>
          <p:cNvPr id="20" name="TextBox 19"/>
          <p:cNvSpPr txBox="1"/>
          <p:nvPr/>
        </p:nvSpPr>
        <p:spPr>
          <a:xfrm>
            <a:off x="1805816" y="2977532"/>
            <a:ext cx="13871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Commence </a:t>
            </a:r>
            <a:r>
              <a:rPr lang="en-NZ" sz="1400" dirty="0">
                <a:solidFill>
                  <a:prstClr val="black"/>
                </a:solidFill>
                <a:latin typeface="Arial" panose="020B0604020202020204" pitchFamily="34" charset="0"/>
                <a:cs typeface="Arial" panose="020B0604020202020204" pitchFamily="34" charset="0"/>
              </a:rPr>
              <a:t>bid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evaluation</a:t>
            </a:r>
          </a:p>
        </p:txBody>
      </p:sp>
      <p:cxnSp>
        <p:nvCxnSpPr>
          <p:cNvPr id="21" name="Straight Connector 20"/>
          <p:cNvCxnSpPr/>
          <p:nvPr/>
        </p:nvCxnSpPr>
        <p:spPr>
          <a:xfrm flipV="1">
            <a:off x="2514973" y="3526717"/>
            <a:ext cx="0" cy="300557"/>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392835" y="4241441"/>
            <a:ext cx="0" cy="361833"/>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0048829" y="3535953"/>
            <a:ext cx="0" cy="289578"/>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586057" y="4640218"/>
            <a:ext cx="180271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Software conditions met to proceed</a:t>
            </a:r>
          </a:p>
        </p:txBody>
      </p:sp>
      <p:cxnSp>
        <p:nvCxnSpPr>
          <p:cNvPr id="25" name="Straight Connector 24"/>
          <p:cNvCxnSpPr/>
          <p:nvPr/>
        </p:nvCxnSpPr>
        <p:spPr>
          <a:xfrm>
            <a:off x="8511517" y="4222968"/>
            <a:ext cx="0" cy="361833"/>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77812" y="3253007"/>
            <a:ext cx="173004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Implementation and Training Period</a:t>
            </a:r>
          </a:p>
        </p:txBody>
      </p:sp>
      <p:cxnSp>
        <p:nvCxnSpPr>
          <p:cNvPr id="27" name="Straight Arrow Connector 26"/>
          <p:cNvCxnSpPr/>
          <p:nvPr/>
        </p:nvCxnSpPr>
        <p:spPr>
          <a:xfrm flipH="1">
            <a:off x="4294194" y="3657086"/>
            <a:ext cx="1783618" cy="138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807861" y="3657086"/>
            <a:ext cx="214300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8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0116" y="1770080"/>
            <a:ext cx="5061775" cy="5139869"/>
          </a:xfrm>
          <a:prstGeom prst="rect">
            <a:avLst/>
          </a:prstGeom>
          <a:noFill/>
        </p:spPr>
        <p:txBody>
          <a:bodyPr wrap="square" rtlCol="0">
            <a:spAutoFit/>
          </a:bodyPr>
          <a:lstStyle/>
          <a:p>
            <a:pPr marL="342908" indent="-342908">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rPr>
              <a:t>We have been asked to clarify the status of negotiating the GTAC</a:t>
            </a:r>
            <a:endParaRPr lang="en-NZ" sz="3200" dirty="0"/>
          </a:p>
          <a:p>
            <a:pPr marL="342908" indent="-342908">
              <a:spcAft>
                <a:spcPts val="600"/>
              </a:spcAft>
              <a:buFont typeface="Arial" panose="020B0604020202020204" pitchFamily="34" charset="0"/>
              <a:buChar char="•"/>
            </a:pPr>
            <a:r>
              <a:rPr lang="en-NZ" sz="1600" dirty="0"/>
              <a:t>Negotiation is defined as discussion aimed at reaching an agreement </a:t>
            </a:r>
          </a:p>
          <a:p>
            <a:pPr marL="342908" indent="-342908">
              <a:spcAft>
                <a:spcPts val="600"/>
              </a:spcAft>
              <a:buFont typeface="Arial" panose="020B0604020202020204" pitchFamily="34" charset="0"/>
              <a:buChar char="•"/>
            </a:pPr>
            <a:r>
              <a:rPr lang="en-NZ" sz="1600" dirty="0"/>
              <a:t>In this case, negotiation involves multiple stakeholders, interests, options – but one standard set of terms</a:t>
            </a:r>
          </a:p>
          <a:p>
            <a:pPr marL="342908" indent="-342908">
              <a:spcAft>
                <a:spcPts val="600"/>
              </a:spcAft>
              <a:buFont typeface="Arial" panose="020B0604020202020204" pitchFamily="34" charset="0"/>
              <a:buChar char="•"/>
            </a:pPr>
            <a:r>
              <a:rPr lang="en-NZ" sz="1600" dirty="0"/>
              <a:t>Negotiation on the GTAC has been ongoing for several months</a:t>
            </a:r>
          </a:p>
          <a:p>
            <a:pPr marL="342908" indent="-342908">
              <a:spcAft>
                <a:spcPts val="600"/>
              </a:spcAft>
              <a:buFont typeface="Arial" panose="020B0604020202020204" pitchFamily="34" charset="0"/>
              <a:buChar char="•"/>
            </a:pPr>
            <a:r>
              <a:rPr lang="en-NZ" sz="1600" dirty="0"/>
              <a:t>Have used a process of sharing ideas and testing concepts through consultation papers, workshops, one-on-one meetings</a:t>
            </a:r>
          </a:p>
          <a:p>
            <a:pPr marL="342908" indent="-342908">
              <a:spcAft>
                <a:spcPts val="600"/>
              </a:spcAft>
              <a:buFont typeface="Arial" panose="020B0604020202020204" pitchFamily="34" charset="0"/>
              <a:buChar char="•"/>
            </a:pPr>
            <a:r>
              <a:rPr lang="en-NZ" sz="1600" dirty="0">
                <a:latin typeface="Arial" panose="020B0604020202020204" pitchFamily="34" charset="0"/>
                <a:ea typeface="Calibri" panose="020F0502020204030204" pitchFamily="34" charset="0"/>
              </a:rPr>
              <a:t>Have tried to reflect different views in evolving thinking on the best set of access arrangements, as illustrated by proposals on:</a:t>
            </a:r>
          </a:p>
          <a:p>
            <a:pPr marL="864436" lvl="1" indent="-342908">
              <a:spcAft>
                <a:spcPts val="600"/>
              </a:spcAft>
              <a:buFont typeface="Arial" panose="020B0604020202020204" pitchFamily="34" charset="0"/>
              <a:buChar char="•"/>
            </a:pPr>
            <a:r>
              <a:rPr lang="en-NZ" sz="1600" dirty="0">
                <a:latin typeface="Arial" panose="020B0604020202020204" pitchFamily="34" charset="0"/>
                <a:ea typeface="Calibri" panose="020F0502020204030204" pitchFamily="34" charset="0"/>
              </a:rPr>
              <a:t>Zones v Delivery Point nominations</a:t>
            </a:r>
          </a:p>
          <a:p>
            <a:pPr marL="864436" lvl="1" indent="-342908">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rPr>
              <a:t>Initial allocations, OBAs</a:t>
            </a:r>
          </a:p>
          <a:p>
            <a:pPr marL="864436" lvl="1" indent="-342908">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rPr>
              <a:t>Extent of PRs made available</a:t>
            </a:r>
          </a:p>
        </p:txBody>
      </p:sp>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Context for draft GTAC release – Negotiation process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9</a:t>
            </a:fld>
            <a:endParaRPr lang="en-NZ" sz="1400" dirty="0"/>
          </a:p>
        </p:txBody>
      </p:sp>
      <p:pic>
        <p:nvPicPr>
          <p:cNvPr id="3" name="Picture 2"/>
          <p:cNvPicPr>
            <a:picLocks noChangeAspect="1"/>
          </p:cNvPicPr>
          <p:nvPr/>
        </p:nvPicPr>
        <p:blipFill>
          <a:blip r:embed="rId2"/>
          <a:stretch>
            <a:fillRect/>
          </a:stretch>
        </p:blipFill>
        <p:spPr>
          <a:xfrm>
            <a:off x="6071612" y="2345189"/>
            <a:ext cx="4087119" cy="3365862"/>
          </a:xfrm>
          <a:prstGeom prst="rect">
            <a:avLst/>
          </a:prstGeom>
        </p:spPr>
      </p:pic>
    </p:spTree>
    <p:extLst>
      <p:ext uri="{BB962C8B-B14F-4D97-AF65-F5344CB8AC3E}">
        <p14:creationId xmlns:p14="http://schemas.microsoft.com/office/powerpoint/2010/main" val="362127860"/>
      </p:ext>
    </p:extLst>
  </p:cSld>
  <p:clrMapOvr>
    <a:masterClrMapping/>
  </p:clrMapOvr>
</p:sld>
</file>

<file path=ppt/theme/theme1.xml><?xml version="1.0" encoding="utf-8"?>
<a:theme xmlns:a="http://schemas.openxmlformats.org/drawingml/2006/main" name="First Gas PPT Template V6">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Gas PPT Template V6.potx</Template>
  <TotalTime>8981</TotalTime>
  <Words>4827</Words>
  <Application>Microsoft Office PowerPoint</Application>
  <PresentationFormat>Custom</PresentationFormat>
  <Paragraphs>710</Paragraphs>
  <Slides>39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Lucida Grande</vt:lpstr>
      <vt:lpstr>Times New Roman</vt:lpstr>
      <vt:lpstr>Wingdings</vt:lpstr>
      <vt:lpstr>First Gas PPT Template V6</vt:lpstr>
      <vt:lpstr>Gas Transmission Access: Draft GTAC Release       </vt:lpstr>
      <vt:lpstr>PowerPoint Presentation</vt:lpstr>
      <vt:lpstr>Context for GTAC release </vt:lpstr>
      <vt:lpstr>PowerPoint Presentation</vt:lpstr>
      <vt:lpstr>PowerPoint Presentation</vt:lpstr>
      <vt:lpstr>PowerPoint Presentation</vt:lpstr>
      <vt:lpstr>PowerPoint Presentation</vt:lpstr>
      <vt:lpstr>PowerPoint Presentation</vt:lpstr>
      <vt:lpstr>PowerPoint Presentation</vt:lpstr>
      <vt:lpstr>Overview of GTAC contents and construction </vt:lpstr>
      <vt:lpstr>PowerPoint Presentation</vt:lpstr>
      <vt:lpstr>PowerPoint Presentation</vt:lpstr>
      <vt:lpstr>PowerPoint Presentation</vt:lpstr>
      <vt:lpstr>PowerPoint Presentation</vt:lpstr>
      <vt:lpstr>Walk through of draft GTAC by section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and proposed process</vt:lpstr>
      <vt:lpstr>PowerPoint Presentation</vt:lpstr>
    </vt:vector>
  </TitlesOfParts>
  <Company>Powerco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Ranson</dc:creator>
  <cp:lastModifiedBy>Ben Gerritsen</cp:lastModifiedBy>
  <cp:revision>581</cp:revision>
  <cp:lastPrinted>2017-08-16T21:25:49Z</cp:lastPrinted>
  <dcterms:created xsi:type="dcterms:W3CDTF">2016-03-15T20:45:13Z</dcterms:created>
  <dcterms:modified xsi:type="dcterms:W3CDTF">2017-08-16T21:32:03Z</dcterms:modified>
</cp:coreProperties>
</file>