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57326"/>
            <a:ext cx="6028267" cy="2898775"/>
          </a:xfrm>
        </p:spPr>
        <p:txBody>
          <a:bodyPr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846667" y="6311900"/>
            <a:ext cx="1913467" cy="24130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2667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533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901700" indent="-3683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168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200" dirty="0" smtClean="0"/>
              <a:t>© </a:t>
            </a:r>
            <a:r>
              <a:rPr lang="en-AU" sz="1200" dirty="0" err="1" smtClean="0"/>
              <a:t>Trustpower</a:t>
            </a:r>
            <a:r>
              <a:rPr lang="en-AU" sz="1200" dirty="0" smtClean="0"/>
              <a:t> Limited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3672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846667" y="6311900"/>
            <a:ext cx="1913467" cy="24130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2667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533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901700" indent="-3683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168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200" dirty="0" smtClean="0"/>
              <a:t>© </a:t>
            </a:r>
            <a:r>
              <a:rPr lang="en-AU" sz="1200" dirty="0" err="1" smtClean="0"/>
              <a:t>Trustpower</a:t>
            </a:r>
            <a:r>
              <a:rPr lang="en-AU" sz="1200" dirty="0" smtClean="0"/>
              <a:t> Limited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06310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>
          <a:xfrm>
            <a:off x="846667" y="6311900"/>
            <a:ext cx="1913467" cy="24130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2667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533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901700" indent="-3683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168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200" dirty="0" smtClean="0"/>
              <a:t>© </a:t>
            </a:r>
            <a:r>
              <a:rPr lang="en-AU" sz="1200" dirty="0" err="1" smtClean="0"/>
              <a:t>Trustpower</a:t>
            </a:r>
            <a:r>
              <a:rPr lang="en-AU" sz="1200" dirty="0" smtClean="0"/>
              <a:t> Limited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29942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667" y="854073"/>
            <a:ext cx="4741333" cy="1063627"/>
          </a:xfrm>
        </p:spPr>
        <p:txBody>
          <a:bodyPr anchor="t" anchorCtr="0">
            <a:noAutofit/>
          </a:bodyPr>
          <a:lstStyle>
            <a:lvl1pPr algn="l">
              <a:defRPr sz="3733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6667" y="2222500"/>
            <a:ext cx="4741333" cy="3746501"/>
          </a:xfrm>
        </p:spPr>
        <p:txBody>
          <a:bodyPr>
            <a:normAutofit/>
          </a:bodyPr>
          <a:lstStyle>
            <a:lvl1pPr marL="0" indent="0">
              <a:buNone/>
              <a:defRPr sz="26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316133" y="854076"/>
            <a:ext cx="5029200" cy="5114925"/>
          </a:xfrm>
        </p:spPr>
        <p:txBody>
          <a:bodyPr/>
          <a:lstStyle>
            <a:lvl1pPr>
              <a:defRPr sz="2667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37061" indent="-237061">
              <a:buFont typeface="Arial"/>
              <a:buChar char="•"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592652" indent="-355591">
              <a:buFont typeface="Lucida Grande"/>
              <a:buChar char="&gt;"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65176" indent="-372524"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46667" y="6311900"/>
            <a:ext cx="1913467" cy="24130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2667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533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901700" indent="-3683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168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200" dirty="0" smtClean="0"/>
              <a:t>© </a:t>
            </a:r>
            <a:r>
              <a:rPr lang="en-AU" sz="1200" dirty="0" err="1" smtClean="0"/>
              <a:t>Trustpower</a:t>
            </a:r>
            <a:r>
              <a:rPr lang="en-AU" sz="1200" dirty="0" smtClean="0"/>
              <a:t> Limited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42554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46667" y="6311900"/>
            <a:ext cx="1913467" cy="24130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2667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533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901700" indent="-3683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168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200" dirty="0" smtClean="0"/>
              <a:t>© </a:t>
            </a:r>
            <a:r>
              <a:rPr lang="en-AU" sz="1200" dirty="0" err="1" smtClean="0"/>
              <a:t>Trustpower</a:t>
            </a:r>
            <a:r>
              <a:rPr lang="en-AU" sz="1200" dirty="0" smtClean="0"/>
              <a:t> Limited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98553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6D502-A021-4076-8BC2-3F8991E473F6}" type="datetimeFigureOut">
              <a:rPr lang="en-NZ" smtClean="0"/>
              <a:t>22/08/2017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A9F71-0E47-4DF7-9010-A6B084030AE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31727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1467" y="1454149"/>
            <a:ext cx="9821333" cy="2330451"/>
          </a:xfrm>
        </p:spPr>
        <p:txBody>
          <a:bodyPr>
            <a:noAutofit/>
          </a:bodyPr>
          <a:lstStyle>
            <a:lvl1pPr algn="ctr">
              <a:defRPr sz="5333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846667" y="6311900"/>
            <a:ext cx="1913467" cy="24130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2667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533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901700" indent="-3683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168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200" dirty="0" smtClean="0"/>
              <a:t>© </a:t>
            </a:r>
            <a:r>
              <a:rPr lang="en-AU" sz="1200" dirty="0" err="1" smtClean="0"/>
              <a:t>Trustpower</a:t>
            </a:r>
            <a:r>
              <a:rPr lang="en-AU" sz="1200" dirty="0" smtClean="0"/>
              <a:t> Limited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16340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20800" y="929216"/>
            <a:ext cx="9821333" cy="2330451"/>
          </a:xfrm>
        </p:spPr>
        <p:txBody>
          <a:bodyPr>
            <a:noAutofit/>
          </a:bodyPr>
          <a:lstStyle>
            <a:lvl1pPr algn="l">
              <a:defRPr sz="4800">
                <a:solidFill>
                  <a:srgbClr val="7F1399"/>
                </a:solidFill>
              </a:defRPr>
            </a:lvl1pPr>
          </a:lstStyle>
          <a:p>
            <a:r>
              <a:rPr lang="en-AU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82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55591" indent="-355591">
              <a:buFont typeface="Arial"/>
              <a:buChar char="•"/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846667" y="6311900"/>
            <a:ext cx="1913467" cy="24130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2667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533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901700" indent="-3683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168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200" dirty="0" smtClean="0"/>
              <a:t>© </a:t>
            </a:r>
            <a:r>
              <a:rPr lang="en-AU" sz="1200" dirty="0" err="1" smtClean="0"/>
              <a:t>Trustpower</a:t>
            </a:r>
            <a:r>
              <a:rPr lang="en-AU" sz="1200" dirty="0" smtClean="0"/>
              <a:t> Limited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75283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846667" y="6311900"/>
            <a:ext cx="1913467" cy="24130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2667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533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901700" indent="-3683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168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200" dirty="0" smtClean="0"/>
              <a:t>© </a:t>
            </a:r>
            <a:r>
              <a:rPr lang="en-AU" sz="1200" dirty="0" err="1" smtClean="0"/>
              <a:t>Trustpower</a:t>
            </a:r>
            <a:r>
              <a:rPr lang="en-AU" sz="1200" dirty="0" smtClean="0"/>
              <a:t> Limited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336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667" y="914401"/>
            <a:ext cx="10430933" cy="4546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846667" y="6311900"/>
            <a:ext cx="1913467" cy="24130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2667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533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901700" indent="-3683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168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200" dirty="0" smtClean="0"/>
              <a:t>© </a:t>
            </a:r>
            <a:r>
              <a:rPr lang="en-AU" sz="1200" dirty="0" err="1" smtClean="0"/>
              <a:t>Trustpower</a:t>
            </a:r>
            <a:r>
              <a:rPr lang="en-AU" sz="1200" dirty="0" smtClean="0"/>
              <a:t> Limited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62891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4" y="1533129"/>
            <a:ext cx="5573181" cy="1362075"/>
          </a:xfrm>
        </p:spPr>
        <p:txBody>
          <a:bodyPr lIns="0" tIns="0" rIns="0" bIns="0" anchor="t">
            <a:normAutofit/>
          </a:bodyPr>
          <a:lstStyle>
            <a:lvl1pPr algn="l">
              <a:lnSpc>
                <a:spcPct val="90000"/>
              </a:lnSpc>
              <a:spcAft>
                <a:spcPts val="0"/>
              </a:spcAft>
              <a:defRPr sz="4267" b="0" i="0" cap="none"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3" y="2882505"/>
            <a:ext cx="5573183" cy="1130697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/>
                </a:solidFill>
                <a:latin typeface="Arial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44551" y="755651"/>
            <a:ext cx="2844800" cy="365125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lnSpc>
                <a:spcPct val="90000"/>
              </a:lnSpc>
              <a:defRPr sz="1600">
                <a:solidFill>
                  <a:schemeClr val="bg1"/>
                </a:solidFill>
                <a:latin typeface="Arial"/>
              </a:defRPr>
            </a:lvl1pPr>
          </a:lstStyle>
          <a:p>
            <a:fld id="{AB16D502-A021-4076-8BC2-3F8991E473F6}" type="datetimeFigureOut">
              <a:rPr lang="en-NZ" smtClean="0"/>
              <a:t>22/08/2017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4101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6667" y="1600201"/>
            <a:ext cx="5147733" cy="4525963"/>
          </a:xfrm>
        </p:spPr>
        <p:txBody>
          <a:bodyPr/>
          <a:lstStyle>
            <a:lvl1pPr>
              <a:defRPr sz="2667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37061" indent="-237061">
              <a:buFont typeface="Arial"/>
              <a:buChar char="•"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592652" indent="-355591">
              <a:buFont typeface="Lucida Grande"/>
              <a:buChar char="&gt;"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65176" indent="-372524"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6265333" y="1600201"/>
            <a:ext cx="5012267" cy="4525963"/>
          </a:xfrm>
        </p:spPr>
        <p:txBody>
          <a:bodyPr/>
          <a:lstStyle>
            <a:lvl1pPr>
              <a:defRPr sz="2667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37061" indent="-237061">
              <a:buFont typeface="Arial"/>
              <a:buChar char="•"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592652" indent="-355591">
              <a:buFont typeface="Lucida Grande"/>
              <a:buChar char="&gt;"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65176" indent="-372524"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46667" y="6311900"/>
            <a:ext cx="1913467" cy="24130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2667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533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901700" indent="-3683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168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200" dirty="0" smtClean="0"/>
              <a:t>© </a:t>
            </a:r>
            <a:r>
              <a:rPr lang="en-AU" sz="1200" dirty="0" err="1" smtClean="0"/>
              <a:t>Trustpower</a:t>
            </a:r>
            <a:r>
              <a:rPr lang="en-AU" sz="1200" dirty="0" smtClean="0"/>
              <a:t> Limited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277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6667" y="1535113"/>
            <a:ext cx="5149851" cy="639763"/>
          </a:xfrm>
        </p:spPr>
        <p:txBody>
          <a:bodyPr anchor="b">
            <a:normAutofit/>
          </a:bodyPr>
          <a:lstStyle>
            <a:lvl1pPr marL="0" indent="0">
              <a:buNone/>
              <a:defRPr sz="2667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084233" cy="639763"/>
          </a:xfrm>
        </p:spPr>
        <p:txBody>
          <a:bodyPr anchor="b">
            <a:normAutofit/>
          </a:bodyPr>
          <a:lstStyle>
            <a:lvl1pPr marL="0" indent="0">
              <a:buNone/>
              <a:defRPr sz="2667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846667" y="2324101"/>
            <a:ext cx="5147733" cy="3802063"/>
          </a:xfrm>
        </p:spPr>
        <p:txBody>
          <a:bodyPr/>
          <a:lstStyle>
            <a:lvl1pPr>
              <a:defRPr sz="2667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37061" indent="-237061">
              <a:buFont typeface="Arial"/>
              <a:buChar char="•"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592652" indent="-355591">
              <a:buFont typeface="Lucida Grande"/>
              <a:buChar char="&gt;"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65176" indent="-372524"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193368" y="2324101"/>
            <a:ext cx="5084233" cy="3802063"/>
          </a:xfrm>
        </p:spPr>
        <p:txBody>
          <a:bodyPr/>
          <a:lstStyle>
            <a:lvl1pPr>
              <a:defRPr sz="2667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37061" indent="-237061">
              <a:buFont typeface="Arial"/>
              <a:buChar char="•"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592652" indent="-355591">
              <a:buFont typeface="Lucida Grande"/>
              <a:buChar char="&gt;"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65176" indent="-372524"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846667" y="6311900"/>
            <a:ext cx="1913467" cy="24130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1pPr>
            <a:lvl2pPr marL="2667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533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901700" indent="-3683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168400" indent="-2667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4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200" dirty="0" smtClean="0"/>
              <a:t>© </a:t>
            </a:r>
            <a:r>
              <a:rPr lang="en-AU" sz="1200" dirty="0" err="1" smtClean="0"/>
              <a:t>Trustpower</a:t>
            </a:r>
            <a:r>
              <a:rPr lang="en-AU" sz="1200" dirty="0" smtClean="0"/>
              <a:t> Limited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24589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6667" y="620896"/>
            <a:ext cx="10430933" cy="75070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6667" y="1625601"/>
            <a:ext cx="10430933" cy="3835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243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267" b="0" i="0" kern="1200">
          <a:solidFill>
            <a:srgbClr val="7F1399"/>
          </a:solidFill>
          <a:latin typeface="Arial"/>
          <a:ea typeface="+mj-ea"/>
          <a:cs typeface="Arial"/>
        </a:defRPr>
      </a:lvl1pPr>
    </p:titleStyle>
    <p:bodyStyle>
      <a:lvl1pPr marL="0" indent="0" algn="l" defTabSz="609585" rtl="0" eaLnBrk="1" latinLnBrk="0" hangingPunct="1">
        <a:lnSpc>
          <a:spcPct val="90000"/>
        </a:lnSpc>
        <a:spcBef>
          <a:spcPts val="0"/>
        </a:spcBef>
        <a:spcAft>
          <a:spcPts val="800"/>
        </a:spcAft>
        <a:buFont typeface="Arial"/>
        <a:buNone/>
        <a:defRPr sz="2667" b="0" i="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355591" indent="-355591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667" b="0" i="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2pPr>
      <a:lvl3pPr marL="711182" indent="-355591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667" b="0" i="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3pPr>
      <a:lvl4pPr marL="1202237" indent="-491054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667" b="0" i="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4pPr>
      <a:lvl5pPr marL="1557828" indent="-355591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667" b="0" i="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Priority Rights – A </a:t>
            </a:r>
            <a:r>
              <a:rPr lang="en-US" dirty="0" err="1" smtClean="0"/>
              <a:t>Trustpower</a:t>
            </a:r>
            <a:r>
              <a:rPr lang="en-US" dirty="0" smtClean="0"/>
              <a:t> perspective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 2017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95779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Rights - Our interpretation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Priority Rights intended to provide a signal of the value of scarce capacity.</a:t>
            </a:r>
          </a:p>
          <a:p>
            <a:r>
              <a:rPr lang="en-US" sz="2400" dirty="0" smtClean="0"/>
              <a:t>Will only apply where First Gas is of the view that Congestion may occur.</a:t>
            </a:r>
          </a:p>
          <a:p>
            <a:pPr lvl="3"/>
            <a:r>
              <a:rPr lang="en-US" sz="2400" dirty="0" smtClean="0"/>
              <a:t>Requires gate to be removed from Zonal nominations.</a:t>
            </a:r>
          </a:p>
          <a:p>
            <a:pPr lvl="3"/>
            <a:r>
              <a:rPr lang="en-US" sz="2400" dirty="0" smtClean="0"/>
              <a:t>Auction rules will be notified 10 Business days before auction.</a:t>
            </a:r>
          </a:p>
          <a:p>
            <a:pPr lvl="3"/>
            <a:r>
              <a:rPr lang="en-US" sz="2400" dirty="0" smtClean="0"/>
              <a:t>Reserve price set by First Gas.</a:t>
            </a:r>
          </a:p>
          <a:p>
            <a:pPr lvl="1"/>
            <a:r>
              <a:rPr lang="en-US" sz="2400" dirty="0" smtClean="0"/>
              <a:t>Parties with no Priority Right’s will have their DNC reduced should congestion occur, with demand anticipated to provide a response.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3031269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Trustpower</a:t>
            </a:r>
            <a:r>
              <a:rPr lang="en-US" dirty="0" smtClean="0"/>
              <a:t> Concerns - Overview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666" y="1371600"/>
            <a:ext cx="10430933" cy="3835400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 smtClean="0"/>
              <a:t>Unlikely Priority </a:t>
            </a:r>
            <a:r>
              <a:rPr lang="en-US" sz="9600" dirty="0" smtClean="0"/>
              <a:t>Rights </a:t>
            </a:r>
            <a:r>
              <a:rPr lang="en-US" sz="9600" dirty="0" smtClean="0"/>
              <a:t>will result in a physical response to solve congestion where there are only MM/SME customers at a gate </a:t>
            </a:r>
          </a:p>
          <a:p>
            <a:r>
              <a:rPr lang="en-US" sz="9600" dirty="0" smtClean="0"/>
              <a:t>Creates a barrier to competition</a:t>
            </a:r>
          </a:p>
          <a:p>
            <a:pPr lvl="3"/>
            <a:r>
              <a:rPr lang="en-US" sz="9600" dirty="0" smtClean="0"/>
              <a:t>Smaller retailers will not be able to compete with larger retailers as they have a bigger customer base to spread the costs of Priority Rights across.  </a:t>
            </a:r>
          </a:p>
          <a:p>
            <a:pPr lvl="3"/>
            <a:r>
              <a:rPr lang="en-US" sz="9600" dirty="0" smtClean="0"/>
              <a:t>Introduces additional complexity. </a:t>
            </a:r>
          </a:p>
          <a:p>
            <a:pPr lvl="1"/>
            <a:r>
              <a:rPr lang="en-US" sz="9600" dirty="0" smtClean="0"/>
              <a:t>Creates potential for gaming </a:t>
            </a:r>
          </a:p>
          <a:p>
            <a:pPr lvl="3"/>
            <a:r>
              <a:rPr lang="en-US" sz="9600" dirty="0"/>
              <a:t>Lack of transparency of bidding rules (</a:t>
            </a:r>
            <a:r>
              <a:rPr lang="en-US" sz="9600" i="1" dirty="0"/>
              <a:t>only available 10 days in advance</a:t>
            </a:r>
            <a:r>
              <a:rPr lang="en-US" sz="9600" dirty="0"/>
              <a:t>) and no independent oversight of auction will be of concern to new entrants.</a:t>
            </a:r>
          </a:p>
          <a:p>
            <a:pPr lvl="1"/>
            <a:r>
              <a:rPr lang="en-US" sz="9600" dirty="0" smtClean="0"/>
              <a:t>Creates </a:t>
            </a:r>
            <a:r>
              <a:rPr lang="en-US" sz="9600" dirty="0"/>
              <a:t>additional cost to </a:t>
            </a:r>
            <a:r>
              <a:rPr lang="en-US" sz="9600" dirty="0" smtClean="0"/>
              <a:t>customers.</a:t>
            </a:r>
          </a:p>
          <a:p>
            <a:pPr lvl="1"/>
            <a:r>
              <a:rPr lang="en-US" sz="9600" dirty="0" smtClean="0"/>
              <a:t>Potential to create a H&amp;S issue.</a:t>
            </a:r>
          </a:p>
          <a:p>
            <a:pPr lvl="1"/>
            <a:r>
              <a:rPr lang="en-US" sz="9600" dirty="0" smtClean="0"/>
              <a:t>Potential to have congestion to a group of gates</a:t>
            </a:r>
          </a:p>
          <a:p>
            <a:pPr lvl="3"/>
            <a:r>
              <a:rPr lang="en-US" sz="9600" dirty="0" smtClean="0"/>
              <a:t>Should there be the ability to have regions contest for PR’s?</a:t>
            </a:r>
            <a:endParaRPr lang="en-US" sz="9600" dirty="0"/>
          </a:p>
          <a:p>
            <a:pPr lvl="1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43256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Tauranga Gas Gate - Situation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667" y="1625600"/>
            <a:ext cx="10430933" cy="4184995"/>
          </a:xfrm>
        </p:spPr>
        <p:txBody>
          <a:bodyPr>
            <a:normAutofit/>
          </a:bodyPr>
          <a:lstStyle/>
          <a:p>
            <a:r>
              <a:rPr lang="en-US" sz="2500" dirty="0" smtClean="0"/>
              <a:t>Maximum capacity: 1,179GJ</a:t>
            </a:r>
          </a:p>
          <a:p>
            <a:r>
              <a:rPr lang="en-US" sz="2500" dirty="0" smtClean="0"/>
              <a:t>Peak load: 		~1,000 (MM) (85% capacity)</a:t>
            </a:r>
          </a:p>
          <a:p>
            <a:pPr marL="1202237" lvl="4" indent="0">
              <a:buNone/>
            </a:pPr>
            <a:r>
              <a:rPr lang="en-US" sz="2500" dirty="0" smtClean="0"/>
              <a:t>				~120 (C&amp;I) (10% capacity)</a:t>
            </a:r>
          </a:p>
          <a:p>
            <a:r>
              <a:rPr lang="en-US" sz="2500" dirty="0" smtClean="0"/>
              <a:t>Total Peak Load: 	~1,120GJ (95% capacity)</a:t>
            </a:r>
          </a:p>
          <a:p>
            <a:r>
              <a:rPr lang="en-US" sz="2500" dirty="0" smtClean="0"/>
              <a:t>Flexible/controllable offtake ~0GJ</a:t>
            </a:r>
          </a:p>
          <a:p>
            <a:endParaRPr lang="en-US" sz="2500" dirty="0"/>
          </a:p>
          <a:p>
            <a:pPr marL="0" indent="0">
              <a:buNone/>
            </a:pPr>
            <a:r>
              <a:rPr lang="en-US" sz="2500" dirty="0" smtClean="0"/>
              <a:t>All Retailers will look to procure Priority </a:t>
            </a:r>
            <a:r>
              <a:rPr lang="en-US" sz="2500" dirty="0" smtClean="0"/>
              <a:t>Rights</a:t>
            </a:r>
            <a:r>
              <a:rPr lang="en-US" sz="2500" dirty="0" smtClean="0"/>
              <a:t>. Due to inherent uncertainty in forecasting and need to cover peak offtake, this will most likely result in the auction being over-subscribed.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98935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Tauranga </a:t>
            </a:r>
            <a:r>
              <a:rPr lang="en-US" dirty="0"/>
              <a:t>Gas </a:t>
            </a:r>
            <a:r>
              <a:rPr lang="en-US" dirty="0" smtClean="0"/>
              <a:t>Gate – Expected outcome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776" y="1791856"/>
            <a:ext cx="10430933" cy="38354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As it </a:t>
            </a:r>
            <a:r>
              <a:rPr lang="en-US" sz="2700" dirty="0"/>
              <a:t>is a one shot game, parties are incentivized to bid up to their </a:t>
            </a:r>
            <a:r>
              <a:rPr lang="en-US" sz="2700" dirty="0" smtClean="0"/>
              <a:t>maximum level of exposure (MW &amp; $) in an </a:t>
            </a:r>
            <a:r>
              <a:rPr lang="en-US" dirty="0" smtClean="0"/>
              <a:t>attempt </a:t>
            </a:r>
            <a:r>
              <a:rPr lang="en-US" dirty="0"/>
              <a:t>to win required </a:t>
            </a:r>
            <a:r>
              <a:rPr lang="en-US" dirty="0" smtClean="0"/>
              <a:t>Priority Right’s.</a:t>
            </a:r>
          </a:p>
          <a:p>
            <a:pPr lvl="3"/>
            <a:r>
              <a:rPr lang="en-US" dirty="0"/>
              <a:t>Strong upward pressure on auction prices </a:t>
            </a:r>
            <a:r>
              <a:rPr lang="en-US" dirty="0" smtClean="0"/>
              <a:t>anticipated, signaling the value of firm capacity (intent of Priority Right’s)</a:t>
            </a:r>
          </a:p>
          <a:p>
            <a:pPr lvl="3"/>
            <a:r>
              <a:rPr lang="en-US" dirty="0" smtClean="0"/>
              <a:t>Maximum bid price will be related to the penalties parties expect to face (potentially $10m of liability)</a:t>
            </a:r>
          </a:p>
          <a:p>
            <a:pPr lvl="1"/>
            <a:r>
              <a:rPr lang="en-US" dirty="0" smtClean="0"/>
              <a:t>Congestion will occur when MM load is high.</a:t>
            </a:r>
          </a:p>
          <a:p>
            <a:pPr lvl="3"/>
            <a:r>
              <a:rPr lang="en-US" dirty="0" smtClean="0"/>
              <a:t>Parties unsuccessful in procuring all their offtake will have high potential liability.</a:t>
            </a:r>
          </a:p>
          <a:p>
            <a:pPr lvl="3"/>
            <a:r>
              <a:rPr lang="en-US" dirty="0" smtClean="0"/>
              <a:t>No one will respond to Congestion signal as there is no controllability (analogous to CCM </a:t>
            </a:r>
            <a:r>
              <a:rPr lang="en-US" dirty="0" err="1" smtClean="0"/>
              <a:t>regs</a:t>
            </a:r>
            <a:r>
              <a:rPr lang="en-US" dirty="0" smtClean="0"/>
              <a:t>).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15376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Tauranga Gas Gate – Other issues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666" y="1870363"/>
            <a:ext cx="10430933" cy="3835400"/>
          </a:xfrm>
        </p:spPr>
        <p:txBody>
          <a:bodyPr>
            <a:normAutofit/>
          </a:bodyPr>
          <a:lstStyle/>
          <a:p>
            <a:pPr lvl="1"/>
            <a:r>
              <a:rPr lang="en-US" sz="2500" dirty="0" smtClean="0"/>
              <a:t>For parties that procure Priority </a:t>
            </a:r>
            <a:r>
              <a:rPr lang="en-US" sz="2500" dirty="0" smtClean="0"/>
              <a:t>Rights </a:t>
            </a:r>
            <a:r>
              <a:rPr lang="en-US" sz="2500" dirty="0" smtClean="0"/>
              <a:t>for </a:t>
            </a:r>
            <a:r>
              <a:rPr lang="en-US" sz="2500" dirty="0"/>
              <a:t>all their load, there is </a:t>
            </a:r>
            <a:r>
              <a:rPr lang="en-US" sz="2500" dirty="0" smtClean="0"/>
              <a:t>no </a:t>
            </a:r>
            <a:r>
              <a:rPr lang="en-US" sz="2500" dirty="0"/>
              <a:t>guarantee that they will not have their customers turned off, i.e. congestion will still potentially occur.</a:t>
            </a:r>
          </a:p>
          <a:p>
            <a:pPr lvl="1"/>
            <a:r>
              <a:rPr lang="en-US" sz="2500" dirty="0" smtClean="0"/>
              <a:t>Holders </a:t>
            </a:r>
            <a:r>
              <a:rPr lang="en-US" sz="2500" dirty="0"/>
              <a:t>of </a:t>
            </a:r>
            <a:r>
              <a:rPr lang="en-US" sz="2500" dirty="0" smtClean="0"/>
              <a:t>Priority </a:t>
            </a:r>
            <a:r>
              <a:rPr lang="en-US" sz="2500" dirty="0" smtClean="0"/>
              <a:t>Rights </a:t>
            </a:r>
            <a:r>
              <a:rPr lang="en-US" sz="2500" dirty="0"/>
              <a:t>will pay for every day they hold them, until they are needed.</a:t>
            </a:r>
          </a:p>
          <a:p>
            <a:pPr lvl="3"/>
            <a:r>
              <a:rPr lang="en-US" sz="2500" dirty="0" smtClean="0"/>
              <a:t>No reaction to alleviate congestion will mean the area </a:t>
            </a:r>
            <a:r>
              <a:rPr lang="en-US" sz="2500" dirty="0"/>
              <a:t>will likely fall to </a:t>
            </a:r>
            <a:r>
              <a:rPr lang="en-US" sz="2500" dirty="0" smtClean="0"/>
              <a:t>critical contingency, </a:t>
            </a:r>
            <a:r>
              <a:rPr lang="en-US" sz="2500" dirty="0"/>
              <a:t>and </a:t>
            </a:r>
            <a:r>
              <a:rPr lang="en-US" sz="2500" dirty="0" smtClean="0"/>
              <a:t>Priority </a:t>
            </a:r>
            <a:r>
              <a:rPr lang="en-US" sz="2500" dirty="0" smtClean="0"/>
              <a:t>Rights </a:t>
            </a:r>
            <a:r>
              <a:rPr lang="en-US" sz="2500" dirty="0"/>
              <a:t>are no longer valid.</a:t>
            </a:r>
          </a:p>
          <a:p>
            <a:pPr lvl="3"/>
            <a:r>
              <a:rPr lang="en-US" sz="2500" dirty="0"/>
              <a:t>Creates an </a:t>
            </a:r>
            <a:r>
              <a:rPr lang="en-US" sz="2500" dirty="0" smtClean="0"/>
              <a:t>additional </a:t>
            </a:r>
            <a:r>
              <a:rPr lang="en-US" sz="2500" dirty="0"/>
              <a:t>cost to </a:t>
            </a:r>
            <a:r>
              <a:rPr lang="en-US" sz="2500" dirty="0" smtClean="0"/>
              <a:t>consumers (un-manageable).</a:t>
            </a:r>
          </a:p>
          <a:p>
            <a:pPr lvl="1"/>
            <a:r>
              <a:rPr lang="en-US" sz="2500" dirty="0"/>
              <a:t>Forecasting MM daily offtake is very difficult.</a:t>
            </a:r>
          </a:p>
          <a:p>
            <a:pPr lvl="1"/>
            <a:r>
              <a:rPr lang="en-US" sz="2500" dirty="0"/>
              <a:t>The retailer will </a:t>
            </a:r>
            <a:r>
              <a:rPr lang="en-US" sz="2500" dirty="0" smtClean="0"/>
              <a:t>bear </a:t>
            </a:r>
            <a:r>
              <a:rPr lang="en-US" sz="2500" dirty="0"/>
              <a:t>the brunt of customer dissatisfaction.</a:t>
            </a:r>
          </a:p>
          <a:p>
            <a:pPr lvl="3"/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471069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Tauranga Gas Gate – Other issues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667" y="1745674"/>
            <a:ext cx="10163078" cy="2798617"/>
          </a:xfrm>
        </p:spPr>
        <p:txBody>
          <a:bodyPr>
            <a:noAutofit/>
          </a:bodyPr>
          <a:lstStyle/>
          <a:p>
            <a:pPr lvl="1"/>
            <a:r>
              <a:rPr lang="en-US" sz="2400" dirty="0"/>
              <a:t>Any party wishing to grow their customer base will have to purchase additional </a:t>
            </a:r>
            <a:r>
              <a:rPr lang="en-US" sz="2400" dirty="0" smtClean="0"/>
              <a:t>Priority </a:t>
            </a:r>
            <a:r>
              <a:rPr lang="en-US" sz="2400" dirty="0" smtClean="0"/>
              <a:t>Rights </a:t>
            </a:r>
            <a:r>
              <a:rPr lang="en-US" sz="2400" dirty="0"/>
              <a:t>(above current maximum level of exposure), which will push the level of over-subscription higher.</a:t>
            </a:r>
          </a:p>
          <a:p>
            <a:pPr lvl="3"/>
            <a:r>
              <a:rPr lang="en-US" sz="2400" dirty="0" smtClean="0"/>
              <a:t>Unlikely </a:t>
            </a:r>
            <a:r>
              <a:rPr lang="en-US" sz="2400" dirty="0"/>
              <a:t>new entrants will be able to afford to purchase PR through secondary trading – further premium would be expected by sellers unless congestion no longer </a:t>
            </a:r>
            <a:r>
              <a:rPr lang="en-US" sz="2400" dirty="0" smtClean="0"/>
              <a:t>anticipated.</a:t>
            </a:r>
          </a:p>
          <a:p>
            <a:pPr marL="220128" lvl="2" indent="0">
              <a:buNone/>
            </a:pPr>
            <a:endParaRPr lang="en-US" sz="2400" dirty="0" smtClean="0"/>
          </a:p>
          <a:p>
            <a:pPr marL="220128" lvl="2" indent="0">
              <a:buNone/>
            </a:pPr>
            <a:r>
              <a:rPr lang="en-US" sz="2400" i="1" dirty="0" smtClean="0"/>
              <a:t>Note that the best </a:t>
            </a:r>
            <a:r>
              <a:rPr lang="en-US" sz="2400" i="1" dirty="0"/>
              <a:t>time to campaign for new customers typically in winter as customers experience bill shock.</a:t>
            </a:r>
          </a:p>
          <a:p>
            <a:pPr lvl="3"/>
            <a:endParaRPr lang="en-US" sz="2400" dirty="0"/>
          </a:p>
          <a:p>
            <a:endParaRPr lang="en-NZ" sz="1400" dirty="0"/>
          </a:p>
          <a:p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3548621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Tauranga Gas Gate</a:t>
            </a:r>
            <a:r>
              <a:rPr lang="en-US" dirty="0" smtClean="0"/>
              <a:t> – Other issues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666" y="1667163"/>
            <a:ext cx="10430933" cy="4089401"/>
          </a:xfrm>
        </p:spPr>
        <p:txBody>
          <a:bodyPr>
            <a:normAutofit/>
          </a:bodyPr>
          <a:lstStyle/>
          <a:p>
            <a:pPr lvl="1"/>
            <a:r>
              <a:rPr lang="en-US" sz="2500" dirty="0" smtClean="0"/>
              <a:t>Auction arrangements potentially subject to gaming -  no price cap and potentially limited competitive tension         ability for larger shippers to hoard.     </a:t>
            </a:r>
          </a:p>
          <a:p>
            <a:pPr lvl="1"/>
            <a:r>
              <a:rPr lang="en-US" sz="2500" dirty="0" smtClean="0"/>
              <a:t>Lack </a:t>
            </a:r>
            <a:r>
              <a:rPr lang="en-US" sz="2500" dirty="0"/>
              <a:t>of oversight of auction </a:t>
            </a:r>
            <a:r>
              <a:rPr lang="en-US" sz="2500" dirty="0" smtClean="0"/>
              <a:t>outcomes and limited transparency of bidding rules </a:t>
            </a:r>
            <a:r>
              <a:rPr lang="en-US" sz="2500" dirty="0"/>
              <a:t>will create perceived barrier to entry. </a:t>
            </a:r>
          </a:p>
          <a:p>
            <a:pPr lvl="1"/>
            <a:r>
              <a:rPr lang="en-US" sz="2500" dirty="0" smtClean="0"/>
              <a:t>Potential H&amp;S issue if MM continues to take gas when restricted supply.</a:t>
            </a:r>
          </a:p>
          <a:p>
            <a:pPr lvl="1"/>
            <a:r>
              <a:rPr lang="en-US" sz="2500" dirty="0" smtClean="0"/>
              <a:t>Recycling proposal clearly benefits larger shippers in non-congested areas. </a:t>
            </a:r>
            <a:endParaRPr lang="en-US" sz="2500" dirty="0"/>
          </a:p>
          <a:p>
            <a:pPr lvl="1"/>
            <a:endParaRPr lang="en-US" sz="3600" dirty="0" smtClean="0"/>
          </a:p>
          <a:p>
            <a:pPr marL="0" lvl="1" indent="0">
              <a:buNone/>
            </a:pPr>
            <a:endParaRPr lang="en-US" sz="3600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3"/>
            <a:endParaRPr lang="en-NZ" dirty="0"/>
          </a:p>
        </p:txBody>
      </p:sp>
      <p:sp>
        <p:nvSpPr>
          <p:cNvPr id="4" name="Right Arrow 3"/>
          <p:cNvSpPr/>
          <p:nvPr/>
        </p:nvSpPr>
        <p:spPr>
          <a:xfrm>
            <a:off x="6530109" y="2087418"/>
            <a:ext cx="646545" cy="203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96359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Conclusion and next steps	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NZ" dirty="0" smtClean="0"/>
              <a:t>Issues with Priority Rights:</a:t>
            </a:r>
          </a:p>
          <a:p>
            <a:pPr lvl="2"/>
            <a:r>
              <a:rPr lang="en-NZ" dirty="0" smtClean="0"/>
              <a:t>Unlikely to result in a physical response</a:t>
            </a:r>
          </a:p>
          <a:p>
            <a:pPr lvl="2"/>
            <a:r>
              <a:rPr lang="en-NZ" dirty="0" smtClean="0"/>
              <a:t>Creates gaming issue</a:t>
            </a:r>
          </a:p>
          <a:p>
            <a:pPr lvl="2"/>
            <a:r>
              <a:rPr lang="en-NZ" dirty="0" smtClean="0"/>
              <a:t>Creates barrier to entry/ limit competitive tension</a:t>
            </a:r>
          </a:p>
          <a:p>
            <a:pPr lvl="2"/>
            <a:r>
              <a:rPr lang="en-NZ" dirty="0" smtClean="0"/>
              <a:t>Creates additional cost to end users</a:t>
            </a:r>
          </a:p>
          <a:p>
            <a:pPr lvl="2"/>
            <a:endParaRPr lang="en-NZ" dirty="0"/>
          </a:p>
          <a:p>
            <a:pPr lvl="1"/>
            <a:r>
              <a:rPr lang="en-NZ" dirty="0" smtClean="0"/>
              <a:t>We recommend that the Priority Rights proposal is “parked” and considered during the next 2 years. </a:t>
            </a:r>
          </a:p>
          <a:p>
            <a:pPr lvl="1"/>
            <a:endParaRPr lang="en-NZ" dirty="0" smtClean="0"/>
          </a:p>
          <a:p>
            <a:pPr lvl="1"/>
            <a:r>
              <a:rPr lang="en-NZ" dirty="0"/>
              <a:t>I</a:t>
            </a:r>
            <a:r>
              <a:rPr lang="en-NZ" dirty="0" smtClean="0"/>
              <a:t>n the interim, the management of congestion would be no different to under the current arrangements, though interruptible contracts could be included into the GTAC. </a:t>
            </a:r>
          </a:p>
          <a:p>
            <a:pPr lvl="1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85557944"/>
      </p:ext>
    </p:extLst>
  </p:cSld>
  <p:clrMapOvr>
    <a:masterClrMapping/>
  </p:clrMapOvr>
</p:sld>
</file>

<file path=ppt/theme/theme1.xml><?xml version="1.0" encoding="utf-8"?>
<a:theme xmlns:a="http://schemas.openxmlformats.org/drawingml/2006/main" name="TPW W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PW Wide" id="{136F66E5-70C2-4A66-B178-1972FE3DD88B}" vid="{DA3FF1FF-007E-4D42-9FC2-F108370844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TPW Wide</Template>
  <TotalTime>893</TotalTime>
  <Words>692</Words>
  <Application>Microsoft Office PowerPoint</Application>
  <PresentationFormat>Widescreen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Lucida Grande</vt:lpstr>
      <vt:lpstr>TPW Wide</vt:lpstr>
      <vt:lpstr>Priority Rights – A Trustpower perspective</vt:lpstr>
      <vt:lpstr>Priority Rights - Our interpretation</vt:lpstr>
      <vt:lpstr>Trustpower Concerns - Overview</vt:lpstr>
      <vt:lpstr>Tauranga Gas Gate - Situation</vt:lpstr>
      <vt:lpstr>Tauranga Gas Gate – Expected outcome</vt:lpstr>
      <vt:lpstr>Tauranga Gas Gate – Other issues</vt:lpstr>
      <vt:lpstr>Tauranga Gas Gate – Other issues</vt:lpstr>
      <vt:lpstr>Tauranga Gas Gate – Other issues</vt:lpstr>
      <vt:lpstr>Conclusion and next steps </vt:lpstr>
    </vt:vector>
  </TitlesOfParts>
  <Company>Trustpower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 Schubauer</dc:creator>
  <cp:lastModifiedBy>Fiona Wiseman</cp:lastModifiedBy>
  <cp:revision>16</cp:revision>
  <dcterms:created xsi:type="dcterms:W3CDTF">2017-08-18T00:03:13Z</dcterms:created>
  <dcterms:modified xsi:type="dcterms:W3CDTF">2017-08-21T20:05:51Z</dcterms:modified>
</cp:coreProperties>
</file>