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58" r:id="rId2"/>
    <p:sldId id="378" r:id="rId3"/>
    <p:sldId id="376" r:id="rId4"/>
    <p:sldId id="377" r:id="rId5"/>
    <p:sldId id="361" r:id="rId6"/>
    <p:sldId id="362" r:id="rId7"/>
    <p:sldId id="379" r:id="rId8"/>
    <p:sldId id="359" r:id="rId9"/>
    <p:sldId id="375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7B1482-D81C-014A-96E6-69CDD8B81504}">
          <p14:sldIdLst>
            <p14:sldId id="358"/>
            <p14:sldId id="378"/>
            <p14:sldId id="376"/>
            <p14:sldId id="377"/>
            <p14:sldId id="361"/>
            <p14:sldId id="362"/>
            <p14:sldId id="379"/>
            <p14:sldId id="359"/>
            <p14:sldId id="375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Ben Gerritsen" initials="BG" lastIdx="13" clrIdx="28">
    <p:extLst>
      <p:ext uri="{19B8F6BF-5375-455C-9EA6-DF929625EA0E}">
        <p15:presenceInfo xmlns:p15="http://schemas.microsoft.com/office/powerpoint/2012/main" userId="S-1-5-21-3195905674-3106722395-3951844808-1712" providerId="AD"/>
      </p:ext>
    </p:extLst>
  </p:cmAuthor>
  <p:cmAuthor id="1" name="Chris Bolton" initials="CB" lastIdx="6" clrIdx="0">
    <p:extLst/>
  </p:cmAuthor>
  <p:cmAuthor id="30" name="Don Gray" initials="DG [2]" lastIdx="2" clrIdx="29">
    <p:extLst>
      <p:ext uri="{19B8F6BF-5375-455C-9EA6-DF929625EA0E}">
        <p15:presenceInfo xmlns:p15="http://schemas.microsoft.com/office/powerpoint/2012/main" userId="S-1-5-21-3195905674-3106722395-3951844808-1264" providerId="AD"/>
      </p:ext>
    </p:extLst>
  </p:cmAuthor>
  <p:cmAuthor id="2" name="Bruce Girdwood" initials="BG" lastIdx="1" clrIdx="1">
    <p:extLst/>
  </p:cmAuthor>
  <p:cmAuthor id="3" name="Bruce Girdwood" initials="BG [2]" lastIdx="1" clrIdx="2">
    <p:extLst/>
  </p:cmAuthor>
  <p:cmAuthor id="4" name="Bruce Girdwood" initials="BG [3]" lastIdx="1" clrIdx="3">
    <p:extLst/>
  </p:cmAuthor>
  <p:cmAuthor id="5" name="Bruce Girdwood" initials="BG [4]" lastIdx="1" clrIdx="4">
    <p:extLst/>
  </p:cmAuthor>
  <p:cmAuthor id="6" name="Bruce Girdwood" initials="BG [5]" lastIdx="1" clrIdx="5">
    <p:extLst/>
  </p:cmAuthor>
  <p:cmAuthor id="7" name="Bruce Girdwood" initials="BG [6]" lastIdx="1" clrIdx="6">
    <p:extLst/>
  </p:cmAuthor>
  <p:cmAuthor id="8" name="Bruce Girdwood" initials="BG [7]" lastIdx="1" clrIdx="7">
    <p:extLst/>
  </p:cmAuthor>
  <p:cmAuthor id="9" name="Bruce Girdwood" initials="BG [5] [2]" lastIdx="1" clrIdx="8">
    <p:extLst/>
  </p:cmAuthor>
  <p:cmAuthor id="10" name="Bruce Girdwood" initials="BG [4] [2]" lastIdx="1" clrIdx="9">
    <p:extLst/>
  </p:cmAuthor>
  <p:cmAuthor id="11" name="Bruce Girdwood" initials="BG [8]" lastIdx="1" clrIdx="10">
    <p:extLst/>
  </p:cmAuthor>
  <p:cmAuthor id="12" name="Bruce Girdwood" initials="BG [5] [3]" lastIdx="1" clrIdx="11">
    <p:extLst/>
  </p:cmAuthor>
  <p:cmAuthor id="13" name="Bruce Girdwood" initials="BG [4] [3]" lastIdx="1" clrIdx="12">
    <p:extLst/>
  </p:cmAuthor>
  <p:cmAuthor id="14" name="Bruce Girdwood" initials="BG [9]" lastIdx="0" clrIdx="13">
    <p:extLst/>
  </p:cmAuthor>
  <p:cmAuthor id="15" name="Bruce Girdwood" initials="BG [10]" lastIdx="1" clrIdx="14">
    <p:extLst/>
  </p:cmAuthor>
  <p:cmAuthor id="16" name="Bruce Girdwood" initials="BG [11]" lastIdx="1" clrIdx="15">
    <p:extLst/>
  </p:cmAuthor>
  <p:cmAuthor id="17" name="Bruce Girdwood" initials="BG [12]" lastIdx="1" clrIdx="16">
    <p:extLst/>
  </p:cmAuthor>
  <p:cmAuthor id="18" name="Bruce Girdwood" initials="BG [13]" lastIdx="1" clrIdx="17">
    <p:extLst/>
  </p:cmAuthor>
  <p:cmAuthor id="19" name="Bruce Girdwood" initials="BG [12] [2]" lastIdx="1" clrIdx="18">
    <p:extLst/>
  </p:cmAuthor>
  <p:cmAuthor id="20" name="Bruce Girdwood" initials="BG [12] [3]" lastIdx="1" clrIdx="19">
    <p:extLst/>
  </p:cmAuthor>
  <p:cmAuthor id="21" name="Bruce Girdwood" initials="BG [12] [3] [2]" lastIdx="1" clrIdx="20">
    <p:extLst/>
  </p:cmAuthor>
  <p:cmAuthor id="22" name="Bruce Girdwood" initials="BG [12] [3] [3]" lastIdx="1" clrIdx="21">
    <p:extLst/>
  </p:cmAuthor>
  <p:cmAuthor id="23" name="Bruce Girdwood" initials="BG [14]" lastIdx="1" clrIdx="22">
    <p:extLst/>
  </p:cmAuthor>
  <p:cmAuthor id="24" name="Bruce Girdwood" initials="BG [15]" lastIdx="1" clrIdx="23">
    <p:extLst/>
  </p:cmAuthor>
  <p:cmAuthor id="25" name="Bruce Girdwood" initials="BG [16]" lastIdx="1" clrIdx="24">
    <p:extLst/>
  </p:cmAuthor>
  <p:cmAuthor id="26" name="Bruce Girdwood" initials="BG [16] [2]" lastIdx="1" clrIdx="25">
    <p:extLst/>
  </p:cmAuthor>
  <p:cmAuthor id="27" name="Bruce Girdwood" initials="BG [17]" lastIdx="1" clrIdx="26">
    <p:extLst/>
  </p:cmAuthor>
  <p:cmAuthor id="28" name="Don Gray" initials="DG" lastIdx="3" clrIdx="27">
    <p:extLst>
      <p:ext uri="{19B8F6BF-5375-455C-9EA6-DF929625EA0E}">
        <p15:presenceInfo xmlns:p15="http://schemas.microsoft.com/office/powerpoint/2012/main" userId="Don Gra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1F8"/>
    <a:srgbClr val="FFFFFF"/>
    <a:srgbClr val="524B48"/>
    <a:srgbClr val="6184B9"/>
    <a:srgbClr val="5573A1"/>
    <a:srgbClr val="FFD400"/>
    <a:srgbClr val="2B528E"/>
    <a:srgbClr val="5E831B"/>
    <a:srgbClr val="3B4042"/>
    <a:srgbClr val="8035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47" autoAdjust="0"/>
    <p:restoredTop sz="96370" autoAdjust="0"/>
  </p:normalViewPr>
  <p:slideViewPr>
    <p:cSldViewPr snapToGrid="0">
      <p:cViewPr varScale="1">
        <p:scale>
          <a:sx n="101" d="100"/>
          <a:sy n="101" d="100"/>
        </p:scale>
        <p:origin x="1968" y="10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.bolton\AppData\Local\Microsoft\Windows\INetCache\Content.Outlook\0K5XL52X\FG%20Revenue%20by%20Sour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/>
              <a:t>Sources</a:t>
            </a:r>
            <a:r>
              <a:rPr lang="en-NZ" baseline="0"/>
              <a:t> of First Gas Transmission Revenue</a:t>
            </a:r>
            <a:endParaRPr lang="en-NZ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360761154855644"/>
          <c:y val="0.20679039738547433"/>
          <c:w val="0.4338958880139982"/>
          <c:h val="0.6356155429706585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C7-40C0-8BBD-268EBDCE03A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7C7-40C0-8BBD-268EBDCE03A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7C7-40C0-8BBD-268EBDCE03A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7C7-40C0-8BBD-268EBDCE03A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7C7-40C0-8BBD-268EBDCE03A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7C7-40C0-8BBD-268EBDCE03A0}"/>
              </c:ext>
            </c:extLst>
          </c:dPt>
          <c:dLbls>
            <c:dLbl>
              <c:idx val="0"/>
              <c:layout>
                <c:manualLayout>
                  <c:x val="1.356321084864392E-2"/>
                  <c:y val="1.7357465733449984E-2"/>
                </c:manualLayout>
              </c:layout>
              <c:tx>
                <c:rich>
                  <a:bodyPr/>
                  <a:lstStyle/>
                  <a:p>
                    <a:r>
                      <a:rPr lang="en-NZ" dirty="0"/>
                      <a:t>VTC Capacity Fees - </a:t>
                    </a:r>
                    <a:r>
                      <a:rPr lang="en-NZ" dirty="0" err="1"/>
                      <a:t>Std</a:t>
                    </a:r>
                    <a:r>
                      <a:rPr lang="en-NZ" baseline="0" dirty="0"/>
                      <a:t>
</a:t>
                    </a:r>
                    <a:fld id="{4A23CD58-E1F3-416B-A229-521DB6CA954E}" type="PERCENTAGE">
                      <a:rPr lang="en-NZ" baseline="0"/>
                      <a:pPr/>
                      <a:t>[PERCENTAGE]</a:t>
                    </a:fld>
                    <a:endParaRPr lang="en-NZ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7C7-40C0-8BBD-268EBDCE03A0}"/>
                </c:ext>
              </c:extLst>
            </c:dLbl>
            <c:dLbl>
              <c:idx val="1"/>
              <c:layout>
                <c:manualLayout>
                  <c:x val="0.11199704724409448"/>
                  <c:y val="-3.7500500636810023E-3"/>
                </c:manualLayout>
              </c:layout>
              <c:tx>
                <c:rich>
                  <a:bodyPr/>
                  <a:lstStyle/>
                  <a:p>
                    <a:r>
                      <a:rPr lang="en-NZ" dirty="0"/>
                      <a:t>VTC Capacity Fees - </a:t>
                    </a:r>
                    <a:r>
                      <a:rPr lang="en-NZ" dirty="0" err="1"/>
                      <a:t>NStd</a:t>
                    </a:r>
                    <a:r>
                      <a:rPr lang="en-NZ" baseline="0" dirty="0"/>
                      <a:t>
</a:t>
                    </a:r>
                    <a:fld id="{3F810664-EDDC-4F67-B52C-8C6F75D95FA3}" type="PERCENTAGE">
                      <a:rPr lang="en-NZ" baseline="0"/>
                      <a:pPr/>
                      <a:t>[PERCENTAGE]</a:t>
                    </a:fld>
                    <a:endParaRPr lang="en-NZ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023600174978122"/>
                      <c:h val="0.1910071210579857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7C7-40C0-8BBD-268EBDCE03A0}"/>
                </c:ext>
              </c:extLst>
            </c:dLbl>
            <c:dLbl>
              <c:idx val="2"/>
              <c:layout>
                <c:manualLayout>
                  <c:x val="1.2520231846019247E-2"/>
                  <c:y val="8.994185461330607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VTC </a:t>
                    </a:r>
                    <a:fld id="{1D658B7A-3FF2-4C0B-9EF1-D678888F54B0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B8F37659-55F3-4FEA-83FC-CA8B26776167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7C7-40C0-8BBD-268EBDCE03A0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VTC </a:t>
                    </a:r>
                    <a:fld id="{665C494D-6F78-4864-A0F1-BB9A892121C6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9280A000-C19A-442E-A485-00FB041B8887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7C7-40C0-8BBD-268EBDCE03A0}"/>
                </c:ext>
              </c:extLst>
            </c:dLbl>
            <c:dLbl>
              <c:idx val="4"/>
              <c:layout>
                <c:manualLayout>
                  <c:x val="9.4868766404199341E-3"/>
                  <c:y val="8.074270472040435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MPOC Tariff 2</a:t>
                    </a:r>
                    <a:r>
                      <a:rPr lang="en-US" baseline="0" dirty="0"/>
                      <a:t>
</a:t>
                    </a:r>
                    <a:fld id="{44ED96F3-F35A-4D87-B33F-F76AD6356176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A7C7-40C0-8BBD-268EBDCE03A0}"/>
                </c:ext>
              </c:extLst>
            </c:dLbl>
            <c:dLbl>
              <c:idx val="5"/>
              <c:layout>
                <c:manualLayout>
                  <c:x val="-1.7941819772528688E-3"/>
                  <c:y val="6.0889931993495724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MPOC Tariff 1
</a:t>
                    </a:r>
                    <a:fld id="{88338F25-317F-4A55-9E0D-BE6F267D1884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A7C7-40C0-8BBD-268EBDCE03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'Transmission Revenue by Sou (2)'!$A$4:$A$9</c:f>
              <c:strCache>
                <c:ptCount val="6"/>
                <c:pt idx="0">
                  <c:v>Capacity Reservation Fees - Standard</c:v>
                </c:pt>
                <c:pt idx="1">
                  <c:v>Capacity Reservation Fees - Non-standard</c:v>
                </c:pt>
                <c:pt idx="2">
                  <c:v>Throughput Charges</c:v>
                </c:pt>
                <c:pt idx="3">
                  <c:v>Overrun Charges</c:v>
                </c:pt>
                <c:pt idx="4">
                  <c:v>Maui Variable Charges</c:v>
                </c:pt>
                <c:pt idx="5">
                  <c:v>Maui Distance Charges</c:v>
                </c:pt>
              </c:strCache>
            </c:strRef>
          </c:cat>
          <c:val>
            <c:numRef>
              <c:f>'Transmission Revenue by Sou (2)'!$B$4:$B$9</c:f>
              <c:numCache>
                <c:formatCode>_-"$"* #,##0_-;\-"$"* #,##0_-;_-"$"* "-"??_-;_-@_-</c:formatCode>
                <c:ptCount val="6"/>
                <c:pt idx="0">
                  <c:v>50285</c:v>
                </c:pt>
                <c:pt idx="1">
                  <c:v>28040</c:v>
                </c:pt>
                <c:pt idx="2">
                  <c:v>4882</c:v>
                </c:pt>
                <c:pt idx="3">
                  <c:v>3168</c:v>
                </c:pt>
                <c:pt idx="4">
                  <c:v>10401</c:v>
                </c:pt>
                <c:pt idx="5">
                  <c:v>26142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7C7-40C0-8BBD-268EBDCE0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NZ"/>
              <a:t>SUBJECT TO CONSULTATION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6816-286C-4DE8-AF47-AAEE9C11C071}" type="datetimeFigureOut">
              <a:rPr lang="en-NZ" smtClean="0"/>
              <a:t>24/08/2017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BC06A-6E73-443C-B63C-F1A64ECE6A76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NZ"/>
              <a:t>SUBJECT TO CONSULTATION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47486-765F-4EB5-A3AC-C6ACB5DEB9E1}" type="datetimeFigureOut">
              <a:rPr lang="en-NZ" smtClean="0"/>
              <a:pPr/>
              <a:t>24/08/2017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868AB-3D6E-4BA2-9CEE-7593714964C7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7249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 baseline="0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29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548383"/>
            <a:ext cx="1069340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</a:lstStyle>
          <a:p>
            <a:pPr algn="ctr"/>
            <a:endParaRPr lang="en-NZ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1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896"/>
            <a:ext cx="9089390" cy="16207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011" y="4284718"/>
            <a:ext cx="7485380" cy="1932323"/>
          </a:xfrm>
          <a:prstGeom prst="rect">
            <a:avLst/>
          </a:prstGeom>
        </p:spPr>
        <p:txBody>
          <a:bodyPr lIns="99569" tIns="49785" rIns="99569" bIns="49785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671" y="7008174"/>
            <a:ext cx="2495127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3579" y="7008174"/>
            <a:ext cx="3386243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  <a:prstGeom prst="rect">
            <a:avLst/>
          </a:prstGeom>
        </p:spPr>
        <p:txBody>
          <a:bodyPr lIns="99569" tIns="49785" rIns="99569" bIns="49785"/>
          <a:lstStyle/>
          <a:p>
            <a:fld id="{6024287E-C819-4B81-ADE4-C836522F99E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tx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2896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949990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30" indent="0">
              <a:buNone/>
              <a:defRPr sz="1300"/>
            </a:lvl2pPr>
            <a:lvl3pPr marL="410662" indent="0">
              <a:buNone/>
              <a:defRPr sz="1300"/>
            </a:lvl3pPr>
            <a:lvl4pPr marL="615992" indent="0">
              <a:buNone/>
              <a:defRPr sz="1300"/>
            </a:lvl4pPr>
            <a:lvl5pPr marL="821323" indent="0">
              <a:buNone/>
              <a:defRPr sz="1300"/>
            </a:lvl5pPr>
          </a:lstStyle>
          <a:p>
            <a:pPr lvl="0"/>
            <a:r>
              <a:rPr lang="en-NZ" noProof="0" dirty="0"/>
              <a:t>First Gas / Date</a:t>
            </a:r>
          </a:p>
          <a:p>
            <a:pPr lvl="0"/>
            <a:endParaRPr lang="en-NZ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1" y="734219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 dirty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1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 dirty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36558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2162507"/>
            <a:ext cx="9790375" cy="4570453"/>
          </a:xfrm>
          <a:prstGeom prst="rect">
            <a:avLst/>
          </a:prstGeom>
        </p:spPr>
        <p:txBody>
          <a:bodyPr vert="horz"/>
          <a:lstStyle>
            <a:lvl1pPr marL="274644" indent="-274644">
              <a:spcBef>
                <a:spcPts val="1600"/>
              </a:spcBef>
              <a:defRPr sz="2200"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 sz="2200"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 sz="2200"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2870" y="1692399"/>
            <a:ext cx="9790375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460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1692399"/>
            <a:ext cx="9790375" cy="504056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4956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1692399"/>
            <a:ext cx="4605799" cy="504056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 marL="723917" indent="-303220">
              <a:spcBef>
                <a:spcPts val="900"/>
              </a:spcBef>
              <a:buFont typeface="Lucida Grande"/>
              <a:buChar char="-"/>
              <a:defRPr/>
            </a:lvl2pPr>
            <a:lvl3pPr marL="1162077" indent="-260356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634733" y="1692399"/>
            <a:ext cx="4605799" cy="504056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 marL="723917" indent="-303220">
              <a:spcBef>
                <a:spcPts val="900"/>
              </a:spcBef>
              <a:buFont typeface="Lucida Grande"/>
              <a:buChar char="-"/>
              <a:defRPr/>
            </a:lvl2pPr>
            <a:lvl3pPr marL="1162077" indent="-260356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4991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wo Column and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870" y="2052439"/>
            <a:ext cx="4605799" cy="468052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180979">
              <a:spcBef>
                <a:spcPts val="900"/>
              </a:spcBef>
              <a:buFont typeface="Lucida Grande"/>
              <a:buChar char="-"/>
              <a:defRPr/>
            </a:lvl2pPr>
            <a:lvl3pPr marL="990623" indent="-180979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2870" y="1692399"/>
            <a:ext cx="4605799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634733" y="2052439"/>
            <a:ext cx="4605799" cy="4680520"/>
          </a:xfrm>
          <a:prstGeom prst="rect">
            <a:avLst/>
          </a:prstGeom>
        </p:spPr>
        <p:txBody>
          <a:bodyPr vert="horz"/>
          <a:lstStyle>
            <a:lvl1pPr marL="269881" indent="-269881">
              <a:spcBef>
                <a:spcPts val="1200"/>
              </a:spcBef>
              <a:defRPr/>
            </a:lvl1pPr>
            <a:lvl2pPr marL="630252" indent="-209555">
              <a:spcBef>
                <a:spcPts val="900"/>
              </a:spcBef>
              <a:buFont typeface="Lucida Grande"/>
              <a:buChar char="-"/>
              <a:defRPr/>
            </a:lvl2pPr>
            <a:lvl3pPr marL="990623" indent="-177804">
              <a:spcBef>
                <a:spcPts val="500"/>
              </a:spcBef>
              <a:buFont typeface="Wingdings" charset="2"/>
              <a:buChar char="§"/>
              <a:defRPr/>
            </a:lvl3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34733" y="1692399"/>
            <a:ext cx="4605799" cy="36004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AU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134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32001" y="1692399"/>
            <a:ext cx="9828000" cy="5112568"/>
          </a:xfrm>
          <a:prstGeom prst="rect">
            <a:avLst/>
          </a:prstGeom>
        </p:spPr>
        <p:txBody>
          <a:bodyPr lIns="0"/>
          <a:lstStyle>
            <a:lvl1pPr marL="0" indent="-205330">
              <a:buFont typeface="Arial"/>
              <a:buChar char="•"/>
              <a:defRPr sz="1600" baseline="0"/>
            </a:lvl1pPr>
            <a:lvl2pPr>
              <a:defRPr sz="1600" baseline="0"/>
            </a:lvl2pPr>
          </a:lstStyle>
          <a:p>
            <a:pPr marL="0" lvl="0" indent="0">
              <a:buNone/>
            </a:pPr>
            <a:r>
              <a:rPr lang="en-AU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0157" y="476302"/>
            <a:ext cx="7776864" cy="424011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831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ry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32001" y="7309023"/>
            <a:ext cx="9828000" cy="0"/>
          </a:xfrm>
          <a:prstGeom prst="line">
            <a:avLst/>
          </a:prstGeom>
          <a:ln w="19050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40272"/>
            <a:ext cx="7867028" cy="360040"/>
          </a:xfrm>
        </p:spPr>
        <p:txBody>
          <a:bodyPr/>
          <a:lstStyle>
            <a:lvl1pPr>
              <a:lnSpc>
                <a:spcPts val="3000"/>
              </a:lnSpc>
              <a:defRPr sz="2500"/>
            </a:lvl1pPr>
          </a:lstStyle>
          <a:p>
            <a:r>
              <a:rPr lang="en-US" noProof="0" dirty="0"/>
              <a:t>First Gas </a:t>
            </a:r>
            <a:r>
              <a:rPr lang="en-US" noProof="0" dirty="0" err="1"/>
              <a:t>Powerpoint</a:t>
            </a:r>
            <a:r>
              <a:rPr lang="en-US" noProof="0" dirty="0"/>
              <a:t> Title</a:t>
            </a:r>
            <a:endParaRPr lang="en-NZ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7111023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7111023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4294967295"/>
          </p:nvPr>
        </p:nvSpPr>
        <p:spPr>
          <a:xfrm>
            <a:off x="1980000" y="2376000"/>
            <a:ext cx="2160000" cy="3240088"/>
          </a:xfrm>
          <a:prstGeom prst="rect">
            <a:avLst/>
          </a:prstGeom>
        </p:spPr>
      </p:sp>
      <p:sp>
        <p:nvSpPr>
          <p:cNvPr id="20" name="Picture Placeholder 9"/>
          <p:cNvSpPr>
            <a:spLocks noGrp="1"/>
          </p:cNvSpPr>
          <p:nvPr>
            <p:ph type="pic" sz="quarter" idx="4294967295"/>
          </p:nvPr>
        </p:nvSpPr>
        <p:spPr>
          <a:xfrm>
            <a:off x="4248000" y="2376000"/>
            <a:ext cx="2160000" cy="3240088"/>
          </a:xfrm>
          <a:prstGeom prst="rect">
            <a:avLst/>
          </a:prstGeom>
        </p:spPr>
      </p:sp>
      <p:sp>
        <p:nvSpPr>
          <p:cNvPr id="21" name="Picture Placeholder 10"/>
          <p:cNvSpPr>
            <a:spLocks noGrp="1"/>
          </p:cNvSpPr>
          <p:nvPr>
            <p:ph type="pic" sz="quarter" idx="4294967295"/>
          </p:nvPr>
        </p:nvSpPr>
        <p:spPr>
          <a:xfrm>
            <a:off x="6516000" y="2376000"/>
            <a:ext cx="2160000" cy="324008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1878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5200" y="476302"/>
            <a:ext cx="7721820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First Gas </a:t>
            </a:r>
            <a:r>
              <a:rPr lang="en-US" noProof="0" dirty="0" err="1"/>
              <a:t>Powerpoint</a:t>
            </a:r>
            <a:r>
              <a:rPr lang="en-US" noProof="0" dirty="0"/>
              <a:t> Title</a:t>
            </a:r>
            <a:endParaRPr lang="en-NZ" noProof="0" dirty="0"/>
          </a:p>
        </p:txBody>
      </p:sp>
    </p:spTree>
    <p:extLst>
      <p:ext uri="{BB962C8B-B14F-4D97-AF65-F5344CB8AC3E}">
        <p14:creationId xmlns:p14="http://schemas.microsoft.com/office/powerpoint/2010/main" val="309792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  <p:sldLayoutId id="2147483658" r:id="rId4"/>
    <p:sldLayoutId id="2147483659" r:id="rId5"/>
    <p:sldLayoutId id="2147483660" r:id="rId6"/>
    <p:sldLayoutId id="2147483661" r:id="rId7"/>
    <p:sldLayoutId id="2147483650" r:id="rId8"/>
    <p:sldLayoutId id="2147483655" r:id="rId9"/>
    <p:sldLayoutId id="2147483657" r:id="rId10"/>
    <p:sldLayoutId id="2147483662" r:id="rId11"/>
  </p:sldLayoutIdLst>
  <p:hf hdr="0" ftr="0" dt="0"/>
  <p:txStyles>
    <p:titleStyle>
      <a:lvl1pPr algn="l" defTabSz="1043080" rtl="0" eaLnBrk="1" latinLnBrk="0" hangingPunct="1">
        <a:lnSpc>
          <a:spcPts val="3422"/>
        </a:lnSpc>
        <a:spcBef>
          <a:spcPct val="0"/>
        </a:spcBef>
        <a:buNone/>
        <a:defRPr sz="2900" b="1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10662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15992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21323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26654" indent="-205330" algn="l" defTabSz="1043080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86847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0011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55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90" indent="-260770" algn="l" defTabSz="104308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4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8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62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6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70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24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8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320" algn="l" defTabSz="10430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First Gas Transmission Revenue FY2018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</a:t>
            </a:fld>
            <a:endParaRPr lang="en-NZ" sz="14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533506"/>
              </p:ext>
            </p:extLst>
          </p:nvPr>
        </p:nvGraphicFramePr>
        <p:xfrm>
          <a:off x="450156" y="3779199"/>
          <a:ext cx="510291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0981">
                  <a:extLst>
                    <a:ext uri="{9D8B030D-6E8A-4147-A177-3AD203B41FA5}">
                      <a16:colId xmlns:a16="http://schemas.microsoft.com/office/drawing/2014/main" val="3267528665"/>
                    </a:ext>
                  </a:extLst>
                </a:gridCol>
                <a:gridCol w="2071938">
                  <a:extLst>
                    <a:ext uri="{9D8B030D-6E8A-4147-A177-3AD203B41FA5}">
                      <a16:colId xmlns:a16="http://schemas.microsoft.com/office/drawing/2014/main" val="1107338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dirty="0"/>
                        <a:t>Amount</a:t>
                      </a:r>
                      <a:r>
                        <a:rPr lang="en-NZ" sz="1800" baseline="0" dirty="0"/>
                        <a:t> ($M)</a:t>
                      </a:r>
                      <a:endParaRPr lang="en-NZ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20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VTC Capacity Fees – </a:t>
                      </a:r>
                      <a:r>
                        <a:rPr lang="en-NZ" sz="1800" dirty="0" err="1"/>
                        <a:t>Std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dirty="0"/>
                        <a:t>$50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902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VTC Capacity</a:t>
                      </a:r>
                      <a:r>
                        <a:rPr lang="en-NZ" sz="1800" baseline="0" dirty="0"/>
                        <a:t> Fees - </a:t>
                      </a:r>
                      <a:r>
                        <a:rPr lang="en-NZ" sz="1800" baseline="0" dirty="0" err="1"/>
                        <a:t>NStd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dirty="0"/>
                        <a:t>$28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57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VTC</a:t>
                      </a:r>
                      <a:r>
                        <a:rPr lang="en-NZ" sz="1800" baseline="0" dirty="0"/>
                        <a:t> Throughput Charges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dirty="0"/>
                        <a:t>$5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512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VTC Overrun Charges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dirty="0"/>
                        <a:t>$3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6189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MPOC Tariff</a:t>
                      </a:r>
                      <a:r>
                        <a:rPr lang="en-NZ" sz="1800" baseline="0" dirty="0"/>
                        <a:t> 1 (GJ.km)</a:t>
                      </a:r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dirty="0"/>
                        <a:t>$26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403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dirty="0"/>
                        <a:t>MPOC Tariff 2 (GJ)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dirty="0"/>
                        <a:t>$10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24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NZ" sz="1800" b="1" dirty="0"/>
                        <a:t>$123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90600"/>
                  </a:ext>
                </a:extLst>
              </a:tr>
            </a:tbl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924D3DF1-1B5C-4E1A-9A73-119F7F8FF4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872059"/>
              </p:ext>
            </p:extLst>
          </p:nvPr>
        </p:nvGraphicFramePr>
        <p:xfrm>
          <a:off x="5941021" y="3779199"/>
          <a:ext cx="4572000" cy="322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50156" y="1571625"/>
            <a:ext cx="970857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First Gas transmission revenue is set by the Commerce Commission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First Gas determines prices to comply with that revenue cap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The expected revenue for FY2018 from the fees set under the MPOC and being set under the VTC are set out in the table and graph below</a:t>
            </a:r>
          </a:p>
        </p:txBody>
      </p:sp>
    </p:spTree>
    <p:extLst>
      <p:ext uri="{BB962C8B-B14F-4D97-AF65-F5344CB8AC3E}">
        <p14:creationId xmlns:p14="http://schemas.microsoft.com/office/powerpoint/2010/main" val="1265236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10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368677"/>
              </p:ext>
            </p:extLst>
          </p:nvPr>
        </p:nvGraphicFramePr>
        <p:xfrm>
          <a:off x="1260000" y="1440000"/>
          <a:ext cx="8142817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Opunake</a:t>
                      </a:r>
                      <a:endParaRPr lang="en-NZ" dirty="0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$829,500</a:t>
                      </a:r>
                    </a:p>
                  </a:txBody>
                  <a:tcPr anchor="ctr"/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1,156,700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Pungarehu</a:t>
                      </a:r>
                      <a:r>
                        <a:rPr lang="en-NZ" dirty="0"/>
                        <a:t> No 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Pungarehu</a:t>
                      </a:r>
                      <a:r>
                        <a:rPr lang="en-NZ" dirty="0"/>
                        <a:t> No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Okato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Oakura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  <a:tr h="0">
                <a:tc rowSpan="7">
                  <a:txBody>
                    <a:bodyPr/>
                    <a:lstStyle/>
                    <a:p>
                      <a:pPr algn="ctr"/>
                      <a:r>
                        <a:rPr lang="en-NZ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Kapun</a:t>
                      </a:r>
                      <a:r>
                        <a:rPr lang="en-NZ" baseline="0" dirty="0" err="1"/>
                        <a:t>i</a:t>
                      </a:r>
                      <a:r>
                        <a:rPr lang="en-NZ" baseline="0" dirty="0"/>
                        <a:t> Lactose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5386213"/>
                  </a:ext>
                </a:extLst>
              </a:tr>
              <a:tr h="352697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Eltham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320956"/>
                  </a:ext>
                </a:extLst>
              </a:tr>
              <a:tr h="293914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Kaponga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604089"/>
                  </a:ext>
                </a:extLst>
              </a:tr>
              <a:tr h="235131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Stratford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896009"/>
                  </a:ext>
                </a:extLst>
              </a:tr>
              <a:tr h="176349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Inglewood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810018"/>
                  </a:ext>
                </a:extLst>
              </a:tr>
              <a:tr h="117566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Waitara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19218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New Plymouth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791175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Est FY2019 Revenue and Volume - Taranaki</a:t>
            </a:r>
          </a:p>
        </p:txBody>
      </p:sp>
    </p:spTree>
    <p:extLst>
      <p:ext uri="{BB962C8B-B14F-4D97-AF65-F5344CB8AC3E}">
        <p14:creationId xmlns:p14="http://schemas.microsoft.com/office/powerpoint/2010/main" val="1444806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11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354103"/>
              </p:ext>
            </p:extLst>
          </p:nvPr>
        </p:nvGraphicFramePr>
        <p:xfrm>
          <a:off x="1260000" y="1440000"/>
          <a:ext cx="8142817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NZ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Te</a:t>
                      </a:r>
                      <a:r>
                        <a:rPr lang="en-NZ" dirty="0"/>
                        <a:t> </a:t>
                      </a:r>
                      <a:r>
                        <a:rPr lang="en-NZ" dirty="0" err="1"/>
                        <a:t>Kuiti</a:t>
                      </a:r>
                      <a:r>
                        <a:rPr lang="en-NZ" dirty="0"/>
                        <a:t> South</a:t>
                      </a: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$822,400</a:t>
                      </a:r>
                    </a:p>
                  </a:txBody>
                  <a:tcPr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NZ" dirty="0"/>
                        <a:t>711,500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Te</a:t>
                      </a:r>
                      <a:r>
                        <a:rPr lang="en-NZ" dirty="0"/>
                        <a:t> </a:t>
                      </a:r>
                      <a:r>
                        <a:rPr lang="en-NZ" dirty="0" err="1"/>
                        <a:t>Kuiti</a:t>
                      </a:r>
                      <a:r>
                        <a:rPr lang="en-NZ" dirty="0"/>
                        <a:t> North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Otorohanga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Ngaruawahia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Pirongia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Huntly Town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7119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Te</a:t>
                      </a:r>
                      <a:r>
                        <a:rPr lang="en-NZ" dirty="0"/>
                        <a:t> Awamutu DF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752006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- Waikato</a:t>
            </a:r>
          </a:p>
        </p:txBody>
      </p:sp>
    </p:spTree>
    <p:extLst>
      <p:ext uri="{BB962C8B-B14F-4D97-AF65-F5344CB8AC3E}">
        <p14:creationId xmlns:p14="http://schemas.microsoft.com/office/powerpoint/2010/main" val="281126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12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37471"/>
              </p:ext>
            </p:extLst>
          </p:nvPr>
        </p:nvGraphicFramePr>
        <p:xfrm>
          <a:off x="1260000" y="1440000"/>
          <a:ext cx="8142817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11">
                  <a:txBody>
                    <a:bodyPr/>
                    <a:lstStyle/>
                    <a:p>
                      <a:pPr algn="ctr"/>
                      <a:r>
                        <a:rPr lang="en-NZ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Tuakau</a:t>
                      </a:r>
                      <a:r>
                        <a:rPr lang="en-NZ" dirty="0"/>
                        <a:t> 2</a:t>
                      </a:r>
                    </a:p>
                  </a:txBody>
                  <a:tcPr/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$28,153,900</a:t>
                      </a:r>
                    </a:p>
                  </a:txBody>
                  <a:tcPr anchor="ctr"/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15,890,600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Harrisville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Ramarama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Drury 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Pukekohe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Kingseat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5386213"/>
                  </a:ext>
                </a:extLst>
              </a:tr>
              <a:tr h="352697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Greater Auckland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320956"/>
                  </a:ext>
                </a:extLst>
              </a:tr>
              <a:tr h="293914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Hunua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604089"/>
                  </a:ext>
                </a:extLst>
              </a:tr>
              <a:tr h="235131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Hunua</a:t>
                      </a:r>
                      <a:r>
                        <a:rPr lang="en-NZ" dirty="0"/>
                        <a:t> (Nova)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896009"/>
                  </a:ext>
                </a:extLst>
              </a:tr>
              <a:tr h="176349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Alfriston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810018"/>
                  </a:ext>
                </a:extLst>
              </a:tr>
              <a:tr h="117566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Flat Bush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1921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Glenbrook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82332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Hunua</a:t>
                      </a:r>
                      <a:r>
                        <a:rPr lang="en-NZ" dirty="0"/>
                        <a:t> 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037397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- Auckland</a:t>
            </a:r>
          </a:p>
        </p:txBody>
      </p:sp>
    </p:spTree>
    <p:extLst>
      <p:ext uri="{BB962C8B-B14F-4D97-AF65-F5344CB8AC3E}">
        <p14:creationId xmlns:p14="http://schemas.microsoft.com/office/powerpoint/2010/main" val="2024502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13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047640"/>
              </p:ext>
            </p:extLst>
          </p:nvPr>
        </p:nvGraphicFramePr>
        <p:xfrm>
          <a:off x="1260000" y="1440000"/>
          <a:ext cx="8142817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Waitoki</a:t>
                      </a:r>
                      <a:endParaRPr lang="en-NZ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$1,129,800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571,000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Warkworth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Wellsford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Whangarei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Marsden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- Northland</a:t>
            </a:r>
          </a:p>
        </p:txBody>
      </p:sp>
    </p:spTree>
    <p:extLst>
      <p:ext uri="{BB962C8B-B14F-4D97-AF65-F5344CB8AC3E}">
        <p14:creationId xmlns:p14="http://schemas.microsoft.com/office/powerpoint/2010/main" val="2003547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Hamilton &amp; Waikato North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14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521290"/>
              </p:ext>
            </p:extLst>
          </p:nvPr>
        </p:nvGraphicFramePr>
        <p:xfrm>
          <a:off x="1260000" y="1440000"/>
          <a:ext cx="8142817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Greater</a:t>
                      </a:r>
                      <a:r>
                        <a:rPr lang="en-NZ" baseline="0" dirty="0"/>
                        <a:t> Hamilton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$1,819,100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1,626,900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4292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2727636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NZ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Horotiu</a:t>
                      </a:r>
                      <a:endParaRPr lang="en-NZ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$3,651,100</a:t>
                      </a: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1,804,900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Matangi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Cambridge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Kiwitahi</a:t>
                      </a:r>
                      <a:r>
                        <a:rPr lang="en-NZ" dirty="0"/>
                        <a:t>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Morrinsville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Waitoa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298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Kiwitahi</a:t>
                      </a:r>
                      <a:r>
                        <a:rPr lang="en-NZ" dirty="0"/>
                        <a:t> 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7905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Morrinsville</a:t>
                      </a:r>
                      <a:r>
                        <a:rPr lang="en-NZ" dirty="0"/>
                        <a:t> DF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3032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NZ" dirty="0" err="1"/>
                        <a:t>Tatuanui</a:t>
                      </a:r>
                      <a:r>
                        <a:rPr lang="en-NZ" baseline="0" dirty="0"/>
                        <a:t> DF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2606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272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Whanganui to </a:t>
            </a:r>
            <a:r>
              <a:rPr lang="en-NZ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Manawatu</a:t>
            </a:r>
            <a:endParaRPr lang="en-N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15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265311"/>
              </p:ext>
            </p:extLst>
          </p:nvPr>
        </p:nvGraphicFramePr>
        <p:xfrm>
          <a:off x="1260000" y="1440000"/>
          <a:ext cx="8142817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7">
                  <a:txBody>
                    <a:bodyPr/>
                    <a:lstStyle/>
                    <a:p>
                      <a:pPr algn="ctr"/>
                      <a:r>
                        <a:rPr lang="en-NZ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Matapu</a:t>
                      </a:r>
                      <a:endParaRPr lang="en-NZ" dirty="0"/>
                    </a:p>
                  </a:txBody>
                  <a:tcPr/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$3,335,900</a:t>
                      </a:r>
                    </a:p>
                  </a:txBody>
                  <a:tcPr anchor="ctr"/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1,733,600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Manaia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Hawera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Hawera</a:t>
                      </a:r>
                      <a:r>
                        <a:rPr lang="en-NZ" dirty="0"/>
                        <a:t> (Nova)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Patea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Waverley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39215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Waitotara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784054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Wanganui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6261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Lake Alice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29007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Kakariki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15845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Marton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3775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Flockhouse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350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Kaitoke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7348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010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</a:t>
            </a:r>
            <a:r>
              <a:rPr lang="en-NZ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Manawatu</a:t>
            </a:r>
            <a:endParaRPr lang="en-N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16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669059"/>
              </p:ext>
            </p:extLst>
          </p:nvPr>
        </p:nvGraphicFramePr>
        <p:xfrm>
          <a:off x="1260000" y="1440000"/>
          <a:ext cx="8142817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8">
                  <a:txBody>
                    <a:bodyPr/>
                    <a:lstStyle/>
                    <a:p>
                      <a:pPr algn="ctr"/>
                      <a:r>
                        <a:rPr lang="en-NZ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Oroua</a:t>
                      </a:r>
                      <a:r>
                        <a:rPr lang="en-NZ" baseline="0" dirty="0"/>
                        <a:t> Downs</a:t>
                      </a:r>
                      <a:endParaRPr lang="en-NZ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$3,931,350</a:t>
                      </a: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1,877,000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Longburn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Kairanga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Palmerston</a:t>
                      </a:r>
                      <a:r>
                        <a:rPr lang="en-NZ" baseline="0" dirty="0"/>
                        <a:t> North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Feilding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8859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Ashhurst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839215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Mangatainoka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77840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Pahiatua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737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Pahiatua</a:t>
                      </a:r>
                      <a:r>
                        <a:rPr lang="en-NZ" dirty="0"/>
                        <a:t> DF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7348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7784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Hawkes Bay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17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883831"/>
              </p:ext>
            </p:extLst>
          </p:nvPr>
        </p:nvGraphicFramePr>
        <p:xfrm>
          <a:off x="1260000" y="1440000"/>
          <a:ext cx="8142817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Dannevirke</a:t>
                      </a:r>
                      <a:endParaRPr lang="en-NZ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$3,678,700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2,077,800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Takapau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Hastings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Hastings (Nova)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408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Mangaroa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7348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585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Wellington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18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725372"/>
              </p:ext>
            </p:extLst>
          </p:nvPr>
        </p:nvGraphicFramePr>
        <p:xfrm>
          <a:off x="1260000" y="1440000"/>
          <a:ext cx="8142817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Foxton</a:t>
                      </a:r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$9,815,700</a:t>
                      </a:r>
                    </a:p>
                  </a:txBody>
                  <a:tcPr anchor="ctr"/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en-NZ" dirty="0"/>
                        <a:t>4,502,300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Levin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Kuku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rowSpan="9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Otaki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6261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Te</a:t>
                      </a:r>
                      <a:r>
                        <a:rPr lang="en-NZ" dirty="0"/>
                        <a:t> </a:t>
                      </a:r>
                      <a:r>
                        <a:rPr lang="en-NZ" dirty="0" err="1"/>
                        <a:t>Horo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29007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Waikanae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158451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Paraparaumu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3775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Pauatahanui</a:t>
                      </a:r>
                      <a:r>
                        <a:rPr lang="en-NZ" dirty="0"/>
                        <a:t>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3503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Gtr</a:t>
                      </a:r>
                      <a:r>
                        <a:rPr lang="en-NZ" dirty="0"/>
                        <a:t> </a:t>
                      </a:r>
                      <a:r>
                        <a:rPr lang="en-NZ" dirty="0" err="1"/>
                        <a:t>Waitangirua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7761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Belmont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1576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Tawa 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21738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/>
                        <a:t>Tawa B (Nova)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0253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685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Waikato South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19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182339"/>
              </p:ext>
            </p:extLst>
          </p:nvPr>
        </p:nvGraphicFramePr>
        <p:xfrm>
          <a:off x="1260000" y="1440000"/>
          <a:ext cx="8142817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Kihikihi</a:t>
                      </a:r>
                      <a:endParaRPr lang="en-NZ" dirty="0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$8,901,300</a:t>
                      </a:r>
                    </a:p>
                  </a:txBody>
                  <a:tcPr anchor="ctr"/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en-NZ" dirty="0"/>
                        <a:t>4,743,200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Tokoroa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Kinleith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Putaruru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0986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Tirau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47219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Okoroire</a:t>
                      </a:r>
                      <a:r>
                        <a:rPr lang="en-NZ" dirty="0"/>
                        <a:t> Springs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8122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Waikeria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4694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Lichfield</a:t>
                      </a:r>
                      <a:r>
                        <a:rPr lang="en-NZ" baseline="0" dirty="0"/>
                        <a:t> DF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039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Lichfield 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4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Kinleith</a:t>
                      </a:r>
                      <a:r>
                        <a:rPr lang="en-NZ" dirty="0"/>
                        <a:t> (P</a:t>
                      </a:r>
                      <a:r>
                        <a:rPr lang="en-NZ" baseline="0" dirty="0"/>
                        <a:t> &amp; P)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2916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Tirau</a:t>
                      </a:r>
                      <a:r>
                        <a:rPr lang="en-NZ" dirty="0"/>
                        <a:t> DF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5529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6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Pricing – What did we say in February?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2</a:t>
            </a:fld>
            <a:endParaRPr lang="en-NZ" sz="1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66957" y="1740501"/>
          <a:ext cx="970857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7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7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3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1043080" rtl="0" eaLnBrk="1" latinLnBrk="0" hangingPunct="1"/>
                      <a:r>
                        <a:rPr lang="en-GB" sz="2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Issue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1043080" rtl="0" eaLnBrk="1" latinLnBrk="0" hangingPunct="1">
                        <a:buFont typeface="Arial" charset="0"/>
                        <a:buNone/>
                      </a:pPr>
                      <a:r>
                        <a:rPr lang="en-GB" sz="2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Provisional decisions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1043080" rtl="0" eaLnBrk="1" latinLnBrk="0" hangingPunct="1">
                        <a:buFont typeface="Arial" charset="0"/>
                        <a:buNone/>
                      </a:pPr>
                      <a:r>
                        <a:rPr lang="en-GB" sz="2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do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1043080" rtl="0" eaLnBrk="1" latinLnBrk="0" hangingPunct="1"/>
                      <a:r>
                        <a:rPr lang="en-GB" sz="2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Zone Based Access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1043080" rtl="0" eaLnBrk="1" latinLnBrk="0" hangingPunct="1">
                        <a:buFont typeface="Arial" charset="0"/>
                        <a:buChar char="•"/>
                      </a:pPr>
                      <a:r>
                        <a:rPr lang="en-GB" sz="2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Divide transmission system into delivery/pricing zones,</a:t>
                      </a:r>
                      <a:r>
                        <a:rPr lang="en-GB" sz="2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probably with a single receipt zone</a:t>
                      </a:r>
                      <a:endParaRPr lang="en-GB" sz="2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1043080" rtl="0" eaLnBrk="1" latinLnBrk="0" hangingPunct="1">
                        <a:buFont typeface="Arial" charset="0"/>
                        <a:buChar char="•"/>
                      </a:pPr>
                      <a:r>
                        <a:rPr lang="en-GB" sz="2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criteria for defining zones and adjusting if required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887" y="3675733"/>
            <a:ext cx="5529551" cy="36457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155" y="6592676"/>
            <a:ext cx="1222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i="1" dirty="0"/>
              <a:t>Paper Ref: P4</a:t>
            </a:r>
          </a:p>
        </p:txBody>
      </p:sp>
    </p:spTree>
    <p:extLst>
      <p:ext uri="{BB962C8B-B14F-4D97-AF65-F5344CB8AC3E}">
        <p14:creationId xmlns:p14="http://schemas.microsoft.com/office/powerpoint/2010/main" val="2614644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Bay of Plenty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20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758705"/>
              </p:ext>
            </p:extLst>
          </p:nvPr>
        </p:nvGraphicFramePr>
        <p:xfrm>
          <a:off x="1260000" y="1440000"/>
          <a:ext cx="8142817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Gtr</a:t>
                      </a:r>
                      <a:r>
                        <a:rPr lang="en-NZ" dirty="0"/>
                        <a:t> Tauranga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$2,193,000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1,058,500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Gtr</a:t>
                      </a:r>
                      <a:r>
                        <a:rPr lang="en-NZ" dirty="0"/>
                        <a:t> Mt </a:t>
                      </a:r>
                      <a:r>
                        <a:rPr lang="en-NZ" dirty="0" err="1"/>
                        <a:t>Maunganui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Te</a:t>
                      </a:r>
                      <a:r>
                        <a:rPr lang="en-NZ" dirty="0"/>
                        <a:t> Puke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Rangiuru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4694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888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 FY2019 Revenue and Volume – Eastern Bay of Plenty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21</a:t>
            </a:fld>
            <a:endParaRPr lang="en-NZ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029503"/>
              </p:ext>
            </p:extLst>
          </p:nvPr>
        </p:nvGraphicFramePr>
        <p:xfrm>
          <a:off x="1260000" y="1440000"/>
          <a:ext cx="8142817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0493">
                  <a:extLst>
                    <a:ext uri="{9D8B030D-6E8A-4147-A177-3AD203B41FA5}">
                      <a16:colId xmlns:a16="http://schemas.microsoft.com/office/drawing/2014/main" val="71278679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2434073814"/>
                    </a:ext>
                  </a:extLst>
                </a:gridCol>
                <a:gridCol w="2457450">
                  <a:extLst>
                    <a:ext uri="{9D8B030D-6E8A-4147-A177-3AD203B41FA5}">
                      <a16:colId xmlns:a16="http://schemas.microsoft.com/office/drawing/2014/main" val="3623251294"/>
                    </a:ext>
                  </a:extLst>
                </a:gridCol>
                <a:gridCol w="2390774">
                  <a:extLst>
                    <a:ext uri="{9D8B030D-6E8A-4147-A177-3AD203B41FA5}">
                      <a16:colId xmlns:a16="http://schemas.microsoft.com/office/drawing/2014/main" val="10250847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Delivery</a:t>
                      </a:r>
                      <a:r>
                        <a:rPr lang="en-NZ" baseline="0" dirty="0"/>
                        <a:t> 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27232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Reporoa</a:t>
                      </a:r>
                      <a:endParaRPr lang="en-NZ" dirty="0"/>
                    </a:p>
                  </a:txBody>
                  <a:tcPr/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$8,438,600</a:t>
                      </a:r>
                    </a:p>
                  </a:txBody>
                  <a:tcPr anchor="ctr"/>
                </a:tc>
                <a:tc rowSpan="13">
                  <a:txBody>
                    <a:bodyPr/>
                    <a:lstStyle/>
                    <a:p>
                      <a:pPr algn="ctr"/>
                      <a:r>
                        <a:rPr lang="en-NZ" dirty="0"/>
                        <a:t>4,055,550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4398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NZ" dirty="0" err="1"/>
                        <a:t>Taupo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0880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Rotorua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33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Broadlands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4098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Kawerau</a:t>
                      </a:r>
                      <a:r>
                        <a:rPr lang="en-NZ" dirty="0"/>
                        <a:t> (Tissue)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4721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Kawerau</a:t>
                      </a:r>
                      <a:r>
                        <a:rPr lang="en-NZ" dirty="0"/>
                        <a:t> (P &amp; P)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8122119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Kawerau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46941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Te</a:t>
                      </a:r>
                      <a:r>
                        <a:rPr lang="en-NZ" dirty="0"/>
                        <a:t> </a:t>
                      </a:r>
                      <a:r>
                        <a:rPr lang="en-NZ" dirty="0" err="1"/>
                        <a:t>Toko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03921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Edgecumbe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495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Edgecumbe</a:t>
                      </a:r>
                      <a:r>
                        <a:rPr lang="en-NZ" dirty="0"/>
                        <a:t> DF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29163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Whakatane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552986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NZ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err="1"/>
                        <a:t>Opotiki</a:t>
                      </a:r>
                      <a:endParaRPr lang="en-N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80707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430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/>
                        <a:t>Gisborne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N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6088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1452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What Have We Said Before? Pricing Objectives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3</a:t>
            </a:fld>
            <a:endParaRPr lang="en-NZ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36613" y="1838660"/>
          <a:ext cx="9132888" cy="488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2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2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Objective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Achieved by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Recover regulated revenue consistently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Applying across</a:t>
                      </a:r>
                      <a:r>
                        <a:rPr lang="en-GB" baseline="0" dirty="0"/>
                        <a:t> system</a:t>
                      </a:r>
                      <a:endParaRPr lang="en-GB" dirty="0"/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Complying with ID requirements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Maintaining</a:t>
                      </a:r>
                      <a:r>
                        <a:rPr lang="en-GB" baseline="0" dirty="0"/>
                        <a:t> non-standard prices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0000">
                <a:tc>
                  <a:txBody>
                    <a:bodyPr/>
                    <a:lstStyle/>
                    <a:p>
                      <a:r>
                        <a:rPr lang="en-GB" dirty="0"/>
                        <a:t>Avoid price shock for our customers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Pragmatic approach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Anchored by existing prices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Removing any pricing anomalies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Set</a:t>
                      </a:r>
                      <a:r>
                        <a:rPr lang="en-GB" baseline="0" dirty="0"/>
                        <a:t> efficient prices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Prices reflect value and signal scarcity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Keeping</a:t>
                      </a:r>
                      <a:r>
                        <a:rPr lang="en-GB" baseline="0" dirty="0"/>
                        <a:t> it simple</a:t>
                      </a:r>
                    </a:p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baseline="0" dirty="0"/>
                        <a:t>Applying positive incentives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charset="0"/>
                        <a:buChar char="•"/>
                      </a:pPr>
                      <a:r>
                        <a:rPr lang="en-GB" dirty="0"/>
                        <a:t>Agreeing</a:t>
                      </a:r>
                      <a:r>
                        <a:rPr lang="en-GB" baseline="0" dirty="0"/>
                        <a:t> n</a:t>
                      </a:r>
                      <a:r>
                        <a:rPr lang="en-GB" dirty="0"/>
                        <a:t>on-standard prices where these provide value to all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01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What Have We Said Before? Proposed TPM Design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4</a:t>
            </a:fld>
            <a:endParaRPr lang="en-NZ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618957" y="2128245"/>
            <a:ext cx="2590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Regulated Revenue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99101" y="2636245"/>
            <a:ext cx="2387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8957" y="2728748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Forecast DNC </a:t>
            </a:r>
            <a:br>
              <a:rPr lang="en-NZ" dirty="0"/>
            </a:br>
            <a:r>
              <a:rPr lang="en-NZ" dirty="0"/>
              <a:t>(by zone)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00282" y="2543743"/>
            <a:ext cx="488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97145" y="2382160"/>
            <a:ext cx="3014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(1) Base DNC prices</a:t>
            </a:r>
            <a:br>
              <a:rPr lang="en-NZ" dirty="0"/>
            </a:br>
            <a:r>
              <a:rPr lang="en-NZ" dirty="0"/>
              <a:t>(by zone)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8957" y="4129539"/>
            <a:ext cx="2590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PR revenue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720557" y="4616694"/>
            <a:ext cx="2387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7357" y="4701052"/>
            <a:ext cx="2590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Total DNC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15353" y="4411173"/>
            <a:ext cx="488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=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95161" y="4246877"/>
            <a:ext cx="30257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(4) Total transmission charges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64912" y="4408460"/>
            <a:ext cx="488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=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26165" y="4346540"/>
            <a:ext cx="2590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(2) PRs credit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21565" y="3349144"/>
            <a:ext cx="488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-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07155" y="5292953"/>
            <a:ext cx="394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+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97145" y="6239366"/>
            <a:ext cx="2590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(3) PRs purchased</a:t>
            </a:r>
          </a:p>
        </p:txBody>
      </p:sp>
    </p:spTree>
    <p:extLst>
      <p:ext uri="{BB962C8B-B14F-4D97-AF65-F5344CB8AC3E}">
        <p14:creationId xmlns:p14="http://schemas.microsoft.com/office/powerpoint/2010/main" val="2705230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Pricing 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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MPOC + VTC 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=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GTAC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5</a:t>
            </a:fld>
            <a:endParaRPr lang="en-NZ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0156" y="1571625"/>
            <a:ext cx="970857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To set prices for the GTAC, First Gas will ‘trace’ and/or apportion revenue from the MPOC and the VTC to the GTAC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GTAC proportions shown below are illustrative</a:t>
            </a:r>
          </a:p>
        </p:txBody>
      </p:sp>
      <p:sp>
        <p:nvSpPr>
          <p:cNvPr id="7" name="Rectangle 6"/>
          <p:cNvSpPr/>
          <p:nvPr/>
        </p:nvSpPr>
        <p:spPr>
          <a:xfrm>
            <a:off x="450154" y="3230647"/>
            <a:ext cx="2916000" cy="66675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b="1" dirty="0">
                <a:solidFill>
                  <a:schemeClr val="tx1"/>
                </a:solidFill>
              </a:rPr>
              <a:t>MPOC</a:t>
            </a:r>
          </a:p>
        </p:txBody>
      </p:sp>
      <p:sp>
        <p:nvSpPr>
          <p:cNvPr id="8" name="Rectangle 7"/>
          <p:cNvSpPr/>
          <p:nvPr/>
        </p:nvSpPr>
        <p:spPr>
          <a:xfrm>
            <a:off x="3366154" y="3230647"/>
            <a:ext cx="6792576" cy="6667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b="1" dirty="0">
                <a:solidFill>
                  <a:schemeClr val="tx1"/>
                </a:solidFill>
              </a:rPr>
              <a:t>VTC</a:t>
            </a:r>
          </a:p>
        </p:txBody>
      </p:sp>
      <p:sp>
        <p:nvSpPr>
          <p:cNvPr id="9" name="Rectangle 8"/>
          <p:cNvSpPr/>
          <p:nvPr/>
        </p:nvSpPr>
        <p:spPr>
          <a:xfrm>
            <a:off x="450154" y="3897397"/>
            <a:ext cx="2052000" cy="6667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Tariff 1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02154" y="3897397"/>
            <a:ext cx="864000" cy="6667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600" dirty="0">
                <a:solidFill>
                  <a:schemeClr val="tx1"/>
                </a:solidFill>
              </a:rPr>
              <a:t>Tariff 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66154" y="3897397"/>
            <a:ext cx="3960000" cy="6667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Capacity Fees - </a:t>
            </a:r>
            <a:r>
              <a:rPr lang="en-NZ" dirty="0" err="1">
                <a:solidFill>
                  <a:schemeClr val="tx1"/>
                </a:solidFill>
              </a:rPr>
              <a:t>Std</a:t>
            </a:r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26154" y="3897397"/>
            <a:ext cx="2196000" cy="6667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Capacity </a:t>
            </a:r>
            <a:r>
              <a:rPr lang="en-NZ" dirty="0" err="1">
                <a:solidFill>
                  <a:schemeClr val="tx1"/>
                </a:solidFill>
              </a:rPr>
              <a:t>NStd</a:t>
            </a:r>
            <a:endParaRPr lang="en-NZ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522154" y="3897397"/>
            <a:ext cx="636576" cy="6667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400" dirty="0">
                <a:solidFill>
                  <a:schemeClr val="tx1"/>
                </a:solidFill>
              </a:rPr>
              <a:t>Other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0154" y="5897565"/>
            <a:ext cx="9708576" cy="666750"/>
          </a:xfrm>
          <a:prstGeom prst="rect">
            <a:avLst/>
          </a:prstGeom>
          <a:solidFill>
            <a:srgbClr val="4C81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b="1" dirty="0">
                <a:solidFill>
                  <a:schemeClr val="bg1"/>
                </a:solidFill>
              </a:rPr>
              <a:t>GTAC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50154" y="5231369"/>
            <a:ext cx="6464995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DNC + PRs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915149" y="5231369"/>
            <a:ext cx="2114550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Non-Standard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029699" y="5231369"/>
            <a:ext cx="1129031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600" dirty="0">
                <a:solidFill>
                  <a:schemeClr val="tx1"/>
                </a:solidFill>
              </a:rPr>
              <a:t>Overrun / Underrun</a:t>
            </a:r>
          </a:p>
        </p:txBody>
      </p:sp>
      <p:sp>
        <p:nvSpPr>
          <p:cNvPr id="3" name="Arrow: Down 2"/>
          <p:cNvSpPr/>
          <p:nvPr/>
        </p:nvSpPr>
        <p:spPr>
          <a:xfrm>
            <a:off x="450154" y="4602247"/>
            <a:ext cx="733425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Arrow: Down 16"/>
          <p:cNvSpPr/>
          <p:nvPr/>
        </p:nvSpPr>
        <p:spPr>
          <a:xfrm>
            <a:off x="4937729" y="4602247"/>
            <a:ext cx="733425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Arrow: Down 20"/>
          <p:cNvSpPr/>
          <p:nvPr/>
        </p:nvSpPr>
        <p:spPr>
          <a:xfrm>
            <a:off x="9425305" y="4602247"/>
            <a:ext cx="733425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068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Pricing 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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MPOC + VTC 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=</a:t>
            </a:r>
            <a:r>
              <a:rPr lang="en-NZ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GTAC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6</a:t>
            </a:fld>
            <a:endParaRPr lang="en-NZ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0156" y="1571625"/>
            <a:ext cx="970857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First Gas proposes to set initial DNC fees (and other fees) so that the charge per GJ for transmission to any point approximately equals what it would have been </a:t>
            </a:r>
            <a:r>
              <a:rPr lang="en-NZ" u="sng" dirty="0"/>
              <a:t>in total</a:t>
            </a:r>
            <a:r>
              <a:rPr lang="en-NZ" dirty="0"/>
              <a:t> under the MPOC and VTC</a:t>
            </a:r>
          </a:p>
          <a:p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The diagram below illustrates this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0154" y="3230647"/>
            <a:ext cx="2916000" cy="66675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b="1" dirty="0">
                <a:solidFill>
                  <a:schemeClr val="tx1"/>
                </a:solidFill>
              </a:rPr>
              <a:t>MPOC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366154" y="3230647"/>
            <a:ext cx="6792576" cy="6667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b="1" dirty="0">
                <a:solidFill>
                  <a:schemeClr val="tx1"/>
                </a:solidFill>
              </a:rPr>
              <a:t>VTC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0154" y="3897397"/>
            <a:ext cx="1584000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Direct Connects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034154" y="3897397"/>
            <a:ext cx="1332000" cy="6667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Other WPs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366154" y="3897397"/>
            <a:ext cx="612000" cy="6667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600" dirty="0">
                <a:solidFill>
                  <a:schemeClr val="tx1"/>
                </a:solidFill>
              </a:rPr>
              <a:t>Intra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978154" y="3897397"/>
            <a:ext cx="1854000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Non-Standard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32154" y="3897397"/>
            <a:ext cx="4326576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Standard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50154" y="6221285"/>
            <a:ext cx="9708576" cy="666750"/>
          </a:xfrm>
          <a:prstGeom prst="rect">
            <a:avLst/>
          </a:prstGeom>
          <a:solidFill>
            <a:srgbClr val="4C81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b="1" dirty="0">
                <a:solidFill>
                  <a:schemeClr val="bg1"/>
                </a:solidFill>
              </a:rPr>
              <a:t>GTAC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50155" y="5552309"/>
            <a:ext cx="1764000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Direct Connects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24038" y="5552309"/>
            <a:ext cx="2210400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Non-Standard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444321" y="5552309"/>
            <a:ext cx="5714409" cy="666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tx1"/>
                </a:solidFill>
              </a:rPr>
              <a:t>Standard</a:t>
            </a:r>
          </a:p>
        </p:txBody>
      </p:sp>
      <p:sp>
        <p:nvSpPr>
          <p:cNvPr id="43" name="Arrow: Down 42"/>
          <p:cNvSpPr/>
          <p:nvPr/>
        </p:nvSpPr>
        <p:spPr>
          <a:xfrm>
            <a:off x="1144093" y="4644474"/>
            <a:ext cx="196121" cy="8196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4" name="Arrow: Down 43"/>
          <p:cNvSpPr/>
          <p:nvPr/>
        </p:nvSpPr>
        <p:spPr>
          <a:xfrm>
            <a:off x="8227020" y="4633132"/>
            <a:ext cx="196121" cy="8196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5" name="Arrow: Down 44"/>
          <p:cNvSpPr/>
          <p:nvPr/>
        </p:nvSpPr>
        <p:spPr>
          <a:xfrm>
            <a:off x="4142467" y="4633132"/>
            <a:ext cx="196121" cy="8196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47" name="Straight Arrow Connector 46"/>
          <p:cNvCxnSpPr>
            <a:stCxn id="35" idx="2"/>
            <a:endCxn id="39" idx="0"/>
          </p:cNvCxnSpPr>
          <p:nvPr/>
        </p:nvCxnSpPr>
        <p:spPr>
          <a:xfrm flipH="1">
            <a:off x="1332155" y="4564147"/>
            <a:ext cx="2339999" cy="988162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5" idx="2"/>
            <a:endCxn id="40" idx="0"/>
          </p:cNvCxnSpPr>
          <p:nvPr/>
        </p:nvCxnSpPr>
        <p:spPr>
          <a:xfrm flipH="1">
            <a:off x="3329238" y="4564147"/>
            <a:ext cx="342916" cy="988162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35" idx="2"/>
            <a:endCxn id="41" idx="0"/>
          </p:cNvCxnSpPr>
          <p:nvPr/>
        </p:nvCxnSpPr>
        <p:spPr>
          <a:xfrm>
            <a:off x="3672154" y="4564147"/>
            <a:ext cx="3629372" cy="988162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4" idx="2"/>
            <a:endCxn id="39" idx="0"/>
          </p:cNvCxnSpPr>
          <p:nvPr/>
        </p:nvCxnSpPr>
        <p:spPr>
          <a:xfrm flipH="1">
            <a:off x="1332155" y="4564147"/>
            <a:ext cx="1367999" cy="98816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4" idx="2"/>
            <a:endCxn id="40" idx="0"/>
          </p:cNvCxnSpPr>
          <p:nvPr/>
        </p:nvCxnSpPr>
        <p:spPr>
          <a:xfrm>
            <a:off x="2700154" y="4564147"/>
            <a:ext cx="629084" cy="98816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34" idx="2"/>
            <a:endCxn id="41" idx="0"/>
          </p:cNvCxnSpPr>
          <p:nvPr/>
        </p:nvCxnSpPr>
        <p:spPr>
          <a:xfrm>
            <a:off x="2700154" y="4564147"/>
            <a:ext cx="4601372" cy="988162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365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Possible Pricing Impacts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156" y="1732047"/>
            <a:ext cx="97085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Parties directly connected to the Maui pipeline should not face much change in either price level or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Parties connected to the VTC network will face change – given that effective $/GJ at any location is determined by use of reserved capacity</a:t>
            </a:r>
          </a:p>
          <a:p>
            <a:pPr marL="864428" lvl="1" indent="-342900">
              <a:buFont typeface="Arial" panose="020B0604020202020204" pitchFamily="34" charset="0"/>
              <a:buChar char="•"/>
            </a:pPr>
            <a:r>
              <a:rPr lang="en-NZ" dirty="0"/>
              <a:t>Shippers that have greater utilisation of capacity reservations would expect to pay more under GTAC (all else being equal)</a:t>
            </a:r>
          </a:p>
          <a:p>
            <a:pPr marL="864428" lvl="1" indent="-342900">
              <a:buFont typeface="Arial" panose="020B0604020202020204" pitchFamily="34" charset="0"/>
              <a:buChar char="•"/>
            </a:pPr>
            <a:r>
              <a:rPr lang="en-NZ" dirty="0"/>
              <a:t>Shippers that have lower utilisation of capacity reservations would expect to pay less under the GTAC (all else being equal)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The dynamics of how shippers pass-through transmission charges are unknown to us (and we don’t want know!)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GTAC also introduces another price that is based on prospect of congestion (PRs) – so shippers moving gas to those locations would expect to pay more under the GTAC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663604" y="7008174"/>
            <a:ext cx="2495127" cy="402567"/>
          </a:xfrm>
        </p:spPr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7</a:t>
            </a:fld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888372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Pricing – Estimated FY2019 Revenues and Volumes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8</a:t>
            </a:fld>
            <a:endParaRPr lang="en-NZ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0156" y="1716003"/>
            <a:ext cx="9708575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For FY2019 First Gas is estimating its allowable revenue to be $125m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Using this as a base, the map and tables on the next slides show the current estimate of prices and revenues by zone and the estimated GJ demand across those zones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The revenues by zone exclude ongoing VTC non-standard contracts and direct connects on the Maui pipeline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After the VTC prices for FY2018 have been confirmed these estimated revenues will be re-calculated based on those prices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NZ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dirty="0"/>
              <a:t>Note the distinction between delivery zones and pricing areas:</a:t>
            </a:r>
          </a:p>
          <a:p>
            <a:pPr marL="864428" lvl="1" indent="-342900">
              <a:buFont typeface="Courier New" panose="02070309020205020404" pitchFamily="49" charset="0"/>
              <a:buChar char="o"/>
            </a:pPr>
            <a:r>
              <a:rPr lang="en-NZ" dirty="0"/>
              <a:t>Delivery zones are based on physical considerations such as location relative to compressors, distance from gas injection points, capacity along that stretch of the pipeline etc.</a:t>
            </a:r>
          </a:p>
          <a:p>
            <a:pPr marL="864428" lvl="1" indent="-342900">
              <a:buFont typeface="Courier New" panose="02070309020205020404" pitchFamily="49" charset="0"/>
              <a:buChar char="o"/>
            </a:pPr>
            <a:r>
              <a:rPr lang="en-NZ" dirty="0"/>
              <a:t>Pricing areas are evolved inherited groupings of delivery points that are used for pricing under the VTC</a:t>
            </a:r>
          </a:p>
          <a:p>
            <a:pPr marL="864428" lvl="1" indent="-342900">
              <a:buFont typeface="Courier New" panose="02070309020205020404" pitchFamily="49" charset="0"/>
              <a:buChar char="o"/>
            </a:pPr>
            <a:r>
              <a:rPr lang="en-NZ" dirty="0"/>
              <a:t>To minimise price shock we need to take into account pricing areas</a:t>
            </a:r>
          </a:p>
        </p:txBody>
      </p:sp>
    </p:spTree>
    <p:extLst>
      <p:ext uri="{BB962C8B-B14F-4D97-AF65-F5344CB8AC3E}">
        <p14:creationId xmlns:p14="http://schemas.microsoft.com/office/powerpoint/2010/main" val="3160072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0156" y="476300"/>
            <a:ext cx="7776864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1043080">
              <a:lnSpc>
                <a:spcPts val="3422"/>
              </a:lnSpc>
              <a:spcBef>
                <a:spcPct val="0"/>
              </a:spcBef>
              <a:defRPr/>
            </a:pPr>
            <a:r>
              <a:rPr lang="en-NZ" sz="2000" b="1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Illustration of Zonal Postage Stamp Prices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6024287E-C819-4B81-ADE4-C836522F99EB}" type="slidenum">
              <a:rPr lang="en-NZ" sz="1400" smtClean="0"/>
              <a:pPr algn="r"/>
              <a:t>9</a:t>
            </a:fld>
            <a:endParaRPr lang="en-NZ" sz="1400" dirty="0"/>
          </a:p>
        </p:txBody>
      </p:sp>
      <p:pic>
        <p:nvPicPr>
          <p:cNvPr id="23" name="Picture 2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189" y="1416781"/>
            <a:ext cx="4808415" cy="614448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24" name="TextBox 23"/>
          <p:cNvSpPr txBox="1"/>
          <p:nvPr/>
        </p:nvSpPr>
        <p:spPr>
          <a:xfrm>
            <a:off x="3497695" y="5717747"/>
            <a:ext cx="63615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11349" y="5338135"/>
            <a:ext cx="61785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33850" y="4498618"/>
            <a:ext cx="58262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95725" y="3639909"/>
            <a:ext cx="60960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25833" y="2955268"/>
            <a:ext cx="58551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62525" y="3864012"/>
            <a:ext cx="56737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29800" y="4855375"/>
            <a:ext cx="69217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637835" y="3947686"/>
            <a:ext cx="69853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30161" y="5019947"/>
            <a:ext cx="70620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77920" y="4424320"/>
            <a:ext cx="69441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16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31124" y="4888722"/>
            <a:ext cx="703151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68810" y="5688101"/>
            <a:ext cx="590586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7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71925" y="7008174"/>
            <a:ext cx="73342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19575" y="6465131"/>
            <a:ext cx="66674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992823" y="5973215"/>
            <a:ext cx="703252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10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133849" y="6106139"/>
            <a:ext cx="59529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8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259396" y="6481669"/>
            <a:ext cx="588954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bg1"/>
                </a:solidFill>
              </a:rPr>
              <a:t>DZ 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03429" y="1754517"/>
            <a:ext cx="1649821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NZ" sz="4400" dirty="0">
                <a:solidFill>
                  <a:schemeClr val="bg1"/>
                </a:solidFill>
              </a:rPr>
              <a:t>DZ 1</a:t>
            </a:r>
          </a:p>
        </p:txBody>
      </p:sp>
      <p:sp>
        <p:nvSpPr>
          <p:cNvPr id="3" name="Oval 2"/>
          <p:cNvSpPr/>
          <p:nvPr/>
        </p:nvSpPr>
        <p:spPr>
          <a:xfrm rot="20762669">
            <a:off x="3310269" y="5315811"/>
            <a:ext cx="1853496" cy="7243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2730509" y="5164897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$0.72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56928" y="4486043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$1.16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85316" y="3609131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$1.77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97086" y="2927343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$1.98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223137" y="2501196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$2.02</a:t>
            </a:r>
          </a:p>
        </p:txBody>
      </p:sp>
      <p:sp>
        <p:nvSpPr>
          <p:cNvPr id="45" name="Oval 44"/>
          <p:cNvSpPr/>
          <p:nvPr/>
        </p:nvSpPr>
        <p:spPr>
          <a:xfrm rot="20461658">
            <a:off x="3705050" y="5756915"/>
            <a:ext cx="1853496" cy="6704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6" name="TextBox 45"/>
          <p:cNvSpPr txBox="1"/>
          <p:nvPr/>
        </p:nvSpPr>
        <p:spPr>
          <a:xfrm>
            <a:off x="2951229" y="6211687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$1.92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882338" y="6464824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$2.09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47289" y="5942437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$1.77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62875" y="6977240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$2.18</a:t>
            </a:r>
          </a:p>
        </p:txBody>
      </p:sp>
      <p:sp>
        <p:nvSpPr>
          <p:cNvPr id="50" name="Oval 49"/>
          <p:cNvSpPr/>
          <p:nvPr/>
        </p:nvSpPr>
        <p:spPr>
          <a:xfrm rot="18780268">
            <a:off x="3682138" y="6579769"/>
            <a:ext cx="1583921" cy="6704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7" name="Straight Connector 6"/>
          <p:cNvCxnSpPr>
            <a:stCxn id="44" idx="2"/>
          </p:cNvCxnSpPr>
          <p:nvPr/>
        </p:nvCxnSpPr>
        <p:spPr>
          <a:xfrm flipH="1">
            <a:off x="5336692" y="2870528"/>
            <a:ext cx="290970" cy="95546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2688168" y="4811832"/>
            <a:ext cx="2113662" cy="20033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946432" y="4593727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$1.88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696922" y="3516685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$2.07</a:t>
            </a:r>
          </a:p>
        </p:txBody>
      </p:sp>
      <p:sp>
        <p:nvSpPr>
          <p:cNvPr id="54" name="Oval 53"/>
          <p:cNvSpPr/>
          <p:nvPr/>
        </p:nvSpPr>
        <p:spPr>
          <a:xfrm rot="20461658">
            <a:off x="5479523" y="4417553"/>
            <a:ext cx="2376082" cy="10555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5" name="TextBox 54"/>
          <p:cNvSpPr txBox="1"/>
          <p:nvPr/>
        </p:nvSpPr>
        <p:spPr>
          <a:xfrm>
            <a:off x="7609801" y="4040806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$2.08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900936" y="4056320"/>
            <a:ext cx="80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dirty="0">
                <a:solidFill>
                  <a:srgbClr val="C00000"/>
                </a:solidFill>
              </a:rPr>
              <a:t>$1.12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3659639" y="4243134"/>
            <a:ext cx="577378" cy="10796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383449" y="2754773"/>
            <a:ext cx="2090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800" dirty="0">
                <a:solidFill>
                  <a:srgbClr val="C00000"/>
                </a:solidFill>
              </a:rPr>
              <a:t>(Revenue / Volume)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39558" y="1843324"/>
            <a:ext cx="34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800" dirty="0">
                <a:solidFill>
                  <a:srgbClr val="C00000"/>
                </a:solidFill>
              </a:rPr>
              <a:t>This shows approximately how much is paid per GJ for gas transmission</a:t>
            </a:r>
          </a:p>
        </p:txBody>
      </p:sp>
    </p:spTree>
    <p:extLst>
      <p:ext uri="{BB962C8B-B14F-4D97-AF65-F5344CB8AC3E}">
        <p14:creationId xmlns:p14="http://schemas.microsoft.com/office/powerpoint/2010/main" val="2992010840"/>
      </p:ext>
    </p:extLst>
  </p:cSld>
  <p:clrMapOvr>
    <a:masterClrMapping/>
  </p:clrMapOvr>
</p:sld>
</file>

<file path=ppt/theme/theme1.xml><?xml version="1.0" encoding="utf-8"?>
<a:theme xmlns:a="http://schemas.openxmlformats.org/drawingml/2006/main" name="First Gas PPT Template V6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First Gas PPT Template V6.potx</Template>
  <TotalTime>9147</TotalTime>
  <Words>1261</Words>
  <Application>Microsoft Office PowerPoint</Application>
  <PresentationFormat>Custom</PresentationFormat>
  <Paragraphs>411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Courier New</vt:lpstr>
      <vt:lpstr>Lucida Grande</vt:lpstr>
      <vt:lpstr>Wingdings</vt:lpstr>
      <vt:lpstr>First Gas PPT Template V6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Powerco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Ranson</dc:creator>
  <cp:lastModifiedBy>Chris Bolton</cp:lastModifiedBy>
  <cp:revision>585</cp:revision>
  <cp:lastPrinted>2017-08-23T21:08:59Z</cp:lastPrinted>
  <dcterms:created xsi:type="dcterms:W3CDTF">2016-03-15T20:45:13Z</dcterms:created>
  <dcterms:modified xsi:type="dcterms:W3CDTF">2017-08-23T21:22:43Z</dcterms:modified>
</cp:coreProperties>
</file>