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41" r:id="rId2"/>
    <p:sldId id="542" r:id="rId3"/>
    <p:sldId id="543" r:id="rId4"/>
    <p:sldId id="544" r:id="rId5"/>
    <p:sldId id="545" r:id="rId6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7B1482-D81C-014A-96E6-69CDD8B81504}">
          <p14:sldIdLst>
            <p14:sldId id="541"/>
            <p14:sldId id="542"/>
            <p14:sldId id="543"/>
            <p14:sldId id="544"/>
            <p14:sldId id="5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Ben Gerritsen" initials="BG" lastIdx="13" clrIdx="28">
    <p:extLst>
      <p:ext uri="{19B8F6BF-5375-455C-9EA6-DF929625EA0E}">
        <p15:presenceInfo xmlns:p15="http://schemas.microsoft.com/office/powerpoint/2012/main" userId="S-1-5-21-3195905674-3106722395-3951844808-1712" providerId="AD"/>
      </p:ext>
    </p:extLst>
  </p:cmAuthor>
  <p:cmAuthor id="1" name="Chris Bolton" initials="CB" lastIdx="6" clrIdx="0">
    <p:extLst/>
  </p:cmAuthor>
  <p:cmAuthor id="30" name="Don Gray" initials="DG [2]" lastIdx="2" clrIdx="29">
    <p:extLst>
      <p:ext uri="{19B8F6BF-5375-455C-9EA6-DF929625EA0E}">
        <p15:presenceInfo xmlns:p15="http://schemas.microsoft.com/office/powerpoint/2012/main" userId="S-1-5-21-3195905674-3106722395-3951844808-1264" providerId="AD"/>
      </p:ext>
    </p:extLst>
  </p:cmAuthor>
  <p:cmAuthor id="2" name="Bruce Girdwood" initials="BG" lastIdx="1" clrIdx="1">
    <p:extLst/>
  </p:cmAuthor>
  <p:cmAuthor id="3" name="Bruce Girdwood" initials="BG [2]" lastIdx="1" clrIdx="2">
    <p:extLst/>
  </p:cmAuthor>
  <p:cmAuthor id="4" name="Bruce Girdwood" initials="BG [3]" lastIdx="1" clrIdx="3">
    <p:extLst/>
  </p:cmAuthor>
  <p:cmAuthor id="5" name="Bruce Girdwood" initials="BG [4]" lastIdx="1" clrIdx="4">
    <p:extLst/>
  </p:cmAuthor>
  <p:cmAuthor id="6" name="Bruce Girdwood" initials="BG [5]" lastIdx="1" clrIdx="5">
    <p:extLst/>
  </p:cmAuthor>
  <p:cmAuthor id="7" name="Bruce Girdwood" initials="BG [6]" lastIdx="1" clrIdx="6">
    <p:extLst/>
  </p:cmAuthor>
  <p:cmAuthor id="8" name="Bruce Girdwood" initials="BG [7]" lastIdx="1" clrIdx="7">
    <p:extLst/>
  </p:cmAuthor>
  <p:cmAuthor id="9" name="Bruce Girdwood" initials="BG [5] [2]" lastIdx="1" clrIdx="8">
    <p:extLst/>
  </p:cmAuthor>
  <p:cmAuthor id="10" name="Bruce Girdwood" initials="BG [4] [2]" lastIdx="1" clrIdx="9">
    <p:extLst/>
  </p:cmAuthor>
  <p:cmAuthor id="11" name="Bruce Girdwood" initials="BG [8]" lastIdx="1" clrIdx="10">
    <p:extLst/>
  </p:cmAuthor>
  <p:cmAuthor id="12" name="Bruce Girdwood" initials="BG [5] [3]" lastIdx="1" clrIdx="11">
    <p:extLst/>
  </p:cmAuthor>
  <p:cmAuthor id="13" name="Bruce Girdwood" initials="BG [4] [3]" lastIdx="1" clrIdx="12">
    <p:extLst/>
  </p:cmAuthor>
  <p:cmAuthor id="14" name="Bruce Girdwood" initials="BG [9]" lastIdx="0" clrIdx="13">
    <p:extLst/>
  </p:cmAuthor>
  <p:cmAuthor id="15" name="Bruce Girdwood" initials="BG [10]" lastIdx="1" clrIdx="14">
    <p:extLst/>
  </p:cmAuthor>
  <p:cmAuthor id="16" name="Bruce Girdwood" initials="BG [11]" lastIdx="1" clrIdx="15">
    <p:extLst/>
  </p:cmAuthor>
  <p:cmAuthor id="17" name="Bruce Girdwood" initials="BG [12]" lastIdx="1" clrIdx="16">
    <p:extLst/>
  </p:cmAuthor>
  <p:cmAuthor id="18" name="Bruce Girdwood" initials="BG [13]" lastIdx="1" clrIdx="17">
    <p:extLst/>
  </p:cmAuthor>
  <p:cmAuthor id="19" name="Bruce Girdwood" initials="BG [12] [2]" lastIdx="1" clrIdx="18">
    <p:extLst/>
  </p:cmAuthor>
  <p:cmAuthor id="20" name="Bruce Girdwood" initials="BG [12] [3]" lastIdx="1" clrIdx="19">
    <p:extLst/>
  </p:cmAuthor>
  <p:cmAuthor id="21" name="Bruce Girdwood" initials="BG [12] [3] [2]" lastIdx="1" clrIdx="20">
    <p:extLst/>
  </p:cmAuthor>
  <p:cmAuthor id="22" name="Bruce Girdwood" initials="BG [12] [3] [3]" lastIdx="1" clrIdx="21">
    <p:extLst/>
  </p:cmAuthor>
  <p:cmAuthor id="23" name="Bruce Girdwood" initials="BG [14]" lastIdx="1" clrIdx="22">
    <p:extLst/>
  </p:cmAuthor>
  <p:cmAuthor id="24" name="Bruce Girdwood" initials="BG [15]" lastIdx="1" clrIdx="23">
    <p:extLst/>
  </p:cmAuthor>
  <p:cmAuthor id="25" name="Bruce Girdwood" initials="BG [16]" lastIdx="1" clrIdx="24">
    <p:extLst/>
  </p:cmAuthor>
  <p:cmAuthor id="26" name="Bruce Girdwood" initials="BG [16] [2]" lastIdx="1" clrIdx="25">
    <p:extLst/>
  </p:cmAuthor>
  <p:cmAuthor id="27" name="Bruce Girdwood" initials="BG [17]" lastIdx="1" clrIdx="26">
    <p:extLst/>
  </p:cmAuthor>
  <p:cmAuthor id="28" name="Don Gray" initials="DG" lastIdx="3" clrIdx="27">
    <p:extLst>
      <p:ext uri="{19B8F6BF-5375-455C-9EA6-DF929625EA0E}">
        <p15:presenceInfo xmlns:p15="http://schemas.microsoft.com/office/powerpoint/2012/main" userId="Don Gra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24B48"/>
    <a:srgbClr val="6184B9"/>
    <a:srgbClr val="5573A1"/>
    <a:srgbClr val="FFD400"/>
    <a:srgbClr val="2B528E"/>
    <a:srgbClr val="5E831B"/>
    <a:srgbClr val="3B4042"/>
    <a:srgbClr val="803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47" autoAdjust="0"/>
    <p:restoredTop sz="96370" autoAdjust="0"/>
  </p:normalViewPr>
  <p:slideViewPr>
    <p:cSldViewPr snapToGrid="0">
      <p:cViewPr varScale="1">
        <p:scale>
          <a:sx n="104" d="100"/>
          <a:sy n="104" d="100"/>
        </p:scale>
        <p:origin x="1944" y="108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6816-286C-4DE8-AF47-AAEE9C11C071}" type="datetimeFigureOut">
              <a:rPr lang="en-NZ" smtClean="0"/>
              <a:t>24/08/2017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C06A-6E73-443C-B63C-F1A64ECE6A7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47486-765F-4EB5-A3AC-C6ACB5DEB9E1}" type="datetimeFigureOut">
              <a:rPr lang="en-NZ" smtClean="0"/>
              <a:pPr/>
              <a:t>24/08/2017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868AB-3D6E-4BA2-9CEE-7593714964C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7249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 baseline="0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29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548383"/>
            <a:ext cx="1069340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</a:lstStyle>
          <a:p>
            <a:pPr algn="ctr"/>
            <a:endParaRPr lang="en-NZ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6"/>
            <a:ext cx="9089390" cy="1620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011" y="4284718"/>
            <a:ext cx="7485380" cy="1932323"/>
          </a:xfrm>
          <a:prstGeom prst="rect">
            <a:avLst/>
          </a:prstGeom>
        </p:spPr>
        <p:txBody>
          <a:bodyPr lIns="99569" tIns="49785" rIns="99569" bIns="4978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1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7008174"/>
            <a:ext cx="3386243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fld id="{6024287E-C819-4B81-ADE4-C836522F99E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tx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2896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  <a:p>
            <a:pPr lvl="0"/>
            <a:endParaRPr lang="en-NZ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36558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162507"/>
            <a:ext cx="9790375" cy="4570453"/>
          </a:xfrm>
          <a:prstGeom prst="rect">
            <a:avLst/>
          </a:prstGeom>
        </p:spPr>
        <p:txBody>
          <a:bodyPr vert="horz"/>
          <a:lstStyle>
            <a:lvl1pPr marL="274644" indent="-274644">
              <a:spcBef>
                <a:spcPts val="1600"/>
              </a:spcBef>
              <a:defRPr sz="2200"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 sz="2200"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 sz="2200"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9790375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460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9790375" cy="504056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4956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634733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991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180979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634733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77804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34733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134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1" y="1692399"/>
            <a:ext cx="9828000" cy="5112568"/>
          </a:xfrm>
          <a:prstGeom prst="rect">
            <a:avLst/>
          </a:prstGeom>
        </p:spPr>
        <p:txBody>
          <a:bodyPr lIns="0"/>
          <a:lstStyle>
            <a:lvl1pPr marL="0" indent="-205330">
              <a:buFont typeface="Arial"/>
              <a:buChar char="•"/>
              <a:defRPr sz="1600" baseline="0"/>
            </a:lvl1pPr>
            <a:lvl2pPr>
              <a:defRPr sz="1600" baseline="0"/>
            </a:lvl2pPr>
          </a:lstStyle>
          <a:p>
            <a:pPr marL="0" lvl="0" indent="0">
              <a:buNone/>
            </a:pPr>
            <a:r>
              <a:rPr lang="en-AU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831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ry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2"/>
            <a:ext cx="7867028" cy="360040"/>
          </a:xfrm>
        </p:spPr>
        <p:txBody>
          <a:bodyPr/>
          <a:lstStyle>
            <a:lvl1pPr>
              <a:lnSpc>
                <a:spcPts val="3000"/>
              </a:lnSpc>
              <a:defRPr sz="2500"/>
            </a:lvl1pPr>
          </a:lstStyle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4294967295"/>
          </p:nvPr>
        </p:nvSpPr>
        <p:spPr>
          <a:xfrm>
            <a:off x="1980000" y="2376000"/>
            <a:ext cx="2160000" cy="3240088"/>
          </a:xfrm>
          <a:prstGeom prst="rect">
            <a:avLst/>
          </a:prstGeom>
        </p:spPr>
      </p:sp>
      <p:sp>
        <p:nvSpPr>
          <p:cNvPr id="20" name="Picture Placeholder 9"/>
          <p:cNvSpPr>
            <a:spLocks noGrp="1"/>
          </p:cNvSpPr>
          <p:nvPr>
            <p:ph type="pic" sz="quarter" idx="4294967295"/>
          </p:nvPr>
        </p:nvSpPr>
        <p:spPr>
          <a:xfrm>
            <a:off x="4248000" y="2376000"/>
            <a:ext cx="2160000" cy="3240088"/>
          </a:xfrm>
          <a:prstGeom prst="rect">
            <a:avLst/>
          </a:prstGeom>
        </p:spPr>
      </p:sp>
      <p:sp>
        <p:nvSpPr>
          <p:cNvPr id="21" name="Picture Placeholder 10"/>
          <p:cNvSpPr>
            <a:spLocks noGrp="1"/>
          </p:cNvSpPr>
          <p:nvPr>
            <p:ph type="pic" sz="quarter" idx="4294967295"/>
          </p:nvPr>
        </p:nvSpPr>
        <p:spPr>
          <a:xfrm>
            <a:off x="6516000" y="2376000"/>
            <a:ext cx="2160000" cy="324008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187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200" y="476302"/>
            <a:ext cx="7721820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</p:spTree>
    <p:extLst>
      <p:ext uri="{BB962C8B-B14F-4D97-AF65-F5344CB8AC3E}">
        <p14:creationId xmlns:p14="http://schemas.microsoft.com/office/powerpoint/2010/main" val="30979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8" r:id="rId4"/>
    <p:sldLayoutId id="2147483659" r:id="rId5"/>
    <p:sldLayoutId id="2147483660" r:id="rId6"/>
    <p:sldLayoutId id="2147483661" r:id="rId7"/>
    <p:sldLayoutId id="2147483650" r:id="rId8"/>
    <p:sldLayoutId id="2147483655" r:id="rId9"/>
    <p:sldLayoutId id="2147483657" r:id="rId10"/>
    <p:sldLayoutId id="2147483662" r:id="rId11"/>
  </p:sldLayoutIdLst>
  <p:hf hdr="0" ftr="0" dt="0"/>
  <p:txStyles>
    <p:titleStyle>
      <a:lvl1pPr algn="l" defTabSz="1043080" rtl="0" eaLnBrk="1" latinLnBrk="0" hangingPunct="1">
        <a:lnSpc>
          <a:spcPts val="3422"/>
        </a:lnSpc>
        <a:spcBef>
          <a:spcPct val="0"/>
        </a:spcBef>
        <a:buNone/>
        <a:defRPr sz="2900" b="1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1066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1599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21323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26654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86847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011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55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9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6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6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70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2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3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Revised engagement approach for draft GTAC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</a:t>
            </a:fld>
            <a:endParaRPr lang="en-NZ" sz="1400" dirty="0"/>
          </a:p>
        </p:txBody>
      </p:sp>
      <p:sp>
        <p:nvSpPr>
          <p:cNvPr id="7" name="Rectangle 6"/>
          <p:cNvSpPr/>
          <p:nvPr/>
        </p:nvSpPr>
        <p:spPr>
          <a:xfrm>
            <a:off x="895740" y="4234120"/>
            <a:ext cx="9320765" cy="376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5741" y="4268384"/>
            <a:ext cx="1270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August  2017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42787" y="4278507"/>
            <a:ext cx="1473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December 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5284" y="4286755"/>
            <a:ext cx="1421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October 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16942" y="3264591"/>
            <a:ext cx="1423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Telecon Q&amp;A session</a:t>
            </a:r>
            <a:b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(31 August)</a:t>
            </a:r>
            <a:endParaRPr kumimoji="0" lang="en-NZ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972235" y="2573380"/>
            <a:ext cx="877" cy="163962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81895" y="1555905"/>
            <a:ext cx="2288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GTAC draft released for consultation and negotiation </a:t>
            </a:r>
            <a:b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(10 August)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987418" y="4003255"/>
            <a:ext cx="0" cy="20975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17122" y="2990413"/>
            <a:ext cx="2116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Mark-ups and submissions on</a:t>
            </a:r>
            <a:r>
              <a:rPr kumimoji="0" lang="en-NZ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revised draft GTAC due</a:t>
            </a:r>
            <a:br>
              <a:rPr kumimoji="0" lang="en-NZ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NZ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(9 October)</a:t>
            </a:r>
            <a:endParaRPr kumimoji="0" lang="en-NZ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9705384" y="3072027"/>
            <a:ext cx="5374" cy="1171786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18522" y="2120580"/>
            <a:ext cx="18027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Release of revised GTAC draft</a:t>
            </a:r>
            <a:b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(11 September)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59638" y="4285904"/>
            <a:ext cx="1561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September 2017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96879" y="4285904"/>
            <a:ext cx="1535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November 2017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449826" y="2573380"/>
            <a:ext cx="877" cy="163962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66254" y="1577094"/>
            <a:ext cx="15671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Submission of GTAC to GIC for review </a:t>
            </a:r>
            <a:b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(27 October)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30144" y="2409612"/>
            <a:ext cx="1950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GIC </a:t>
            </a: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review (by 22 December)</a:t>
            </a:r>
            <a:endParaRPr kumimoji="0" lang="en-NZ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3313515" y="2959347"/>
            <a:ext cx="1179" cy="1284466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01809" y="4065519"/>
            <a:ext cx="0" cy="16134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582735" y="4080035"/>
            <a:ext cx="0" cy="161345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Brace 26"/>
          <p:cNvSpPr/>
          <p:nvPr/>
        </p:nvSpPr>
        <p:spPr>
          <a:xfrm rot="5400000">
            <a:off x="1800328" y="3981805"/>
            <a:ext cx="283350" cy="18487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8" name="TextBox 27"/>
          <p:cNvSpPr txBox="1"/>
          <p:nvPr/>
        </p:nvSpPr>
        <p:spPr>
          <a:xfrm>
            <a:off x="287820" y="5272990"/>
            <a:ext cx="27850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>
                <a:latin typeface="Arial" panose="020B0604020202020204" pitchFamily="34" charset="0"/>
                <a:cs typeface="Arial" panose="020B0604020202020204" pitchFamily="34" charset="0"/>
              </a:rPr>
              <a:t>Ensure provisions of GTAC are well-understood before inviting mark-ups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>
                <a:latin typeface="Arial" panose="020B0604020202020204" pitchFamily="34" charset="0"/>
                <a:cs typeface="Arial" panose="020B0604020202020204" pitchFamily="34" charset="0"/>
              </a:rPr>
              <a:t>Enable further revisions to be made to better achieve intent and eliminate ambiguities</a:t>
            </a:r>
          </a:p>
        </p:txBody>
      </p:sp>
      <p:sp>
        <p:nvSpPr>
          <p:cNvPr id="29" name="Right Brace 28"/>
          <p:cNvSpPr/>
          <p:nvPr/>
        </p:nvSpPr>
        <p:spPr>
          <a:xfrm rot="5400000">
            <a:off x="3871839" y="4074421"/>
            <a:ext cx="276092" cy="167079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0" name="TextBox 29"/>
          <p:cNvSpPr txBox="1"/>
          <p:nvPr/>
        </p:nvSpPr>
        <p:spPr>
          <a:xfrm>
            <a:off x="3082425" y="5272990"/>
            <a:ext cx="19049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>
                <a:latin typeface="Arial" panose="020B0604020202020204" pitchFamily="34" charset="0"/>
                <a:cs typeface="Arial" panose="020B0604020202020204" pitchFamily="34" charset="0"/>
              </a:rPr>
              <a:t>Allow stakeholders to propose improvements and highlight any remaining concerns on design</a:t>
            </a:r>
          </a:p>
        </p:txBody>
      </p:sp>
      <p:sp>
        <p:nvSpPr>
          <p:cNvPr id="31" name="Right Brace 30"/>
          <p:cNvSpPr/>
          <p:nvPr/>
        </p:nvSpPr>
        <p:spPr>
          <a:xfrm rot="5400000">
            <a:off x="5576948" y="4190195"/>
            <a:ext cx="283347" cy="14624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2" name="TextBox 31"/>
          <p:cNvSpPr txBox="1"/>
          <p:nvPr/>
        </p:nvSpPr>
        <p:spPr>
          <a:xfrm>
            <a:off x="4996957" y="5272990"/>
            <a:ext cx="14528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>
                <a:latin typeface="Arial" panose="020B0604020202020204" pitchFamily="34" charset="0"/>
                <a:cs typeface="Arial" panose="020B0604020202020204" pitchFamily="34" charset="0"/>
              </a:rPr>
              <a:t>Time for First Gas to review proposed changes and submissions</a:t>
            </a:r>
          </a:p>
        </p:txBody>
      </p:sp>
      <p:sp>
        <p:nvSpPr>
          <p:cNvPr id="33" name="Right Brace 32"/>
          <p:cNvSpPr/>
          <p:nvPr/>
        </p:nvSpPr>
        <p:spPr>
          <a:xfrm rot="5400000">
            <a:off x="7967199" y="3324891"/>
            <a:ext cx="291303" cy="31850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4" name="TextBox 33"/>
          <p:cNvSpPr txBox="1"/>
          <p:nvPr/>
        </p:nvSpPr>
        <p:spPr>
          <a:xfrm>
            <a:off x="6837794" y="5272989"/>
            <a:ext cx="27374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>
                <a:latin typeface="Arial" panose="020B0604020202020204" pitchFamily="34" charset="0"/>
                <a:cs typeface="Arial" panose="020B0604020202020204" pitchFamily="34" charset="0"/>
              </a:rPr>
              <a:t>Allow stakeholders further opportunity to address any unresolved issues (including issues raised by other parties prior to submission of final GTAC)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2134423" y="3111747"/>
            <a:ext cx="1179" cy="1284466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22283" y="3013409"/>
            <a:ext cx="14236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run through session</a:t>
            </a:r>
            <a:b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(17 August)</a:t>
            </a:r>
            <a:endParaRPr kumimoji="0" lang="en-NZ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89134" y="2252734"/>
            <a:ext cx="14236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2-day workshop</a:t>
            </a:r>
            <a:b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(24-25 August)</a:t>
            </a:r>
            <a:endParaRPr kumimoji="0" lang="en-NZ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8658" y="3283022"/>
            <a:ext cx="2979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 See GIC paper “Proposed approach to GTAC assessment” for further details on this stage</a:t>
            </a:r>
          </a:p>
        </p:txBody>
      </p:sp>
    </p:spTree>
    <p:extLst>
      <p:ext uri="{BB962C8B-B14F-4D97-AF65-F5344CB8AC3E}">
        <p14:creationId xmlns:p14="http://schemas.microsoft.com/office/powerpoint/2010/main" val="332819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Proposed format of revised draft GTAC – 11 September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36" y="1588655"/>
            <a:ext cx="7759587" cy="5148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6678" y="2116100"/>
            <a:ext cx="278354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2000" dirty="0"/>
              <a:t>On 11 September, we will release: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000" dirty="0"/>
              <a:t>A complete clean version of the GTAC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000" dirty="0"/>
              <a:t>A mark-up comparing to version released on 11 August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000" dirty="0"/>
              <a:t>A clean version in table format (shown on left) for parties to mark-up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</p:spPr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2</a:t>
            </a:fld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1113254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Release of revised draft GTAC – 11 September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694" y="1708729"/>
            <a:ext cx="7355070" cy="5388192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</p:spPr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3</a:t>
            </a:fld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811860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Important Rules for mark-ups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881" y="3818258"/>
            <a:ext cx="4421319" cy="3070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292" y="1924571"/>
            <a:ext cx="481165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One set of mark ups per organisation in Word (will not be accepting hand-written pdfs)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Retain consistent numbering – to add a provision insert a row and mark with *, if a provision is deleted leave the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No formatting changes or Word comments (use the table for comments)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Adjust track change settings</a:t>
            </a:r>
            <a:br>
              <a:rPr lang="en-NZ" dirty="0"/>
            </a:br>
            <a:r>
              <a:rPr lang="en-NZ" dirty="0"/>
              <a:t>as shown</a:t>
            </a: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90" y="1806240"/>
            <a:ext cx="4082954" cy="170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</p:spPr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4</a:t>
            </a:fld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42494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Once mark-ups are received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156" y="2014499"/>
            <a:ext cx="969234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First Gas will work through all marked-up versions clause by clause – deciding which to accept, reject or consider further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We may seek clarification from parties about particular mark-ups, but will not be workshopping the mark-ups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The GTAC sent to the GIC for review will be accompanied by an explanation of changes made from 11 September version – also in table format</a:t>
            </a:r>
          </a:p>
          <a:p>
            <a:pPr marL="864428" lvl="1" indent="-342900">
              <a:buFont typeface="Arial" panose="020B0604020202020204" pitchFamily="34" charset="0"/>
              <a:buChar char="•"/>
            </a:pPr>
            <a:r>
              <a:rPr lang="en-NZ" dirty="0"/>
              <a:t>Unlikely to respond to each proposed mark-up</a:t>
            </a:r>
          </a:p>
          <a:p>
            <a:pPr marL="864428" lvl="1" indent="-342900">
              <a:buFont typeface="Arial" panose="020B0604020202020204" pitchFamily="34" charset="0"/>
              <a:buChar char="•"/>
            </a:pPr>
            <a:r>
              <a:rPr lang="en-NZ" dirty="0"/>
              <a:t>Will be able to respond to themes/material issues for each section/clause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We will provide an assessment of costs and benefits of the GTAC that is sent to the GIC for review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</p:spPr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5</a:t>
            </a:fld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4252914316"/>
      </p:ext>
    </p:extLst>
  </p:cSld>
  <p:clrMapOvr>
    <a:masterClrMapping/>
  </p:clrMapOvr>
</p:sld>
</file>

<file path=ppt/theme/theme1.xml><?xml version="1.0" encoding="utf-8"?>
<a:theme xmlns:a="http://schemas.openxmlformats.org/drawingml/2006/main" name="First Gas PPT Template V6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First Gas PPT Template V6.potx</Template>
  <TotalTime>9022</TotalTime>
  <Words>379</Words>
  <Application>Microsoft Office PowerPoint</Application>
  <PresentationFormat>Custom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Lucida Grande</vt:lpstr>
      <vt:lpstr>Wingdings</vt:lpstr>
      <vt:lpstr>First Gas PPT Template V6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Powerco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Ranson</dc:creator>
  <cp:lastModifiedBy>Ben Gerritsen</cp:lastModifiedBy>
  <cp:revision>586</cp:revision>
  <cp:lastPrinted>2017-08-16T21:25:49Z</cp:lastPrinted>
  <dcterms:created xsi:type="dcterms:W3CDTF">2016-03-15T20:45:13Z</dcterms:created>
  <dcterms:modified xsi:type="dcterms:W3CDTF">2017-08-23T21:06:40Z</dcterms:modified>
</cp:coreProperties>
</file>