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375" r:id="rId2"/>
    <p:sldId id="376" r:id="rId3"/>
    <p:sldId id="378" r:id="rId4"/>
    <p:sldId id="377" r:id="rId5"/>
  </p:sldIdLst>
  <p:sldSz cx="10693400" cy="7561263"/>
  <p:notesSz cx="6797675" cy="9926638"/>
  <p:defaultTextStyle>
    <a:defPPr>
      <a:defRPr lang="en-US"/>
    </a:defPPr>
    <a:lvl1pPr marL="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D7B1482-D81C-014A-96E6-69CDD8B81504}">
          <p14:sldIdLst>
            <p14:sldId id="375"/>
            <p14:sldId id="376"/>
            <p14:sldId id="378"/>
            <p14:sldId id="37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382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9" name="Ben Gerritsen" initials="BG" lastIdx="13" clrIdx="28">
    <p:extLst/>
  </p:cmAuthor>
  <p:cmAuthor id="1" name="Chris Bolton" initials="CB" lastIdx="6" clrIdx="0">
    <p:extLst/>
  </p:cmAuthor>
  <p:cmAuthor id="30" name="Don Gray" initials="DG [2]" lastIdx="2" clrIdx="29">
    <p:extLst/>
  </p:cmAuthor>
  <p:cmAuthor id="2" name="Bruce Girdwood" initials="BG" lastIdx="1" clrIdx="1">
    <p:extLst/>
  </p:cmAuthor>
  <p:cmAuthor id="3" name="Bruce Girdwood" initials="BG [2]" lastIdx="1" clrIdx="2">
    <p:extLst/>
  </p:cmAuthor>
  <p:cmAuthor id="4" name="Bruce Girdwood" initials="BG [3]" lastIdx="1" clrIdx="3">
    <p:extLst/>
  </p:cmAuthor>
  <p:cmAuthor id="5" name="Bruce Girdwood" initials="BG [4]" lastIdx="1" clrIdx="4">
    <p:extLst/>
  </p:cmAuthor>
  <p:cmAuthor id="6" name="Bruce Girdwood" initials="BG [5]" lastIdx="1" clrIdx="5">
    <p:extLst/>
  </p:cmAuthor>
  <p:cmAuthor id="7" name="Bruce Girdwood" initials="BG [6]" lastIdx="1" clrIdx="6">
    <p:extLst/>
  </p:cmAuthor>
  <p:cmAuthor id="8" name="Bruce Girdwood" initials="BG [7]" lastIdx="1" clrIdx="7">
    <p:extLst/>
  </p:cmAuthor>
  <p:cmAuthor id="9" name="Bruce Girdwood" initials="BG [5] [2]" lastIdx="1" clrIdx="8">
    <p:extLst/>
  </p:cmAuthor>
  <p:cmAuthor id="10" name="Bruce Girdwood" initials="BG [4] [2]" lastIdx="1" clrIdx="9">
    <p:extLst/>
  </p:cmAuthor>
  <p:cmAuthor id="11" name="Bruce Girdwood" initials="BG [8]" lastIdx="1" clrIdx="10">
    <p:extLst/>
  </p:cmAuthor>
  <p:cmAuthor id="12" name="Bruce Girdwood" initials="BG [5] [3]" lastIdx="1" clrIdx="11">
    <p:extLst/>
  </p:cmAuthor>
  <p:cmAuthor id="13" name="Bruce Girdwood" initials="BG [4] [3]" lastIdx="1" clrIdx="12">
    <p:extLst/>
  </p:cmAuthor>
  <p:cmAuthor id="14" name="Bruce Girdwood" initials="BG [9]" lastIdx="0" clrIdx="13">
    <p:extLst/>
  </p:cmAuthor>
  <p:cmAuthor id="15" name="Bruce Girdwood" initials="BG [10]" lastIdx="1" clrIdx="14">
    <p:extLst/>
  </p:cmAuthor>
  <p:cmAuthor id="16" name="Bruce Girdwood" initials="BG [11]" lastIdx="1" clrIdx="15">
    <p:extLst/>
  </p:cmAuthor>
  <p:cmAuthor id="17" name="Bruce Girdwood" initials="BG [12]" lastIdx="1" clrIdx="16">
    <p:extLst/>
  </p:cmAuthor>
  <p:cmAuthor id="18" name="Bruce Girdwood" initials="BG [13]" lastIdx="1" clrIdx="17">
    <p:extLst/>
  </p:cmAuthor>
  <p:cmAuthor id="19" name="Bruce Girdwood" initials="BG [12] [2]" lastIdx="1" clrIdx="18">
    <p:extLst/>
  </p:cmAuthor>
  <p:cmAuthor id="20" name="Bruce Girdwood" initials="BG [12] [3]" lastIdx="1" clrIdx="19">
    <p:extLst/>
  </p:cmAuthor>
  <p:cmAuthor id="21" name="Bruce Girdwood" initials="BG [12] [3] [2]" lastIdx="1" clrIdx="20">
    <p:extLst/>
  </p:cmAuthor>
  <p:cmAuthor id="22" name="Bruce Girdwood" initials="BG [12] [3] [3]" lastIdx="1" clrIdx="21">
    <p:extLst/>
  </p:cmAuthor>
  <p:cmAuthor id="23" name="Bruce Girdwood" initials="BG [14]" lastIdx="1" clrIdx="22">
    <p:extLst/>
  </p:cmAuthor>
  <p:cmAuthor id="24" name="Bruce Girdwood" initials="BG [15]" lastIdx="1" clrIdx="23">
    <p:extLst/>
  </p:cmAuthor>
  <p:cmAuthor id="25" name="Bruce Girdwood" initials="BG [16]" lastIdx="1" clrIdx="24">
    <p:extLst/>
  </p:cmAuthor>
  <p:cmAuthor id="26" name="Bruce Girdwood" initials="BG [16] [2]" lastIdx="1" clrIdx="25">
    <p:extLst/>
  </p:cmAuthor>
  <p:cmAuthor id="27" name="Bruce Girdwood" initials="BG [17]" lastIdx="1" clrIdx="26">
    <p:extLst/>
  </p:cmAuthor>
  <p:cmAuthor id="28" name="Don Gray" initials="DG" lastIdx="3" clrIdx="27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81F8"/>
    <a:srgbClr val="FFFFFF"/>
    <a:srgbClr val="524B48"/>
    <a:srgbClr val="6184B9"/>
    <a:srgbClr val="5573A1"/>
    <a:srgbClr val="FFD400"/>
    <a:srgbClr val="2B528E"/>
    <a:srgbClr val="5E831B"/>
    <a:srgbClr val="3B4042"/>
    <a:srgbClr val="8035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54" autoAdjust="0"/>
    <p:restoredTop sz="95781" autoAdjust="0"/>
  </p:normalViewPr>
  <p:slideViewPr>
    <p:cSldViewPr snapToGrid="0">
      <p:cViewPr varScale="1">
        <p:scale>
          <a:sx n="100" d="100"/>
          <a:sy n="100" d="100"/>
        </p:scale>
        <p:origin x="1986" y="72"/>
      </p:cViewPr>
      <p:guideLst>
        <p:guide orient="horz" pos="2382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NZ"/>
              <a:t>SUBJECT TO CONSULTATION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5" y="2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2D6816-286C-4DE8-AF47-AAEE9C11C071}" type="datetimeFigureOut">
              <a:rPr lang="en-NZ" smtClean="0"/>
              <a:t>25/08/2017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428585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5" y="9428585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FBC06A-6E73-443C-B63C-F1A64ECE6A7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3022649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NZ"/>
              <a:t>SUBJECT TO CONSULTATION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2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B47486-765F-4EB5-A3AC-C6ACB5DEB9E1}" type="datetimeFigureOut">
              <a:rPr lang="en-NZ" smtClean="0"/>
              <a:pPr/>
              <a:t>25/08/2017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66763" y="744538"/>
            <a:ext cx="526415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28585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428585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7868AB-3D6E-4BA2-9CEE-7593714964C7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4724915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32001" y="734219"/>
            <a:ext cx="9828000" cy="399641"/>
          </a:xfrm>
        </p:spPr>
        <p:txBody>
          <a:bodyPr/>
          <a:lstStyle>
            <a:lvl1pPr>
              <a:lnSpc>
                <a:spcPts val="3000"/>
              </a:lnSpc>
              <a:defRPr sz="3000" baseline="0">
                <a:solidFill>
                  <a:schemeClr val="bg1"/>
                </a:solidFill>
              </a:defRPr>
            </a:lvl1pPr>
          </a:lstStyle>
          <a:p>
            <a:r>
              <a:rPr lang="en-NZ" noProof="0" dirty="0"/>
              <a:t>First Gas 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32001" y="1166217"/>
            <a:ext cx="9828000" cy="2381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500" b="1">
                <a:solidFill>
                  <a:schemeClr val="bg1"/>
                </a:solidFill>
              </a:defRPr>
            </a:lvl1pPr>
            <a:lvl2pPr marL="521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7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NZ" noProof="0" dirty="0"/>
              <a:t>Presenter’s Name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32000" y="6949990"/>
            <a:ext cx="9360000" cy="198458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300" b="1" baseline="0">
                <a:solidFill>
                  <a:schemeClr val="bg1"/>
                </a:solidFill>
              </a:defRPr>
            </a:lvl1pPr>
            <a:lvl2pPr marL="205330" indent="0">
              <a:buNone/>
              <a:defRPr sz="1300"/>
            </a:lvl2pPr>
            <a:lvl3pPr marL="410662" indent="0">
              <a:buNone/>
              <a:defRPr sz="1300"/>
            </a:lvl3pPr>
            <a:lvl4pPr marL="615992" indent="0">
              <a:buNone/>
              <a:defRPr sz="1300"/>
            </a:lvl4pPr>
            <a:lvl5pPr marL="821323" indent="0">
              <a:buNone/>
              <a:defRPr sz="1300"/>
            </a:lvl5pPr>
          </a:lstStyle>
          <a:p>
            <a:pPr lvl="0"/>
            <a:r>
              <a:rPr lang="en-NZ" noProof="0" dirty="0"/>
              <a:t>First Gas / Date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32001" y="7309023"/>
            <a:ext cx="9828000" cy="0"/>
          </a:xfrm>
          <a:prstGeom prst="line">
            <a:avLst/>
          </a:prstGeom>
          <a:ln w="63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5293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ubtitle 2"/>
          <p:cNvSpPr>
            <a:spLocks noGrp="1"/>
          </p:cNvSpPr>
          <p:nvPr>
            <p:ph type="subTitle" idx="4294967295"/>
          </p:nvPr>
        </p:nvSpPr>
        <p:spPr>
          <a:xfrm>
            <a:off x="0" y="1548383"/>
            <a:ext cx="10693400" cy="57606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FontTx/>
              <a:buNone/>
              <a:defRPr/>
            </a:lvl1pPr>
          </a:lstStyle>
          <a:p>
            <a:pPr algn="ctr"/>
            <a:endParaRPr lang="en-NZ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312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005" y="2348896"/>
            <a:ext cx="9089390" cy="162077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4011" y="4284718"/>
            <a:ext cx="7485380" cy="1932323"/>
          </a:xfrm>
          <a:prstGeom prst="rect">
            <a:avLst/>
          </a:prstGeom>
        </p:spPr>
        <p:txBody>
          <a:bodyPr lIns="99569" tIns="49785" rIns="99569" bIns="49785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9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9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4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9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4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9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671" y="7008174"/>
            <a:ext cx="2495127" cy="402567"/>
          </a:xfrm>
          <a:prstGeom prst="rect">
            <a:avLst/>
          </a:prstGeom>
        </p:spPr>
        <p:txBody>
          <a:bodyPr lIns="99569" tIns="49785" rIns="99569" bIns="49785"/>
          <a:lstStyle/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3579" y="7008174"/>
            <a:ext cx="3386243" cy="402567"/>
          </a:xfrm>
          <a:prstGeom prst="rect">
            <a:avLst/>
          </a:prstGeom>
        </p:spPr>
        <p:txBody>
          <a:bodyPr lIns="99569" tIns="49785" rIns="99569" bIns="49785"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63604" y="7008174"/>
            <a:ext cx="2495127" cy="402567"/>
          </a:xfrm>
          <a:prstGeom prst="rect">
            <a:avLst/>
          </a:prstGeom>
        </p:spPr>
        <p:txBody>
          <a:bodyPr lIns="99569" tIns="49785" rIns="99569" bIns="49785"/>
          <a:lstStyle/>
          <a:p>
            <a:fld id="{6024287E-C819-4B81-ADE4-C836522F99EB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32000" y="6949990"/>
            <a:ext cx="9360000" cy="198458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300" b="1">
                <a:solidFill>
                  <a:schemeClr val="bg1"/>
                </a:solidFill>
              </a:defRPr>
            </a:lvl1pPr>
            <a:lvl2pPr marL="205330" indent="0">
              <a:buNone/>
              <a:defRPr sz="1300"/>
            </a:lvl2pPr>
            <a:lvl3pPr marL="410662" indent="0">
              <a:buNone/>
              <a:defRPr sz="1300"/>
            </a:lvl3pPr>
            <a:lvl4pPr marL="615992" indent="0">
              <a:buNone/>
              <a:defRPr sz="1300"/>
            </a:lvl4pPr>
            <a:lvl5pPr marL="821323" indent="0">
              <a:buNone/>
              <a:defRPr sz="1300"/>
            </a:lvl5pPr>
          </a:lstStyle>
          <a:p>
            <a:pPr lvl="0"/>
            <a:r>
              <a:rPr lang="en-NZ" noProof="0" dirty="0"/>
              <a:t>First Gas / Date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32001" y="7309023"/>
            <a:ext cx="9828000" cy="0"/>
          </a:xfrm>
          <a:prstGeom prst="line">
            <a:avLst/>
          </a:prstGeom>
          <a:ln w="63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432001" y="734219"/>
            <a:ext cx="9828000" cy="399641"/>
          </a:xfrm>
        </p:spPr>
        <p:txBody>
          <a:bodyPr/>
          <a:lstStyle>
            <a:lvl1pPr>
              <a:lnSpc>
                <a:spcPts val="3000"/>
              </a:lnSpc>
              <a:defRPr sz="3000" baseline="0">
                <a:solidFill>
                  <a:schemeClr val="tx1"/>
                </a:solidFill>
              </a:defRPr>
            </a:lvl1pPr>
          </a:lstStyle>
          <a:p>
            <a:r>
              <a:rPr lang="en-NZ" noProof="0" dirty="0"/>
              <a:t>First Gas Presentation Title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32001" y="1166217"/>
            <a:ext cx="9828000" cy="2381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500" b="1">
                <a:solidFill>
                  <a:schemeClr val="tx1"/>
                </a:solidFill>
              </a:defRPr>
            </a:lvl1pPr>
            <a:lvl2pPr marL="521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7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NZ" noProof="0" dirty="0"/>
              <a:t>Presenter’s Name</a:t>
            </a:r>
          </a:p>
        </p:txBody>
      </p:sp>
    </p:spTree>
    <p:extLst>
      <p:ext uri="{BB962C8B-B14F-4D97-AF65-F5344CB8AC3E}">
        <p14:creationId xmlns:p14="http://schemas.microsoft.com/office/powerpoint/2010/main" val="328967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32000" y="6949990"/>
            <a:ext cx="9360000" cy="198458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300" b="1">
                <a:solidFill>
                  <a:schemeClr val="bg1"/>
                </a:solidFill>
              </a:defRPr>
            </a:lvl1pPr>
            <a:lvl2pPr marL="205330" indent="0">
              <a:buNone/>
              <a:defRPr sz="1300"/>
            </a:lvl2pPr>
            <a:lvl3pPr marL="410662" indent="0">
              <a:buNone/>
              <a:defRPr sz="1300"/>
            </a:lvl3pPr>
            <a:lvl4pPr marL="615992" indent="0">
              <a:buNone/>
              <a:defRPr sz="1300"/>
            </a:lvl4pPr>
            <a:lvl5pPr marL="821323" indent="0">
              <a:buNone/>
              <a:defRPr sz="1300"/>
            </a:lvl5pPr>
          </a:lstStyle>
          <a:p>
            <a:pPr lvl="0"/>
            <a:r>
              <a:rPr lang="en-NZ" noProof="0" dirty="0"/>
              <a:t>First Gas / Date</a:t>
            </a:r>
          </a:p>
          <a:p>
            <a:pPr lvl="0"/>
            <a:endParaRPr lang="en-NZ" noProof="0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32001" y="7309023"/>
            <a:ext cx="9828000" cy="0"/>
          </a:xfrm>
          <a:prstGeom prst="line">
            <a:avLst/>
          </a:prstGeom>
          <a:ln w="63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432001" y="734219"/>
            <a:ext cx="9828000" cy="399641"/>
          </a:xfrm>
        </p:spPr>
        <p:txBody>
          <a:bodyPr/>
          <a:lstStyle>
            <a:lvl1pPr>
              <a:lnSpc>
                <a:spcPts val="3000"/>
              </a:lnSpc>
              <a:defRPr sz="3000" baseline="0">
                <a:solidFill>
                  <a:schemeClr val="bg1"/>
                </a:solidFill>
              </a:defRPr>
            </a:lvl1pPr>
          </a:lstStyle>
          <a:p>
            <a:r>
              <a:rPr lang="en-NZ" noProof="0" dirty="0"/>
              <a:t>First Gas Presentation Title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32001" y="1166217"/>
            <a:ext cx="9828000" cy="2381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500" b="1">
                <a:solidFill>
                  <a:schemeClr val="bg1"/>
                </a:solidFill>
              </a:defRPr>
            </a:lvl1pPr>
            <a:lvl2pPr marL="521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7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NZ" noProof="0" dirty="0"/>
              <a:t>Presenter’s Name</a:t>
            </a:r>
          </a:p>
        </p:txBody>
      </p:sp>
    </p:spTree>
    <p:extLst>
      <p:ext uri="{BB962C8B-B14F-4D97-AF65-F5344CB8AC3E}">
        <p14:creationId xmlns:p14="http://schemas.microsoft.com/office/powerpoint/2010/main" val="3365587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Sub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157" y="476302"/>
            <a:ext cx="7776864" cy="424011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NZ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32001" y="7309023"/>
            <a:ext cx="9828000" cy="0"/>
          </a:xfrm>
          <a:prstGeom prst="line">
            <a:avLst/>
          </a:prstGeom>
          <a:ln w="19050" cmpd="sng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452870" y="2162507"/>
            <a:ext cx="9790375" cy="4570453"/>
          </a:xfrm>
          <a:prstGeom prst="rect">
            <a:avLst/>
          </a:prstGeom>
        </p:spPr>
        <p:txBody>
          <a:bodyPr vert="horz"/>
          <a:lstStyle>
            <a:lvl1pPr marL="274644" indent="-274644">
              <a:spcBef>
                <a:spcPts val="1600"/>
              </a:spcBef>
              <a:defRPr sz="2200"/>
            </a:lvl1pPr>
            <a:lvl2pPr marL="630252" indent="-209555">
              <a:spcBef>
                <a:spcPts val="900"/>
              </a:spcBef>
              <a:buFont typeface="Lucida Grande"/>
              <a:buChar char="-"/>
              <a:defRPr sz="2200"/>
            </a:lvl2pPr>
            <a:lvl3pPr marL="990623" indent="-180979">
              <a:spcBef>
                <a:spcPts val="500"/>
              </a:spcBef>
              <a:buFont typeface="Wingdings" charset="2"/>
              <a:buChar char="§"/>
              <a:defRPr sz="2200"/>
            </a:lvl3pPr>
          </a:lstStyle>
          <a:p>
            <a:pPr lvl="0"/>
            <a:r>
              <a:rPr lang="en-AU" dirty="0"/>
              <a:t>Click to edit Master text styles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52870" y="1692399"/>
            <a:ext cx="9790375" cy="36004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2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2000" y="7111023"/>
            <a:ext cx="9360000" cy="19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NZ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900000" y="7111023"/>
            <a:ext cx="360000" cy="19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 b="1" i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fld id="{60743DB5-AB98-46D2-A53F-DCA569CF9673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44608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157" y="476302"/>
            <a:ext cx="7776864" cy="424011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NZ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32001" y="7309023"/>
            <a:ext cx="9828000" cy="0"/>
          </a:xfrm>
          <a:prstGeom prst="line">
            <a:avLst/>
          </a:prstGeom>
          <a:ln w="19050" cmpd="sng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2000" y="7111023"/>
            <a:ext cx="9360000" cy="19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NZ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900000" y="7111023"/>
            <a:ext cx="360000" cy="19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 b="1" i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fld id="{60743DB5-AB98-46D2-A53F-DCA569CF9673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452870" y="1692399"/>
            <a:ext cx="9790375" cy="5040560"/>
          </a:xfrm>
          <a:prstGeom prst="rect">
            <a:avLst/>
          </a:prstGeom>
        </p:spPr>
        <p:txBody>
          <a:bodyPr vert="horz"/>
          <a:lstStyle>
            <a:lvl1pPr marL="269881" indent="-269881">
              <a:spcBef>
                <a:spcPts val="1200"/>
              </a:spcBef>
              <a:defRPr/>
            </a:lvl1pPr>
            <a:lvl2pPr marL="630252" indent="-209555">
              <a:spcBef>
                <a:spcPts val="900"/>
              </a:spcBef>
              <a:buFont typeface="Lucida Grande"/>
              <a:buChar char="-"/>
              <a:defRPr/>
            </a:lvl2pPr>
            <a:lvl3pPr marL="990623" indent="-180979">
              <a:spcBef>
                <a:spcPts val="500"/>
              </a:spcBef>
              <a:buFont typeface="Wingdings" charset="2"/>
              <a:buChar char="§"/>
              <a:defRPr/>
            </a:lvl3pPr>
          </a:lstStyle>
          <a:p>
            <a:pPr lvl="0"/>
            <a:r>
              <a:rPr lang="en-AU" dirty="0"/>
              <a:t>Click to edit Master text styles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249561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157" y="476302"/>
            <a:ext cx="7776864" cy="424011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NZ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32001" y="7309023"/>
            <a:ext cx="9828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2000" y="7111023"/>
            <a:ext cx="9360000" cy="19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NZ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900000" y="7111023"/>
            <a:ext cx="360000" cy="19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 b="1" i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fld id="{60743DB5-AB98-46D2-A53F-DCA569CF9673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452870" y="1692399"/>
            <a:ext cx="4605799" cy="5040560"/>
          </a:xfrm>
          <a:prstGeom prst="rect">
            <a:avLst/>
          </a:prstGeom>
        </p:spPr>
        <p:txBody>
          <a:bodyPr vert="horz"/>
          <a:lstStyle>
            <a:lvl1pPr>
              <a:spcBef>
                <a:spcPts val="1200"/>
              </a:spcBef>
              <a:defRPr/>
            </a:lvl1pPr>
            <a:lvl2pPr marL="723917" indent="-303220">
              <a:spcBef>
                <a:spcPts val="900"/>
              </a:spcBef>
              <a:buFont typeface="Lucida Grande"/>
              <a:buChar char="-"/>
              <a:defRPr/>
            </a:lvl2pPr>
            <a:lvl3pPr marL="1162077" indent="-260356">
              <a:spcBef>
                <a:spcPts val="500"/>
              </a:spcBef>
              <a:buFont typeface="Wingdings" charset="2"/>
              <a:buChar char="§"/>
              <a:defRPr/>
            </a:lvl3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5634733" y="1692399"/>
            <a:ext cx="4605799" cy="5040560"/>
          </a:xfrm>
          <a:prstGeom prst="rect">
            <a:avLst/>
          </a:prstGeom>
        </p:spPr>
        <p:txBody>
          <a:bodyPr vert="horz"/>
          <a:lstStyle>
            <a:lvl1pPr>
              <a:spcBef>
                <a:spcPts val="1200"/>
              </a:spcBef>
              <a:defRPr/>
            </a:lvl1pPr>
            <a:lvl2pPr marL="723917" indent="-303220">
              <a:spcBef>
                <a:spcPts val="900"/>
              </a:spcBef>
              <a:buFont typeface="Lucida Grande"/>
              <a:buChar char="-"/>
              <a:defRPr/>
            </a:lvl2pPr>
            <a:lvl3pPr marL="1162077" indent="-260356">
              <a:spcBef>
                <a:spcPts val="500"/>
              </a:spcBef>
              <a:buFont typeface="Wingdings" charset="2"/>
              <a:buChar char="§"/>
              <a:defRPr/>
            </a:lvl3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49918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wo Column and Sub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157" y="476302"/>
            <a:ext cx="7776864" cy="424011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NZ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32001" y="7309023"/>
            <a:ext cx="9828000" cy="0"/>
          </a:xfrm>
          <a:prstGeom prst="line">
            <a:avLst/>
          </a:prstGeom>
          <a:ln w="19050" cmpd="sng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2000" y="7111023"/>
            <a:ext cx="9360000" cy="19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NZ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900000" y="7111023"/>
            <a:ext cx="360000" cy="19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 b="1" i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fld id="{60743DB5-AB98-46D2-A53F-DCA569CF9673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452870" y="2052439"/>
            <a:ext cx="4605799" cy="4680520"/>
          </a:xfrm>
          <a:prstGeom prst="rect">
            <a:avLst/>
          </a:prstGeom>
        </p:spPr>
        <p:txBody>
          <a:bodyPr vert="horz"/>
          <a:lstStyle>
            <a:lvl1pPr marL="269881" indent="-269881">
              <a:spcBef>
                <a:spcPts val="1200"/>
              </a:spcBef>
              <a:defRPr/>
            </a:lvl1pPr>
            <a:lvl2pPr marL="630252" indent="-180979">
              <a:spcBef>
                <a:spcPts val="900"/>
              </a:spcBef>
              <a:buFont typeface="Lucida Grande"/>
              <a:buChar char="-"/>
              <a:defRPr/>
            </a:lvl2pPr>
            <a:lvl3pPr marL="990623" indent="-180979">
              <a:spcBef>
                <a:spcPts val="500"/>
              </a:spcBef>
              <a:buFont typeface="Wingdings" charset="2"/>
              <a:buChar char="§"/>
              <a:defRPr/>
            </a:lvl3pPr>
          </a:lstStyle>
          <a:p>
            <a:pPr lvl="0"/>
            <a:r>
              <a:rPr lang="en-AU" dirty="0"/>
              <a:t>Click to edit Master text styles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52870" y="1692399"/>
            <a:ext cx="4605799" cy="36004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5634733" y="2052439"/>
            <a:ext cx="4605799" cy="4680520"/>
          </a:xfrm>
          <a:prstGeom prst="rect">
            <a:avLst/>
          </a:prstGeom>
        </p:spPr>
        <p:txBody>
          <a:bodyPr vert="horz"/>
          <a:lstStyle>
            <a:lvl1pPr marL="269881" indent="-269881">
              <a:spcBef>
                <a:spcPts val="1200"/>
              </a:spcBef>
              <a:defRPr/>
            </a:lvl1pPr>
            <a:lvl2pPr marL="630252" indent="-209555">
              <a:spcBef>
                <a:spcPts val="900"/>
              </a:spcBef>
              <a:buFont typeface="Lucida Grande"/>
              <a:buChar char="-"/>
              <a:defRPr/>
            </a:lvl2pPr>
            <a:lvl3pPr marL="990623" indent="-177804">
              <a:spcBef>
                <a:spcPts val="500"/>
              </a:spcBef>
              <a:buFont typeface="Wingdings" charset="2"/>
              <a:buChar char="§"/>
              <a:defRPr/>
            </a:lvl3pPr>
          </a:lstStyle>
          <a:p>
            <a:pPr lvl="0"/>
            <a:r>
              <a:rPr lang="en-AU" dirty="0"/>
              <a:t>Click to edit Master text styles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634733" y="1692399"/>
            <a:ext cx="4605799" cy="36004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AU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51342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Object"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 userDrawn="1"/>
        </p:nvCxnSpPr>
        <p:spPr>
          <a:xfrm>
            <a:off x="432001" y="7309023"/>
            <a:ext cx="9828000" cy="0"/>
          </a:xfrm>
          <a:prstGeom prst="line">
            <a:avLst/>
          </a:prstGeom>
          <a:ln w="19050" cmpd="sng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2000" y="7111023"/>
            <a:ext cx="9360000" cy="19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NZ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900000" y="7111023"/>
            <a:ext cx="360000" cy="19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 b="1" i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fld id="{60743DB5-AB98-46D2-A53F-DCA569CF9673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32001" y="1692399"/>
            <a:ext cx="9828000" cy="5112568"/>
          </a:xfrm>
          <a:prstGeom prst="rect">
            <a:avLst/>
          </a:prstGeom>
        </p:spPr>
        <p:txBody>
          <a:bodyPr lIns="0"/>
          <a:lstStyle>
            <a:lvl1pPr marL="0" indent="-205330">
              <a:buFont typeface="Arial"/>
              <a:buChar char="•"/>
              <a:defRPr sz="1600" baseline="0"/>
            </a:lvl1pPr>
            <a:lvl2pPr>
              <a:defRPr sz="1600" baseline="0"/>
            </a:lvl2pPr>
          </a:lstStyle>
          <a:p>
            <a:pPr marL="0" lvl="0" indent="0">
              <a:buNone/>
            </a:pPr>
            <a:r>
              <a:rPr lang="en-AU"/>
              <a:t>Click to edit Master text styles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0157" y="476302"/>
            <a:ext cx="7776864" cy="424011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68318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Imagery"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 userDrawn="1"/>
        </p:nvCxnSpPr>
        <p:spPr>
          <a:xfrm>
            <a:off x="432001" y="7309023"/>
            <a:ext cx="9828000" cy="0"/>
          </a:xfrm>
          <a:prstGeom prst="line">
            <a:avLst/>
          </a:prstGeom>
          <a:ln w="19050" cmpd="sng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432000" y="540272"/>
            <a:ext cx="7867028" cy="360040"/>
          </a:xfrm>
        </p:spPr>
        <p:txBody>
          <a:bodyPr/>
          <a:lstStyle>
            <a:lvl1pPr>
              <a:lnSpc>
                <a:spcPts val="3000"/>
              </a:lnSpc>
              <a:defRPr sz="2500"/>
            </a:lvl1pPr>
          </a:lstStyle>
          <a:p>
            <a:r>
              <a:rPr lang="en-US" noProof="0" dirty="0"/>
              <a:t>First Gas </a:t>
            </a:r>
            <a:r>
              <a:rPr lang="en-US" noProof="0" dirty="0" err="1"/>
              <a:t>Powerpoint</a:t>
            </a:r>
            <a:r>
              <a:rPr lang="en-US" noProof="0" dirty="0"/>
              <a:t> Title</a:t>
            </a:r>
            <a:endParaRPr lang="en-NZ" noProof="0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2000" y="7111023"/>
            <a:ext cx="9360000" cy="19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NZ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900000" y="7111023"/>
            <a:ext cx="360000" cy="19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 b="1" i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fld id="{60743DB5-AB98-46D2-A53F-DCA569CF9673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4294967295"/>
          </p:nvPr>
        </p:nvSpPr>
        <p:spPr>
          <a:xfrm>
            <a:off x="1980000" y="2376000"/>
            <a:ext cx="2160000" cy="3240088"/>
          </a:xfrm>
          <a:prstGeom prst="rect">
            <a:avLst/>
          </a:prstGeom>
        </p:spPr>
      </p:sp>
      <p:sp>
        <p:nvSpPr>
          <p:cNvPr id="20" name="Picture Placeholder 9"/>
          <p:cNvSpPr>
            <a:spLocks noGrp="1"/>
          </p:cNvSpPr>
          <p:nvPr>
            <p:ph type="pic" sz="quarter" idx="4294967295"/>
          </p:nvPr>
        </p:nvSpPr>
        <p:spPr>
          <a:xfrm>
            <a:off x="4248000" y="2376000"/>
            <a:ext cx="2160000" cy="3240088"/>
          </a:xfrm>
          <a:prstGeom prst="rect">
            <a:avLst/>
          </a:prstGeom>
        </p:spPr>
      </p:sp>
      <p:sp>
        <p:nvSpPr>
          <p:cNvPr id="21" name="Picture Placeholder 10"/>
          <p:cNvSpPr>
            <a:spLocks noGrp="1"/>
          </p:cNvSpPr>
          <p:nvPr>
            <p:ph type="pic" sz="quarter" idx="4294967295"/>
          </p:nvPr>
        </p:nvSpPr>
        <p:spPr>
          <a:xfrm>
            <a:off x="6516000" y="2376000"/>
            <a:ext cx="2160000" cy="3240088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618789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5200" y="476302"/>
            <a:ext cx="7721820" cy="42401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noProof="0" dirty="0"/>
              <a:t>First Gas </a:t>
            </a:r>
            <a:r>
              <a:rPr lang="en-US" noProof="0" dirty="0" err="1"/>
              <a:t>Powerpoint</a:t>
            </a:r>
            <a:r>
              <a:rPr lang="en-US" noProof="0" dirty="0"/>
              <a:t> Title</a:t>
            </a:r>
            <a:endParaRPr lang="en-NZ" noProof="0" dirty="0"/>
          </a:p>
        </p:txBody>
      </p:sp>
    </p:spTree>
    <p:extLst>
      <p:ext uri="{BB962C8B-B14F-4D97-AF65-F5344CB8AC3E}">
        <p14:creationId xmlns:p14="http://schemas.microsoft.com/office/powerpoint/2010/main" val="3097925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6" r:id="rId3"/>
    <p:sldLayoutId id="2147483658" r:id="rId4"/>
    <p:sldLayoutId id="2147483659" r:id="rId5"/>
    <p:sldLayoutId id="2147483660" r:id="rId6"/>
    <p:sldLayoutId id="2147483661" r:id="rId7"/>
    <p:sldLayoutId id="2147483650" r:id="rId8"/>
    <p:sldLayoutId id="2147483655" r:id="rId9"/>
    <p:sldLayoutId id="2147483657" r:id="rId10"/>
    <p:sldLayoutId id="2147483662" r:id="rId11"/>
  </p:sldLayoutIdLst>
  <p:hf hdr="0" ftr="0" dt="0"/>
  <p:txStyles>
    <p:titleStyle>
      <a:lvl1pPr algn="l" defTabSz="1043080" rtl="0" eaLnBrk="1" latinLnBrk="0" hangingPunct="1">
        <a:lnSpc>
          <a:spcPts val="3422"/>
        </a:lnSpc>
        <a:spcBef>
          <a:spcPct val="0"/>
        </a:spcBef>
        <a:buNone/>
        <a:defRPr sz="2900" b="1" kern="1200" baseline="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-205330" algn="l" defTabSz="1043080" rtl="0" eaLnBrk="1" latinLnBrk="0" hangingPunct="1">
        <a:lnSpc>
          <a:spcPct val="100000"/>
        </a:lnSpc>
        <a:spcBef>
          <a:spcPts val="913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10662" indent="-205330" algn="l" defTabSz="1043080" rtl="0" eaLnBrk="1" latinLnBrk="0" hangingPunct="1">
        <a:lnSpc>
          <a:spcPct val="100000"/>
        </a:lnSpc>
        <a:spcBef>
          <a:spcPts val="913"/>
        </a:spcBef>
        <a:buFont typeface="Arial" pitchFamily="34" charset="0"/>
        <a:buChar char="-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15992" indent="-205330" algn="l" defTabSz="1043080" rtl="0" eaLnBrk="1" latinLnBrk="0" hangingPunct="1">
        <a:lnSpc>
          <a:spcPct val="100000"/>
        </a:lnSpc>
        <a:spcBef>
          <a:spcPts val="913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821323" indent="-205330" algn="l" defTabSz="1043080" rtl="0" eaLnBrk="1" latinLnBrk="0" hangingPunct="1">
        <a:lnSpc>
          <a:spcPct val="100000"/>
        </a:lnSpc>
        <a:spcBef>
          <a:spcPts val="913"/>
        </a:spcBef>
        <a:buFont typeface="Arial" pitchFamily="34" charset="0"/>
        <a:buChar char="-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026654" indent="-205330" algn="l" defTabSz="1043080" rtl="0" eaLnBrk="1" latinLnBrk="0" hangingPunct="1">
        <a:lnSpc>
          <a:spcPct val="100000"/>
        </a:lnSpc>
        <a:spcBef>
          <a:spcPts val="913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868470" indent="-260770" algn="l" defTabSz="104308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90011" indent="-260770" algn="l" defTabSz="104308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550" indent="-260770" algn="l" defTabSz="104308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3090" indent="-260770" algn="l" defTabSz="104308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30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40" algn="l" defTabSz="10430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80" algn="l" defTabSz="10430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620" algn="l" defTabSz="10430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60" algn="l" defTabSz="10430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700" algn="l" defTabSz="10430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240" algn="l" defTabSz="10430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780" algn="l" defTabSz="10430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320" algn="l" defTabSz="10430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0156" y="476300"/>
            <a:ext cx="7776864" cy="42401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defTabSz="1043080">
              <a:lnSpc>
                <a:spcPts val="3422"/>
              </a:lnSpc>
              <a:spcBef>
                <a:spcPct val="0"/>
              </a:spcBef>
              <a:defRPr/>
            </a:pPr>
            <a:r>
              <a:rPr lang="en-NZ" sz="2000" b="1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Nominations: Current MPOC and Proposed GTAC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6024287E-C819-4B81-ADE4-C836522F99EB}" type="slidenum">
              <a:rPr lang="en-NZ" sz="1400" smtClean="0"/>
              <a:pPr algn="r"/>
              <a:t>1</a:t>
            </a:fld>
            <a:endParaRPr lang="en-NZ" sz="1400" dirty="0"/>
          </a:p>
        </p:txBody>
      </p:sp>
      <p:pic>
        <p:nvPicPr>
          <p:cNvPr id="23" name="Picture 2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336" y="1416781"/>
            <a:ext cx="4808415" cy="6144482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</p:pic>
      <p:sp>
        <p:nvSpPr>
          <p:cNvPr id="24" name="TextBox 23"/>
          <p:cNvSpPr txBox="1"/>
          <p:nvPr/>
        </p:nvSpPr>
        <p:spPr>
          <a:xfrm>
            <a:off x="5922842" y="5717747"/>
            <a:ext cx="636155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NZ" sz="1400" dirty="0">
                <a:solidFill>
                  <a:schemeClr val="bg1"/>
                </a:solidFill>
              </a:rPr>
              <a:t>DZ 1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836496" y="5338135"/>
            <a:ext cx="617851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NZ" sz="1400" dirty="0">
                <a:solidFill>
                  <a:schemeClr val="bg1"/>
                </a:solidFill>
              </a:rPr>
              <a:t>DZ 2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558997" y="4498618"/>
            <a:ext cx="582620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NZ" sz="1400" dirty="0">
                <a:solidFill>
                  <a:schemeClr val="bg1"/>
                </a:solidFill>
              </a:rPr>
              <a:t>DZ 3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320872" y="3639909"/>
            <a:ext cx="609600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NZ" sz="1400" dirty="0">
                <a:solidFill>
                  <a:schemeClr val="bg1"/>
                </a:solidFill>
              </a:rPr>
              <a:t>DZ 4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250980" y="2955268"/>
            <a:ext cx="585516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NZ" sz="1400" dirty="0">
                <a:solidFill>
                  <a:schemeClr val="bg1"/>
                </a:solidFill>
              </a:rPr>
              <a:t>DZ 5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387672" y="3864012"/>
            <a:ext cx="567376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NZ" sz="1400" dirty="0">
                <a:solidFill>
                  <a:schemeClr val="bg1"/>
                </a:solidFill>
              </a:rPr>
              <a:t>DZ 6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254947" y="4855375"/>
            <a:ext cx="692172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NZ" sz="1400" dirty="0">
                <a:solidFill>
                  <a:schemeClr val="bg1"/>
                </a:solidFill>
              </a:rPr>
              <a:t>DZ 13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8062982" y="3947686"/>
            <a:ext cx="698531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NZ" sz="1400" dirty="0">
                <a:solidFill>
                  <a:schemeClr val="bg1"/>
                </a:solidFill>
              </a:rPr>
              <a:t>DZ 14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8055308" y="5019947"/>
            <a:ext cx="706206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NZ" sz="1400" dirty="0">
                <a:solidFill>
                  <a:schemeClr val="bg1"/>
                </a:solidFill>
              </a:rPr>
              <a:t>DZ 15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8603067" y="4424320"/>
            <a:ext cx="694419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NZ" sz="1400" dirty="0">
                <a:solidFill>
                  <a:schemeClr val="bg1"/>
                </a:solidFill>
              </a:rPr>
              <a:t>DZ 16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9256271" y="4888722"/>
            <a:ext cx="703151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NZ" sz="1400" dirty="0">
                <a:solidFill>
                  <a:schemeClr val="bg1"/>
                </a:solidFill>
              </a:rPr>
              <a:t>DZ 17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093957" y="5688101"/>
            <a:ext cx="590586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NZ" sz="1400" dirty="0">
                <a:solidFill>
                  <a:schemeClr val="bg1"/>
                </a:solidFill>
              </a:rPr>
              <a:t>DZ 7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397072" y="7008174"/>
            <a:ext cx="733425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NZ" sz="1400" dirty="0">
                <a:solidFill>
                  <a:schemeClr val="bg1"/>
                </a:solidFill>
              </a:rPr>
              <a:t>DZ 12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644722" y="6465131"/>
            <a:ext cx="666749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NZ" sz="1400" dirty="0">
                <a:solidFill>
                  <a:schemeClr val="bg1"/>
                </a:solidFill>
              </a:rPr>
              <a:t>DZ 11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8417970" y="5973215"/>
            <a:ext cx="703252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NZ" sz="1400" dirty="0">
                <a:solidFill>
                  <a:schemeClr val="bg1"/>
                </a:solidFill>
              </a:rPr>
              <a:t>DZ 10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558996" y="6106139"/>
            <a:ext cx="595299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NZ" sz="1400" dirty="0">
                <a:solidFill>
                  <a:schemeClr val="bg1"/>
                </a:solidFill>
              </a:rPr>
              <a:t>DZ 8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684543" y="6481669"/>
            <a:ext cx="588954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NZ" sz="1400" dirty="0">
                <a:solidFill>
                  <a:schemeClr val="bg1"/>
                </a:solidFill>
              </a:rPr>
              <a:t>DZ 9</a:t>
            </a:r>
          </a:p>
        </p:txBody>
      </p:sp>
      <p:pic>
        <p:nvPicPr>
          <p:cNvPr id="60" name="Picture 59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02" y="1416781"/>
            <a:ext cx="4808415" cy="6144482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</p:pic>
      <p:sp>
        <p:nvSpPr>
          <p:cNvPr id="6" name="TextBox 5"/>
          <p:cNvSpPr txBox="1"/>
          <p:nvPr/>
        </p:nvSpPr>
        <p:spPr>
          <a:xfrm>
            <a:off x="2872744" y="2901407"/>
            <a:ext cx="245908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C00000"/>
                </a:solidFill>
              </a:rPr>
              <a:t>Current MPOC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7947119" y="2802866"/>
            <a:ext cx="245908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Proposed GTAC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1384023" y="3556235"/>
            <a:ext cx="1027872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NZ" sz="1400">
                <a:solidFill>
                  <a:schemeClr val="bg1"/>
                </a:solidFill>
              </a:rPr>
              <a:t>Rotowaro</a:t>
            </a:r>
            <a:endParaRPr lang="en-NZ" sz="1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358808" y="4489022"/>
            <a:ext cx="1027872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NZ" sz="1400" dirty="0" err="1">
                <a:solidFill>
                  <a:schemeClr val="bg1"/>
                </a:solidFill>
              </a:rPr>
              <a:t>Pokuru</a:t>
            </a:r>
            <a:endParaRPr lang="en-NZ" sz="1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026965" y="4130866"/>
            <a:ext cx="1027872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NZ" sz="1400" dirty="0" err="1">
                <a:solidFill>
                  <a:schemeClr val="bg1"/>
                </a:solidFill>
              </a:rPr>
              <a:t>Pirongia</a:t>
            </a:r>
            <a:endParaRPr lang="en-NZ" sz="1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729330" y="5474759"/>
            <a:ext cx="1143414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NZ" sz="1400" dirty="0" err="1">
                <a:solidFill>
                  <a:schemeClr val="bg1"/>
                </a:solidFill>
              </a:rPr>
              <a:t>Frankley</a:t>
            </a:r>
            <a:r>
              <a:rPr lang="en-NZ" sz="1400" dirty="0">
                <a:solidFill>
                  <a:schemeClr val="bg1"/>
                </a:solidFill>
              </a:rPr>
              <a:t> Rd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3669816" y="5941911"/>
            <a:ext cx="1433685" cy="523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NZ" sz="1400" dirty="0">
                <a:solidFill>
                  <a:schemeClr val="bg1"/>
                </a:solidFill>
              </a:rPr>
              <a:t>+ </a:t>
            </a:r>
            <a:r>
              <a:rPr lang="en-NZ" sz="1400">
                <a:solidFill>
                  <a:schemeClr val="bg1"/>
                </a:solidFill>
              </a:rPr>
              <a:t>3 Dedicated Delivery Points</a:t>
            </a:r>
            <a:endParaRPr lang="en-NZ" sz="1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669815" y="6619019"/>
            <a:ext cx="1433685" cy="523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NZ" sz="1400" dirty="0">
                <a:solidFill>
                  <a:schemeClr val="bg1"/>
                </a:solidFill>
              </a:rPr>
              <a:t>+ Receipt Points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9176100" y="5948539"/>
            <a:ext cx="1433685" cy="523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NZ" sz="1400" dirty="0">
                <a:solidFill>
                  <a:schemeClr val="bg1"/>
                </a:solidFill>
              </a:rPr>
              <a:t>+ 37 Dedicated Delivery Points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9176099" y="6625647"/>
            <a:ext cx="1433685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NZ" sz="1400" dirty="0">
                <a:solidFill>
                  <a:schemeClr val="bg1"/>
                </a:solidFill>
              </a:rPr>
              <a:t>+ Receipt Zone</a:t>
            </a:r>
          </a:p>
        </p:txBody>
      </p:sp>
    </p:spTree>
    <p:extLst>
      <p:ext uri="{BB962C8B-B14F-4D97-AF65-F5344CB8AC3E}">
        <p14:creationId xmlns:p14="http://schemas.microsoft.com/office/powerpoint/2010/main" val="2992010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0156" y="476300"/>
            <a:ext cx="7776864" cy="42401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defTabSz="1043080">
              <a:lnSpc>
                <a:spcPts val="3422"/>
              </a:lnSpc>
              <a:spcBef>
                <a:spcPct val="0"/>
              </a:spcBef>
              <a:defRPr/>
            </a:pPr>
            <a:r>
              <a:rPr lang="en-NZ" sz="2000" b="1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Nominations: Operational Value to First Gas and Users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6024287E-C819-4B81-ADE4-C836522F99EB}" type="slidenum">
              <a:rPr lang="en-NZ" sz="1400" smtClean="0"/>
              <a:pPr algn="r"/>
              <a:t>2</a:t>
            </a:fld>
            <a:endParaRPr lang="en-NZ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584752" y="1517790"/>
            <a:ext cx="9197009" cy="5586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First Gas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/>
              <a:t>Provides advance indication of intended use of system (week ahead day ahead) – early indication of any deliverability concerns</a:t>
            </a:r>
          </a:p>
          <a:p>
            <a:pPr marL="342900" indent="-342900">
              <a:buFont typeface="Arial" charset="0"/>
              <a:buChar char="•"/>
            </a:pPr>
            <a:r>
              <a:rPr lang="en-NZ" dirty="0"/>
              <a:t>Enables optimum use of compression, minimising operating costs and potentially improving system security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/>
              <a:t>Provides a contractual tool to encourage shipper / interconnected party </a:t>
            </a:r>
            <a:r>
              <a:rPr lang="en-US" dirty="0" err="1"/>
              <a:t>behaviour</a:t>
            </a:r>
            <a:r>
              <a:rPr lang="en-US" dirty="0"/>
              <a:t> in the interests of all system users (overruns/underruns)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/>
              <a:t>Provides a contractual tool for First Gas to respond on the day to operational issues when they arise (e.g. through the use of OFOs)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/>
              <a:t>Provides a mechanism for allocating capacity when scarce (nominations to Congested DPs)</a:t>
            </a:r>
          </a:p>
          <a:p>
            <a:pPr marL="342900" indent="-342900">
              <a:buFont typeface="Arial" charset="0"/>
              <a:buChar char="•"/>
            </a:pPr>
            <a:endParaRPr lang="en-US" dirty="0"/>
          </a:p>
          <a:p>
            <a:r>
              <a:rPr lang="en-US" b="1" dirty="0"/>
              <a:t>Pipeline users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/>
              <a:t>Provides system functionality for ordering gas (producers)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/>
              <a:t>Provides reasonable certainty of transmission booking ahead of time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/>
              <a:t>Provides visibility of how system capacity is being used ahead of time (see AEMO Bulletin Board)</a:t>
            </a:r>
          </a:p>
        </p:txBody>
      </p:sp>
    </p:spTree>
    <p:extLst>
      <p:ext uri="{BB962C8B-B14F-4D97-AF65-F5344CB8AC3E}">
        <p14:creationId xmlns:p14="http://schemas.microsoft.com/office/powerpoint/2010/main" val="1600995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0156" y="476300"/>
            <a:ext cx="7776864" cy="42401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defTabSz="1043080">
              <a:lnSpc>
                <a:spcPts val="3422"/>
              </a:lnSpc>
              <a:spcBef>
                <a:spcPct val="0"/>
              </a:spcBef>
              <a:defRPr/>
            </a:pPr>
            <a:r>
              <a:rPr lang="en-NZ" sz="2000" b="1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Nominations: Information on System Use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6024287E-C819-4B81-ADE4-C836522F99EB}" type="slidenum">
              <a:rPr lang="en-NZ" sz="1400" smtClean="0"/>
              <a:pPr algn="r"/>
              <a:t>3</a:t>
            </a:fld>
            <a:endParaRPr lang="en-NZ" sz="1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017" y="1550973"/>
            <a:ext cx="10494617" cy="5457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854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0156" y="476300"/>
            <a:ext cx="7776864" cy="42401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defTabSz="1043080">
              <a:lnSpc>
                <a:spcPts val="3422"/>
              </a:lnSpc>
              <a:spcBef>
                <a:spcPct val="0"/>
              </a:spcBef>
              <a:defRPr/>
            </a:pPr>
            <a:r>
              <a:rPr lang="en-NZ" sz="2000" b="1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Nominations: Striking the Right Balance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6024287E-C819-4B81-ADE4-C836522F99EB}" type="slidenum">
              <a:rPr lang="en-NZ" sz="1400" smtClean="0"/>
              <a:pPr algn="r"/>
              <a:t>4</a:t>
            </a:fld>
            <a:endParaRPr lang="en-NZ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622852" y="2040835"/>
            <a:ext cx="9197009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</a:t>
            </a:r>
            <a:r>
              <a:rPr lang="en-US" dirty="0" err="1"/>
              <a:t>recognise</a:t>
            </a:r>
            <a:r>
              <a:rPr lang="en-US" dirty="0"/>
              <a:t> that the right balance needs to be struck between the benefits provided by a nominations regime and the administrative cost</a:t>
            </a:r>
          </a:p>
          <a:p>
            <a:endParaRPr lang="en-US" dirty="0"/>
          </a:p>
          <a:p>
            <a:r>
              <a:rPr lang="en-US" dirty="0"/>
              <a:t>SCOP2 consultation phase suggested general support for nominations based system (rather than flow to demand) – but depends on design of nominations regime!</a:t>
            </a:r>
          </a:p>
          <a:p>
            <a:endParaRPr lang="en-US" dirty="0"/>
          </a:p>
          <a:p>
            <a:r>
              <a:rPr lang="en-US" dirty="0"/>
              <a:t>Levers to strike the right balance include: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/>
              <a:t>Daily overrun/underrun tolerances and prices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/>
              <a:t>Aggregation of delivery points into zones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/>
              <a:t>Anything else?</a:t>
            </a:r>
          </a:p>
        </p:txBody>
      </p:sp>
    </p:spTree>
    <p:extLst>
      <p:ext uri="{BB962C8B-B14F-4D97-AF65-F5344CB8AC3E}">
        <p14:creationId xmlns:p14="http://schemas.microsoft.com/office/powerpoint/2010/main" val="134486273"/>
      </p:ext>
    </p:extLst>
  </p:cSld>
  <p:clrMapOvr>
    <a:masterClrMapping/>
  </p:clrMapOvr>
</p:sld>
</file>

<file path=ppt/theme/theme1.xml><?xml version="1.0" encoding="utf-8"?>
<a:theme xmlns:a="http://schemas.openxmlformats.org/drawingml/2006/main" name="First Gas PPT Template V6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First Gas PPT Template V6.potx</Template>
  <TotalTime>9188</TotalTime>
  <Words>304</Words>
  <Application>Microsoft Office PowerPoint</Application>
  <PresentationFormat>Custom</PresentationFormat>
  <Paragraphs>54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Lucida Grande</vt:lpstr>
      <vt:lpstr>Wingdings</vt:lpstr>
      <vt:lpstr>First Gas PPT Template V6</vt:lpstr>
      <vt:lpstr>PowerPoint Presentation</vt:lpstr>
      <vt:lpstr>PowerPoint Presentation</vt:lpstr>
      <vt:lpstr>PowerPoint Presentation</vt:lpstr>
      <vt:lpstr>PowerPoint Presentation</vt:lpstr>
    </vt:vector>
  </TitlesOfParts>
  <Company>Powerco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Nicole Ranson</dc:creator>
  <cp:lastModifiedBy>Ben Gerritsen</cp:lastModifiedBy>
  <cp:revision>591</cp:revision>
  <cp:lastPrinted>2017-08-23T21:08:59Z</cp:lastPrinted>
  <dcterms:created xsi:type="dcterms:W3CDTF">2016-03-15T20:45:13Z</dcterms:created>
  <dcterms:modified xsi:type="dcterms:W3CDTF">2017-08-24T21:43:46Z</dcterms:modified>
</cp:coreProperties>
</file>