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41" r:id="rId2"/>
  </p:sldIdLst>
  <p:sldSz cx="10693400" cy="7561263"/>
  <p:notesSz cx="6797675" cy="99266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7B1482-D81C-014A-96E6-69CDD8B81504}">
          <p14:sldIdLst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Ben Gerritsen" initials="BG" lastIdx="13" clrIdx="28">
    <p:extLst>
      <p:ext uri="{19B8F6BF-5375-455C-9EA6-DF929625EA0E}">
        <p15:presenceInfo xmlns:p15="http://schemas.microsoft.com/office/powerpoint/2012/main" userId="S-1-5-21-3195905674-3106722395-3951844808-1712" providerId="AD"/>
      </p:ext>
    </p:extLst>
  </p:cmAuthor>
  <p:cmAuthor id="1" name="Chris Bolton" initials="CB" lastIdx="6" clrIdx="0">
    <p:extLst/>
  </p:cmAuthor>
  <p:cmAuthor id="30" name="Don Gray" initials="DG [2]" lastIdx="2" clrIdx="29">
    <p:extLst>
      <p:ext uri="{19B8F6BF-5375-455C-9EA6-DF929625EA0E}">
        <p15:presenceInfo xmlns:p15="http://schemas.microsoft.com/office/powerpoint/2012/main" userId="S-1-5-21-3195905674-3106722395-3951844808-1264" providerId="AD"/>
      </p:ext>
    </p:extLst>
  </p:cmAuthor>
  <p:cmAuthor id="2" name="Bruce Girdwood" initials="BG" lastIdx="1" clrIdx="1">
    <p:extLst/>
  </p:cmAuthor>
  <p:cmAuthor id="3" name="Bruce Girdwood" initials="BG [2]" lastIdx="1" clrIdx="2">
    <p:extLst/>
  </p:cmAuthor>
  <p:cmAuthor id="4" name="Bruce Girdwood" initials="BG [3]" lastIdx="1" clrIdx="3">
    <p:extLst/>
  </p:cmAuthor>
  <p:cmAuthor id="5" name="Bruce Girdwood" initials="BG [4]" lastIdx="1" clrIdx="4">
    <p:extLst/>
  </p:cmAuthor>
  <p:cmAuthor id="6" name="Bruce Girdwood" initials="BG [5]" lastIdx="1" clrIdx="5">
    <p:extLst/>
  </p:cmAuthor>
  <p:cmAuthor id="7" name="Bruce Girdwood" initials="BG [6]" lastIdx="1" clrIdx="6">
    <p:extLst/>
  </p:cmAuthor>
  <p:cmAuthor id="8" name="Bruce Girdwood" initials="BG [7]" lastIdx="1" clrIdx="7">
    <p:extLst/>
  </p:cmAuthor>
  <p:cmAuthor id="9" name="Bruce Girdwood" initials="BG [5] [2]" lastIdx="1" clrIdx="8">
    <p:extLst/>
  </p:cmAuthor>
  <p:cmAuthor id="10" name="Bruce Girdwood" initials="BG [4] [2]" lastIdx="1" clrIdx="9">
    <p:extLst/>
  </p:cmAuthor>
  <p:cmAuthor id="11" name="Bruce Girdwood" initials="BG [8]" lastIdx="1" clrIdx="10">
    <p:extLst/>
  </p:cmAuthor>
  <p:cmAuthor id="12" name="Bruce Girdwood" initials="BG [5] [3]" lastIdx="1" clrIdx="11">
    <p:extLst/>
  </p:cmAuthor>
  <p:cmAuthor id="13" name="Bruce Girdwood" initials="BG [4] [3]" lastIdx="1" clrIdx="12">
    <p:extLst/>
  </p:cmAuthor>
  <p:cmAuthor id="14" name="Bruce Girdwood" initials="BG [9]" lastIdx="0" clrIdx="13">
    <p:extLst/>
  </p:cmAuthor>
  <p:cmAuthor id="15" name="Bruce Girdwood" initials="BG [10]" lastIdx="1" clrIdx="14">
    <p:extLst/>
  </p:cmAuthor>
  <p:cmAuthor id="16" name="Bruce Girdwood" initials="BG [11]" lastIdx="1" clrIdx="15">
    <p:extLst/>
  </p:cmAuthor>
  <p:cmAuthor id="17" name="Bruce Girdwood" initials="BG [12]" lastIdx="1" clrIdx="16">
    <p:extLst/>
  </p:cmAuthor>
  <p:cmAuthor id="18" name="Bruce Girdwood" initials="BG [13]" lastIdx="1" clrIdx="17">
    <p:extLst/>
  </p:cmAuthor>
  <p:cmAuthor id="19" name="Bruce Girdwood" initials="BG [12] [2]" lastIdx="1" clrIdx="18">
    <p:extLst/>
  </p:cmAuthor>
  <p:cmAuthor id="20" name="Bruce Girdwood" initials="BG [12] [3]" lastIdx="1" clrIdx="19">
    <p:extLst/>
  </p:cmAuthor>
  <p:cmAuthor id="21" name="Bruce Girdwood" initials="BG [12] [3] [2]" lastIdx="1" clrIdx="20">
    <p:extLst/>
  </p:cmAuthor>
  <p:cmAuthor id="22" name="Bruce Girdwood" initials="BG [12] [3] [3]" lastIdx="1" clrIdx="21">
    <p:extLst/>
  </p:cmAuthor>
  <p:cmAuthor id="23" name="Bruce Girdwood" initials="BG [14]" lastIdx="1" clrIdx="22">
    <p:extLst/>
  </p:cmAuthor>
  <p:cmAuthor id="24" name="Bruce Girdwood" initials="BG [15]" lastIdx="1" clrIdx="23">
    <p:extLst/>
  </p:cmAuthor>
  <p:cmAuthor id="25" name="Bruce Girdwood" initials="BG [16]" lastIdx="1" clrIdx="24">
    <p:extLst/>
  </p:cmAuthor>
  <p:cmAuthor id="26" name="Bruce Girdwood" initials="BG [16] [2]" lastIdx="1" clrIdx="25">
    <p:extLst/>
  </p:cmAuthor>
  <p:cmAuthor id="27" name="Bruce Girdwood" initials="BG [17]" lastIdx="1" clrIdx="26">
    <p:extLst/>
  </p:cmAuthor>
  <p:cmAuthor id="28" name="Don Gray" initials="DG" lastIdx="3" clrIdx="27">
    <p:extLst>
      <p:ext uri="{19B8F6BF-5375-455C-9EA6-DF929625EA0E}">
        <p15:presenceInfo xmlns:p15="http://schemas.microsoft.com/office/powerpoint/2012/main" userId="Don G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4B48"/>
    <a:srgbClr val="6184B9"/>
    <a:srgbClr val="5573A1"/>
    <a:srgbClr val="FFD400"/>
    <a:srgbClr val="2B528E"/>
    <a:srgbClr val="5E831B"/>
    <a:srgbClr val="3B4042"/>
    <a:srgbClr val="8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7" autoAdjust="0"/>
    <p:restoredTop sz="96370" autoAdjust="0"/>
  </p:normalViewPr>
  <p:slideViewPr>
    <p:cSldViewPr snapToGrid="0">
      <p:cViewPr varScale="1">
        <p:scale>
          <a:sx n="60" d="100"/>
          <a:sy n="60" d="100"/>
        </p:scale>
        <p:origin x="1584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NZ"/>
              <a:t>SUBJECT TO CONSULTATION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6816-286C-4DE8-AF47-AAEE9C11C071}" type="datetimeFigureOut">
              <a:rPr lang="en-NZ" smtClean="0"/>
              <a:t>31/08/2017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BC06A-6E73-443C-B63C-F1A64ECE6A76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NZ"/>
              <a:t>SUBJECT TO CONSULTATION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7486-765F-4EB5-A3AC-C6ACB5DEB9E1}" type="datetimeFigureOut">
              <a:rPr lang="en-NZ" smtClean="0"/>
              <a:pPr/>
              <a:t>31/08/2017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68AB-3D6E-4BA2-9CEE-7593714964C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249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1" y="734219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949990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 baseline="0">
                <a:solidFill>
                  <a:schemeClr val="bg1"/>
                </a:solidFill>
              </a:defRPr>
            </a:lvl1pPr>
            <a:lvl2pPr marL="205330" indent="0">
              <a:buNone/>
              <a:defRPr sz="1300"/>
            </a:lvl2pPr>
            <a:lvl3pPr marL="410662" indent="0">
              <a:buNone/>
              <a:defRPr sz="1300"/>
            </a:lvl3pPr>
            <a:lvl4pPr marL="615992" indent="0">
              <a:buNone/>
              <a:defRPr sz="1300"/>
            </a:lvl4pPr>
            <a:lvl5pPr marL="821323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9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48383"/>
            <a:ext cx="106934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algn="ctr"/>
            <a:endParaRPr lang="en-N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4284718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1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4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4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fld id="{6024287E-C819-4B81-ADE4-C836522F99E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949990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30" indent="0">
              <a:buNone/>
              <a:defRPr sz="1300"/>
            </a:lvl2pPr>
            <a:lvl3pPr marL="410662" indent="0">
              <a:buNone/>
              <a:defRPr sz="1300"/>
            </a:lvl3pPr>
            <a:lvl4pPr marL="615992" indent="0">
              <a:buNone/>
              <a:defRPr sz="1300"/>
            </a:lvl4pPr>
            <a:lvl5pPr marL="821323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1" y="734219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289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949990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30" indent="0">
              <a:buNone/>
              <a:defRPr sz="1300"/>
            </a:lvl2pPr>
            <a:lvl3pPr marL="410662" indent="0">
              <a:buNone/>
              <a:defRPr sz="1300"/>
            </a:lvl3pPr>
            <a:lvl4pPr marL="615992" indent="0">
              <a:buNone/>
              <a:defRPr sz="1300"/>
            </a:lvl4pPr>
            <a:lvl5pPr marL="821323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  <a:p>
            <a:pPr lvl="0"/>
            <a:endParaRPr lang="en-N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1" y="734219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3655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2162507"/>
            <a:ext cx="9790375" cy="4570453"/>
          </a:xfrm>
          <a:prstGeom prst="rect">
            <a:avLst/>
          </a:prstGeom>
        </p:spPr>
        <p:txBody>
          <a:bodyPr vert="horz"/>
          <a:lstStyle>
            <a:lvl1pPr marL="274644" indent="-274644">
              <a:spcBef>
                <a:spcPts val="1600"/>
              </a:spcBef>
              <a:defRPr sz="2200"/>
            </a:lvl1pPr>
            <a:lvl2pPr marL="630252" indent="-209555">
              <a:spcBef>
                <a:spcPts val="900"/>
              </a:spcBef>
              <a:buFont typeface="Lucida Grande"/>
              <a:buChar char="-"/>
              <a:defRPr sz="2200"/>
            </a:lvl2pPr>
            <a:lvl3pPr marL="990623" indent="-180979">
              <a:spcBef>
                <a:spcPts val="500"/>
              </a:spcBef>
              <a:buFont typeface="Wingdings" charset="2"/>
              <a:buChar char="§"/>
              <a:defRPr sz="2200"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2870" y="1692399"/>
            <a:ext cx="9790375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46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1692399"/>
            <a:ext cx="9790375" cy="5040560"/>
          </a:xfrm>
          <a:prstGeom prst="rect">
            <a:avLst/>
          </a:prstGeom>
        </p:spPr>
        <p:txBody>
          <a:bodyPr vert="horz"/>
          <a:lstStyle>
            <a:lvl1pPr marL="269881" indent="-269881">
              <a:spcBef>
                <a:spcPts val="1200"/>
              </a:spcBef>
              <a:defRPr/>
            </a:lvl1pPr>
            <a:lvl2pPr marL="630252" indent="-209555">
              <a:spcBef>
                <a:spcPts val="900"/>
              </a:spcBef>
              <a:buFont typeface="Lucida Grande"/>
              <a:buChar char="-"/>
              <a:defRPr/>
            </a:lvl2pPr>
            <a:lvl3pPr marL="990623" indent="-180979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95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1692399"/>
            <a:ext cx="4605799" cy="504056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/>
            </a:lvl1pPr>
            <a:lvl2pPr marL="723917" indent="-303220">
              <a:spcBef>
                <a:spcPts val="900"/>
              </a:spcBef>
              <a:buFont typeface="Lucida Grande"/>
              <a:buChar char="-"/>
              <a:defRPr/>
            </a:lvl2pPr>
            <a:lvl3pPr marL="1162077" indent="-260356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34733" y="1692399"/>
            <a:ext cx="4605799" cy="504056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/>
            </a:lvl1pPr>
            <a:lvl2pPr marL="723917" indent="-303220">
              <a:spcBef>
                <a:spcPts val="900"/>
              </a:spcBef>
              <a:buFont typeface="Lucida Grande"/>
              <a:buChar char="-"/>
              <a:defRPr/>
            </a:lvl2pPr>
            <a:lvl3pPr marL="1162077" indent="-260356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991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and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2052439"/>
            <a:ext cx="4605799" cy="4680520"/>
          </a:xfrm>
          <a:prstGeom prst="rect">
            <a:avLst/>
          </a:prstGeom>
        </p:spPr>
        <p:txBody>
          <a:bodyPr vert="horz"/>
          <a:lstStyle>
            <a:lvl1pPr marL="269881" indent="-269881">
              <a:spcBef>
                <a:spcPts val="1200"/>
              </a:spcBef>
              <a:defRPr/>
            </a:lvl1pPr>
            <a:lvl2pPr marL="630252" indent="-180979">
              <a:spcBef>
                <a:spcPts val="900"/>
              </a:spcBef>
              <a:buFont typeface="Lucida Grande"/>
              <a:buChar char="-"/>
              <a:defRPr/>
            </a:lvl2pPr>
            <a:lvl3pPr marL="990623" indent="-180979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2870" y="1692399"/>
            <a:ext cx="4605799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634733" y="2052439"/>
            <a:ext cx="4605799" cy="4680520"/>
          </a:xfrm>
          <a:prstGeom prst="rect">
            <a:avLst/>
          </a:prstGeom>
        </p:spPr>
        <p:txBody>
          <a:bodyPr vert="horz"/>
          <a:lstStyle>
            <a:lvl1pPr marL="269881" indent="-269881">
              <a:spcBef>
                <a:spcPts val="1200"/>
              </a:spcBef>
              <a:defRPr/>
            </a:lvl1pPr>
            <a:lvl2pPr marL="630252" indent="-209555">
              <a:spcBef>
                <a:spcPts val="900"/>
              </a:spcBef>
              <a:buFont typeface="Lucida Grande"/>
              <a:buChar char="-"/>
              <a:defRPr/>
            </a:lvl2pPr>
            <a:lvl3pPr marL="990623" indent="-177804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34733" y="1692399"/>
            <a:ext cx="4605799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34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2001" y="1692399"/>
            <a:ext cx="9828000" cy="5112568"/>
          </a:xfrm>
          <a:prstGeom prst="rect">
            <a:avLst/>
          </a:prstGeom>
        </p:spPr>
        <p:txBody>
          <a:bodyPr lIns="0"/>
          <a:lstStyle>
            <a:lvl1pPr marL="0" indent="-205330">
              <a:buFont typeface="Arial"/>
              <a:buChar char="•"/>
              <a:defRPr sz="1600" baseline="0"/>
            </a:lvl1pPr>
            <a:lvl2pPr>
              <a:defRPr sz="1600" baseline="0"/>
            </a:lvl2pPr>
          </a:lstStyle>
          <a:p>
            <a:pPr marL="0" lvl="0" indent="0"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831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r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2"/>
            <a:ext cx="7867028" cy="360040"/>
          </a:xfrm>
        </p:spPr>
        <p:txBody>
          <a:bodyPr/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1980000" y="2376000"/>
            <a:ext cx="2160000" cy="3240088"/>
          </a:xfrm>
          <a:prstGeom prst="rect">
            <a:avLst/>
          </a:prstGeom>
        </p:spPr>
      </p:sp>
      <p:sp>
        <p:nvSpPr>
          <p:cNvPr id="20" name="Picture Placeholder 9"/>
          <p:cNvSpPr>
            <a:spLocks noGrp="1"/>
          </p:cNvSpPr>
          <p:nvPr>
            <p:ph type="pic" sz="quarter" idx="4294967295"/>
          </p:nvPr>
        </p:nvSpPr>
        <p:spPr>
          <a:xfrm>
            <a:off x="4248000" y="2376000"/>
            <a:ext cx="2160000" cy="3240088"/>
          </a:xfrm>
          <a:prstGeom prst="rect">
            <a:avLst/>
          </a:prstGeom>
        </p:spPr>
      </p:sp>
      <p:sp>
        <p:nvSpPr>
          <p:cNvPr id="2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6516000" y="2376000"/>
            <a:ext cx="2160000" cy="32400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1878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200" y="476302"/>
            <a:ext cx="7721820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09792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5" r:id="rId9"/>
    <p:sldLayoutId id="2147483657" r:id="rId10"/>
    <p:sldLayoutId id="2147483662" r:id="rId11"/>
  </p:sldLayoutIdLst>
  <p:hf hdr="0" ftr="0" dt="0"/>
  <p:txStyles>
    <p:titleStyle>
      <a:lvl1pPr algn="l" defTabSz="1043080" rtl="0" eaLnBrk="1" latinLnBrk="0" hangingPunct="1">
        <a:lnSpc>
          <a:spcPts val="3422"/>
        </a:lnSpc>
        <a:spcBef>
          <a:spcPct val="0"/>
        </a:spcBef>
        <a:buNone/>
        <a:defRPr sz="29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0662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5992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1323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6654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7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011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5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09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Revised engagement approach for draft GTAC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</a:t>
            </a:fld>
            <a:endParaRPr lang="en-NZ" sz="1400" dirty="0"/>
          </a:p>
        </p:txBody>
      </p:sp>
      <p:sp>
        <p:nvSpPr>
          <p:cNvPr id="7" name="Rectangle 6"/>
          <p:cNvSpPr/>
          <p:nvPr/>
        </p:nvSpPr>
        <p:spPr>
          <a:xfrm>
            <a:off x="895740" y="4234120"/>
            <a:ext cx="9320765" cy="37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741" y="4268384"/>
            <a:ext cx="127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2787" y="4278507"/>
            <a:ext cx="1473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5284" y="4286755"/>
            <a:ext cx="142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6942" y="3264591"/>
            <a:ext cx="1423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 Q&amp;A session</a:t>
            </a:r>
            <a:b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 August)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72235" y="2573380"/>
            <a:ext cx="877" cy="16396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81895" y="1555905"/>
            <a:ext cx="2288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GTAC draft released for consultation and negotiation </a:t>
            </a:r>
            <a:b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(10 August)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30401" y="4030963"/>
            <a:ext cx="0" cy="20975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4378" y="3000515"/>
            <a:ext cx="2040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Mark-ups and submissions on</a:t>
            </a:r>
            <a:r>
              <a:rPr kumimoji="0" lang="en-N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revised draft GTAC due</a:t>
            </a:r>
            <a:br>
              <a:rPr kumimoji="0" lang="en-N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(9 October)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9705384" y="3072027"/>
            <a:ext cx="5374" cy="117178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26162" y="1427856"/>
            <a:ext cx="1802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Release of revised </a:t>
            </a: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GTAC</a:t>
            </a:r>
            <a:b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(11 September)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9638" y="4285904"/>
            <a:ext cx="156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6879" y="4285904"/>
            <a:ext cx="1535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2017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065818" y="2253673"/>
            <a:ext cx="2828" cy="1971687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57971" y="1446328"/>
            <a:ext cx="191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Submission of GTAC to GIC for review </a:t>
            </a:r>
            <a:b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 November)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0144" y="2409612"/>
            <a:ext cx="195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GIC </a:t>
            </a: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review (by 22 December)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313350" y="2252734"/>
            <a:ext cx="1345" cy="199107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01809" y="4065519"/>
            <a:ext cx="0" cy="16134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2735" y="4080035"/>
            <a:ext cx="0" cy="16134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1800328" y="3981805"/>
            <a:ext cx="283350" cy="18487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/>
          <p:cNvSpPr txBox="1"/>
          <p:nvPr/>
        </p:nvSpPr>
        <p:spPr>
          <a:xfrm>
            <a:off x="287820" y="5272990"/>
            <a:ext cx="2785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rial" panose="020B0604020202020204" pitchFamily="34" charset="0"/>
                <a:cs typeface="Arial" panose="020B0604020202020204" pitchFamily="34" charset="0"/>
              </a:rPr>
              <a:t>Ensure provisions of GTAC are well-understood before inviting mark-ups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rial" panose="020B0604020202020204" pitchFamily="34" charset="0"/>
                <a:cs typeface="Arial" panose="020B0604020202020204" pitchFamily="34" charset="0"/>
              </a:rPr>
              <a:t>Enable further revisions to be made to better achieve intent and eliminate ambiguities</a:t>
            </a:r>
          </a:p>
        </p:txBody>
      </p:sp>
      <p:sp>
        <p:nvSpPr>
          <p:cNvPr id="29" name="Right Brace 28"/>
          <p:cNvSpPr/>
          <p:nvPr/>
        </p:nvSpPr>
        <p:spPr>
          <a:xfrm rot="5400000">
            <a:off x="3825809" y="4028391"/>
            <a:ext cx="276092" cy="1762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TextBox 29"/>
          <p:cNvSpPr txBox="1"/>
          <p:nvPr/>
        </p:nvSpPr>
        <p:spPr>
          <a:xfrm>
            <a:off x="3082425" y="5272990"/>
            <a:ext cx="1904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rial" panose="020B0604020202020204" pitchFamily="34" charset="0"/>
                <a:cs typeface="Arial" panose="020B0604020202020204" pitchFamily="34" charset="0"/>
              </a:rPr>
              <a:t>Allow stakeholders to propose improvements and highlight any remaining concerns on design</a:t>
            </a:r>
          </a:p>
        </p:txBody>
      </p:sp>
      <p:sp>
        <p:nvSpPr>
          <p:cNvPr id="31" name="Right Brace 30"/>
          <p:cNvSpPr/>
          <p:nvPr/>
        </p:nvSpPr>
        <p:spPr>
          <a:xfrm rot="5400000">
            <a:off x="5783344" y="3983800"/>
            <a:ext cx="283347" cy="1875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TextBox 31"/>
          <p:cNvSpPr txBox="1"/>
          <p:nvPr/>
        </p:nvSpPr>
        <p:spPr>
          <a:xfrm>
            <a:off x="4996956" y="5272990"/>
            <a:ext cx="1865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rial" panose="020B0604020202020204" pitchFamily="34" charset="0"/>
                <a:cs typeface="Arial" panose="020B0604020202020204" pitchFamily="34" charset="0"/>
              </a:rPr>
              <a:t>Time for First Gas to review proposed changes and submissions</a:t>
            </a:r>
          </a:p>
        </p:txBody>
      </p:sp>
      <p:sp>
        <p:nvSpPr>
          <p:cNvPr id="33" name="Right Brace 32"/>
          <p:cNvSpPr/>
          <p:nvPr/>
        </p:nvSpPr>
        <p:spPr>
          <a:xfrm rot="5400000">
            <a:off x="8216950" y="3574643"/>
            <a:ext cx="291303" cy="26855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TextBox 33"/>
          <p:cNvSpPr txBox="1"/>
          <p:nvPr/>
        </p:nvSpPr>
        <p:spPr>
          <a:xfrm>
            <a:off x="7019819" y="5216703"/>
            <a:ext cx="2737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Arial" panose="020B0604020202020204" pitchFamily="34" charset="0"/>
                <a:cs typeface="Arial" panose="020B0604020202020204" pitchFamily="34" charset="0"/>
              </a:rPr>
              <a:t>Allow stakeholders further opportunity to address any unresolved issues (including issues raised by other parties prior to submission of final GTAC)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2134423" y="3111747"/>
            <a:ext cx="1179" cy="128446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283" y="3013409"/>
            <a:ext cx="142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run through session</a:t>
            </a:r>
            <a:b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August)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9134" y="2252734"/>
            <a:ext cx="1423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2-day workshop</a:t>
            </a:r>
            <a:b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(24-25 August)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5084" y="3532166"/>
            <a:ext cx="262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See GIC paper “Proposed approach to GTAC assessment” for further details on this stage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3812370" y="2977436"/>
            <a:ext cx="1292" cy="1263945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1457" y="2191169"/>
            <a:ext cx="172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revised draft GTAC</a:t>
            </a:r>
            <a:b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September)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2302" y="2221161"/>
            <a:ext cx="206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Cross-submissions on revised draft GTAC due</a:t>
            </a:r>
            <a:b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October)*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5953251" y="2973806"/>
            <a:ext cx="1292" cy="1263945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82130" y="6746564"/>
            <a:ext cx="368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To be reviewed at 15 September to ensure best possible use of available time 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99400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Gas PPT Template V6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Gas PPT Template V6.potx</Template>
  <TotalTime>9074</TotalTime>
  <Words>174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Wingdings</vt:lpstr>
      <vt:lpstr>First Gas PPT Template V6</vt:lpstr>
      <vt:lpstr>PowerPoint Presentation</vt:lpstr>
    </vt:vector>
  </TitlesOfParts>
  <Company>Powerco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Ranson</dc:creator>
  <cp:lastModifiedBy>Ben Gerritsen</cp:lastModifiedBy>
  <cp:revision>590</cp:revision>
  <cp:lastPrinted>2017-08-16T21:25:49Z</cp:lastPrinted>
  <dcterms:created xsi:type="dcterms:W3CDTF">2016-03-15T20:45:13Z</dcterms:created>
  <dcterms:modified xsi:type="dcterms:W3CDTF">2017-08-31T03:50:56Z</dcterms:modified>
</cp:coreProperties>
</file>