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66" r:id="rId2"/>
    <p:sldId id="358" r:id="rId3"/>
    <p:sldId id="548" r:id="rId4"/>
    <p:sldId id="568" r:id="rId5"/>
    <p:sldId id="536" r:id="rId6"/>
    <p:sldId id="558" r:id="rId7"/>
    <p:sldId id="571" r:id="rId8"/>
    <p:sldId id="566" r:id="rId9"/>
    <p:sldId id="551" r:id="rId10"/>
    <p:sldId id="552" r:id="rId11"/>
    <p:sldId id="561" r:id="rId12"/>
    <p:sldId id="563" r:id="rId13"/>
    <p:sldId id="555" r:id="rId14"/>
    <p:sldId id="556" r:id="rId15"/>
    <p:sldId id="559" r:id="rId16"/>
    <p:sldId id="554" r:id="rId17"/>
    <p:sldId id="553" r:id="rId18"/>
    <p:sldId id="564" r:id="rId19"/>
    <p:sldId id="573" r:id="rId20"/>
    <p:sldId id="570" r:id="rId21"/>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366"/>
            <p14:sldId id="358"/>
            <p14:sldId id="548"/>
            <p14:sldId id="568"/>
            <p14:sldId id="536"/>
            <p14:sldId id="558"/>
            <p14:sldId id="571"/>
            <p14:sldId id="566"/>
            <p14:sldId id="551"/>
            <p14:sldId id="552"/>
            <p14:sldId id="561"/>
            <p14:sldId id="563"/>
            <p14:sldId id="555"/>
            <p14:sldId id="556"/>
            <p14:sldId id="559"/>
            <p14:sldId id="554"/>
            <p14:sldId id="553"/>
            <p14:sldId id="564"/>
            <p14:sldId id="573"/>
            <p14:sldId id="570"/>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en Gerritsen" initials="BG" lastIdx="13" clrIdx="28">
    <p:extLst/>
  </p:cmAuthor>
  <p:cmAuthor id="1" name="Chris Bolton" initials="CB" lastIdx="6" clrIdx="0">
    <p:extLst/>
  </p:cmAuthor>
  <p:cmAuthor id="30" name="Don Gray" initials="DG [2]" lastIdx="2" clrIdx="29">
    <p:extLst/>
  </p:cmAuthor>
  <p:cmAuthor id="2" name="Bruce Girdwood" initials="BG" lastIdx="1" clrIdx="1">
    <p:extLst/>
  </p:cmAuthor>
  <p:cmAuthor id="31" name="John Blackstock" initials="JB" lastIdx="9" clrIdx="30">
    <p:extLst/>
  </p:cmAuthor>
  <p:cmAuthor id="3" name="Bruce Girdwood" initials="BG [2]" lastIdx="1" clrIdx="2">
    <p:extLst/>
  </p:cmAuthor>
  <p:cmAuthor id="4" name="Bruce Girdwood" initials="BG [3]" lastIdx="1" clrIdx="3">
    <p:extLst/>
  </p:cmAuthor>
  <p:cmAuthor id="5" name="Bruce Girdwood" initials="BG [4]" lastIdx="1" clrIdx="4">
    <p:extLst/>
  </p:cmAuthor>
  <p:cmAuthor id="6" name="Bruce Girdwood" initials="BG [5]" lastIdx="1" clrIdx="5">
    <p:extLst/>
  </p:cmAuthor>
  <p:cmAuthor id="7" name="Bruce Girdwood" initials="BG [6]" lastIdx="1" clrIdx="6">
    <p:extLst/>
  </p:cmAuthor>
  <p:cmAuthor id="8" name="Bruce Girdwood" initials="BG [7]" lastIdx="1" clrIdx="7">
    <p:extLst/>
  </p:cmAuthor>
  <p:cmAuthor id="9" name="Bruce Girdwood" initials="BG [5] [2]" lastIdx="1" clrIdx="8">
    <p:extLst/>
  </p:cmAuthor>
  <p:cmAuthor id="10" name="Bruce Girdwood" initials="BG [4] [2]" lastIdx="1" clrIdx="9">
    <p:extLst/>
  </p:cmAuthor>
  <p:cmAuthor id="11" name="Bruce Girdwood" initials="BG [8]" lastIdx="1" clrIdx="10">
    <p:extLst/>
  </p:cmAuthor>
  <p:cmAuthor id="12" name="Bruce Girdwood" initials="BG [5] [3]" lastIdx="1" clrIdx="11">
    <p:extLst/>
  </p:cmAuthor>
  <p:cmAuthor id="13" name="Bruce Girdwood" initials="BG [4] [3]" lastIdx="1" clrIdx="12">
    <p:extLst/>
  </p:cmAuthor>
  <p:cmAuthor id="14" name="Bruce Girdwood" initials="BG [9]" lastIdx="0" clrIdx="13">
    <p:extLst/>
  </p:cmAuthor>
  <p:cmAuthor id="15" name="Bruce Girdwood" initials="BG [10]" lastIdx="1" clrIdx="14">
    <p:extLst/>
  </p:cmAuthor>
  <p:cmAuthor id="16" name="Bruce Girdwood" initials="BG [11]" lastIdx="1" clrIdx="15">
    <p:extLst/>
  </p:cmAuthor>
  <p:cmAuthor id="17" name="Bruce Girdwood" initials="BG [12]" lastIdx="1" clrIdx="16">
    <p:extLst/>
  </p:cmAuthor>
  <p:cmAuthor id="18" name="Bruce Girdwood" initials="BG [13]" lastIdx="1" clrIdx="17">
    <p:extLst/>
  </p:cmAuthor>
  <p:cmAuthor id="19" name="Bruce Girdwood" initials="BG [12] [2]" lastIdx="1" clrIdx="18">
    <p:extLst/>
  </p:cmAuthor>
  <p:cmAuthor id="20" name="Bruce Girdwood" initials="BG [12] [3]" lastIdx="1" clrIdx="19">
    <p:extLst/>
  </p:cmAuthor>
  <p:cmAuthor id="21" name="Bruce Girdwood" initials="BG [12] [3] [2]" lastIdx="1" clrIdx="20">
    <p:extLst/>
  </p:cmAuthor>
  <p:cmAuthor id="22" name="Bruce Girdwood" initials="BG [12] [3] [3]" lastIdx="1" clrIdx="21">
    <p:extLst/>
  </p:cmAuthor>
  <p:cmAuthor id="23" name="Bruce Girdwood" initials="BG [14]" lastIdx="1" clrIdx="22">
    <p:extLst/>
  </p:cmAuthor>
  <p:cmAuthor id="24" name="Bruce Girdwood" initials="BG [15]" lastIdx="1" clrIdx="23">
    <p:extLst/>
  </p:cmAuthor>
  <p:cmAuthor id="25" name="Bruce Girdwood" initials="BG [16]" lastIdx="1" clrIdx="24">
    <p:extLst/>
  </p:cmAuthor>
  <p:cmAuthor id="26" name="Bruce Girdwood" initials="BG [16] [2]" lastIdx="1" clrIdx="25">
    <p:extLst/>
  </p:cmAuthor>
  <p:cmAuthor id="27" name="Bruce Girdwood" initials="BG [17]" lastIdx="1" clrIdx="26">
    <p:extLst/>
  </p:cmAuthor>
  <p:cmAuthor id="28" name="Don Gray" initials="DG" lastIdx="3"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4B48"/>
    <a:srgbClr val="6184B9"/>
    <a:srgbClr val="5573A1"/>
    <a:srgbClr val="FFD400"/>
    <a:srgbClr val="2B528E"/>
    <a:srgbClr val="5E831B"/>
    <a:srgbClr val="3B4042"/>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47" autoAdjust="0"/>
    <p:restoredTop sz="96370" autoAdjust="0"/>
  </p:normalViewPr>
  <p:slideViewPr>
    <p:cSldViewPr snapToGrid="0">
      <p:cViewPr varScale="1">
        <p:scale>
          <a:sx n="60" d="100"/>
          <a:sy n="60" d="100"/>
        </p:scale>
        <p:origin x="1536" y="72"/>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2C2D6816-286C-4DE8-AF47-AAEE9C11C071}" type="datetimeFigureOut">
              <a:rPr lang="en-NZ" smtClean="0"/>
              <a:t>11/09/2017</a:t>
            </a:fld>
            <a:endParaRPr lang="en-NZ"/>
          </a:p>
        </p:txBody>
      </p:sp>
      <p:sp>
        <p:nvSpPr>
          <p:cNvPr id="4" name="Footer Placeholder 3"/>
          <p:cNvSpPr>
            <a:spLocks noGrp="1"/>
          </p:cNvSpPr>
          <p:nvPr>
            <p:ph type="ftr" sz="quarter" idx="2"/>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40" tIns="45720" rIns="91440" bIns="45720" rtlCol="0" anchor="b"/>
          <a:lstStyle>
            <a:lvl1pPr algn="r">
              <a:defRPr sz="1200"/>
            </a:lvl1pPr>
          </a:lstStyle>
          <a:p>
            <a:fld id="{58FBC06A-6E73-443C-B63C-F1A64ECE6A76}" type="slidenum">
              <a:rPr lang="en-NZ" smtClean="0"/>
              <a:t>‹#›</a:t>
            </a:fld>
            <a:endParaRPr lang="en-NZ"/>
          </a:p>
        </p:txBody>
      </p:sp>
    </p:spTree>
    <p:extLst>
      <p:ext uri="{BB962C8B-B14F-4D97-AF65-F5344CB8AC3E}">
        <p14:creationId xmlns:p14="http://schemas.microsoft.com/office/powerpoint/2010/main" val="339366253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idx="1"/>
          </p:nvPr>
        </p:nvSpPr>
        <p:spPr>
          <a:xfrm>
            <a:off x="3850445" y="1"/>
            <a:ext cx="2945659" cy="496332"/>
          </a:xfrm>
          <a:prstGeom prst="rect">
            <a:avLst/>
          </a:prstGeom>
        </p:spPr>
        <p:txBody>
          <a:bodyPr vert="horz" lIns="91440" tIns="45720" rIns="91440" bIns="45720" rtlCol="0"/>
          <a:lstStyle>
            <a:lvl1pPr algn="r">
              <a:defRPr sz="1200"/>
            </a:lvl1pPr>
          </a:lstStyle>
          <a:p>
            <a:fld id="{45B47486-765F-4EB5-A3AC-C6ACB5DEB9E1}" type="datetimeFigureOut">
              <a:rPr lang="en-NZ" smtClean="0"/>
              <a:pPr/>
              <a:t>11/09/2017</a:t>
            </a:fld>
            <a:endParaRPr lang="en-NZ"/>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7868AB-3D6E-4BA2-9CEE-7593714964C7}" type="slidenum">
              <a:rPr lang="en-NZ" smtClean="0"/>
              <a:pPr/>
              <a:t>1</a:t>
            </a:fld>
            <a:endParaRPr lang="en-NZ"/>
          </a:p>
        </p:txBody>
      </p:sp>
    </p:spTree>
    <p:extLst>
      <p:ext uri="{BB962C8B-B14F-4D97-AF65-F5344CB8AC3E}">
        <p14:creationId xmlns:p14="http://schemas.microsoft.com/office/powerpoint/2010/main" val="4083650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baseline="0">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5" name="Straight Connector 4"/>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Tree>
    <p:extLst>
      <p:ext uri="{BB962C8B-B14F-4D97-AF65-F5344CB8AC3E}">
        <p14:creationId xmlns:p14="http://schemas.microsoft.com/office/powerpoint/2010/main" val="30333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NZ"/>
          </a:p>
        </p:txBody>
      </p:sp>
      <p:sp>
        <p:nvSpPr>
          <p:cNvPr id="3" name="Subtitle 2"/>
          <p:cNvSpPr>
            <a:spLocks noGrp="1"/>
          </p:cNvSpPr>
          <p:nvPr>
            <p:ph type="subTitle" idx="1"/>
          </p:nvPr>
        </p:nvSpPr>
        <p:spPr>
          <a:xfrm>
            <a:off x="1604011" y="4284718"/>
            <a:ext cx="7485380" cy="1932323"/>
          </a:xfrm>
          <a:prstGeom prst="rect">
            <a:avLst/>
          </a:prstGeom>
        </p:spPr>
        <p:txBody>
          <a:bodyPr lIns="99569" tIns="49785" rIns="99569" bIns="49785"/>
          <a:lstStyle>
            <a:lvl1pPr marL="0" indent="0" algn="ctr">
              <a:buNone/>
              <a:defRPr>
                <a:solidFill>
                  <a:schemeClr val="tx1">
                    <a:tint val="75000"/>
                  </a:schemeClr>
                </a:solidFill>
              </a:defRPr>
            </a:lvl1pPr>
            <a:lvl2pPr marL="521495" indent="0" algn="ctr">
              <a:buNone/>
              <a:defRPr>
                <a:solidFill>
                  <a:schemeClr val="tx1">
                    <a:tint val="75000"/>
                  </a:schemeClr>
                </a:solidFill>
              </a:defRPr>
            </a:lvl2pPr>
            <a:lvl3pPr marL="1042990" indent="0" algn="ctr">
              <a:buNone/>
              <a:defRPr>
                <a:solidFill>
                  <a:schemeClr val="tx1">
                    <a:tint val="75000"/>
                  </a:schemeClr>
                </a:solidFill>
              </a:defRPr>
            </a:lvl3pPr>
            <a:lvl4pPr marL="1564485" indent="0" algn="ctr">
              <a:buNone/>
              <a:defRPr>
                <a:solidFill>
                  <a:schemeClr val="tx1">
                    <a:tint val="75000"/>
                  </a:schemeClr>
                </a:solidFill>
              </a:defRPr>
            </a:lvl4pPr>
            <a:lvl5pPr marL="2085979" indent="0" algn="ctr">
              <a:buNone/>
              <a:defRPr>
                <a:solidFill>
                  <a:schemeClr val="tx1">
                    <a:tint val="75000"/>
                  </a:schemeClr>
                </a:solidFill>
              </a:defRPr>
            </a:lvl5pPr>
            <a:lvl6pPr marL="2607474" indent="0" algn="ctr">
              <a:buNone/>
              <a:defRPr>
                <a:solidFill>
                  <a:schemeClr val="tx1">
                    <a:tint val="75000"/>
                  </a:schemeClr>
                </a:solidFill>
              </a:defRPr>
            </a:lvl6pPr>
            <a:lvl7pPr marL="3128968" indent="0" algn="ctr">
              <a:buNone/>
              <a:defRPr>
                <a:solidFill>
                  <a:schemeClr val="tx1">
                    <a:tint val="75000"/>
                  </a:schemeClr>
                </a:solidFill>
              </a:defRPr>
            </a:lvl7pPr>
            <a:lvl8pPr marL="3650463" indent="0" algn="ctr">
              <a:buNone/>
              <a:defRPr>
                <a:solidFill>
                  <a:schemeClr val="tx1">
                    <a:tint val="75000"/>
                  </a:schemeClr>
                </a:solidFill>
              </a:defRPr>
            </a:lvl8pPr>
            <a:lvl9pPr marL="4171958"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534671" y="7008174"/>
            <a:ext cx="2495127" cy="402567"/>
          </a:xfrm>
          <a:prstGeom prst="rect">
            <a:avLst/>
          </a:prstGeom>
        </p:spPr>
        <p:txBody>
          <a:bodyPr lIns="99569" tIns="49785" rIns="99569" bIns="49785"/>
          <a:lstStyle/>
          <a:p>
            <a:endParaRPr lang="en-NZ"/>
          </a:p>
        </p:txBody>
      </p:sp>
      <p:sp>
        <p:nvSpPr>
          <p:cNvPr id="5" name="Footer Placeholder 4"/>
          <p:cNvSpPr>
            <a:spLocks noGrp="1"/>
          </p:cNvSpPr>
          <p:nvPr>
            <p:ph type="ftr" sz="quarter" idx="11"/>
          </p:nvPr>
        </p:nvSpPr>
        <p:spPr>
          <a:xfrm>
            <a:off x="3653579" y="7008174"/>
            <a:ext cx="3386243" cy="402567"/>
          </a:xfrm>
          <a:prstGeom prst="rect">
            <a:avLst/>
          </a:prstGeom>
        </p:spPr>
        <p:txBody>
          <a:bodyPr lIns="99569" tIns="49785" rIns="99569" bIns="49785"/>
          <a:lstStyle/>
          <a:p>
            <a:endParaRPr lang="en-NZ"/>
          </a:p>
        </p:txBody>
      </p:sp>
      <p:sp>
        <p:nvSpPr>
          <p:cNvPr id="6" name="Slide Number Placeholder 5"/>
          <p:cNvSpPr>
            <a:spLocks noGrp="1"/>
          </p:cNvSpPr>
          <p:nvPr>
            <p:ph type="sldNum" sz="quarter" idx="12"/>
          </p:nvPr>
        </p:nvSpPr>
        <p:spPr>
          <a:xfrm>
            <a:off x="7663604" y="7008174"/>
            <a:ext cx="2495127" cy="402567"/>
          </a:xfrm>
          <a:prstGeom prst="rect">
            <a:avLst/>
          </a:prstGeom>
        </p:spPr>
        <p:txBody>
          <a:bodyPr lIns="99569" tIns="49785" rIns="99569" bIns="49785"/>
          <a:lstStyle/>
          <a:p>
            <a:fld id="{6024287E-C819-4B81-ADE4-C836522F99EB}"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a:p>
            <a:pPr lvl="0"/>
            <a:endParaRPr lang="en-NZ" noProof="0" dirty="0"/>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452870" y="2162507"/>
            <a:ext cx="9790375" cy="4570453"/>
          </a:xfrm>
          <a:prstGeom prst="rect">
            <a:avLst/>
          </a:prstGeom>
        </p:spPr>
        <p:txBody>
          <a:bodyPr vert="horz"/>
          <a:lstStyle>
            <a:lvl1pPr marL="274644" indent="-274644">
              <a:spcBef>
                <a:spcPts val="1600"/>
              </a:spcBef>
              <a:defRPr sz="2200"/>
            </a:lvl1pPr>
            <a:lvl2pPr marL="630252" indent="-209555">
              <a:spcBef>
                <a:spcPts val="900"/>
              </a:spcBef>
              <a:buFont typeface="Lucida Grande"/>
              <a:buChar char="-"/>
              <a:defRPr sz="2200"/>
            </a:lvl2pPr>
            <a:lvl3pPr marL="990623" indent="-180979">
              <a:spcBef>
                <a:spcPts val="500"/>
              </a:spcBef>
              <a:buFont typeface="Wingdings" charset="2"/>
              <a:buChar char="§"/>
              <a:defRPr sz="2200"/>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9790375" cy="360040"/>
          </a:xfrm>
          <a:prstGeom prst="rect">
            <a:avLst/>
          </a:prstGeom>
        </p:spPr>
        <p:txBody>
          <a:bodyPr vert="horz"/>
          <a:lstStyle>
            <a:lvl1pPr marL="0" indent="0">
              <a:buNone/>
              <a:defRPr sz="2200" b="1">
                <a:solidFill>
                  <a:schemeClr val="bg1">
                    <a:lumMod val="50000"/>
                  </a:schemeClr>
                </a:solidFill>
              </a:defRPr>
            </a:lvl1pPr>
          </a:lstStyle>
          <a:p>
            <a:pPr lvl="0"/>
            <a:r>
              <a:rPr lang="en-AU"/>
              <a:t>Click to edit Master text styles</a:t>
            </a:r>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1"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Tree>
    <p:extLst>
      <p:ext uri="{BB962C8B-B14F-4D97-AF65-F5344CB8AC3E}">
        <p14:creationId xmlns:p14="http://schemas.microsoft.com/office/powerpoint/2010/main" val="104460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9790375" cy="504056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24956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
        <p:nvSpPr>
          <p:cNvPr id="7" name="Text Placeholder 7"/>
          <p:cNvSpPr>
            <a:spLocks noGrp="1"/>
          </p:cNvSpPr>
          <p:nvPr>
            <p:ph type="body" sz="quarter" idx="11"/>
          </p:nvPr>
        </p:nvSpPr>
        <p:spPr>
          <a:xfrm>
            <a:off x="5634733"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42499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2052439"/>
            <a:ext cx="4605799" cy="4680520"/>
          </a:xfrm>
          <a:prstGeom prst="rect">
            <a:avLst/>
          </a:prstGeom>
        </p:spPr>
        <p:txBody>
          <a:bodyPr vert="horz"/>
          <a:lstStyle>
            <a:lvl1pPr marL="269881" indent="-269881">
              <a:spcBef>
                <a:spcPts val="1200"/>
              </a:spcBef>
              <a:defRPr/>
            </a:lvl1pPr>
            <a:lvl2pPr marL="630252" indent="-180979">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
        <p:nvSpPr>
          <p:cNvPr id="9" name="Text Placeholder 7"/>
          <p:cNvSpPr>
            <a:spLocks noGrp="1"/>
          </p:cNvSpPr>
          <p:nvPr>
            <p:ph type="body" sz="quarter" idx="12"/>
          </p:nvPr>
        </p:nvSpPr>
        <p:spPr>
          <a:xfrm>
            <a:off x="5634733" y="2052439"/>
            <a:ext cx="4605799" cy="468052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77804">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1" name="Text Placeholder 9"/>
          <p:cNvSpPr>
            <a:spLocks noGrp="1"/>
          </p:cNvSpPr>
          <p:nvPr>
            <p:ph type="body" sz="quarter" idx="13"/>
          </p:nvPr>
        </p:nvSpPr>
        <p:spPr>
          <a:xfrm>
            <a:off x="5634733"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Tree>
    <p:extLst>
      <p:ext uri="{BB962C8B-B14F-4D97-AF65-F5344CB8AC3E}">
        <p14:creationId xmlns:p14="http://schemas.microsoft.com/office/powerpoint/2010/main" val="34513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bjec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32001" y="1692399"/>
            <a:ext cx="9828000" cy="5112568"/>
          </a:xfrm>
          <a:prstGeom prst="rect">
            <a:avLst/>
          </a:prstGeom>
        </p:spPr>
        <p:txBody>
          <a:bodyPr lIns="0"/>
          <a:lstStyle>
            <a:lvl1pPr marL="0" indent="-205330">
              <a:buFont typeface="Arial"/>
              <a:buChar char="•"/>
              <a:defRPr sz="1600" baseline="0"/>
            </a:lvl1pPr>
            <a:lvl2pPr>
              <a:defRPr sz="1600" baseline="0"/>
            </a:lvl2pPr>
          </a:lstStyle>
          <a:p>
            <a:pPr marL="0" lvl="0" indent="0">
              <a:buNone/>
            </a:pPr>
            <a:r>
              <a:rPr lang="en-AU"/>
              <a:t>Click to edit Master text styles</a:t>
            </a:r>
          </a:p>
        </p:txBody>
      </p:sp>
      <p:sp>
        <p:nvSpPr>
          <p:cNvPr id="9" name="Title 1"/>
          <p:cNvSpPr>
            <a:spLocks noGrp="1"/>
          </p:cNvSpPr>
          <p:nvPr>
            <p:ph type="title"/>
          </p:nvPr>
        </p:nvSpPr>
        <p:spPr>
          <a:xfrm>
            <a:off x="450157" y="476302"/>
            <a:ext cx="7776864" cy="424011"/>
          </a:xfrm>
        </p:spPr>
        <p:txBody>
          <a:bodyPr/>
          <a:lstStyle/>
          <a:p>
            <a:r>
              <a:rPr lang="en-AU"/>
              <a:t>Click to edit Master title style</a:t>
            </a:r>
            <a:endParaRPr lang="en-NZ"/>
          </a:p>
        </p:txBody>
      </p:sp>
    </p:spTree>
    <p:extLst>
      <p:ext uri="{BB962C8B-B14F-4D97-AF65-F5344CB8AC3E}">
        <p14:creationId xmlns:p14="http://schemas.microsoft.com/office/powerpoint/2010/main" val="136831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7867028"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Tree>
    <p:extLst>
      <p:ext uri="{BB962C8B-B14F-4D97-AF65-F5344CB8AC3E}">
        <p14:creationId xmlns:p14="http://schemas.microsoft.com/office/powerpoint/2010/main" val="61878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2"/>
            <a:ext cx="772182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8" r:id="rId4"/>
    <p:sldLayoutId id="2147483659" r:id="rId5"/>
    <p:sldLayoutId id="2147483660" r:id="rId6"/>
    <p:sldLayoutId id="2147483661" r:id="rId7"/>
    <p:sldLayoutId id="2147483650" r:id="rId8"/>
    <p:sldLayoutId id="2147483655" r:id="rId9"/>
    <p:sldLayoutId id="2147483657" r:id="rId10"/>
    <p:sldLayoutId id="2147483662" r:id="rId11"/>
  </p:sldLayoutIdLst>
  <p:hf hdr="0" ftr="0" dt="0"/>
  <p:txStyles>
    <p:titleStyle>
      <a:lvl1pPr algn="l" defTabSz="1043080"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6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9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23"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54"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7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0011"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55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309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80" rtl="0" eaLnBrk="1" latinLnBrk="0" hangingPunct="1">
        <a:defRPr sz="2100" kern="1200">
          <a:solidFill>
            <a:schemeClr val="tx1"/>
          </a:solidFill>
          <a:latin typeface="+mn-lt"/>
          <a:ea typeface="+mn-ea"/>
          <a:cs typeface="+mn-cs"/>
        </a:defRPr>
      </a:lvl1pPr>
      <a:lvl2pPr marL="521540" algn="l" defTabSz="1043080" rtl="0" eaLnBrk="1" latinLnBrk="0" hangingPunct="1">
        <a:defRPr sz="2100" kern="1200">
          <a:solidFill>
            <a:schemeClr val="tx1"/>
          </a:solidFill>
          <a:latin typeface="+mn-lt"/>
          <a:ea typeface="+mn-ea"/>
          <a:cs typeface="+mn-cs"/>
        </a:defRPr>
      </a:lvl2pPr>
      <a:lvl3pPr marL="1043080" algn="l" defTabSz="1043080" rtl="0" eaLnBrk="1" latinLnBrk="0" hangingPunct="1">
        <a:defRPr sz="2100" kern="1200">
          <a:solidFill>
            <a:schemeClr val="tx1"/>
          </a:solidFill>
          <a:latin typeface="+mn-lt"/>
          <a:ea typeface="+mn-ea"/>
          <a:cs typeface="+mn-cs"/>
        </a:defRPr>
      </a:lvl3pPr>
      <a:lvl4pPr marL="1564620" algn="l" defTabSz="1043080" rtl="0" eaLnBrk="1" latinLnBrk="0" hangingPunct="1">
        <a:defRPr sz="2100" kern="1200">
          <a:solidFill>
            <a:schemeClr val="tx1"/>
          </a:solidFill>
          <a:latin typeface="+mn-lt"/>
          <a:ea typeface="+mn-ea"/>
          <a:cs typeface="+mn-cs"/>
        </a:defRPr>
      </a:lvl4pPr>
      <a:lvl5pPr marL="2086160" algn="l" defTabSz="1043080" rtl="0" eaLnBrk="1" latinLnBrk="0" hangingPunct="1">
        <a:defRPr sz="2100" kern="1200">
          <a:solidFill>
            <a:schemeClr val="tx1"/>
          </a:solidFill>
          <a:latin typeface="+mn-lt"/>
          <a:ea typeface="+mn-ea"/>
          <a:cs typeface="+mn-cs"/>
        </a:defRPr>
      </a:lvl5pPr>
      <a:lvl6pPr marL="2607700" algn="l" defTabSz="1043080" rtl="0" eaLnBrk="1" latinLnBrk="0" hangingPunct="1">
        <a:defRPr sz="2100" kern="1200">
          <a:solidFill>
            <a:schemeClr val="tx1"/>
          </a:solidFill>
          <a:latin typeface="+mn-lt"/>
          <a:ea typeface="+mn-ea"/>
          <a:cs typeface="+mn-cs"/>
        </a:defRPr>
      </a:lvl6pPr>
      <a:lvl7pPr marL="3129240" algn="l" defTabSz="1043080" rtl="0" eaLnBrk="1" latinLnBrk="0" hangingPunct="1">
        <a:defRPr sz="2100" kern="1200">
          <a:solidFill>
            <a:schemeClr val="tx1"/>
          </a:solidFill>
          <a:latin typeface="+mn-lt"/>
          <a:ea typeface="+mn-ea"/>
          <a:cs typeface="+mn-cs"/>
        </a:defRPr>
      </a:lvl7pPr>
      <a:lvl8pPr marL="3650780" algn="l" defTabSz="1043080" rtl="0" eaLnBrk="1" latinLnBrk="0" hangingPunct="1">
        <a:defRPr sz="2100" kern="1200">
          <a:solidFill>
            <a:schemeClr val="tx1"/>
          </a:solidFill>
          <a:latin typeface="+mn-lt"/>
          <a:ea typeface="+mn-ea"/>
          <a:cs typeface="+mn-cs"/>
        </a:defRPr>
      </a:lvl8pPr>
      <a:lvl9pPr marL="4172320" algn="l" defTabSz="10430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734217"/>
            <a:ext cx="9828000" cy="814166"/>
          </a:xfrm>
        </p:spPr>
        <p:txBody>
          <a:bodyPr/>
          <a:lstStyle/>
          <a:p>
            <a:r>
              <a:rPr lang="en-NZ" sz="3200" dirty="0"/>
              <a:t>Gas Transmission Access:</a:t>
            </a:r>
            <a:br>
              <a:rPr lang="en-NZ" sz="3200" dirty="0"/>
            </a:br>
            <a:r>
              <a:rPr lang="en-NZ" sz="3200" dirty="0"/>
              <a:t>Revised Draft GTAC Release</a:t>
            </a:r>
            <a:br>
              <a:rPr lang="en-NZ" sz="3200" dirty="0"/>
            </a:br>
            <a:br>
              <a:rPr lang="en-NZ" sz="3200" dirty="0"/>
            </a:br>
            <a:br>
              <a:rPr lang="en-NZ" sz="3200" dirty="0"/>
            </a:br>
            <a:br>
              <a:rPr lang="en-NZ" sz="3200" dirty="0"/>
            </a:br>
            <a:r>
              <a:rPr lang="en-NZ" sz="3200" dirty="0"/>
              <a:t> </a:t>
            </a:r>
            <a:br>
              <a:rPr lang="en-NZ" sz="3200" dirty="0"/>
            </a:br>
            <a:br>
              <a:rPr lang="en-NZ" sz="3200" dirty="0"/>
            </a:br>
            <a:endParaRPr lang="en-NZ" dirty="0"/>
          </a:p>
        </p:txBody>
      </p:sp>
      <p:sp>
        <p:nvSpPr>
          <p:cNvPr id="3" name="Subtitle 2"/>
          <p:cNvSpPr>
            <a:spLocks noGrp="1"/>
          </p:cNvSpPr>
          <p:nvPr>
            <p:ph type="subTitle" idx="1"/>
          </p:nvPr>
        </p:nvSpPr>
        <p:spPr>
          <a:xfrm>
            <a:off x="432001" y="1554520"/>
            <a:ext cx="9828000" cy="288032"/>
          </a:xfrm>
        </p:spPr>
        <p:txBody>
          <a:bodyPr/>
          <a:lstStyle/>
          <a:p>
            <a:endParaRPr lang="en-NZ" dirty="0"/>
          </a:p>
          <a:p>
            <a:r>
              <a:rPr lang="en-NZ" dirty="0"/>
              <a:t>11 September 2017	</a:t>
            </a:r>
          </a:p>
        </p:txBody>
      </p:sp>
      <p:sp>
        <p:nvSpPr>
          <p:cNvPr id="4" name="Text Placeholder 3"/>
          <p:cNvSpPr>
            <a:spLocks noGrp="1"/>
          </p:cNvSpPr>
          <p:nvPr>
            <p:ph type="body" sz="quarter" idx="10"/>
          </p:nvPr>
        </p:nvSpPr>
        <p:spPr>
          <a:xfrm>
            <a:off x="450156" y="7038557"/>
            <a:ext cx="9360000" cy="198458"/>
          </a:xfrm>
        </p:spPr>
        <p:txBody>
          <a:bodyPr/>
          <a:lstStyle/>
          <a:p>
            <a:r>
              <a:rPr lang="en-NZ" sz="1100" dirty="0"/>
              <a:t>First Gas / Presentation</a:t>
            </a:r>
          </a:p>
        </p:txBody>
      </p:sp>
    </p:spTree>
    <p:extLst>
      <p:ext uri="{BB962C8B-B14F-4D97-AF65-F5344CB8AC3E}">
        <p14:creationId xmlns:p14="http://schemas.microsoft.com/office/powerpoint/2010/main" val="262465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10</a:t>
            </a:fld>
            <a:endParaRPr lang="en-NZ" sz="1400" dirty="0"/>
          </a:p>
        </p:txBody>
      </p:sp>
      <p:sp>
        <p:nvSpPr>
          <p:cNvPr id="3" name="TextBox 2"/>
          <p:cNvSpPr txBox="1"/>
          <p:nvPr/>
        </p:nvSpPr>
        <p:spPr>
          <a:xfrm>
            <a:off x="817575" y="1835103"/>
            <a:ext cx="9160042" cy="427809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If First Gas or a related party becomes involved in gas production or activities that require use of the gas transmission system for reasons other than in its role as TSO, we will apply to ourselves the same requirements for use of the gas transmission system as set out in the code</a:t>
            </a:r>
          </a:p>
          <a:p>
            <a:pPr marL="342900" indent="-342900">
              <a:spcAft>
                <a:spcPts val="600"/>
              </a:spcAft>
              <a:buFont typeface="Arial" panose="020B0604020202020204" pitchFamily="34" charset="0"/>
              <a:buChar char="•"/>
            </a:pPr>
            <a:r>
              <a:rPr lang="en-NZ" sz="2000" dirty="0"/>
              <a:t>The TSO cannot offer preferential shipping treatment to related parties</a:t>
            </a:r>
          </a:p>
          <a:p>
            <a:pPr marL="342900" indent="-342900">
              <a:spcAft>
                <a:spcPts val="600"/>
              </a:spcAft>
              <a:buFont typeface="Arial" panose="020B0604020202020204" pitchFamily="34" charset="0"/>
              <a:buChar char="•"/>
            </a:pPr>
            <a:r>
              <a:rPr lang="en-NZ" sz="2000" dirty="0"/>
              <a:t>First Gas does not need to be a Shipper to ship fuel to its compressors (which it does currently under the MPOC given the two code structure). This does not diminish our requirement to balance / liability for Mismatch</a:t>
            </a:r>
          </a:p>
          <a:p>
            <a:pPr>
              <a:spcAft>
                <a:spcPts val="600"/>
              </a:spcAft>
            </a:pPr>
            <a:endParaRPr lang="en-NZ" sz="1800" i="1" dirty="0"/>
          </a:p>
          <a:p>
            <a:pPr>
              <a:spcAft>
                <a:spcPts val="600"/>
              </a:spcAft>
            </a:pPr>
            <a:r>
              <a:rPr lang="en-NZ" sz="1800" i="1" dirty="0"/>
              <a:t>Note: Arms length transaction is defined in ISA (NZ) 550 as “a transaction conducted on such terms and conditions as between a willing buyer and a willing seller who are unrelated and are acting independently of each other and pursuing their own best interests”</a:t>
            </a:r>
            <a:r>
              <a:rPr lang="en-NZ" sz="2000" dirty="0"/>
              <a:t> </a:t>
            </a:r>
          </a:p>
        </p:txBody>
      </p:sp>
    </p:spTree>
    <p:extLst>
      <p:ext uri="{BB962C8B-B14F-4D97-AF65-F5344CB8AC3E}">
        <p14:creationId xmlns:p14="http://schemas.microsoft.com/office/powerpoint/2010/main" val="310159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11</a:t>
            </a:fld>
            <a:endParaRPr lang="en-NZ" sz="1400" dirty="0"/>
          </a:p>
        </p:txBody>
      </p:sp>
      <p:sp>
        <p:nvSpPr>
          <p:cNvPr id="3" name="TextBox 2"/>
          <p:cNvSpPr txBox="1"/>
          <p:nvPr/>
        </p:nvSpPr>
        <p:spPr>
          <a:xfrm>
            <a:off x="629720" y="1700464"/>
            <a:ext cx="9669311"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Allocation of costs/credits and GJ of Balancing Gas is now limited to shippers’ and OBA parties’ negative and positive running mismatches</a:t>
            </a:r>
          </a:p>
          <a:p>
            <a:pPr marL="342900" indent="-342900">
              <a:spcAft>
                <a:spcPts val="600"/>
              </a:spcAft>
              <a:buFont typeface="Arial" panose="020B0604020202020204" pitchFamily="34" charset="0"/>
              <a:buChar char="•"/>
            </a:pPr>
            <a:r>
              <a:rPr lang="en-NZ" sz="2000" dirty="0"/>
              <a:t>Code now specifies initial ERM incentive fees in s8.14 (based on existing incentive fees charged under the MPOC since last critical contingency):</a:t>
            </a:r>
          </a:p>
          <a:p>
            <a:pPr marL="1385956" lvl="2" indent="-342900">
              <a:spcAft>
                <a:spcPts val="600"/>
              </a:spcAft>
              <a:buFont typeface="Arial" panose="020B0604020202020204" pitchFamily="34" charset="0"/>
              <a:buChar char="•"/>
            </a:pPr>
            <a:r>
              <a:rPr lang="en-NZ" sz="2000" dirty="0"/>
              <a:t>$0.60/GJ for negative ERM </a:t>
            </a:r>
          </a:p>
          <a:p>
            <a:pPr marL="1385956" lvl="2" indent="-342900">
              <a:spcAft>
                <a:spcPts val="600"/>
              </a:spcAft>
              <a:buFont typeface="Arial" panose="020B0604020202020204" pitchFamily="34" charset="0"/>
              <a:buChar char="•"/>
            </a:pPr>
            <a:r>
              <a:rPr lang="en-NZ" sz="2000" dirty="0"/>
              <a:t>$0.20/GJ for positive ERM</a:t>
            </a:r>
          </a:p>
          <a:p>
            <a:pPr marL="1385956" lvl="2" indent="-342900">
              <a:spcAft>
                <a:spcPts val="600"/>
              </a:spcAft>
              <a:buFont typeface="Arial" panose="020B0604020202020204" pitchFamily="34" charset="0"/>
              <a:buChar char="•"/>
            </a:pPr>
            <a:r>
              <a:rPr lang="en-NZ" sz="2000" dirty="0"/>
              <a:t>Reflects asymmetric consequences of low and high line pack events</a:t>
            </a:r>
          </a:p>
          <a:p>
            <a:pPr marL="342900" indent="-342900">
              <a:spcAft>
                <a:spcPts val="600"/>
              </a:spcAft>
              <a:buFont typeface="Arial" panose="020B0604020202020204" pitchFamily="34" charset="0"/>
              <a:buChar char="•"/>
            </a:pPr>
            <a:r>
              <a:rPr lang="en-NZ" sz="2000" dirty="0"/>
              <a:t>Mechanism to change if:</a:t>
            </a:r>
          </a:p>
          <a:p>
            <a:pPr marL="864428" lvl="1" indent="-342900">
              <a:spcAft>
                <a:spcPts val="600"/>
              </a:spcAft>
              <a:buFont typeface="Arial" panose="020B0604020202020204" pitchFamily="34" charset="0"/>
              <a:buChar char="•"/>
            </a:pPr>
            <a:r>
              <a:rPr lang="en-NZ" sz="2000" dirty="0"/>
              <a:t>Stated objectives are not being achieved (to provide incentives for shippers and OBA parties to meet their Primary Balancing Obligation)</a:t>
            </a:r>
          </a:p>
          <a:p>
            <a:pPr marL="864428" lvl="1" indent="-342900">
              <a:spcAft>
                <a:spcPts val="600"/>
              </a:spcAft>
              <a:buFont typeface="Arial" panose="020B0604020202020204" pitchFamily="34" charset="0"/>
              <a:buChar char="•"/>
            </a:pPr>
            <a:r>
              <a:rPr lang="en-NZ" sz="2000" dirty="0"/>
              <a:t>5 days notice is required prior to any change</a:t>
            </a:r>
          </a:p>
          <a:p>
            <a:pPr marL="342900" indent="-342900">
              <a:spcAft>
                <a:spcPts val="600"/>
              </a:spcAft>
              <a:buFont typeface="Arial" panose="020B0604020202020204" pitchFamily="34" charset="0"/>
              <a:buChar char="•"/>
            </a:pPr>
            <a:r>
              <a:rPr lang="en-NZ" sz="2000" dirty="0"/>
              <a:t>“Difficult day” provisions provide scope for increasing incentive fees (with notice) (s8.12(a)-(b) and s8.13(a)-(b))</a:t>
            </a:r>
          </a:p>
          <a:p>
            <a:pPr marL="342900" indent="-342900">
              <a:spcAft>
                <a:spcPts val="600"/>
              </a:spcAft>
              <a:buFont typeface="Arial" panose="020B0604020202020204" pitchFamily="34" charset="0"/>
              <a:buChar char="•"/>
            </a:pPr>
            <a:r>
              <a:rPr lang="en-NZ" sz="2000" dirty="0"/>
              <a:t>Park and loan fees will be set no higher than balancing incentive fees – to reflect the benefits of TSO having notice of imbalances</a:t>
            </a:r>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Tree>
    <p:extLst>
      <p:ext uri="{BB962C8B-B14F-4D97-AF65-F5344CB8AC3E}">
        <p14:creationId xmlns:p14="http://schemas.microsoft.com/office/powerpoint/2010/main" val="265551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12</a:t>
            </a:fld>
            <a:endParaRPr lang="en-NZ" sz="1400" dirty="0"/>
          </a:p>
        </p:txBody>
      </p:sp>
      <p:sp>
        <p:nvSpPr>
          <p:cNvPr id="3" name="TextBox 2"/>
          <p:cNvSpPr txBox="1"/>
          <p:nvPr/>
        </p:nvSpPr>
        <p:spPr>
          <a:xfrm>
            <a:off x="850232" y="1780674"/>
            <a:ext cx="9480884" cy="255454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Limited use of First Gas veto of change requests to situations where change would: </a:t>
            </a:r>
          </a:p>
          <a:p>
            <a:pPr marL="864428" lvl="1" indent="-342900">
              <a:spcAft>
                <a:spcPts val="600"/>
              </a:spcAft>
              <a:buFont typeface="Arial" panose="020B0604020202020204" pitchFamily="34" charset="0"/>
              <a:buChar char="•"/>
            </a:pPr>
            <a:r>
              <a:rPr lang="en-NZ" sz="2000" dirty="0"/>
              <a:t>Affect ability of First Gas to act as an RPO in its role as system operator</a:t>
            </a:r>
          </a:p>
          <a:p>
            <a:pPr marL="864428" lvl="1" indent="-342900">
              <a:spcAft>
                <a:spcPts val="600"/>
              </a:spcAft>
              <a:buFont typeface="Arial" panose="020B0604020202020204" pitchFamily="34" charset="0"/>
              <a:buChar char="•"/>
            </a:pPr>
            <a:r>
              <a:rPr lang="en-NZ" sz="2000" dirty="0"/>
              <a:t>Lead to costs being incurred that cannot be recovered</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r>
              <a:rPr lang="en-NZ" sz="2000" dirty="0"/>
              <a:t>Process for changing definition of receipt and delivery zones (sections 3.3 and 3.4), and requiring notice period</a:t>
            </a:r>
          </a:p>
        </p:txBody>
      </p:sp>
      <p:sp>
        <p:nvSpPr>
          <p:cNvPr id="5"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Further defining use of TSO discretion</a:t>
            </a:r>
          </a:p>
        </p:txBody>
      </p:sp>
    </p:spTree>
    <p:extLst>
      <p:ext uri="{BB962C8B-B14F-4D97-AF65-F5344CB8AC3E}">
        <p14:creationId xmlns:p14="http://schemas.microsoft.com/office/powerpoint/2010/main" val="395520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Daily overruns/underruns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13</a:t>
            </a:fld>
            <a:endParaRPr lang="en-NZ" sz="1400" dirty="0"/>
          </a:p>
        </p:txBody>
      </p:sp>
      <p:sp>
        <p:nvSpPr>
          <p:cNvPr id="3" name="TextBox 2"/>
          <p:cNvSpPr txBox="1"/>
          <p:nvPr/>
        </p:nvSpPr>
        <p:spPr>
          <a:xfrm>
            <a:off x="609601" y="1863944"/>
            <a:ext cx="9549129" cy="517064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Have adjusted overruns to 2x DNC and underruns to 1x DNC (s11.5(b))</a:t>
            </a:r>
          </a:p>
          <a:p>
            <a:pPr marL="864428" lvl="1" indent="-342900">
              <a:spcAft>
                <a:spcPts val="600"/>
              </a:spcAft>
              <a:buFont typeface="Arial" panose="020B0604020202020204" pitchFamily="34" charset="0"/>
              <a:buChar char="•"/>
            </a:pPr>
            <a:r>
              <a:rPr lang="en-NZ" sz="2000" dirty="0"/>
              <a:t>Higher at Congested DPs</a:t>
            </a:r>
          </a:p>
          <a:p>
            <a:pPr marL="342900" indent="-342900">
              <a:spcAft>
                <a:spcPts val="600"/>
              </a:spcAft>
              <a:buFont typeface="Arial" panose="020B0604020202020204" pitchFamily="34" charset="0"/>
              <a:buChar char="•"/>
            </a:pPr>
            <a:r>
              <a:rPr lang="en-NZ" sz="2000" dirty="0"/>
              <a:t>Have provided ability to change if (following consultation) FG concludes that the overruns/underruns as set are failing to achieve the objective of reasonably accurate nominations</a:t>
            </a:r>
          </a:p>
          <a:p>
            <a:pPr marL="342900" indent="-342900">
              <a:spcAft>
                <a:spcPts val="600"/>
              </a:spcAft>
              <a:buFont typeface="Arial" panose="020B0604020202020204" pitchFamily="34" charset="0"/>
              <a:buChar char="•"/>
            </a:pPr>
            <a:r>
              <a:rPr lang="en-NZ" sz="2000" dirty="0"/>
              <a:t>Have not provided for a tolerance since:</a:t>
            </a:r>
          </a:p>
          <a:p>
            <a:pPr marL="864428" lvl="1" indent="-342900">
              <a:spcAft>
                <a:spcPts val="600"/>
              </a:spcAft>
              <a:buFont typeface="Arial" panose="020B0604020202020204" pitchFamily="34" charset="0"/>
              <a:buChar char="•"/>
            </a:pPr>
            <a:r>
              <a:rPr lang="en-NZ" sz="2000" dirty="0"/>
              <a:t>Delivery Zones have been re-set (increasing diversification benefit for shippers)</a:t>
            </a:r>
          </a:p>
          <a:p>
            <a:pPr marL="864428" lvl="1" indent="-342900">
              <a:spcAft>
                <a:spcPts val="600"/>
              </a:spcAft>
              <a:buFont typeface="Arial" panose="020B0604020202020204" pitchFamily="34" charset="0"/>
              <a:buChar char="•"/>
            </a:pPr>
            <a:r>
              <a:rPr lang="en-NZ" sz="2000" dirty="0"/>
              <a:t>Agree with concern that tolerances for overruns/underruns would allow parties with predictable daily requirements to “lean” on the tolerance (and therefore systematically underpay for transmission)</a:t>
            </a:r>
          </a:p>
          <a:p>
            <a:pPr marL="864428" lvl="1" indent="-342900">
              <a:spcAft>
                <a:spcPts val="600"/>
              </a:spcAft>
              <a:buFont typeface="Arial" panose="020B0604020202020204" pitchFamily="34" charset="0"/>
              <a:buChar char="•"/>
            </a:pPr>
            <a:r>
              <a:rPr lang="en-NZ" sz="2000" dirty="0"/>
              <a:t>We see this as fundamentally different from balancing (where we have provided a tolerance), since balancing tolerances cannot be systematically abused given that mismatch is cumulative (RM / ERM) (i.e. “leaning” on the tolerance will not avoid ERM fees)</a:t>
            </a:r>
          </a:p>
        </p:txBody>
      </p:sp>
    </p:spTree>
    <p:extLst>
      <p:ext uri="{BB962C8B-B14F-4D97-AF65-F5344CB8AC3E}">
        <p14:creationId xmlns:p14="http://schemas.microsoft.com/office/powerpoint/2010/main" val="114268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Daily overruns/underruns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14</a:t>
            </a:fld>
            <a:endParaRPr lang="en-NZ" sz="1400" dirty="0"/>
          </a:p>
        </p:txBody>
      </p:sp>
      <p:sp>
        <p:nvSpPr>
          <p:cNvPr id="3" name="TextBox 2"/>
          <p:cNvSpPr txBox="1"/>
          <p:nvPr/>
        </p:nvSpPr>
        <p:spPr>
          <a:xfrm>
            <a:off x="304800" y="1748590"/>
            <a:ext cx="10170695" cy="201593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consider that these incentives help to address problems identified with the VTC, where new entrants face barriers to entry because incumbent retailers have an existing load profile that enables them to compete more effectively for new load that comes to market</a:t>
            </a:r>
          </a:p>
          <a:p>
            <a:pPr marL="864428" lvl="1" indent="-342900">
              <a:spcAft>
                <a:spcPts val="600"/>
              </a:spcAft>
              <a:buFont typeface="Arial" panose="020B0604020202020204" pitchFamily="34" charset="0"/>
              <a:buChar char="•"/>
            </a:pPr>
            <a:r>
              <a:rPr lang="en-NZ" sz="2000" dirty="0"/>
              <a:t>Competitive advantage is instead aimed to generate flow of quality information from end users to shippers to FG in use of system capacity across zones</a:t>
            </a:r>
          </a:p>
        </p:txBody>
      </p:sp>
    </p:spTree>
    <p:extLst>
      <p:ext uri="{BB962C8B-B14F-4D97-AF65-F5344CB8AC3E}">
        <p14:creationId xmlns:p14="http://schemas.microsoft.com/office/powerpoint/2010/main" val="137123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Hourly overruns and agreed hourly profiles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15</a:t>
            </a:fld>
            <a:endParaRPr lang="en-NZ" sz="1400" dirty="0"/>
          </a:p>
        </p:txBody>
      </p:sp>
      <p:sp>
        <p:nvSpPr>
          <p:cNvPr id="3" name="TextBox 2"/>
          <p:cNvSpPr txBox="1"/>
          <p:nvPr/>
        </p:nvSpPr>
        <p:spPr>
          <a:xfrm>
            <a:off x="689810" y="1909010"/>
            <a:ext cx="9356625" cy="432426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For Dedicated DPs, the MHQ will now be DP-specific, for determining Hourly Overrun Charges</a:t>
            </a:r>
          </a:p>
          <a:p>
            <a:pPr marL="864428" lvl="1" indent="-342900">
              <a:spcAft>
                <a:spcPts val="600"/>
              </a:spcAft>
              <a:buFont typeface="Arial" panose="020B0604020202020204" pitchFamily="34" charset="0"/>
              <a:buChar char="•"/>
            </a:pPr>
            <a:r>
              <a:rPr lang="en-NZ" sz="2000" dirty="0"/>
              <a:t>To ensure peaky loads pay more for their “disproportionate” effects</a:t>
            </a:r>
          </a:p>
          <a:p>
            <a:pPr marL="864428" lvl="1" indent="-342900">
              <a:spcAft>
                <a:spcPts val="600"/>
              </a:spcAft>
              <a:buFont typeface="Arial" panose="020B0604020202020204" pitchFamily="34" charset="0"/>
              <a:buChar char="•"/>
            </a:pPr>
            <a:r>
              <a:rPr lang="en-NZ" sz="2000" dirty="0"/>
              <a:t>Inserted a </a:t>
            </a:r>
            <a:r>
              <a:rPr lang="en-NZ" sz="2000" i="1" dirty="0"/>
              <a:t>de </a:t>
            </a:r>
            <a:r>
              <a:rPr lang="en-NZ" sz="2000" i="1" dirty="0" err="1"/>
              <a:t>minimus</a:t>
            </a:r>
            <a:r>
              <a:rPr lang="en-NZ" sz="2000" i="1" dirty="0"/>
              <a:t> </a:t>
            </a:r>
            <a:r>
              <a:rPr lang="en-NZ" sz="2000" dirty="0"/>
              <a:t>quantity of 200 GJ per hour</a:t>
            </a:r>
          </a:p>
          <a:p>
            <a:pPr marL="864428" lvl="1" indent="-342900">
              <a:spcAft>
                <a:spcPts val="600"/>
              </a:spcAft>
              <a:buFont typeface="Arial" panose="020B0604020202020204" pitchFamily="34" charset="0"/>
              <a:buChar char="•"/>
            </a:pPr>
            <a:r>
              <a:rPr lang="en-NZ" sz="2000" dirty="0"/>
              <a:t>Subject to Agreed Hourly Profile (“AHP”)</a:t>
            </a:r>
          </a:p>
          <a:p>
            <a:pPr marL="342900" indent="-342900">
              <a:spcAft>
                <a:spcPts val="600"/>
              </a:spcAft>
              <a:buFont typeface="Arial" panose="020B0604020202020204" pitchFamily="34" charset="0"/>
              <a:buChar char="•"/>
            </a:pPr>
            <a:r>
              <a:rPr lang="en-NZ" sz="2000" dirty="0"/>
              <a:t>Introduced an Over-Flow Charge, linked to the maximum physical capacity of a Dedicated Delivery Point</a:t>
            </a:r>
          </a:p>
          <a:p>
            <a:pPr marL="342900" indent="-342900">
              <a:spcAft>
                <a:spcPts val="600"/>
              </a:spcAft>
              <a:buFont typeface="Arial" panose="020B0604020202020204" pitchFamily="34" charset="0"/>
              <a:buChar char="•"/>
            </a:pPr>
            <a:r>
              <a:rPr lang="en-NZ" sz="2000" dirty="0"/>
              <a:t>First Gas will charge the Interconnected Party for both Hourly Overruns and/or Over-Flow where we can, not Shippers</a:t>
            </a:r>
          </a:p>
          <a:p>
            <a:pPr marL="342900" indent="-342900">
              <a:spcAft>
                <a:spcPts val="600"/>
              </a:spcAft>
              <a:buFont typeface="Arial" panose="020B0604020202020204" pitchFamily="34" charset="0"/>
              <a:buChar char="•"/>
            </a:pPr>
            <a:r>
              <a:rPr lang="en-NZ" sz="2000" dirty="0"/>
              <a:t>First Gas will not unreasonably withhold approval of an AHP</a:t>
            </a:r>
          </a:p>
          <a:p>
            <a:pPr marL="342900" indent="-342900">
              <a:spcAft>
                <a:spcPts val="600"/>
              </a:spcAft>
              <a:buFont typeface="Arial" panose="020B0604020202020204" pitchFamily="34" charset="0"/>
              <a:buChar char="•"/>
            </a:pPr>
            <a:r>
              <a:rPr lang="en-NZ" sz="2000" dirty="0"/>
              <a:t>Made revoking an AHP conditional on avoiding breaching an Acceptable Line Pack Limit or having to curtail DNC or Supplementary Capacity</a:t>
            </a:r>
          </a:p>
        </p:txBody>
      </p:sp>
    </p:spTree>
    <p:extLst>
      <p:ext uri="{BB962C8B-B14F-4D97-AF65-F5344CB8AC3E}">
        <p14:creationId xmlns:p14="http://schemas.microsoft.com/office/powerpoint/2010/main" val="298829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PRs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16</a:t>
            </a:fld>
            <a:endParaRPr lang="en-NZ" sz="1400" dirty="0"/>
          </a:p>
        </p:txBody>
      </p:sp>
      <p:sp>
        <p:nvSpPr>
          <p:cNvPr id="3" name="TextBox 2"/>
          <p:cNvSpPr txBox="1"/>
          <p:nvPr/>
        </p:nvSpPr>
        <p:spPr>
          <a:xfrm>
            <a:off x="850232" y="1780674"/>
            <a:ext cx="8935452" cy="31700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Simple change to code to enable multiple DP congestion (including dedicated delivery points)</a:t>
            </a:r>
          </a:p>
          <a:p>
            <a:pPr marL="864428" lvl="1" indent="-342900">
              <a:spcAft>
                <a:spcPts val="600"/>
              </a:spcAft>
              <a:buFont typeface="Arial" panose="020B0604020202020204" pitchFamily="34" charset="0"/>
              <a:buChar char="•"/>
            </a:pPr>
            <a:r>
              <a:rPr lang="en-NZ" sz="2000" dirty="0"/>
              <a:t>“Congested Delivery Point” becomes “Congested Delivery Point(s)”</a:t>
            </a:r>
          </a:p>
          <a:p>
            <a:pPr marL="864428" lvl="1" indent="-342900">
              <a:spcAft>
                <a:spcPts val="600"/>
              </a:spcAft>
              <a:buFont typeface="Arial" panose="020B0604020202020204" pitchFamily="34" charset="0"/>
              <a:buChar char="•"/>
            </a:pPr>
            <a:r>
              <a:rPr lang="en-NZ" sz="2000" dirty="0"/>
              <a:t>In situation of Congested Delivery Points competing for the same PRs (reflecting the physical reality that capacity scarcity applies across the aggregate load at more than one DP)</a:t>
            </a:r>
          </a:p>
          <a:p>
            <a:pPr marL="342900" indent="-342900">
              <a:spcAft>
                <a:spcPts val="600"/>
              </a:spcAft>
              <a:buFont typeface="Arial" panose="020B0604020202020204" pitchFamily="34" charset="0"/>
              <a:buChar char="•"/>
            </a:pPr>
            <a:r>
              <a:rPr lang="en-NZ" sz="2000" dirty="0"/>
              <a:t>PR Auction drafting tidied up</a:t>
            </a:r>
          </a:p>
          <a:p>
            <a:pPr marL="342900" indent="-342900">
              <a:spcAft>
                <a:spcPts val="600"/>
              </a:spcAft>
              <a:buFont typeface="Arial" panose="020B0604020202020204" pitchFamily="34" charset="0"/>
              <a:buChar char="•"/>
            </a:pPr>
            <a:r>
              <a:rPr lang="en-NZ" sz="2000" dirty="0"/>
              <a:t>If First Gas declares that Congestion is no longer an issue, a Shipper may cancel PRs if it chooses</a:t>
            </a:r>
          </a:p>
        </p:txBody>
      </p:sp>
    </p:spTree>
    <p:extLst>
      <p:ext uri="{BB962C8B-B14F-4D97-AF65-F5344CB8AC3E}">
        <p14:creationId xmlns:p14="http://schemas.microsoft.com/office/powerpoint/2010/main" val="369133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PRs - Governance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17</a:t>
            </a:fld>
            <a:endParaRPr lang="en-NZ" sz="1400" dirty="0"/>
          </a:p>
        </p:txBody>
      </p:sp>
      <p:sp>
        <p:nvSpPr>
          <p:cNvPr id="3" name="TextBox 2"/>
          <p:cNvSpPr txBox="1"/>
          <p:nvPr/>
        </p:nvSpPr>
        <p:spPr>
          <a:xfrm>
            <a:off x="850232" y="1780674"/>
            <a:ext cx="8935452" cy="37856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agree that some form of GIC oversight of PRs would be useful. Have not put anything formal in the Code. We think something like the GIC’s review of MBB 12 months on would be best way to provide this oversight. i.e.</a:t>
            </a:r>
          </a:p>
          <a:p>
            <a:pPr marL="864428" lvl="1" indent="-342900">
              <a:spcAft>
                <a:spcPts val="600"/>
              </a:spcAft>
              <a:buFont typeface="Arial" panose="020B0604020202020204" pitchFamily="34" charset="0"/>
              <a:buChar char="•"/>
            </a:pPr>
            <a:r>
              <a:rPr lang="en-NZ" sz="2000" dirty="0"/>
              <a:t>Recap objectives: what are PRs supposed to achieve?</a:t>
            </a:r>
          </a:p>
          <a:p>
            <a:pPr marL="864428" lvl="1" indent="-342900">
              <a:spcAft>
                <a:spcPts val="600"/>
              </a:spcAft>
              <a:buFont typeface="Arial" panose="020B0604020202020204" pitchFamily="34" charset="0"/>
              <a:buChar char="•"/>
            </a:pPr>
            <a:r>
              <a:rPr lang="en-NZ" sz="2000" dirty="0"/>
              <a:t>Review process: how did it work (auction mechanics, secondary trading, </a:t>
            </a:r>
            <a:r>
              <a:rPr lang="en-NZ" sz="2000" dirty="0" err="1"/>
              <a:t>etc</a:t>
            </a:r>
            <a:r>
              <a:rPr lang="en-NZ" sz="2000" dirty="0"/>
              <a:t>)?</a:t>
            </a:r>
          </a:p>
          <a:p>
            <a:pPr marL="864428" lvl="1" indent="-342900">
              <a:spcAft>
                <a:spcPts val="600"/>
              </a:spcAft>
              <a:buFont typeface="Arial" panose="020B0604020202020204" pitchFamily="34" charset="0"/>
              <a:buChar char="•"/>
            </a:pPr>
            <a:r>
              <a:rPr lang="en-NZ" sz="2000" dirty="0"/>
              <a:t>Evaluate performance: did PRs actually serve to value scarce capacity in an effective, pro-competitive way?</a:t>
            </a:r>
          </a:p>
          <a:p>
            <a:pPr marL="864428" lvl="1" indent="-342900">
              <a:spcAft>
                <a:spcPts val="600"/>
              </a:spcAft>
              <a:buFont typeface="Arial" panose="020B0604020202020204" pitchFamily="34" charset="0"/>
              <a:buChar char="•"/>
            </a:pPr>
            <a:r>
              <a:rPr lang="en-NZ" sz="2000" dirty="0"/>
              <a:t>Recommend improvements: What changes (if any) to code provisions or trading rules would help achieve objectives?</a:t>
            </a:r>
          </a:p>
        </p:txBody>
      </p:sp>
    </p:spTree>
    <p:extLst>
      <p:ext uri="{BB962C8B-B14F-4D97-AF65-F5344CB8AC3E}">
        <p14:creationId xmlns:p14="http://schemas.microsoft.com/office/powerpoint/2010/main" val="341948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Allocations – Status of D+1 and meter data publication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18</a:t>
            </a:fld>
            <a:endParaRPr lang="en-NZ" sz="1400" dirty="0"/>
          </a:p>
        </p:txBody>
      </p:sp>
      <p:sp>
        <p:nvSpPr>
          <p:cNvPr id="3" name="TextBox 2"/>
          <p:cNvSpPr txBox="1"/>
          <p:nvPr/>
        </p:nvSpPr>
        <p:spPr>
          <a:xfrm>
            <a:off x="850231" y="1684422"/>
            <a:ext cx="9063789" cy="532453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GTAC balancing regime requires day-in-arrears allocations for all receipt and delivery points</a:t>
            </a:r>
          </a:p>
          <a:p>
            <a:pPr marL="342900" indent="-342900">
              <a:spcAft>
                <a:spcPts val="600"/>
              </a:spcAft>
              <a:buFont typeface="Arial" panose="020B0604020202020204" pitchFamily="34" charset="0"/>
              <a:buChar char="•"/>
            </a:pPr>
            <a:r>
              <a:rPr lang="en-NZ" sz="2000" dirty="0"/>
              <a:t>D+1 allocations currently do this for delivery points allocated under the DRRs via Special Allocations</a:t>
            </a:r>
          </a:p>
          <a:p>
            <a:pPr marL="342900" indent="-342900">
              <a:spcAft>
                <a:spcPts val="600"/>
              </a:spcAft>
              <a:buFont typeface="Arial" panose="020B0604020202020204" pitchFamily="34" charset="0"/>
              <a:buChar char="•"/>
            </a:pPr>
            <a:r>
              <a:rPr lang="en-NZ" sz="2000" dirty="0"/>
              <a:t>GTAC accepts all allocations for delivery points produced under the DRRs (including Special Allocations)</a:t>
            </a:r>
          </a:p>
          <a:p>
            <a:pPr marL="342900" indent="-342900">
              <a:spcAft>
                <a:spcPts val="600"/>
              </a:spcAft>
              <a:buFont typeface="Arial" panose="020B0604020202020204" pitchFamily="34" charset="0"/>
              <a:buChar char="•"/>
            </a:pPr>
            <a:r>
              <a:rPr lang="en-NZ" sz="2000" dirty="0"/>
              <a:t>Until the DRRs have been updated for D+1 (or an equivalent replacement), First Gas will continue to use D+1’s day-in-arrears allocations </a:t>
            </a:r>
          </a:p>
          <a:p>
            <a:pPr marL="342900" indent="-342900">
              <a:spcAft>
                <a:spcPts val="600"/>
              </a:spcAft>
              <a:buFont typeface="Arial" panose="020B0604020202020204" pitchFamily="34" charset="0"/>
              <a:buChar char="•"/>
            </a:pPr>
            <a:r>
              <a:rPr lang="en-NZ" sz="2000" dirty="0"/>
              <a:t>If necessary, First Gas will enter into a replacement document or amend the current agreement with the GIC so D+1 will be used under the GTAC</a:t>
            </a:r>
          </a:p>
          <a:p>
            <a:pPr marL="342900" indent="-342900">
              <a:spcAft>
                <a:spcPts val="600"/>
              </a:spcAft>
              <a:buFont typeface="Arial" panose="020B0604020202020204" pitchFamily="34" charset="0"/>
              <a:buChar char="•"/>
            </a:pPr>
            <a:r>
              <a:rPr lang="en-NZ" sz="2000" dirty="0"/>
              <a:t>Under the GTAC First Gas will commit to providing the following data no later than what is done currently:</a:t>
            </a:r>
          </a:p>
          <a:p>
            <a:pPr marL="864428" lvl="1" indent="-342900">
              <a:spcAft>
                <a:spcPts val="600"/>
              </a:spcAft>
              <a:buFont typeface="Arial" panose="020B0604020202020204" pitchFamily="34" charset="0"/>
              <a:buChar char="•"/>
            </a:pPr>
            <a:r>
              <a:rPr lang="en-NZ" sz="2000" dirty="0"/>
              <a:t>Gas Composition Data</a:t>
            </a:r>
          </a:p>
          <a:p>
            <a:pPr marL="864428" lvl="1" indent="-342900">
              <a:spcAft>
                <a:spcPts val="600"/>
              </a:spcAft>
              <a:buFont typeface="Arial" panose="020B0604020202020204" pitchFamily="34" charset="0"/>
              <a:buChar char="•"/>
            </a:pPr>
            <a:r>
              <a:rPr lang="en-NZ" sz="2000" dirty="0" err="1"/>
              <a:t>Unvalidated</a:t>
            </a:r>
            <a:r>
              <a:rPr lang="en-NZ" sz="2000" dirty="0"/>
              <a:t> meter data</a:t>
            </a:r>
          </a:p>
          <a:p>
            <a:pPr marL="864428" lvl="1" indent="-342900">
              <a:spcAft>
                <a:spcPts val="600"/>
              </a:spcAft>
              <a:buFont typeface="Arial" panose="020B0604020202020204" pitchFamily="34" charset="0"/>
              <a:buChar char="•"/>
            </a:pPr>
            <a:r>
              <a:rPr lang="en-NZ" sz="2000" dirty="0"/>
              <a:t>Validated meter data</a:t>
            </a:r>
          </a:p>
        </p:txBody>
      </p:sp>
    </p:spTree>
    <p:extLst>
      <p:ext uri="{BB962C8B-B14F-4D97-AF65-F5344CB8AC3E}">
        <p14:creationId xmlns:p14="http://schemas.microsoft.com/office/powerpoint/2010/main" val="209070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Curtailment</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19</a:t>
            </a:fld>
            <a:endParaRPr lang="en-NZ" sz="1400" dirty="0"/>
          </a:p>
        </p:txBody>
      </p:sp>
      <p:sp>
        <p:nvSpPr>
          <p:cNvPr id="3" name="TextBox 2"/>
          <p:cNvSpPr txBox="1"/>
          <p:nvPr/>
        </p:nvSpPr>
        <p:spPr>
          <a:xfrm>
            <a:off x="615083" y="1579681"/>
            <a:ext cx="9543648" cy="555536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“Curtail” is used in different contexts in the GTAC e.g. First Gas may curtail nominations for DNC at a Delivery Point where it believes it will not be able to provide the capacity requested; we may also seek to curtail actual flow in the circumstances referred to in section 9.1 GTAC</a:t>
            </a:r>
          </a:p>
          <a:p>
            <a:pPr marL="342900" indent="-342900">
              <a:spcAft>
                <a:spcPts val="600"/>
              </a:spcAft>
              <a:buFont typeface="Arial" panose="020B0604020202020204" pitchFamily="34" charset="0"/>
              <a:buChar char="•"/>
            </a:pPr>
            <a:r>
              <a:rPr lang="en-NZ" sz="2000" dirty="0"/>
              <a:t>Section 9 is not intended to provide the tools to curtail nominations.  This section is mainly about events that have damaged or affected, or may damage or affect the physical ability of the Transmission System (or part of it) to receive and/or deliver gas</a:t>
            </a:r>
          </a:p>
          <a:p>
            <a:pPr marL="342900" indent="-342900">
              <a:spcAft>
                <a:spcPts val="600"/>
              </a:spcAft>
              <a:buFont typeface="Arial" panose="020B0604020202020204" pitchFamily="34" charset="0"/>
              <a:buChar char="•"/>
            </a:pPr>
            <a:r>
              <a:rPr lang="en-NZ" sz="2000" dirty="0"/>
              <a:t>Shippers and Interconnected Parties encouraged to use the tools available to them e.g. ID Cycles (including proposed Emergency Cycle) and gas trading options to manage their respective positions and potential exposures</a:t>
            </a:r>
          </a:p>
          <a:p>
            <a:pPr marL="342900" indent="-342900">
              <a:spcAft>
                <a:spcPts val="600"/>
              </a:spcAft>
              <a:buFont typeface="Arial" panose="020B0604020202020204" pitchFamily="34" charset="0"/>
              <a:buChar char="•"/>
            </a:pPr>
            <a:r>
              <a:rPr lang="en-NZ" sz="2000" dirty="0"/>
              <a:t>Section 15.1 and section 15.2 MPOC “curtailments” (exercisable outside of Nomination Cycles) are primarily designed to reduce Scheduled Quantities at both the Receipt and corresponding Delivery Points (given the linked nature of MPOC nominations) in the event of certain adverse circumstances.  Curtailment in section 9 GTAC (and in ICA’s) is directed at the reduction of actual flow and may be supplemented with an OFO if the circumstances warrant it</a:t>
            </a:r>
          </a:p>
        </p:txBody>
      </p:sp>
    </p:spTree>
    <p:extLst>
      <p:ext uri="{BB962C8B-B14F-4D97-AF65-F5344CB8AC3E}">
        <p14:creationId xmlns:p14="http://schemas.microsoft.com/office/powerpoint/2010/main" val="324460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Agenda</a:t>
            </a:r>
          </a:p>
        </p:txBody>
      </p:sp>
      <p:sp>
        <p:nvSpPr>
          <p:cNvPr id="5" name="TextBox 4"/>
          <p:cNvSpPr txBox="1"/>
          <p:nvPr/>
        </p:nvSpPr>
        <p:spPr>
          <a:xfrm>
            <a:off x="793434" y="1869600"/>
            <a:ext cx="8998857" cy="5555367"/>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Purpose: highlight most significant changes from August draft – help to prepare stakeholders mark-ups and submissions</a:t>
            </a:r>
          </a:p>
          <a:p>
            <a:pPr marL="342908" indent="-342908">
              <a:spcAft>
                <a:spcPts val="600"/>
              </a:spcAft>
              <a:buFont typeface="Arial" panose="020B0604020202020204" pitchFamily="34" charset="0"/>
              <a:buChar char="•"/>
            </a:pPr>
            <a:endParaRPr lang="en-NZ" sz="2000" dirty="0"/>
          </a:p>
          <a:p>
            <a:pPr>
              <a:spcAft>
                <a:spcPts val="600"/>
              </a:spcAft>
            </a:pPr>
            <a:r>
              <a:rPr lang="en-NZ" sz="2000" b="1" dirty="0"/>
              <a:t>Agenda</a:t>
            </a:r>
            <a:r>
              <a:rPr lang="en-NZ" sz="2000" dirty="0"/>
              <a:t>:</a:t>
            </a:r>
          </a:p>
          <a:p>
            <a:pPr marL="342908" indent="-342908">
              <a:spcAft>
                <a:spcPts val="600"/>
              </a:spcAft>
              <a:buFont typeface="Arial" panose="020B0604020202020204" pitchFamily="34" charset="0"/>
              <a:buChar char="•"/>
            </a:pPr>
            <a:r>
              <a:rPr lang="en-NZ" sz="2000" dirty="0"/>
              <a:t>Update background information on zones and pricing</a:t>
            </a:r>
          </a:p>
          <a:p>
            <a:pPr marL="342908" indent="-342908">
              <a:spcAft>
                <a:spcPts val="600"/>
              </a:spcAft>
              <a:buFont typeface="Arial" panose="020B0604020202020204" pitchFamily="34" charset="0"/>
              <a:buChar char="•"/>
            </a:pPr>
            <a:r>
              <a:rPr lang="en-NZ" sz="2000" dirty="0"/>
              <a:t>Most material areas of change to draft GTAC:</a:t>
            </a:r>
          </a:p>
          <a:p>
            <a:pPr marL="864436" lvl="1" indent="-342908">
              <a:spcAft>
                <a:spcPts val="600"/>
              </a:spcAft>
              <a:buFont typeface="Arial" panose="020B0604020202020204" pitchFamily="34" charset="0"/>
              <a:buChar char="•"/>
            </a:pPr>
            <a:r>
              <a:rPr lang="en-NZ" sz="2000" dirty="0"/>
              <a:t>Further defining use of TSO discretion</a:t>
            </a:r>
          </a:p>
          <a:p>
            <a:pPr marL="864436" lvl="1" indent="-342908">
              <a:spcAft>
                <a:spcPts val="600"/>
              </a:spcAft>
              <a:buFont typeface="Arial" panose="020B0604020202020204" pitchFamily="34" charset="0"/>
              <a:buChar char="•"/>
            </a:pPr>
            <a:r>
              <a:rPr lang="en-NZ" sz="2000" dirty="0"/>
              <a:t>Revising daily overruns/underruns</a:t>
            </a:r>
          </a:p>
          <a:p>
            <a:pPr marL="864436" lvl="1" indent="-342908">
              <a:spcAft>
                <a:spcPts val="600"/>
              </a:spcAft>
              <a:buFont typeface="Arial" panose="020B0604020202020204" pitchFamily="34" charset="0"/>
              <a:buChar char="•"/>
            </a:pPr>
            <a:r>
              <a:rPr lang="en-NZ" sz="2000" dirty="0"/>
              <a:t>Reducing scope for hourly overruns and ensuring that agreed hourly flow profiles work as intended</a:t>
            </a:r>
          </a:p>
          <a:p>
            <a:pPr marL="864436" lvl="1" indent="-342908">
              <a:spcAft>
                <a:spcPts val="600"/>
              </a:spcAft>
              <a:buFont typeface="Arial" panose="020B0604020202020204" pitchFamily="34" charset="0"/>
              <a:buChar char="•"/>
            </a:pPr>
            <a:r>
              <a:rPr lang="en-NZ" sz="2000" dirty="0"/>
              <a:t>Adding PR principles and application to congested parts of system</a:t>
            </a:r>
          </a:p>
          <a:p>
            <a:pPr marL="342908" indent="-342908">
              <a:spcAft>
                <a:spcPts val="600"/>
              </a:spcAft>
              <a:buFont typeface="Arial" panose="020B0604020202020204" pitchFamily="34" charset="0"/>
              <a:buChar char="•"/>
            </a:pPr>
            <a:endParaRPr lang="en-NZ" sz="2000" dirty="0"/>
          </a:p>
          <a:p>
            <a:pPr marL="342908" indent="-342908">
              <a:spcAft>
                <a:spcPts val="600"/>
              </a:spcAft>
              <a:buFont typeface="Arial" panose="020B0604020202020204" pitchFamily="34" charset="0"/>
              <a:buChar char="•"/>
            </a:pPr>
            <a:r>
              <a:rPr lang="en-NZ" sz="2000" dirty="0"/>
              <a:t>Note: worked examples will be added to this presentation for the workshop on 15 September 2017</a:t>
            </a:r>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a:t>
            </a:fld>
            <a:endParaRPr lang="en-NZ" sz="1400" dirty="0"/>
          </a:p>
        </p:txBody>
      </p:sp>
    </p:spTree>
    <p:extLst>
      <p:ext uri="{BB962C8B-B14F-4D97-AF65-F5344CB8AC3E}">
        <p14:creationId xmlns:p14="http://schemas.microsoft.com/office/powerpoint/2010/main" val="126523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Curtailment and </a:t>
            </a:r>
            <a:r>
              <a:rPr lang="en-NZ" sz="2000" b="1" dirty="0">
                <a:solidFill>
                  <a:schemeClr val="bg1"/>
                </a:solidFill>
                <a:latin typeface="Arial" pitchFamily="34" charset="0"/>
                <a:ea typeface="+mj-ea"/>
                <a:cs typeface="Arial" pitchFamily="34" charset="0"/>
              </a:rPr>
              <a:t>Gas Quality</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20</a:t>
            </a:fld>
            <a:endParaRPr lang="en-NZ" sz="1400" dirty="0"/>
          </a:p>
        </p:txBody>
      </p:sp>
      <p:sp>
        <p:nvSpPr>
          <p:cNvPr id="3" name="TextBox 2"/>
          <p:cNvSpPr txBox="1"/>
          <p:nvPr/>
        </p:nvSpPr>
        <p:spPr>
          <a:xfrm>
            <a:off x="850232" y="1780674"/>
            <a:ext cx="8935452" cy="3000821"/>
          </a:xfrm>
          <a:prstGeom prst="rect">
            <a:avLst/>
          </a:prstGeom>
          <a:noFill/>
        </p:spPr>
        <p:txBody>
          <a:bodyPr wrap="square" rtlCol="0">
            <a:spAutoFit/>
          </a:bodyPr>
          <a:lstStyle/>
          <a:p>
            <a:pPr marL="342900" indent="-342900">
              <a:buFont typeface="Arial" panose="020B0604020202020204" pitchFamily="34" charset="0"/>
              <a:buChar char="•"/>
            </a:pPr>
            <a:r>
              <a:rPr lang="en-NZ" dirty="0"/>
              <a:t>First Gas will direct any OFO to the Interconnected Party where possible </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Where we become aware that Non-specification gas is in the system we will notify all Shippers and Interconnected Parties who might receive some</a:t>
            </a:r>
          </a:p>
          <a:p>
            <a:pPr marL="342900" indent="-342900">
              <a:buFont typeface="Arial" panose="020B0604020202020204" pitchFamily="34" charset="0"/>
              <a:buChar char="•"/>
            </a:pPr>
            <a:r>
              <a:rPr lang="en-NZ" dirty="0"/>
              <a:t>First Gas will notify any Maintenance that will reduce its ability to receive or deliver Gas on OATIS</a:t>
            </a:r>
          </a:p>
          <a:p>
            <a:pPr marL="864428" lvl="1" indent="-342900">
              <a:buFont typeface="Arial" panose="020B0604020202020204" pitchFamily="34" charset="0"/>
              <a:buChar char="•"/>
            </a:pPr>
            <a:r>
              <a:rPr lang="en-NZ" dirty="0"/>
              <a:t>Shippers must reasonably cooperate</a:t>
            </a:r>
          </a:p>
        </p:txBody>
      </p:sp>
    </p:spTree>
    <p:extLst>
      <p:ext uri="{BB962C8B-B14F-4D97-AF65-F5344CB8AC3E}">
        <p14:creationId xmlns:p14="http://schemas.microsoft.com/office/powerpoint/2010/main" val="334932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Revised engagement approach for draft GTAC</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a:t>
            </a:fld>
            <a:endParaRPr lang="en-NZ" sz="1400" dirty="0"/>
          </a:p>
        </p:txBody>
      </p:sp>
      <p:sp>
        <p:nvSpPr>
          <p:cNvPr id="7" name="Rectangle 6"/>
          <p:cNvSpPr/>
          <p:nvPr/>
        </p:nvSpPr>
        <p:spPr>
          <a:xfrm>
            <a:off x="895740" y="4234120"/>
            <a:ext cx="9320765"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895741" y="4268384"/>
            <a:ext cx="12708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August  2017</a:t>
            </a:r>
          </a:p>
        </p:txBody>
      </p:sp>
      <p:sp>
        <p:nvSpPr>
          <p:cNvPr id="9" name="TextBox 8"/>
          <p:cNvSpPr txBox="1"/>
          <p:nvPr/>
        </p:nvSpPr>
        <p:spPr>
          <a:xfrm>
            <a:off x="8742787" y="4278507"/>
            <a:ext cx="14737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December 2017</a:t>
            </a:r>
          </a:p>
        </p:txBody>
      </p:sp>
      <p:sp>
        <p:nvSpPr>
          <p:cNvPr id="10" name="TextBox 9"/>
          <p:cNvSpPr txBox="1"/>
          <p:nvPr/>
        </p:nvSpPr>
        <p:spPr>
          <a:xfrm>
            <a:off x="4845284" y="4286755"/>
            <a:ext cx="1421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October 2017</a:t>
            </a:r>
          </a:p>
        </p:txBody>
      </p:sp>
      <p:sp>
        <p:nvSpPr>
          <p:cNvPr id="12" name="TextBox 11"/>
          <p:cNvSpPr txBox="1"/>
          <p:nvPr/>
        </p:nvSpPr>
        <p:spPr>
          <a:xfrm>
            <a:off x="2016942" y="3264591"/>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Telecon Q&amp;A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(31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Connector 12"/>
          <p:cNvCxnSpPr/>
          <p:nvPr/>
        </p:nvCxnSpPr>
        <p:spPr>
          <a:xfrm flipV="1">
            <a:off x="972235" y="2573380"/>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895" y="1555905"/>
            <a:ext cx="22885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GTAC draft released for consultation and negotiation </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August)</a:t>
            </a:r>
          </a:p>
        </p:txBody>
      </p:sp>
      <p:cxnSp>
        <p:nvCxnSpPr>
          <p:cNvPr id="15" name="Straight Connector 14"/>
          <p:cNvCxnSpPr/>
          <p:nvPr/>
        </p:nvCxnSpPr>
        <p:spPr>
          <a:xfrm flipV="1">
            <a:off x="4830401" y="4030963"/>
            <a:ext cx="0" cy="20975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4378" y="3000515"/>
            <a:ext cx="20406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Mark-ups and submissions on</a:t>
            </a: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revised draft GTAC due</a:t>
            </a:r>
            <a:b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(9 October)</a:t>
            </a:r>
            <a:endPar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17" name="Straight Connector 16"/>
          <p:cNvCxnSpPr/>
          <p:nvPr/>
        </p:nvCxnSpPr>
        <p:spPr>
          <a:xfrm flipH="1" flipV="1">
            <a:off x="9705384" y="3072027"/>
            <a:ext cx="5374" cy="117178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26162" y="1427856"/>
            <a:ext cx="1802717" cy="738664"/>
          </a:xfrm>
          <a:prstGeom prst="rect">
            <a:avLst/>
          </a:prstGeom>
          <a:noFill/>
        </p:spPr>
        <p:txBody>
          <a:bodyPr wrap="square" rtlCol="0">
            <a:spAutoFit/>
          </a:bodyPr>
          <a:lstStyle/>
          <a:p>
            <a:pPr lvl="0" algn="ctr" defTabSz="914400">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Release of revised </a:t>
            </a:r>
            <a:r>
              <a:rPr lang="en-NZ" sz="1400" dirty="0">
                <a:solidFill>
                  <a:prstClr val="black"/>
                </a:solidFill>
                <a:latin typeface="Arial" panose="020B0604020202020204" pitchFamily="34" charset="0"/>
                <a:cs typeface="Arial" panose="020B0604020202020204" pitchFamily="34" charset="0"/>
              </a:rPr>
              <a:t>draft GTAC</a:t>
            </a:r>
            <a:b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September)</a:t>
            </a:r>
          </a:p>
        </p:txBody>
      </p:sp>
      <p:sp>
        <p:nvSpPr>
          <p:cNvPr id="19" name="TextBox 18"/>
          <p:cNvSpPr txBox="1"/>
          <p:nvPr/>
        </p:nvSpPr>
        <p:spPr>
          <a:xfrm>
            <a:off x="2759638" y="4285904"/>
            <a:ext cx="15616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2017</a:t>
            </a:r>
          </a:p>
        </p:txBody>
      </p:sp>
      <p:sp>
        <p:nvSpPr>
          <p:cNvPr id="20" name="TextBox 19"/>
          <p:cNvSpPr txBox="1"/>
          <p:nvPr/>
        </p:nvSpPr>
        <p:spPr>
          <a:xfrm>
            <a:off x="6796879" y="4285904"/>
            <a:ext cx="15351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November 2017</a:t>
            </a:r>
          </a:p>
        </p:txBody>
      </p:sp>
      <p:cxnSp>
        <p:nvCxnSpPr>
          <p:cNvPr id="21" name="Straight Connector 20"/>
          <p:cNvCxnSpPr/>
          <p:nvPr/>
        </p:nvCxnSpPr>
        <p:spPr>
          <a:xfrm flipH="1" flipV="1">
            <a:off x="7065818" y="2253673"/>
            <a:ext cx="2828" cy="1971687"/>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57971" y="1446328"/>
            <a:ext cx="191422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Submission of GTAC to GIC for review </a:t>
            </a:r>
            <a:b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November)</a:t>
            </a:r>
          </a:p>
        </p:txBody>
      </p:sp>
      <p:sp>
        <p:nvSpPr>
          <p:cNvPr id="23" name="TextBox 22"/>
          <p:cNvSpPr txBox="1"/>
          <p:nvPr/>
        </p:nvSpPr>
        <p:spPr>
          <a:xfrm>
            <a:off x="8730144" y="2409612"/>
            <a:ext cx="1950479" cy="523220"/>
          </a:xfrm>
          <a:prstGeom prst="rect">
            <a:avLst/>
          </a:prstGeom>
          <a:noFill/>
        </p:spPr>
        <p:txBody>
          <a:bodyPr wrap="square" rtlCol="0">
            <a:spAutoFit/>
          </a:bodyPr>
          <a:lstStyle/>
          <a:p>
            <a:pPr lvl="0" algn="ctr">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lang="en-NZ" sz="1400" dirty="0">
                <a:solidFill>
                  <a:prstClr val="black"/>
                </a:solidFill>
                <a:latin typeface="Arial" panose="020B0604020202020204" pitchFamily="34" charset="0"/>
                <a:cs typeface="Arial" panose="020B0604020202020204" pitchFamily="34" charset="0"/>
              </a:rPr>
              <a:t>complete review (by 22 December)</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 name="Straight Connector 23"/>
          <p:cNvCxnSpPr/>
          <p:nvPr/>
        </p:nvCxnSpPr>
        <p:spPr>
          <a:xfrm flipH="1" flipV="1">
            <a:off x="3313350" y="2252734"/>
            <a:ext cx="1345" cy="1991079"/>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01809" y="4065519"/>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82735" y="4080035"/>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1800328" y="3981805"/>
            <a:ext cx="283350" cy="18487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8" name="TextBox 27"/>
          <p:cNvSpPr txBox="1"/>
          <p:nvPr/>
        </p:nvSpPr>
        <p:spPr>
          <a:xfrm>
            <a:off x="287820" y="5272990"/>
            <a:ext cx="2785067"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Ensure provisions of GTAC are well-understood before inviting mark-ups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Enable further revisions to be made to better achieve intent and eliminate ambiguities</a:t>
            </a:r>
          </a:p>
        </p:txBody>
      </p:sp>
      <p:sp>
        <p:nvSpPr>
          <p:cNvPr id="29" name="Right Brace 28"/>
          <p:cNvSpPr/>
          <p:nvPr/>
        </p:nvSpPr>
        <p:spPr>
          <a:xfrm rot="5400000">
            <a:off x="3825809" y="4028391"/>
            <a:ext cx="276092" cy="17628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0" name="TextBox 29"/>
          <p:cNvSpPr txBox="1"/>
          <p:nvPr/>
        </p:nvSpPr>
        <p:spPr>
          <a:xfrm>
            <a:off x="3082425" y="5272990"/>
            <a:ext cx="1904993" cy="1815882"/>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to propose improvements and highlight any remaining concerns on design</a:t>
            </a:r>
          </a:p>
        </p:txBody>
      </p:sp>
      <p:sp>
        <p:nvSpPr>
          <p:cNvPr id="31" name="Right Brace 30"/>
          <p:cNvSpPr/>
          <p:nvPr/>
        </p:nvSpPr>
        <p:spPr>
          <a:xfrm rot="5400000">
            <a:off x="5783344" y="3983800"/>
            <a:ext cx="283347" cy="187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TextBox 31"/>
          <p:cNvSpPr txBox="1"/>
          <p:nvPr/>
        </p:nvSpPr>
        <p:spPr>
          <a:xfrm>
            <a:off x="4996956" y="5272990"/>
            <a:ext cx="1865661" cy="1169551"/>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Time for First Gas to review proposed changes and submissions</a:t>
            </a:r>
          </a:p>
        </p:txBody>
      </p:sp>
      <p:sp>
        <p:nvSpPr>
          <p:cNvPr id="33" name="Right Brace 32"/>
          <p:cNvSpPr/>
          <p:nvPr/>
        </p:nvSpPr>
        <p:spPr>
          <a:xfrm rot="5400000">
            <a:off x="8216950" y="3574643"/>
            <a:ext cx="291303" cy="2685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4" name="TextBox 33"/>
          <p:cNvSpPr txBox="1"/>
          <p:nvPr/>
        </p:nvSpPr>
        <p:spPr>
          <a:xfrm>
            <a:off x="7019819" y="5216703"/>
            <a:ext cx="2737491" cy="1384995"/>
          </a:xfrm>
          <a:prstGeom prst="rect">
            <a:avLst/>
          </a:prstGeom>
          <a:noFill/>
        </p:spPr>
        <p:txBody>
          <a:bodyPr wrap="square" rtlCol="0">
            <a:sp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Allow stakeholders further opportunity to address any unresolved issues (including issues raised by other parties prior to submission of final GTAC)</a:t>
            </a:r>
          </a:p>
        </p:txBody>
      </p:sp>
      <p:cxnSp>
        <p:nvCxnSpPr>
          <p:cNvPr id="35" name="Straight Connector 34"/>
          <p:cNvCxnSpPr/>
          <p:nvPr/>
        </p:nvCxnSpPr>
        <p:spPr>
          <a:xfrm flipH="1" flipV="1">
            <a:off x="2134423" y="31117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2283" y="3013409"/>
            <a:ext cx="14236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Initial run through session</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(17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489134" y="2252734"/>
            <a:ext cx="14236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solidFill>
                  <a:prstClr val="black"/>
                </a:solidFill>
                <a:latin typeface="Arial" panose="020B0604020202020204" pitchFamily="34" charset="0"/>
                <a:cs typeface="Arial" panose="020B0604020202020204" pitchFamily="34" charset="0"/>
              </a:rPr>
              <a:t>2-day workshop</a:t>
            </a:r>
            <a:br>
              <a:rPr lang="en-NZ" sz="1400" dirty="0">
                <a:solidFill>
                  <a:prstClr val="black"/>
                </a:solidFill>
                <a:latin typeface="Arial" panose="020B0604020202020204" pitchFamily="34" charset="0"/>
                <a:cs typeface="Arial" panose="020B0604020202020204" pitchFamily="34" charset="0"/>
              </a:rPr>
            </a:br>
            <a:r>
              <a:rPr lang="en-NZ" sz="1400" dirty="0">
                <a:solidFill>
                  <a:prstClr val="black"/>
                </a:solidFill>
                <a:latin typeface="Arial" panose="020B0604020202020204" pitchFamily="34" charset="0"/>
                <a:cs typeface="Arial" panose="020B0604020202020204" pitchFamily="34" charset="0"/>
              </a:rPr>
              <a:t>(24-25 August)</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115084" y="3532166"/>
            <a:ext cx="26274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GIC paper “Proposed approach to GTAC assessment” for further details on this stage</a:t>
            </a:r>
          </a:p>
        </p:txBody>
      </p:sp>
      <p:cxnSp>
        <p:nvCxnSpPr>
          <p:cNvPr id="39" name="Straight Connector 38"/>
          <p:cNvCxnSpPr/>
          <p:nvPr/>
        </p:nvCxnSpPr>
        <p:spPr>
          <a:xfrm flipH="1" flipV="1">
            <a:off x="3812370" y="297743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61457" y="2191169"/>
            <a:ext cx="172596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Workshop on revised draft GTAC</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(15 September)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4952302" y="2221161"/>
            <a:ext cx="206751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Cross-submissions on revised draft GTAC due</a:t>
            </a:r>
            <a:br>
              <a:rPr lang="en-NZ" sz="1400" dirty="0">
                <a:latin typeface="Arial" panose="020B0604020202020204" pitchFamily="34" charset="0"/>
                <a:cs typeface="Arial" panose="020B0604020202020204" pitchFamily="34" charset="0"/>
              </a:rPr>
            </a:br>
            <a:r>
              <a:rPr lang="en-NZ" sz="1400" dirty="0">
                <a:latin typeface="Arial" panose="020B0604020202020204" pitchFamily="34" charset="0"/>
                <a:cs typeface="Arial" panose="020B0604020202020204" pitchFamily="34" charset="0"/>
              </a:rPr>
              <a:t>(18 October)*</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3" name="Straight Connector 42"/>
          <p:cNvCxnSpPr/>
          <p:nvPr/>
        </p:nvCxnSpPr>
        <p:spPr>
          <a:xfrm flipH="1" flipV="1">
            <a:off x="5953251" y="2973806"/>
            <a:ext cx="1292" cy="12639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82130" y="6746564"/>
            <a:ext cx="36897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 To be reviewed at 15 September to ensure best possible use of available time </a:t>
            </a:r>
            <a:endParaRPr kumimoji="0" lang="en-NZ"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Oval 2"/>
          <p:cNvSpPr/>
          <p:nvPr/>
        </p:nvSpPr>
        <p:spPr>
          <a:xfrm rot="2280723">
            <a:off x="2349082" y="1333377"/>
            <a:ext cx="2668007" cy="152495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391110" y="1348156"/>
            <a:ext cx="1678917" cy="369332"/>
          </a:xfrm>
          <a:prstGeom prst="rect">
            <a:avLst/>
          </a:prstGeom>
          <a:noFill/>
        </p:spPr>
        <p:txBody>
          <a:bodyPr wrap="square" rtlCol="0">
            <a:spAutoFit/>
          </a:bodyPr>
          <a:lstStyle/>
          <a:p>
            <a:r>
              <a:rPr lang="en-NZ" sz="1800" dirty="0">
                <a:solidFill>
                  <a:srgbClr val="C00000"/>
                </a:solidFill>
              </a:rPr>
              <a:t>We are here</a:t>
            </a:r>
          </a:p>
        </p:txBody>
      </p:sp>
      <p:sp>
        <p:nvSpPr>
          <p:cNvPr id="6" name="TextBox 5"/>
          <p:cNvSpPr txBox="1"/>
          <p:nvPr/>
        </p:nvSpPr>
        <p:spPr>
          <a:xfrm>
            <a:off x="2708186" y="5346043"/>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44" name="TextBox 43"/>
          <p:cNvSpPr txBox="1"/>
          <p:nvPr/>
        </p:nvSpPr>
        <p:spPr>
          <a:xfrm>
            <a:off x="2759638" y="6415576"/>
            <a:ext cx="400871"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Tree>
    <p:extLst>
      <p:ext uri="{BB962C8B-B14F-4D97-AF65-F5344CB8AC3E}">
        <p14:creationId xmlns:p14="http://schemas.microsoft.com/office/powerpoint/2010/main" val="345310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Background</a:t>
            </a:r>
          </a:p>
        </p:txBody>
      </p:sp>
      <p:sp>
        <p:nvSpPr>
          <p:cNvPr id="5" name="TextBox 4"/>
          <p:cNvSpPr txBox="1"/>
          <p:nvPr/>
        </p:nvSpPr>
        <p:spPr>
          <a:xfrm>
            <a:off x="633013" y="1773348"/>
            <a:ext cx="8998857" cy="3093154"/>
          </a:xfrm>
          <a:prstGeom prst="rect">
            <a:avLst/>
          </a:prstGeom>
          <a:noFill/>
        </p:spPr>
        <p:txBody>
          <a:bodyPr wrap="square" rtlCol="0">
            <a:spAutoFit/>
          </a:bodyPr>
          <a:lstStyle/>
          <a:p>
            <a:pPr>
              <a:spcAft>
                <a:spcPts val="600"/>
              </a:spcAft>
            </a:pPr>
            <a:r>
              <a:rPr lang="en-NZ" sz="2000" dirty="0"/>
              <a:t>The following documents have been released:</a:t>
            </a:r>
          </a:p>
          <a:p>
            <a:pPr marL="342900" indent="-342900">
              <a:spcAft>
                <a:spcPts val="600"/>
              </a:spcAft>
              <a:buFont typeface="Arial" panose="020B0604020202020204" pitchFamily="34" charset="0"/>
              <a:buChar char="•"/>
            </a:pPr>
            <a:r>
              <a:rPr lang="en-NZ" sz="2000" dirty="0"/>
              <a:t>Revised draft GTAC (clean)</a:t>
            </a:r>
          </a:p>
          <a:p>
            <a:pPr marL="342900" indent="-342900">
              <a:spcAft>
                <a:spcPts val="600"/>
              </a:spcAft>
              <a:buFont typeface="Arial" panose="020B0604020202020204" pitchFamily="34" charset="0"/>
              <a:buChar char="•"/>
            </a:pPr>
            <a:r>
              <a:rPr lang="en-NZ" sz="2000" dirty="0"/>
              <a:t>Revised draft GTAC (marked up against August release)</a:t>
            </a:r>
          </a:p>
          <a:p>
            <a:pPr marL="342900" indent="-342900">
              <a:spcAft>
                <a:spcPts val="600"/>
              </a:spcAft>
              <a:buFont typeface="Arial" panose="020B0604020202020204" pitchFamily="34" charset="0"/>
              <a:buChar char="•"/>
            </a:pPr>
            <a:r>
              <a:rPr lang="en-NZ" sz="2000" dirty="0"/>
              <a:t>Revised draft GTAC (table format for mark-ups)</a:t>
            </a:r>
          </a:p>
          <a:p>
            <a:pPr marL="342900" indent="-342900">
              <a:spcAft>
                <a:spcPts val="600"/>
              </a:spcAft>
              <a:buFont typeface="Arial" panose="020B0604020202020204" pitchFamily="34" charset="0"/>
              <a:buChar char="•"/>
            </a:pPr>
            <a:r>
              <a:rPr lang="en-NZ" sz="2000" dirty="0"/>
              <a:t>Actions items from draft GTAC workshops (annotated with actions taken)</a:t>
            </a:r>
          </a:p>
          <a:p>
            <a:pPr marL="342900" indent="-342900">
              <a:spcAft>
                <a:spcPts val="600"/>
              </a:spcAft>
              <a:buFont typeface="Arial" panose="020B0604020202020204" pitchFamily="34" charset="0"/>
              <a:buChar char="•"/>
            </a:pPr>
            <a:r>
              <a:rPr lang="en-NZ" sz="2000" dirty="0"/>
              <a:t>This presentation setting out key changes from August to September drafts </a:t>
            </a:r>
          </a:p>
          <a:p>
            <a:pPr marL="864436" lvl="1" indent="-342908">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a:t>
            </a:fld>
            <a:endParaRPr lang="en-NZ" sz="1400" dirty="0"/>
          </a:p>
        </p:txBody>
      </p:sp>
    </p:spTree>
    <p:extLst>
      <p:ext uri="{BB962C8B-B14F-4D97-AF65-F5344CB8AC3E}">
        <p14:creationId xmlns:p14="http://schemas.microsoft.com/office/powerpoint/2010/main" val="380400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Updated information on zones and pricing</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5</a:t>
            </a:fld>
            <a:endParaRPr lang="en-NZ" sz="1400" dirty="0"/>
          </a:p>
        </p:txBody>
      </p:sp>
    </p:spTree>
    <p:extLst>
      <p:ext uri="{BB962C8B-B14F-4D97-AF65-F5344CB8AC3E}">
        <p14:creationId xmlns:p14="http://schemas.microsoft.com/office/powerpoint/2010/main" val="40470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417706" y="7008174"/>
            <a:ext cx="2495127" cy="402567"/>
          </a:xfrm>
        </p:spPr>
        <p:txBody>
          <a:bodyPr/>
          <a:lstStyle/>
          <a:p>
            <a:pPr algn="r"/>
            <a:fld id="{6024287E-C819-4B81-ADE4-C836522F99EB}" type="slidenum">
              <a:rPr lang="en-NZ" sz="1400" smtClean="0"/>
              <a:pPr algn="r"/>
              <a:t>6</a:t>
            </a:fld>
            <a:endParaRPr lang="en-NZ" sz="1400" dirty="0"/>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438" y="1416781"/>
            <a:ext cx="4808415" cy="6144482"/>
          </a:xfrm>
          <a:prstGeom prst="rect">
            <a:avLst/>
          </a:prstGeom>
          <a:pattFill prst="pct5">
            <a:fgClr>
              <a:schemeClr val="accent1"/>
            </a:fgClr>
            <a:bgClr>
              <a:schemeClr val="bg1"/>
            </a:bgClr>
          </a:pattFill>
        </p:spPr>
      </p:pic>
      <p:sp>
        <p:nvSpPr>
          <p:cNvPr id="24" name="TextBox 23"/>
          <p:cNvSpPr txBox="1"/>
          <p:nvPr/>
        </p:nvSpPr>
        <p:spPr>
          <a:xfrm>
            <a:off x="3881731" y="5400653"/>
            <a:ext cx="63615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a:t>
            </a:r>
          </a:p>
        </p:txBody>
      </p:sp>
      <p:sp>
        <p:nvSpPr>
          <p:cNvPr id="26" name="TextBox 25"/>
          <p:cNvSpPr txBox="1"/>
          <p:nvPr/>
        </p:nvSpPr>
        <p:spPr>
          <a:xfrm>
            <a:off x="4313099" y="449861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2</a:t>
            </a:r>
          </a:p>
        </p:txBody>
      </p:sp>
      <p:sp>
        <p:nvSpPr>
          <p:cNvPr id="27" name="TextBox 26"/>
          <p:cNvSpPr txBox="1"/>
          <p:nvPr/>
        </p:nvSpPr>
        <p:spPr>
          <a:xfrm>
            <a:off x="4074974" y="3639909"/>
            <a:ext cx="60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3</a:t>
            </a:r>
          </a:p>
        </p:txBody>
      </p:sp>
      <p:sp>
        <p:nvSpPr>
          <p:cNvPr id="28" name="TextBox 27"/>
          <p:cNvSpPr txBox="1"/>
          <p:nvPr/>
        </p:nvSpPr>
        <p:spPr>
          <a:xfrm>
            <a:off x="4005082" y="2955268"/>
            <a:ext cx="58551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4</a:t>
            </a:r>
          </a:p>
        </p:txBody>
      </p:sp>
      <p:sp>
        <p:nvSpPr>
          <p:cNvPr id="29" name="TextBox 28"/>
          <p:cNvSpPr txBox="1"/>
          <p:nvPr/>
        </p:nvSpPr>
        <p:spPr>
          <a:xfrm>
            <a:off x="5141774" y="3864012"/>
            <a:ext cx="56737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6</a:t>
            </a:r>
          </a:p>
        </p:txBody>
      </p:sp>
      <p:sp>
        <p:nvSpPr>
          <p:cNvPr id="30" name="TextBox 29"/>
          <p:cNvSpPr txBox="1"/>
          <p:nvPr/>
        </p:nvSpPr>
        <p:spPr>
          <a:xfrm>
            <a:off x="5009049" y="4855375"/>
            <a:ext cx="6921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1" name="TextBox 30"/>
          <p:cNvSpPr txBox="1"/>
          <p:nvPr/>
        </p:nvSpPr>
        <p:spPr>
          <a:xfrm>
            <a:off x="5817084" y="3947686"/>
            <a:ext cx="69853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12</a:t>
            </a:r>
          </a:p>
        </p:txBody>
      </p:sp>
      <p:sp>
        <p:nvSpPr>
          <p:cNvPr id="32" name="TextBox 31"/>
          <p:cNvSpPr txBox="1"/>
          <p:nvPr/>
        </p:nvSpPr>
        <p:spPr>
          <a:xfrm>
            <a:off x="5808570" y="4926196"/>
            <a:ext cx="7062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13</a:t>
            </a:r>
          </a:p>
        </p:txBody>
      </p:sp>
      <p:sp>
        <p:nvSpPr>
          <p:cNvPr id="33" name="TextBox 32"/>
          <p:cNvSpPr txBox="1"/>
          <p:nvPr/>
        </p:nvSpPr>
        <p:spPr>
          <a:xfrm>
            <a:off x="6357169" y="4424320"/>
            <a:ext cx="6944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14</a:t>
            </a:r>
          </a:p>
        </p:txBody>
      </p:sp>
      <p:sp>
        <p:nvSpPr>
          <p:cNvPr id="34" name="TextBox 33"/>
          <p:cNvSpPr txBox="1"/>
          <p:nvPr/>
        </p:nvSpPr>
        <p:spPr>
          <a:xfrm>
            <a:off x="7010373" y="4888722"/>
            <a:ext cx="7031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15</a:t>
            </a:r>
          </a:p>
        </p:txBody>
      </p:sp>
      <p:sp>
        <p:nvSpPr>
          <p:cNvPr id="35" name="TextBox 34"/>
          <p:cNvSpPr txBox="1"/>
          <p:nvPr/>
        </p:nvSpPr>
        <p:spPr>
          <a:xfrm>
            <a:off x="4541395" y="5885833"/>
            <a:ext cx="59058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7</a:t>
            </a:r>
          </a:p>
        </p:txBody>
      </p:sp>
      <p:sp>
        <p:nvSpPr>
          <p:cNvPr id="36" name="TextBox 35"/>
          <p:cNvSpPr txBox="1"/>
          <p:nvPr/>
        </p:nvSpPr>
        <p:spPr>
          <a:xfrm>
            <a:off x="4151174" y="7008174"/>
            <a:ext cx="7334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8" name="TextBox 37"/>
          <p:cNvSpPr txBox="1"/>
          <p:nvPr/>
        </p:nvSpPr>
        <p:spPr>
          <a:xfrm>
            <a:off x="6172072" y="5973215"/>
            <a:ext cx="70325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9</a:t>
            </a:r>
          </a:p>
        </p:txBody>
      </p:sp>
      <p:sp>
        <p:nvSpPr>
          <p:cNvPr id="40" name="TextBox 39"/>
          <p:cNvSpPr txBox="1"/>
          <p:nvPr/>
        </p:nvSpPr>
        <p:spPr>
          <a:xfrm>
            <a:off x="5219616" y="6404897"/>
            <a:ext cx="58895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8</a:t>
            </a:r>
          </a:p>
        </p:txBody>
      </p:sp>
      <p:sp>
        <p:nvSpPr>
          <p:cNvPr id="68" name="TextBox 67"/>
          <p:cNvSpPr txBox="1"/>
          <p:nvPr/>
        </p:nvSpPr>
        <p:spPr>
          <a:xfrm>
            <a:off x="6930202" y="5948539"/>
            <a:ext cx="143368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+ 15 Dedicated Delivery Points</a:t>
            </a:r>
          </a:p>
        </p:txBody>
      </p:sp>
      <p:sp>
        <p:nvSpPr>
          <p:cNvPr id="69" name="TextBox 68"/>
          <p:cNvSpPr txBox="1"/>
          <p:nvPr/>
        </p:nvSpPr>
        <p:spPr>
          <a:xfrm>
            <a:off x="6930201" y="6625647"/>
            <a:ext cx="143368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 Receipt Zone</a:t>
            </a:r>
          </a:p>
        </p:txBody>
      </p:sp>
      <p:sp>
        <p:nvSpPr>
          <p:cNvPr id="41"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Updated information on zones</a:t>
            </a:r>
          </a:p>
        </p:txBody>
      </p:sp>
      <p:sp>
        <p:nvSpPr>
          <p:cNvPr id="42" name="TextBox 41"/>
          <p:cNvSpPr txBox="1"/>
          <p:nvPr/>
        </p:nvSpPr>
        <p:spPr>
          <a:xfrm>
            <a:off x="5009049" y="425209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5</a:t>
            </a:r>
          </a:p>
        </p:txBody>
      </p:sp>
      <p:sp>
        <p:nvSpPr>
          <p:cNvPr id="4" name="TextBox 3"/>
          <p:cNvSpPr txBox="1"/>
          <p:nvPr/>
        </p:nvSpPr>
        <p:spPr>
          <a:xfrm>
            <a:off x="576488" y="3365637"/>
            <a:ext cx="2699874" cy="2246769"/>
          </a:xfrm>
          <a:prstGeom prst="rect">
            <a:avLst/>
          </a:prstGeom>
          <a:noFill/>
        </p:spPr>
        <p:txBody>
          <a:bodyPr wrap="square" rtlCol="0">
            <a:spAutoFit/>
          </a:bodyPr>
          <a:lstStyle/>
          <a:p>
            <a:pPr marL="342900" indent="-342900">
              <a:buFont typeface="Arial" panose="020B0604020202020204" pitchFamily="34" charset="0"/>
              <a:buChar char="•"/>
            </a:pPr>
            <a:r>
              <a:rPr lang="en-NZ" sz="2000" dirty="0"/>
              <a:t>Number of delivery zones reduced from 17 to 12</a:t>
            </a:r>
          </a:p>
          <a:p>
            <a:pPr marL="342900" indent="-342900">
              <a:buFont typeface="Arial" panose="020B0604020202020204" pitchFamily="34" charset="0"/>
              <a:buChar char="•"/>
            </a:pPr>
            <a:r>
              <a:rPr lang="en-NZ" sz="2000" dirty="0"/>
              <a:t>Smaller dedicated delivery points integrated into zones</a:t>
            </a:r>
          </a:p>
        </p:txBody>
      </p:sp>
    </p:spTree>
    <p:extLst>
      <p:ext uri="{BB962C8B-B14F-4D97-AF65-F5344CB8AC3E}">
        <p14:creationId xmlns:p14="http://schemas.microsoft.com/office/powerpoint/2010/main" val="299201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417706" y="7008174"/>
            <a:ext cx="2495127" cy="402567"/>
          </a:xfrm>
        </p:spPr>
        <p:txBody>
          <a:bodyPr/>
          <a:lstStyle/>
          <a:p>
            <a:pPr algn="r"/>
            <a:fld id="{6024287E-C819-4B81-ADE4-C836522F99EB}" type="slidenum">
              <a:rPr lang="en-NZ" sz="1400" smtClean="0"/>
              <a:pPr algn="r"/>
              <a:t>7</a:t>
            </a:fld>
            <a:endParaRPr lang="en-NZ" sz="1400" dirty="0"/>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438" y="1416781"/>
            <a:ext cx="4808415" cy="6144482"/>
          </a:xfrm>
          <a:prstGeom prst="rect">
            <a:avLst/>
          </a:prstGeom>
          <a:pattFill prst="pct5">
            <a:fgClr>
              <a:schemeClr val="accent1"/>
            </a:fgClr>
            <a:bgClr>
              <a:schemeClr val="bg1"/>
            </a:bgClr>
          </a:pattFill>
        </p:spPr>
      </p:pic>
      <p:sp>
        <p:nvSpPr>
          <p:cNvPr id="24" name="TextBox 23"/>
          <p:cNvSpPr txBox="1"/>
          <p:nvPr/>
        </p:nvSpPr>
        <p:spPr>
          <a:xfrm>
            <a:off x="3881731" y="5400653"/>
            <a:ext cx="63615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a:t>
            </a:r>
          </a:p>
        </p:txBody>
      </p:sp>
      <p:sp>
        <p:nvSpPr>
          <p:cNvPr id="26" name="TextBox 25"/>
          <p:cNvSpPr txBox="1"/>
          <p:nvPr/>
        </p:nvSpPr>
        <p:spPr>
          <a:xfrm>
            <a:off x="4313099" y="449861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2</a:t>
            </a:r>
          </a:p>
        </p:txBody>
      </p:sp>
      <p:sp>
        <p:nvSpPr>
          <p:cNvPr id="27" name="TextBox 26"/>
          <p:cNvSpPr txBox="1"/>
          <p:nvPr/>
        </p:nvSpPr>
        <p:spPr>
          <a:xfrm>
            <a:off x="4074974" y="3639909"/>
            <a:ext cx="60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3</a:t>
            </a:r>
          </a:p>
        </p:txBody>
      </p:sp>
      <p:sp>
        <p:nvSpPr>
          <p:cNvPr id="28" name="TextBox 27"/>
          <p:cNvSpPr txBox="1"/>
          <p:nvPr/>
        </p:nvSpPr>
        <p:spPr>
          <a:xfrm>
            <a:off x="4005082" y="2955268"/>
            <a:ext cx="58551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4</a:t>
            </a:r>
          </a:p>
        </p:txBody>
      </p:sp>
      <p:sp>
        <p:nvSpPr>
          <p:cNvPr id="29" name="TextBox 28"/>
          <p:cNvSpPr txBox="1"/>
          <p:nvPr/>
        </p:nvSpPr>
        <p:spPr>
          <a:xfrm>
            <a:off x="5141774" y="3864012"/>
            <a:ext cx="56737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6</a:t>
            </a:r>
          </a:p>
        </p:txBody>
      </p:sp>
      <p:sp>
        <p:nvSpPr>
          <p:cNvPr id="30" name="TextBox 29"/>
          <p:cNvSpPr txBox="1"/>
          <p:nvPr/>
        </p:nvSpPr>
        <p:spPr>
          <a:xfrm>
            <a:off x="5009049" y="4855375"/>
            <a:ext cx="6921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1" name="TextBox 30"/>
          <p:cNvSpPr txBox="1"/>
          <p:nvPr/>
        </p:nvSpPr>
        <p:spPr>
          <a:xfrm>
            <a:off x="5817084" y="3947686"/>
            <a:ext cx="69853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12</a:t>
            </a:r>
          </a:p>
        </p:txBody>
      </p:sp>
      <p:sp>
        <p:nvSpPr>
          <p:cNvPr id="32" name="TextBox 31"/>
          <p:cNvSpPr txBox="1"/>
          <p:nvPr/>
        </p:nvSpPr>
        <p:spPr>
          <a:xfrm>
            <a:off x="5808570" y="4926196"/>
            <a:ext cx="7062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13</a:t>
            </a:r>
          </a:p>
        </p:txBody>
      </p:sp>
      <p:sp>
        <p:nvSpPr>
          <p:cNvPr id="33" name="TextBox 32"/>
          <p:cNvSpPr txBox="1"/>
          <p:nvPr/>
        </p:nvSpPr>
        <p:spPr>
          <a:xfrm>
            <a:off x="6357169" y="4424320"/>
            <a:ext cx="6944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14</a:t>
            </a:r>
          </a:p>
        </p:txBody>
      </p:sp>
      <p:sp>
        <p:nvSpPr>
          <p:cNvPr id="34" name="TextBox 33"/>
          <p:cNvSpPr txBox="1"/>
          <p:nvPr/>
        </p:nvSpPr>
        <p:spPr>
          <a:xfrm>
            <a:off x="7010373" y="4888722"/>
            <a:ext cx="703151"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15</a:t>
            </a:r>
          </a:p>
        </p:txBody>
      </p:sp>
      <p:sp>
        <p:nvSpPr>
          <p:cNvPr id="35" name="TextBox 34"/>
          <p:cNvSpPr txBox="1"/>
          <p:nvPr/>
        </p:nvSpPr>
        <p:spPr>
          <a:xfrm>
            <a:off x="4541395" y="5885833"/>
            <a:ext cx="59058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7</a:t>
            </a:r>
          </a:p>
        </p:txBody>
      </p:sp>
      <p:sp>
        <p:nvSpPr>
          <p:cNvPr id="36" name="TextBox 35"/>
          <p:cNvSpPr txBox="1"/>
          <p:nvPr/>
        </p:nvSpPr>
        <p:spPr>
          <a:xfrm>
            <a:off x="4237696" y="6731176"/>
            <a:ext cx="7334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11</a:t>
            </a:r>
          </a:p>
        </p:txBody>
      </p:sp>
      <p:sp>
        <p:nvSpPr>
          <p:cNvPr id="38" name="TextBox 37"/>
          <p:cNvSpPr txBox="1"/>
          <p:nvPr/>
        </p:nvSpPr>
        <p:spPr>
          <a:xfrm>
            <a:off x="6172072" y="5973215"/>
            <a:ext cx="70325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9</a:t>
            </a:r>
          </a:p>
        </p:txBody>
      </p:sp>
      <p:sp>
        <p:nvSpPr>
          <p:cNvPr id="40" name="TextBox 39"/>
          <p:cNvSpPr txBox="1"/>
          <p:nvPr/>
        </p:nvSpPr>
        <p:spPr>
          <a:xfrm>
            <a:off x="5219616" y="6404897"/>
            <a:ext cx="588954"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8</a:t>
            </a:r>
          </a:p>
        </p:txBody>
      </p:sp>
      <p:sp>
        <p:nvSpPr>
          <p:cNvPr id="41"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cs typeface="Arial" pitchFamily="34" charset="0"/>
              </a:rPr>
              <a:t>Updated Illustration of Zonal Postage Stamp Prices</a:t>
            </a:r>
          </a:p>
        </p:txBody>
      </p:sp>
      <p:sp>
        <p:nvSpPr>
          <p:cNvPr id="42" name="TextBox 41"/>
          <p:cNvSpPr txBox="1"/>
          <p:nvPr/>
        </p:nvSpPr>
        <p:spPr>
          <a:xfrm>
            <a:off x="5009049" y="4252098"/>
            <a:ext cx="58262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NZ" sz="1400" dirty="0">
                <a:solidFill>
                  <a:schemeClr val="bg1"/>
                </a:solidFill>
              </a:rPr>
              <a:t>DZ 5</a:t>
            </a:r>
          </a:p>
        </p:txBody>
      </p:sp>
      <p:sp>
        <p:nvSpPr>
          <p:cNvPr id="25" name="TextBox 24"/>
          <p:cNvSpPr txBox="1"/>
          <p:nvPr/>
        </p:nvSpPr>
        <p:spPr>
          <a:xfrm>
            <a:off x="7754264" y="2616714"/>
            <a:ext cx="2090867" cy="646331"/>
          </a:xfrm>
          <a:prstGeom prst="rect">
            <a:avLst/>
          </a:prstGeom>
          <a:noFill/>
        </p:spPr>
        <p:txBody>
          <a:bodyPr wrap="square" rtlCol="0">
            <a:spAutoFit/>
          </a:bodyPr>
          <a:lstStyle/>
          <a:p>
            <a:pPr algn="ctr"/>
            <a:r>
              <a:rPr lang="en-NZ" sz="1800" dirty="0">
                <a:solidFill>
                  <a:srgbClr val="C00000"/>
                </a:solidFill>
              </a:rPr>
              <a:t>(Revenue / Volume) </a:t>
            </a:r>
          </a:p>
        </p:txBody>
      </p:sp>
      <p:sp>
        <p:nvSpPr>
          <p:cNvPr id="37" name="TextBox 36"/>
          <p:cNvSpPr txBox="1"/>
          <p:nvPr/>
        </p:nvSpPr>
        <p:spPr>
          <a:xfrm>
            <a:off x="7010373" y="1705265"/>
            <a:ext cx="3400528" cy="923330"/>
          </a:xfrm>
          <a:prstGeom prst="rect">
            <a:avLst/>
          </a:prstGeom>
          <a:noFill/>
        </p:spPr>
        <p:txBody>
          <a:bodyPr wrap="square" rtlCol="0">
            <a:spAutoFit/>
          </a:bodyPr>
          <a:lstStyle/>
          <a:p>
            <a:pPr algn="ctr"/>
            <a:r>
              <a:rPr lang="en-NZ" sz="1800" dirty="0">
                <a:solidFill>
                  <a:srgbClr val="C00000"/>
                </a:solidFill>
              </a:rPr>
              <a:t>This shows approximately how much is paid per GJ for gas transmission</a:t>
            </a:r>
          </a:p>
        </p:txBody>
      </p:sp>
      <p:sp>
        <p:nvSpPr>
          <p:cNvPr id="39" name="TextBox 38"/>
          <p:cNvSpPr txBox="1"/>
          <p:nvPr/>
        </p:nvSpPr>
        <p:spPr>
          <a:xfrm>
            <a:off x="2873261" y="5339098"/>
            <a:ext cx="809050" cy="369332"/>
          </a:xfrm>
          <a:prstGeom prst="rect">
            <a:avLst/>
          </a:prstGeom>
          <a:noFill/>
        </p:spPr>
        <p:txBody>
          <a:bodyPr wrap="square" rtlCol="0">
            <a:spAutoFit/>
          </a:bodyPr>
          <a:lstStyle/>
          <a:p>
            <a:r>
              <a:rPr lang="en-NZ" sz="1800" dirty="0">
                <a:solidFill>
                  <a:srgbClr val="C00000"/>
                </a:solidFill>
              </a:rPr>
              <a:t>$0.50</a:t>
            </a:r>
          </a:p>
        </p:txBody>
      </p:sp>
      <p:sp>
        <p:nvSpPr>
          <p:cNvPr id="43" name="TextBox 42"/>
          <p:cNvSpPr txBox="1"/>
          <p:nvPr/>
        </p:nvSpPr>
        <p:spPr>
          <a:xfrm>
            <a:off x="3072681" y="4735399"/>
            <a:ext cx="809050" cy="369332"/>
          </a:xfrm>
          <a:prstGeom prst="rect">
            <a:avLst/>
          </a:prstGeom>
          <a:noFill/>
        </p:spPr>
        <p:txBody>
          <a:bodyPr wrap="square" rtlCol="0">
            <a:spAutoFit/>
          </a:bodyPr>
          <a:lstStyle/>
          <a:p>
            <a:r>
              <a:rPr lang="en-NZ" sz="1800" dirty="0">
                <a:solidFill>
                  <a:srgbClr val="C00000"/>
                </a:solidFill>
              </a:rPr>
              <a:t>$2.00</a:t>
            </a:r>
          </a:p>
        </p:txBody>
      </p:sp>
      <p:sp>
        <p:nvSpPr>
          <p:cNvPr id="44" name="TextBox 43"/>
          <p:cNvSpPr txBox="1"/>
          <p:nvPr/>
        </p:nvSpPr>
        <p:spPr>
          <a:xfrm>
            <a:off x="3161166" y="3624719"/>
            <a:ext cx="809050" cy="369332"/>
          </a:xfrm>
          <a:prstGeom prst="rect">
            <a:avLst/>
          </a:prstGeom>
          <a:noFill/>
        </p:spPr>
        <p:txBody>
          <a:bodyPr wrap="square" rtlCol="0">
            <a:spAutoFit/>
          </a:bodyPr>
          <a:lstStyle/>
          <a:p>
            <a:r>
              <a:rPr lang="en-NZ" sz="1800" dirty="0">
                <a:solidFill>
                  <a:srgbClr val="C00000"/>
                </a:solidFill>
              </a:rPr>
              <a:t>$1.90</a:t>
            </a:r>
          </a:p>
        </p:txBody>
      </p:sp>
      <p:sp>
        <p:nvSpPr>
          <p:cNvPr id="45" name="TextBox 44"/>
          <p:cNvSpPr txBox="1"/>
          <p:nvPr/>
        </p:nvSpPr>
        <p:spPr>
          <a:xfrm>
            <a:off x="3115444" y="2893713"/>
            <a:ext cx="809050" cy="369332"/>
          </a:xfrm>
          <a:prstGeom prst="rect">
            <a:avLst/>
          </a:prstGeom>
          <a:noFill/>
        </p:spPr>
        <p:txBody>
          <a:bodyPr wrap="square" rtlCol="0">
            <a:spAutoFit/>
          </a:bodyPr>
          <a:lstStyle/>
          <a:p>
            <a:r>
              <a:rPr lang="en-NZ" sz="1800" dirty="0">
                <a:solidFill>
                  <a:srgbClr val="C00000"/>
                </a:solidFill>
              </a:rPr>
              <a:t>$2.30</a:t>
            </a:r>
          </a:p>
        </p:txBody>
      </p:sp>
      <p:sp>
        <p:nvSpPr>
          <p:cNvPr id="46" name="TextBox 45"/>
          <p:cNvSpPr txBox="1"/>
          <p:nvPr/>
        </p:nvSpPr>
        <p:spPr>
          <a:xfrm>
            <a:off x="2915827" y="4128853"/>
            <a:ext cx="809050" cy="369332"/>
          </a:xfrm>
          <a:prstGeom prst="rect">
            <a:avLst/>
          </a:prstGeom>
          <a:noFill/>
        </p:spPr>
        <p:txBody>
          <a:bodyPr wrap="square" rtlCol="0">
            <a:spAutoFit/>
          </a:bodyPr>
          <a:lstStyle/>
          <a:p>
            <a:r>
              <a:rPr lang="en-NZ" sz="1800" dirty="0">
                <a:solidFill>
                  <a:srgbClr val="C00000"/>
                </a:solidFill>
              </a:rPr>
              <a:t>$1.30</a:t>
            </a:r>
          </a:p>
        </p:txBody>
      </p:sp>
      <p:cxnSp>
        <p:nvCxnSpPr>
          <p:cNvPr id="47" name="Straight Connector 46"/>
          <p:cNvCxnSpPr/>
          <p:nvPr/>
        </p:nvCxnSpPr>
        <p:spPr>
          <a:xfrm flipH="1" flipV="1">
            <a:off x="3675464" y="4307876"/>
            <a:ext cx="1333585" cy="981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11368" y="2789781"/>
            <a:ext cx="809050" cy="369332"/>
          </a:xfrm>
          <a:prstGeom prst="rect">
            <a:avLst/>
          </a:prstGeom>
          <a:noFill/>
        </p:spPr>
        <p:txBody>
          <a:bodyPr wrap="square" rtlCol="0">
            <a:spAutoFit/>
          </a:bodyPr>
          <a:lstStyle/>
          <a:p>
            <a:r>
              <a:rPr lang="en-NZ" sz="1800" dirty="0">
                <a:solidFill>
                  <a:srgbClr val="C00000"/>
                </a:solidFill>
              </a:rPr>
              <a:t>$2.00</a:t>
            </a:r>
          </a:p>
        </p:txBody>
      </p:sp>
      <p:cxnSp>
        <p:nvCxnSpPr>
          <p:cNvPr id="49" name="Straight Connector 48"/>
          <p:cNvCxnSpPr>
            <a:stCxn id="29" idx="0"/>
          </p:cNvCxnSpPr>
          <p:nvPr/>
        </p:nvCxnSpPr>
        <p:spPr>
          <a:xfrm flipV="1">
            <a:off x="5425462" y="3169186"/>
            <a:ext cx="88631" cy="6948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460101" y="2957795"/>
            <a:ext cx="809050" cy="369332"/>
          </a:xfrm>
          <a:prstGeom prst="rect">
            <a:avLst/>
          </a:prstGeom>
          <a:noFill/>
        </p:spPr>
        <p:txBody>
          <a:bodyPr wrap="square" rtlCol="0">
            <a:spAutoFit/>
          </a:bodyPr>
          <a:lstStyle/>
          <a:p>
            <a:r>
              <a:rPr lang="en-NZ" sz="1800" dirty="0">
                <a:solidFill>
                  <a:srgbClr val="C00000"/>
                </a:solidFill>
              </a:rPr>
              <a:t>$2.30</a:t>
            </a:r>
          </a:p>
        </p:txBody>
      </p:sp>
      <p:cxnSp>
        <p:nvCxnSpPr>
          <p:cNvPr id="51" name="Straight Connector 50"/>
          <p:cNvCxnSpPr/>
          <p:nvPr/>
        </p:nvCxnSpPr>
        <p:spPr>
          <a:xfrm flipV="1">
            <a:off x="6161673" y="3342038"/>
            <a:ext cx="592128" cy="5834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159793" y="5587254"/>
            <a:ext cx="809050" cy="369332"/>
          </a:xfrm>
          <a:prstGeom prst="rect">
            <a:avLst/>
          </a:prstGeom>
          <a:noFill/>
        </p:spPr>
        <p:txBody>
          <a:bodyPr wrap="square" rtlCol="0">
            <a:spAutoFit/>
          </a:bodyPr>
          <a:lstStyle/>
          <a:p>
            <a:r>
              <a:rPr lang="en-NZ" sz="1800" dirty="0">
                <a:solidFill>
                  <a:srgbClr val="C00000"/>
                </a:solidFill>
              </a:rPr>
              <a:t>$2.35</a:t>
            </a:r>
          </a:p>
        </p:txBody>
      </p:sp>
      <p:cxnSp>
        <p:nvCxnSpPr>
          <p:cNvPr id="53" name="Straight Connector 52"/>
          <p:cNvCxnSpPr>
            <a:endCxn id="52" idx="1"/>
          </p:cNvCxnSpPr>
          <p:nvPr/>
        </p:nvCxnSpPr>
        <p:spPr>
          <a:xfrm>
            <a:off x="6172072" y="5233973"/>
            <a:ext cx="987721" cy="5379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38328" y="3653800"/>
            <a:ext cx="809050" cy="369332"/>
          </a:xfrm>
          <a:prstGeom prst="rect">
            <a:avLst/>
          </a:prstGeom>
          <a:noFill/>
        </p:spPr>
        <p:txBody>
          <a:bodyPr wrap="square" rtlCol="0">
            <a:spAutoFit/>
          </a:bodyPr>
          <a:lstStyle/>
          <a:p>
            <a:r>
              <a:rPr lang="en-NZ" sz="1800" dirty="0">
                <a:solidFill>
                  <a:srgbClr val="C00000"/>
                </a:solidFill>
              </a:rPr>
              <a:t>$2.40</a:t>
            </a:r>
          </a:p>
        </p:txBody>
      </p:sp>
      <p:cxnSp>
        <p:nvCxnSpPr>
          <p:cNvPr id="55" name="Straight Connector 54"/>
          <p:cNvCxnSpPr>
            <a:endCxn id="54" idx="2"/>
          </p:cNvCxnSpPr>
          <p:nvPr/>
        </p:nvCxnSpPr>
        <p:spPr>
          <a:xfrm flipV="1">
            <a:off x="7054780" y="4023132"/>
            <a:ext cx="788073" cy="5543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61464" y="4824597"/>
            <a:ext cx="809050" cy="369332"/>
          </a:xfrm>
          <a:prstGeom prst="rect">
            <a:avLst/>
          </a:prstGeom>
          <a:noFill/>
        </p:spPr>
        <p:txBody>
          <a:bodyPr wrap="square" rtlCol="0">
            <a:spAutoFit/>
          </a:bodyPr>
          <a:lstStyle/>
          <a:p>
            <a:r>
              <a:rPr lang="en-NZ" sz="1800" dirty="0">
                <a:solidFill>
                  <a:srgbClr val="C00000"/>
                </a:solidFill>
              </a:rPr>
              <a:t>$2.45</a:t>
            </a:r>
          </a:p>
        </p:txBody>
      </p:sp>
      <p:sp>
        <p:nvSpPr>
          <p:cNvPr id="57" name="TextBox 56"/>
          <p:cNvSpPr txBox="1"/>
          <p:nvPr/>
        </p:nvSpPr>
        <p:spPr>
          <a:xfrm>
            <a:off x="3675464" y="5824278"/>
            <a:ext cx="809050" cy="369332"/>
          </a:xfrm>
          <a:prstGeom prst="rect">
            <a:avLst/>
          </a:prstGeom>
          <a:noFill/>
        </p:spPr>
        <p:txBody>
          <a:bodyPr wrap="square" rtlCol="0">
            <a:spAutoFit/>
          </a:bodyPr>
          <a:lstStyle/>
          <a:p>
            <a:r>
              <a:rPr lang="en-NZ" sz="1800" dirty="0">
                <a:solidFill>
                  <a:srgbClr val="C00000"/>
                </a:solidFill>
              </a:rPr>
              <a:t>$1.75</a:t>
            </a:r>
          </a:p>
        </p:txBody>
      </p:sp>
      <p:sp>
        <p:nvSpPr>
          <p:cNvPr id="58" name="TextBox 57"/>
          <p:cNvSpPr txBox="1"/>
          <p:nvPr/>
        </p:nvSpPr>
        <p:spPr>
          <a:xfrm>
            <a:off x="6183609" y="6797462"/>
            <a:ext cx="809050" cy="369332"/>
          </a:xfrm>
          <a:prstGeom prst="rect">
            <a:avLst/>
          </a:prstGeom>
          <a:noFill/>
        </p:spPr>
        <p:txBody>
          <a:bodyPr wrap="square" rtlCol="0">
            <a:spAutoFit/>
          </a:bodyPr>
          <a:lstStyle/>
          <a:p>
            <a:r>
              <a:rPr lang="en-NZ" sz="1800" dirty="0">
                <a:solidFill>
                  <a:srgbClr val="C00000"/>
                </a:solidFill>
              </a:rPr>
              <a:t>$1.82</a:t>
            </a:r>
          </a:p>
        </p:txBody>
      </p:sp>
      <p:sp>
        <p:nvSpPr>
          <p:cNvPr id="59" name="TextBox 58"/>
          <p:cNvSpPr txBox="1"/>
          <p:nvPr/>
        </p:nvSpPr>
        <p:spPr>
          <a:xfrm>
            <a:off x="7584677" y="6404897"/>
            <a:ext cx="809050" cy="369332"/>
          </a:xfrm>
          <a:prstGeom prst="rect">
            <a:avLst/>
          </a:prstGeom>
          <a:noFill/>
        </p:spPr>
        <p:txBody>
          <a:bodyPr wrap="square" rtlCol="0">
            <a:spAutoFit/>
          </a:bodyPr>
          <a:lstStyle/>
          <a:p>
            <a:r>
              <a:rPr lang="en-NZ" sz="1800" dirty="0">
                <a:solidFill>
                  <a:srgbClr val="C00000"/>
                </a:solidFill>
              </a:rPr>
              <a:t>$1.90</a:t>
            </a:r>
          </a:p>
        </p:txBody>
      </p:sp>
      <p:cxnSp>
        <p:nvCxnSpPr>
          <p:cNvPr id="60" name="Straight Connector 59"/>
          <p:cNvCxnSpPr/>
          <p:nvPr/>
        </p:nvCxnSpPr>
        <p:spPr>
          <a:xfrm>
            <a:off x="6875941" y="6139086"/>
            <a:ext cx="620187" cy="414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818552" y="6557012"/>
            <a:ext cx="353520" cy="4251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77786" y="6717549"/>
            <a:ext cx="809050" cy="369332"/>
          </a:xfrm>
          <a:prstGeom prst="rect">
            <a:avLst/>
          </a:prstGeom>
          <a:noFill/>
        </p:spPr>
        <p:txBody>
          <a:bodyPr wrap="square" rtlCol="0">
            <a:spAutoFit/>
          </a:bodyPr>
          <a:lstStyle/>
          <a:p>
            <a:r>
              <a:rPr lang="en-NZ" sz="1800" dirty="0">
                <a:solidFill>
                  <a:srgbClr val="C00000"/>
                </a:solidFill>
              </a:rPr>
              <a:t>$2.10</a:t>
            </a:r>
          </a:p>
        </p:txBody>
      </p:sp>
      <p:cxnSp>
        <p:nvCxnSpPr>
          <p:cNvPr id="63" name="Straight Connector 62"/>
          <p:cNvCxnSpPr>
            <a:stCxn id="43" idx="3"/>
          </p:cNvCxnSpPr>
          <p:nvPr/>
        </p:nvCxnSpPr>
        <p:spPr>
          <a:xfrm flipV="1">
            <a:off x="3881731" y="4652506"/>
            <a:ext cx="413223" cy="2675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3" idx="3"/>
            <a:endCxn id="30" idx="1"/>
          </p:cNvCxnSpPr>
          <p:nvPr/>
        </p:nvCxnSpPr>
        <p:spPr>
          <a:xfrm>
            <a:off x="3881731" y="4920065"/>
            <a:ext cx="1127318" cy="891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8926" y="2887034"/>
            <a:ext cx="2699874" cy="3170099"/>
          </a:xfrm>
          <a:prstGeom prst="rect">
            <a:avLst/>
          </a:prstGeom>
          <a:noFill/>
        </p:spPr>
        <p:txBody>
          <a:bodyPr wrap="square" rtlCol="0">
            <a:spAutoFit/>
          </a:bodyPr>
          <a:lstStyle/>
          <a:p>
            <a:r>
              <a:rPr lang="en-NZ" sz="2000" dirty="0"/>
              <a:t>Changes from earlier illustration reflect:</a:t>
            </a:r>
          </a:p>
          <a:p>
            <a:pPr marL="342900" indent="-342900">
              <a:buFont typeface="Arial" panose="020B0604020202020204" pitchFamily="34" charset="0"/>
              <a:buChar char="•"/>
            </a:pPr>
            <a:r>
              <a:rPr lang="en-NZ" sz="2000" dirty="0"/>
              <a:t>Reduction in number of delivery zones</a:t>
            </a:r>
          </a:p>
          <a:p>
            <a:pPr marL="342900" indent="-342900">
              <a:buFont typeface="Arial" panose="020B0604020202020204" pitchFamily="34" charset="0"/>
              <a:buChar char="•"/>
            </a:pPr>
            <a:r>
              <a:rPr lang="en-NZ" sz="2000" dirty="0"/>
              <a:t>Use of 2017/18 VTC prices</a:t>
            </a:r>
          </a:p>
          <a:p>
            <a:pPr marL="342900" indent="-342900">
              <a:buFont typeface="Arial" panose="020B0604020202020204" pitchFamily="34" charset="0"/>
              <a:buChar char="•"/>
            </a:pPr>
            <a:r>
              <a:rPr lang="en-NZ" sz="2000" dirty="0"/>
              <a:t>Some reallocation of intra-pipeline revenues</a:t>
            </a:r>
          </a:p>
        </p:txBody>
      </p:sp>
      <p:sp>
        <p:nvSpPr>
          <p:cNvPr id="5" name="Rectangle 4"/>
          <p:cNvSpPr/>
          <p:nvPr/>
        </p:nvSpPr>
        <p:spPr>
          <a:xfrm>
            <a:off x="8896990" y="3749254"/>
            <a:ext cx="1609598" cy="3477875"/>
          </a:xfrm>
          <a:prstGeom prst="rect">
            <a:avLst/>
          </a:prstGeom>
        </p:spPr>
        <p:txBody>
          <a:bodyPr wrap="square">
            <a:spAutoFit/>
          </a:bodyPr>
          <a:lstStyle/>
          <a:p>
            <a:r>
              <a:rPr lang="en-NZ" sz="2000" dirty="0"/>
              <a:t>* Hamilton (Zone 5) will, over time, be transitioned to a price equal to its zonal neighbours (Zones 2, 6 and 11)</a:t>
            </a:r>
          </a:p>
        </p:txBody>
      </p:sp>
    </p:spTree>
    <p:extLst>
      <p:ext uri="{BB962C8B-B14F-4D97-AF65-F5344CB8AC3E}">
        <p14:creationId xmlns:p14="http://schemas.microsoft.com/office/powerpoint/2010/main" val="215982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6198"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Is the change to GTAC likely to create price shock?</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8</a:t>
            </a:fld>
            <a:endParaRPr lang="en-NZ" sz="1400" dirty="0"/>
          </a:p>
        </p:txBody>
      </p:sp>
      <p:sp>
        <p:nvSpPr>
          <p:cNvPr id="3" name="TextBox 2"/>
          <p:cNvSpPr txBox="1"/>
          <p:nvPr/>
        </p:nvSpPr>
        <p:spPr>
          <a:xfrm>
            <a:off x="261728" y="1539260"/>
            <a:ext cx="10053345" cy="57861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We aim to minimise price shock in moving to the GTAC</a:t>
            </a:r>
          </a:p>
          <a:p>
            <a:pPr marL="342900" indent="-342900">
              <a:spcAft>
                <a:spcPts val="600"/>
              </a:spcAft>
              <a:buFont typeface="Arial" panose="020B0604020202020204" pitchFamily="34" charset="0"/>
              <a:buChar char="•"/>
            </a:pPr>
            <a:r>
              <a:rPr lang="en-NZ" sz="2000" dirty="0"/>
              <a:t>We must all acknowledge, however, that some degree of price change must accompany a single code (since the access product definitions will change):</a:t>
            </a:r>
          </a:p>
          <a:p>
            <a:pPr marL="864428" lvl="1" indent="-342900">
              <a:buFont typeface="Arial" panose="020B0604020202020204" pitchFamily="34" charset="0"/>
              <a:buChar char="•"/>
            </a:pPr>
            <a:r>
              <a:rPr lang="en-NZ" sz="2000" dirty="0"/>
              <a:t>Shippers with higher utilisation of reserved capacity can expect to pay more under GTAC (all else being equal)</a:t>
            </a:r>
          </a:p>
          <a:p>
            <a:pPr marL="864428" lvl="1" indent="-342900">
              <a:spcAft>
                <a:spcPts val="600"/>
              </a:spcAft>
              <a:buFont typeface="Arial" panose="020B0604020202020204" pitchFamily="34" charset="0"/>
              <a:buChar char="•"/>
            </a:pPr>
            <a:r>
              <a:rPr lang="en-NZ" sz="2000" dirty="0"/>
              <a:t>Shippers with lower utilisation of reserved capacity can expect to pay less under the GTAC (all else being equal)</a:t>
            </a:r>
          </a:p>
          <a:p>
            <a:pPr marL="342900" indent="-342900">
              <a:spcAft>
                <a:spcPts val="600"/>
              </a:spcAft>
              <a:buFont typeface="Arial" panose="020B0604020202020204" pitchFamily="34" charset="0"/>
              <a:buChar char="•"/>
            </a:pPr>
            <a:r>
              <a:rPr lang="en-NZ" sz="2000" dirty="0"/>
              <a:t>Parties that nominate accurately will pay less per GJ than other parties</a:t>
            </a:r>
          </a:p>
          <a:p>
            <a:pPr marL="342900" indent="-342900">
              <a:spcAft>
                <a:spcPts val="600"/>
              </a:spcAft>
              <a:buFont typeface="Arial" panose="020B0604020202020204" pitchFamily="34" charset="0"/>
              <a:buChar char="•"/>
            </a:pPr>
            <a:r>
              <a:rPr lang="en-NZ" sz="2000" dirty="0"/>
              <a:t>From the information we have received from shippers, it seems likely that:</a:t>
            </a:r>
          </a:p>
          <a:p>
            <a:pPr marL="864428" lvl="1" indent="-342900">
              <a:spcAft>
                <a:spcPts val="600"/>
              </a:spcAft>
              <a:buFont typeface="Arial" panose="020B0604020202020204" pitchFamily="34" charset="0"/>
              <a:buChar char="•"/>
            </a:pPr>
            <a:r>
              <a:rPr lang="en-NZ" sz="2000" dirty="0"/>
              <a:t>Some users may face significant changes in transmission charges – although as a proportion of their total gas charges, the changes are much less material (e.g. if transmission price to a user increases by 20% but transmission is only 10% of total gas charges, then the overall increase in gas charges is 2% (assuming direct pass-through))</a:t>
            </a:r>
          </a:p>
          <a:p>
            <a:pPr marL="864428" lvl="1" indent="-342900">
              <a:spcAft>
                <a:spcPts val="600"/>
              </a:spcAft>
              <a:buFont typeface="Arial" panose="020B0604020202020204" pitchFamily="34" charset="0"/>
              <a:buChar char="•"/>
            </a:pPr>
            <a:r>
              <a:rPr lang="en-NZ" sz="2000" dirty="0"/>
              <a:t>The impact will be much less for each shipper, since shippers serve a diverse customer base. Hence, the ultimate price impact for users will depend on how shippers pass-through price changes</a:t>
            </a:r>
          </a:p>
        </p:txBody>
      </p:sp>
    </p:spTree>
    <p:extLst>
      <p:ext uri="{BB962C8B-B14F-4D97-AF65-F5344CB8AC3E}">
        <p14:creationId xmlns:p14="http://schemas.microsoft.com/office/powerpoint/2010/main" val="146179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89" y="3648310"/>
            <a:ext cx="9089390" cy="1620771"/>
          </a:xfrm>
        </p:spPr>
        <p:txBody>
          <a:bodyPr/>
          <a:lstStyle/>
          <a:p>
            <a:pPr algn="ctr"/>
            <a:r>
              <a:rPr lang="en-NZ" sz="3200" dirty="0">
                <a:solidFill>
                  <a:schemeClr val="tx1"/>
                </a:solidFill>
              </a:rPr>
              <a:t>Material changes in revised draft GTAC</a:t>
            </a:r>
            <a:br>
              <a:rPr lang="en-NZ" sz="3200"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7663604" y="7008174"/>
            <a:ext cx="2495127" cy="402567"/>
          </a:xfrm>
        </p:spPr>
        <p:txBody>
          <a:bodyPr/>
          <a:lstStyle/>
          <a:p>
            <a:pPr algn="r"/>
            <a:fld id="{6024287E-C819-4B81-ADE4-C836522F99EB}" type="slidenum">
              <a:rPr lang="en-NZ" sz="1400" smtClean="0"/>
              <a:pPr algn="r"/>
              <a:t>9</a:t>
            </a:fld>
            <a:endParaRPr lang="en-NZ" sz="1400" dirty="0"/>
          </a:p>
        </p:txBody>
      </p:sp>
    </p:spTree>
    <p:extLst>
      <p:ext uri="{BB962C8B-B14F-4D97-AF65-F5344CB8AC3E}">
        <p14:creationId xmlns:p14="http://schemas.microsoft.com/office/powerpoint/2010/main" val="2223494864"/>
      </p:ext>
    </p:extLst>
  </p:cSld>
  <p:clrMapOvr>
    <a:masterClrMapping/>
  </p:clrMapOvr>
</p:sld>
</file>

<file path=ppt/theme/theme1.xml><?xml version="1.0" encoding="utf-8"?>
<a:theme xmlns:a="http://schemas.openxmlformats.org/drawingml/2006/main" name="First Gas PPT Template V6">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Gas PPT Template V6.potx</Template>
  <TotalTime>13980</TotalTime>
  <Words>2135</Words>
  <Application>Microsoft Office PowerPoint</Application>
  <PresentationFormat>Custom</PresentationFormat>
  <Paragraphs>214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Lucida Grande</vt:lpstr>
      <vt:lpstr>Wingdings</vt:lpstr>
      <vt:lpstr>First Gas PPT Template V6</vt:lpstr>
      <vt:lpstr>Gas Transmission Access: Revised Draft GTAC Release       </vt:lpstr>
      <vt:lpstr>PowerPoint Presentation</vt:lpstr>
      <vt:lpstr>PowerPoint Presentation</vt:lpstr>
      <vt:lpstr>PowerPoint Presentation</vt:lpstr>
      <vt:lpstr>Updated information on zones and pricing </vt:lpstr>
      <vt:lpstr>PowerPoint Presentation</vt:lpstr>
      <vt:lpstr>PowerPoint Presentation</vt:lpstr>
      <vt:lpstr>PowerPoint Presentation</vt:lpstr>
      <vt:lpstr>Material changes in revised draft GTAC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Ranson</dc:creator>
  <cp:lastModifiedBy>Ben Gerritsen</cp:lastModifiedBy>
  <cp:revision>645</cp:revision>
  <cp:lastPrinted>2017-08-16T21:25:49Z</cp:lastPrinted>
  <dcterms:created xsi:type="dcterms:W3CDTF">2016-03-15T20:45:13Z</dcterms:created>
  <dcterms:modified xsi:type="dcterms:W3CDTF">2017-09-11T05:16:24Z</dcterms:modified>
</cp:coreProperties>
</file>