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366" r:id="rId2"/>
    <p:sldId id="358" r:id="rId3"/>
    <p:sldId id="568" r:id="rId4"/>
    <p:sldId id="548" r:id="rId5"/>
    <p:sldId id="583" r:id="rId6"/>
    <p:sldId id="536" r:id="rId7"/>
    <p:sldId id="558" r:id="rId8"/>
    <p:sldId id="571" r:id="rId9"/>
    <p:sldId id="566" r:id="rId10"/>
    <p:sldId id="551" r:id="rId11"/>
    <p:sldId id="552" r:id="rId12"/>
    <p:sldId id="561" r:id="rId13"/>
    <p:sldId id="613" r:id="rId14"/>
    <p:sldId id="586" r:id="rId15"/>
    <p:sldId id="585" r:id="rId16"/>
    <p:sldId id="563" r:id="rId17"/>
    <p:sldId id="588" r:id="rId18"/>
    <p:sldId id="589" r:id="rId19"/>
    <p:sldId id="590" r:id="rId20"/>
    <p:sldId id="591" r:id="rId21"/>
    <p:sldId id="592" r:id="rId22"/>
    <p:sldId id="593" r:id="rId23"/>
    <p:sldId id="594" r:id="rId24"/>
    <p:sldId id="595" r:id="rId25"/>
    <p:sldId id="596" r:id="rId26"/>
    <p:sldId id="597" r:id="rId27"/>
    <p:sldId id="598" r:id="rId28"/>
    <p:sldId id="599" r:id="rId29"/>
    <p:sldId id="600" r:id="rId30"/>
    <p:sldId id="601" r:id="rId31"/>
    <p:sldId id="564" r:id="rId32"/>
    <p:sldId id="555" r:id="rId33"/>
    <p:sldId id="556" r:id="rId34"/>
    <p:sldId id="559" r:id="rId35"/>
    <p:sldId id="602" r:id="rId36"/>
    <p:sldId id="603" r:id="rId37"/>
    <p:sldId id="604" r:id="rId38"/>
    <p:sldId id="554" r:id="rId39"/>
    <p:sldId id="605" r:id="rId40"/>
    <p:sldId id="606" r:id="rId41"/>
    <p:sldId id="607" r:id="rId42"/>
    <p:sldId id="608" r:id="rId43"/>
    <p:sldId id="609" r:id="rId44"/>
    <p:sldId id="610" r:id="rId45"/>
    <p:sldId id="611" r:id="rId46"/>
    <p:sldId id="553" r:id="rId47"/>
    <p:sldId id="587" r:id="rId48"/>
    <p:sldId id="570" r:id="rId49"/>
    <p:sldId id="619" r:id="rId50"/>
    <p:sldId id="618" r:id="rId51"/>
    <p:sldId id="614" r:id="rId52"/>
    <p:sldId id="615" r:id="rId53"/>
    <p:sldId id="616" r:id="rId54"/>
    <p:sldId id="617" r:id="rId55"/>
    <p:sldId id="612" r:id="rId56"/>
  </p:sldIdLst>
  <p:sldSz cx="10693400" cy="7561263"/>
  <p:notesSz cx="6797675" cy="9926638"/>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7B1482-D81C-014A-96E6-69CDD8B81504}">
          <p14:sldIdLst>
            <p14:sldId id="366"/>
            <p14:sldId id="358"/>
            <p14:sldId id="568"/>
            <p14:sldId id="548"/>
            <p14:sldId id="583"/>
            <p14:sldId id="536"/>
            <p14:sldId id="558"/>
            <p14:sldId id="571"/>
            <p14:sldId id="566"/>
            <p14:sldId id="551"/>
            <p14:sldId id="552"/>
            <p14:sldId id="561"/>
            <p14:sldId id="613"/>
            <p14:sldId id="586"/>
            <p14:sldId id="585"/>
            <p14:sldId id="563"/>
            <p14:sldId id="588"/>
            <p14:sldId id="589"/>
            <p14:sldId id="590"/>
            <p14:sldId id="591"/>
            <p14:sldId id="592"/>
            <p14:sldId id="593"/>
            <p14:sldId id="594"/>
            <p14:sldId id="595"/>
            <p14:sldId id="596"/>
            <p14:sldId id="597"/>
            <p14:sldId id="598"/>
            <p14:sldId id="599"/>
            <p14:sldId id="600"/>
            <p14:sldId id="601"/>
            <p14:sldId id="564"/>
            <p14:sldId id="555"/>
            <p14:sldId id="556"/>
            <p14:sldId id="559"/>
            <p14:sldId id="602"/>
            <p14:sldId id="603"/>
            <p14:sldId id="604"/>
            <p14:sldId id="554"/>
            <p14:sldId id="605"/>
            <p14:sldId id="606"/>
            <p14:sldId id="607"/>
            <p14:sldId id="608"/>
            <p14:sldId id="609"/>
            <p14:sldId id="610"/>
            <p14:sldId id="611"/>
            <p14:sldId id="553"/>
            <p14:sldId id="587"/>
            <p14:sldId id="570"/>
            <p14:sldId id="619"/>
            <p14:sldId id="618"/>
            <p14:sldId id="614"/>
            <p14:sldId id="615"/>
            <p14:sldId id="616"/>
            <p14:sldId id="617"/>
            <p14:sldId id="612"/>
          </p14:sldIdLst>
        </p14:section>
      </p14:sectionLst>
    </p:ext>
    <p:ext uri="{EFAFB233-063F-42B5-8137-9DF3F51BA10A}">
      <p15:sldGuideLst xmlns:p15="http://schemas.microsoft.com/office/powerpoint/2012/main">
        <p15:guide id="1" orient="horz" pos="238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Ben Gerritsen" initials="BG" lastIdx="13" clrIdx="28">
    <p:extLst/>
  </p:cmAuthor>
  <p:cmAuthor id="1" name="Chris Bolton" initials="CB" lastIdx="6" clrIdx="0">
    <p:extLst/>
  </p:cmAuthor>
  <p:cmAuthor id="30" name="Don Gray" initials="DG [2]" lastIdx="2" clrIdx="29">
    <p:extLst/>
  </p:cmAuthor>
  <p:cmAuthor id="2" name="Bruce Girdwood" initials="BG" lastIdx="1" clrIdx="1">
    <p:extLst/>
  </p:cmAuthor>
  <p:cmAuthor id="31" name="John Blackstock" initials="JB" lastIdx="9" clrIdx="30">
    <p:extLst/>
  </p:cmAuthor>
  <p:cmAuthor id="3" name="Bruce Girdwood" initials="BG [2]" lastIdx="1" clrIdx="2">
    <p:extLst/>
  </p:cmAuthor>
  <p:cmAuthor id="4" name="Bruce Girdwood" initials="BG [3]" lastIdx="1" clrIdx="3">
    <p:extLst/>
  </p:cmAuthor>
  <p:cmAuthor id="5" name="Bruce Girdwood" initials="BG [4]" lastIdx="1" clrIdx="4">
    <p:extLst/>
  </p:cmAuthor>
  <p:cmAuthor id="6" name="Bruce Girdwood" initials="BG [5]" lastIdx="1" clrIdx="5">
    <p:extLst/>
  </p:cmAuthor>
  <p:cmAuthor id="7" name="Bruce Girdwood" initials="BG [6]" lastIdx="1" clrIdx="6">
    <p:extLst/>
  </p:cmAuthor>
  <p:cmAuthor id="8" name="Bruce Girdwood" initials="BG [7]" lastIdx="1" clrIdx="7">
    <p:extLst/>
  </p:cmAuthor>
  <p:cmAuthor id="9" name="Bruce Girdwood" initials="BG [5] [2]" lastIdx="1" clrIdx="8">
    <p:extLst/>
  </p:cmAuthor>
  <p:cmAuthor id="10" name="Bruce Girdwood" initials="BG [4] [2]" lastIdx="1" clrIdx="9">
    <p:extLst/>
  </p:cmAuthor>
  <p:cmAuthor id="11" name="Bruce Girdwood" initials="BG [8]" lastIdx="1" clrIdx="10">
    <p:extLst/>
  </p:cmAuthor>
  <p:cmAuthor id="12" name="Bruce Girdwood" initials="BG [5] [3]" lastIdx="1" clrIdx="11">
    <p:extLst/>
  </p:cmAuthor>
  <p:cmAuthor id="13" name="Bruce Girdwood" initials="BG [4] [3]" lastIdx="1" clrIdx="12">
    <p:extLst/>
  </p:cmAuthor>
  <p:cmAuthor id="14" name="Bruce Girdwood" initials="BG [9]" lastIdx="0" clrIdx="13">
    <p:extLst/>
  </p:cmAuthor>
  <p:cmAuthor id="15" name="Bruce Girdwood" initials="BG [10]" lastIdx="1" clrIdx="14">
    <p:extLst/>
  </p:cmAuthor>
  <p:cmAuthor id="16" name="Bruce Girdwood" initials="BG [11]" lastIdx="1" clrIdx="15">
    <p:extLst/>
  </p:cmAuthor>
  <p:cmAuthor id="17" name="Bruce Girdwood" initials="BG [12]" lastIdx="1" clrIdx="16">
    <p:extLst/>
  </p:cmAuthor>
  <p:cmAuthor id="18" name="Bruce Girdwood" initials="BG [13]" lastIdx="1" clrIdx="17">
    <p:extLst/>
  </p:cmAuthor>
  <p:cmAuthor id="19" name="Bruce Girdwood" initials="BG [12] [2]" lastIdx="1" clrIdx="18">
    <p:extLst/>
  </p:cmAuthor>
  <p:cmAuthor id="20" name="Bruce Girdwood" initials="BG [12] [3]" lastIdx="1" clrIdx="19">
    <p:extLst/>
  </p:cmAuthor>
  <p:cmAuthor id="21" name="Bruce Girdwood" initials="BG [12] [3] [2]" lastIdx="1" clrIdx="20">
    <p:extLst/>
  </p:cmAuthor>
  <p:cmAuthor id="22" name="Bruce Girdwood" initials="BG [12] [3] [3]" lastIdx="1" clrIdx="21">
    <p:extLst/>
  </p:cmAuthor>
  <p:cmAuthor id="23" name="Bruce Girdwood" initials="BG [14]" lastIdx="1" clrIdx="22">
    <p:extLst/>
  </p:cmAuthor>
  <p:cmAuthor id="24" name="Bruce Girdwood" initials="BG [15]" lastIdx="1" clrIdx="23">
    <p:extLst/>
  </p:cmAuthor>
  <p:cmAuthor id="25" name="Bruce Girdwood" initials="BG [16]" lastIdx="1" clrIdx="24">
    <p:extLst/>
  </p:cmAuthor>
  <p:cmAuthor id="26" name="Bruce Girdwood" initials="BG [16] [2]" lastIdx="1" clrIdx="25">
    <p:extLst/>
  </p:cmAuthor>
  <p:cmAuthor id="27" name="Bruce Girdwood" initials="BG [17]" lastIdx="1" clrIdx="26">
    <p:extLst/>
  </p:cmAuthor>
  <p:cmAuthor id="28" name="Don Gray" initials="DG" lastIdx="3" clrIdx="2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3A1"/>
    <a:srgbClr val="FFFFFF"/>
    <a:srgbClr val="524B48"/>
    <a:srgbClr val="6184B9"/>
    <a:srgbClr val="FFD400"/>
    <a:srgbClr val="2B528E"/>
    <a:srgbClr val="5E831B"/>
    <a:srgbClr val="3B4042"/>
    <a:srgbClr val="803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47" autoAdjust="0"/>
    <p:restoredTop sz="96370" autoAdjust="0"/>
  </p:normalViewPr>
  <p:slideViewPr>
    <p:cSldViewPr snapToGrid="0">
      <p:cViewPr varScale="1">
        <p:scale>
          <a:sx n="106" d="100"/>
          <a:sy n="106" d="100"/>
        </p:scale>
        <p:origin x="1868" y="76"/>
      </p:cViewPr>
      <p:guideLst>
        <p:guide orient="horz" pos="2382"/>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40" tIns="45720" rIns="91440" bIns="45720" rtlCol="0"/>
          <a:lstStyle>
            <a:lvl1pPr algn="l">
              <a:defRPr sz="1200"/>
            </a:lvl1pPr>
          </a:lstStyle>
          <a:p>
            <a:r>
              <a:rPr lang="en-NZ"/>
              <a:t>SUBJECT TO CONSULTATION</a:t>
            </a:r>
          </a:p>
        </p:txBody>
      </p:sp>
      <p:sp>
        <p:nvSpPr>
          <p:cNvPr id="3" name="Date Placeholder 2"/>
          <p:cNvSpPr>
            <a:spLocks noGrp="1"/>
          </p:cNvSpPr>
          <p:nvPr>
            <p:ph type="dt" sz="quarter" idx="1"/>
          </p:nvPr>
        </p:nvSpPr>
        <p:spPr>
          <a:xfrm>
            <a:off x="3850445" y="1"/>
            <a:ext cx="2945659" cy="496332"/>
          </a:xfrm>
          <a:prstGeom prst="rect">
            <a:avLst/>
          </a:prstGeom>
        </p:spPr>
        <p:txBody>
          <a:bodyPr vert="horz" lIns="91440" tIns="45720" rIns="91440" bIns="45720" rtlCol="0"/>
          <a:lstStyle>
            <a:lvl1pPr algn="r">
              <a:defRPr sz="1200"/>
            </a:lvl1pPr>
          </a:lstStyle>
          <a:p>
            <a:fld id="{2C2D6816-286C-4DE8-AF47-AAEE9C11C071}" type="datetimeFigureOut">
              <a:rPr lang="en-NZ" smtClean="0"/>
              <a:t>15/09/2017</a:t>
            </a:fld>
            <a:endParaRPr lang="en-NZ"/>
          </a:p>
        </p:txBody>
      </p:sp>
      <p:sp>
        <p:nvSpPr>
          <p:cNvPr id="4" name="Footer Placeholder 3"/>
          <p:cNvSpPr>
            <a:spLocks noGrp="1"/>
          </p:cNvSpPr>
          <p:nvPr>
            <p:ph type="ftr" sz="quarter" idx="2"/>
          </p:nvPr>
        </p:nvSpPr>
        <p:spPr>
          <a:xfrm>
            <a:off x="2" y="9428585"/>
            <a:ext cx="2945659" cy="49633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5" y="9428585"/>
            <a:ext cx="2945659" cy="496332"/>
          </a:xfrm>
          <a:prstGeom prst="rect">
            <a:avLst/>
          </a:prstGeom>
        </p:spPr>
        <p:txBody>
          <a:bodyPr vert="horz" lIns="91440" tIns="45720" rIns="91440" bIns="45720" rtlCol="0" anchor="b"/>
          <a:lstStyle>
            <a:lvl1pPr algn="r">
              <a:defRPr sz="1200"/>
            </a:lvl1pPr>
          </a:lstStyle>
          <a:p>
            <a:fld id="{58FBC06A-6E73-443C-B63C-F1A64ECE6A76}" type="slidenum">
              <a:rPr lang="en-NZ" smtClean="0"/>
              <a:t>‹#›</a:t>
            </a:fld>
            <a:endParaRPr lang="en-NZ"/>
          </a:p>
        </p:txBody>
      </p:sp>
    </p:spTree>
    <p:extLst>
      <p:ext uri="{BB962C8B-B14F-4D97-AF65-F5344CB8AC3E}">
        <p14:creationId xmlns:p14="http://schemas.microsoft.com/office/powerpoint/2010/main" val="339366253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40" tIns="45720" rIns="91440" bIns="45720" rtlCol="0"/>
          <a:lstStyle>
            <a:lvl1pPr algn="l">
              <a:defRPr sz="1200"/>
            </a:lvl1pPr>
          </a:lstStyle>
          <a:p>
            <a:r>
              <a:rPr lang="en-NZ"/>
              <a:t>SUBJECT TO CONSULTATION</a:t>
            </a:r>
          </a:p>
        </p:txBody>
      </p:sp>
      <p:sp>
        <p:nvSpPr>
          <p:cNvPr id="3" name="Date Placeholder 2"/>
          <p:cNvSpPr>
            <a:spLocks noGrp="1"/>
          </p:cNvSpPr>
          <p:nvPr>
            <p:ph type="dt" idx="1"/>
          </p:nvPr>
        </p:nvSpPr>
        <p:spPr>
          <a:xfrm>
            <a:off x="3850445" y="1"/>
            <a:ext cx="2945659" cy="496332"/>
          </a:xfrm>
          <a:prstGeom prst="rect">
            <a:avLst/>
          </a:prstGeom>
        </p:spPr>
        <p:txBody>
          <a:bodyPr vert="horz" lIns="91440" tIns="45720" rIns="91440" bIns="45720" rtlCol="0"/>
          <a:lstStyle>
            <a:lvl1pPr algn="r">
              <a:defRPr sz="1200"/>
            </a:lvl1pPr>
          </a:lstStyle>
          <a:p>
            <a:fld id="{45B47486-765F-4EB5-A3AC-C6ACB5DEB9E1}" type="datetimeFigureOut">
              <a:rPr lang="en-NZ" smtClean="0"/>
              <a:pPr/>
              <a:t>15/09/2017</a:t>
            </a:fld>
            <a:endParaRPr lang="en-NZ"/>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5"/>
            <a:ext cx="5438140" cy="4466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2" y="9428585"/>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40" tIns="45720" rIns="91440" bIns="45720" rtlCol="0" anchor="b"/>
          <a:lstStyle>
            <a:lvl1pPr algn="r">
              <a:defRPr sz="1200"/>
            </a:lvl1pPr>
          </a:lstStyle>
          <a:p>
            <a:fld id="{837868AB-3D6E-4BA2-9CEE-7593714964C7}" type="slidenum">
              <a:rPr lang="en-NZ" smtClean="0"/>
              <a:pPr/>
              <a:t>‹#›</a:t>
            </a:fld>
            <a:endParaRPr lang="en-NZ"/>
          </a:p>
        </p:txBody>
      </p:sp>
    </p:spTree>
    <p:extLst>
      <p:ext uri="{BB962C8B-B14F-4D97-AF65-F5344CB8AC3E}">
        <p14:creationId xmlns:p14="http://schemas.microsoft.com/office/powerpoint/2010/main" val="10472491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37868AB-3D6E-4BA2-9CEE-7593714964C7}" type="slidenum">
              <a:rPr lang="en-NZ" smtClean="0"/>
              <a:pPr/>
              <a:t>1</a:t>
            </a:fld>
            <a:endParaRPr lang="en-NZ"/>
          </a:p>
        </p:txBody>
      </p:sp>
    </p:spTree>
    <p:extLst>
      <p:ext uri="{BB962C8B-B14F-4D97-AF65-F5344CB8AC3E}">
        <p14:creationId xmlns:p14="http://schemas.microsoft.com/office/powerpoint/2010/main" val="4083650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1" y="734219"/>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3" name="Subtitle 2"/>
          <p:cNvSpPr>
            <a:spLocks noGrp="1"/>
          </p:cNvSpPr>
          <p:nvPr>
            <p:ph type="subTitle" idx="1" hasCustomPrompt="1"/>
          </p:nvPr>
        </p:nvSpPr>
        <p:spPr>
          <a:xfrm>
            <a:off x="432001"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40" indent="0" algn="ctr">
              <a:buNone/>
              <a:defRPr>
                <a:solidFill>
                  <a:schemeClr val="tx1">
                    <a:tint val="75000"/>
                  </a:schemeClr>
                </a:solidFill>
              </a:defRPr>
            </a:lvl2pPr>
            <a:lvl3pPr marL="1043080" indent="0" algn="ctr">
              <a:buNone/>
              <a:defRPr>
                <a:solidFill>
                  <a:schemeClr val="tx1">
                    <a:tint val="75000"/>
                  </a:schemeClr>
                </a:solidFill>
              </a:defRPr>
            </a:lvl3pPr>
            <a:lvl4pPr marL="1564620" indent="0" algn="ctr">
              <a:buNone/>
              <a:defRPr>
                <a:solidFill>
                  <a:schemeClr val="tx1">
                    <a:tint val="75000"/>
                  </a:schemeClr>
                </a:solidFill>
              </a:defRPr>
            </a:lvl4pPr>
            <a:lvl5pPr marL="2086160" indent="0" algn="ctr">
              <a:buNone/>
              <a:defRPr>
                <a:solidFill>
                  <a:schemeClr val="tx1">
                    <a:tint val="75000"/>
                  </a:schemeClr>
                </a:solidFill>
              </a:defRPr>
            </a:lvl5pPr>
            <a:lvl6pPr marL="2607700" indent="0" algn="ctr">
              <a:buNone/>
              <a:defRPr>
                <a:solidFill>
                  <a:schemeClr val="tx1">
                    <a:tint val="75000"/>
                  </a:schemeClr>
                </a:solidFill>
              </a:defRPr>
            </a:lvl6pPr>
            <a:lvl7pPr marL="3129240" indent="0" algn="ctr">
              <a:buNone/>
              <a:defRPr>
                <a:solidFill>
                  <a:schemeClr val="tx1">
                    <a:tint val="75000"/>
                  </a:schemeClr>
                </a:solidFill>
              </a:defRPr>
            </a:lvl7pPr>
            <a:lvl8pPr marL="3650780" indent="0" algn="ctr">
              <a:buNone/>
              <a:defRPr>
                <a:solidFill>
                  <a:schemeClr val="tx1">
                    <a:tint val="75000"/>
                  </a:schemeClr>
                </a:solidFill>
              </a:defRPr>
            </a:lvl8pPr>
            <a:lvl9pPr marL="4172320" indent="0" algn="ctr">
              <a:buNone/>
              <a:defRPr>
                <a:solidFill>
                  <a:schemeClr val="tx1">
                    <a:tint val="75000"/>
                  </a:schemeClr>
                </a:solidFill>
              </a:defRPr>
            </a:lvl9pPr>
          </a:lstStyle>
          <a:p>
            <a:r>
              <a:rPr lang="en-NZ" noProof="0" dirty="0"/>
              <a:t>Presenter’s Name</a:t>
            </a:r>
          </a:p>
        </p:txBody>
      </p:sp>
      <p:sp>
        <p:nvSpPr>
          <p:cNvPr id="8" name="Text Placeholder 7"/>
          <p:cNvSpPr>
            <a:spLocks noGrp="1"/>
          </p:cNvSpPr>
          <p:nvPr>
            <p:ph type="body" sz="quarter" idx="10" hasCustomPrompt="1"/>
          </p:nvPr>
        </p:nvSpPr>
        <p:spPr>
          <a:xfrm>
            <a:off x="432000" y="6949990"/>
            <a:ext cx="9360000" cy="198458"/>
          </a:xfrm>
          <a:prstGeom prst="rect">
            <a:avLst/>
          </a:prstGeom>
        </p:spPr>
        <p:txBody>
          <a:bodyPr lIns="0">
            <a:noAutofit/>
          </a:bodyPr>
          <a:lstStyle>
            <a:lvl1pPr marL="0" indent="0">
              <a:buNone/>
              <a:defRPr sz="1300" b="1" baseline="0">
                <a:solidFill>
                  <a:schemeClr val="bg1"/>
                </a:solidFill>
              </a:defRPr>
            </a:lvl1pPr>
            <a:lvl2pPr marL="205330" indent="0">
              <a:buNone/>
              <a:defRPr sz="1300"/>
            </a:lvl2pPr>
            <a:lvl3pPr marL="410662" indent="0">
              <a:buNone/>
              <a:defRPr sz="1300"/>
            </a:lvl3pPr>
            <a:lvl4pPr marL="615992" indent="0">
              <a:buNone/>
              <a:defRPr sz="1300"/>
            </a:lvl4pPr>
            <a:lvl5pPr marL="821323" indent="0">
              <a:buNone/>
              <a:defRPr sz="1300"/>
            </a:lvl5pPr>
          </a:lstStyle>
          <a:p>
            <a:pPr lvl="0"/>
            <a:r>
              <a:rPr lang="en-NZ" noProof="0" dirty="0"/>
              <a:t>First Gas / Date</a:t>
            </a:r>
          </a:p>
        </p:txBody>
      </p:sp>
      <p:cxnSp>
        <p:nvCxnSpPr>
          <p:cNvPr id="5" name="Straight Connector 4"/>
          <p:cNvCxnSpPr/>
          <p:nvPr userDrawn="1"/>
        </p:nvCxnSpPr>
        <p:spPr>
          <a:xfrm>
            <a:off x="432001" y="7309023"/>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29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3" name="Subtitle 2"/>
          <p:cNvSpPr>
            <a:spLocks noGrp="1"/>
          </p:cNvSpPr>
          <p:nvPr>
            <p:ph type="subTitle" idx="4294967295"/>
          </p:nvPr>
        </p:nvSpPr>
        <p:spPr>
          <a:xfrm>
            <a:off x="0" y="1548383"/>
            <a:ext cx="10693400" cy="576064"/>
          </a:xfrm>
          <a:prstGeom prst="rect">
            <a:avLst/>
          </a:prstGeom>
        </p:spPr>
        <p:txBody>
          <a:bodyPr>
            <a:normAutofit/>
          </a:bodyPr>
          <a:lstStyle>
            <a:lvl1pPr marL="0" indent="0" algn="ctr">
              <a:spcBef>
                <a:spcPts val="0"/>
              </a:spcBef>
              <a:buFontTx/>
              <a:buNone/>
              <a:defRPr/>
            </a:lvl1pPr>
          </a:lstStyle>
          <a:p>
            <a:pPr algn="ctr"/>
            <a:endParaRPr lang="en-NZ" sz="2000" dirty="0">
              <a:solidFill>
                <a:schemeClr val="accent6">
                  <a:lumMod val="50000"/>
                </a:schemeClr>
              </a:solidFill>
            </a:endParaRPr>
          </a:p>
        </p:txBody>
      </p:sp>
    </p:spTree>
    <p:extLst>
      <p:ext uri="{BB962C8B-B14F-4D97-AF65-F5344CB8AC3E}">
        <p14:creationId xmlns:p14="http://schemas.microsoft.com/office/powerpoint/2010/main" val="303331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6"/>
            <a:ext cx="9089390" cy="1620771"/>
          </a:xfrm>
        </p:spPr>
        <p:txBody>
          <a:bodyPr/>
          <a:lstStyle/>
          <a:p>
            <a:r>
              <a:rPr lang="en-US"/>
              <a:t>Click to edit Master title style</a:t>
            </a:r>
            <a:endParaRPr lang="en-NZ"/>
          </a:p>
        </p:txBody>
      </p:sp>
      <p:sp>
        <p:nvSpPr>
          <p:cNvPr id="3" name="Subtitle 2"/>
          <p:cNvSpPr>
            <a:spLocks noGrp="1"/>
          </p:cNvSpPr>
          <p:nvPr>
            <p:ph type="subTitle" idx="1"/>
          </p:nvPr>
        </p:nvSpPr>
        <p:spPr>
          <a:xfrm>
            <a:off x="1604011" y="4284718"/>
            <a:ext cx="7485380" cy="1932323"/>
          </a:xfrm>
          <a:prstGeom prst="rect">
            <a:avLst/>
          </a:prstGeom>
        </p:spPr>
        <p:txBody>
          <a:bodyPr lIns="99569" tIns="49785" rIns="99569" bIns="49785"/>
          <a:lstStyle>
            <a:lvl1pPr marL="0" indent="0" algn="ctr">
              <a:buNone/>
              <a:defRPr>
                <a:solidFill>
                  <a:schemeClr val="tx1">
                    <a:tint val="75000"/>
                  </a:schemeClr>
                </a:solidFill>
              </a:defRPr>
            </a:lvl1pPr>
            <a:lvl2pPr marL="521495" indent="0" algn="ctr">
              <a:buNone/>
              <a:defRPr>
                <a:solidFill>
                  <a:schemeClr val="tx1">
                    <a:tint val="75000"/>
                  </a:schemeClr>
                </a:solidFill>
              </a:defRPr>
            </a:lvl2pPr>
            <a:lvl3pPr marL="1042990" indent="0" algn="ctr">
              <a:buNone/>
              <a:defRPr>
                <a:solidFill>
                  <a:schemeClr val="tx1">
                    <a:tint val="75000"/>
                  </a:schemeClr>
                </a:solidFill>
              </a:defRPr>
            </a:lvl3pPr>
            <a:lvl4pPr marL="1564485" indent="0" algn="ctr">
              <a:buNone/>
              <a:defRPr>
                <a:solidFill>
                  <a:schemeClr val="tx1">
                    <a:tint val="75000"/>
                  </a:schemeClr>
                </a:solidFill>
              </a:defRPr>
            </a:lvl4pPr>
            <a:lvl5pPr marL="2085979" indent="0" algn="ctr">
              <a:buNone/>
              <a:defRPr>
                <a:solidFill>
                  <a:schemeClr val="tx1">
                    <a:tint val="75000"/>
                  </a:schemeClr>
                </a:solidFill>
              </a:defRPr>
            </a:lvl5pPr>
            <a:lvl6pPr marL="2607474" indent="0" algn="ctr">
              <a:buNone/>
              <a:defRPr>
                <a:solidFill>
                  <a:schemeClr val="tx1">
                    <a:tint val="75000"/>
                  </a:schemeClr>
                </a:solidFill>
              </a:defRPr>
            </a:lvl6pPr>
            <a:lvl7pPr marL="3128968" indent="0" algn="ctr">
              <a:buNone/>
              <a:defRPr>
                <a:solidFill>
                  <a:schemeClr val="tx1">
                    <a:tint val="75000"/>
                  </a:schemeClr>
                </a:solidFill>
              </a:defRPr>
            </a:lvl7pPr>
            <a:lvl8pPr marL="3650463" indent="0" algn="ctr">
              <a:buNone/>
              <a:defRPr>
                <a:solidFill>
                  <a:schemeClr val="tx1">
                    <a:tint val="75000"/>
                  </a:schemeClr>
                </a:solidFill>
              </a:defRPr>
            </a:lvl8pPr>
            <a:lvl9pPr marL="4171958"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a:xfrm>
            <a:off x="534671" y="7008174"/>
            <a:ext cx="2495127" cy="402567"/>
          </a:xfrm>
          <a:prstGeom prst="rect">
            <a:avLst/>
          </a:prstGeom>
        </p:spPr>
        <p:txBody>
          <a:bodyPr lIns="99569" tIns="49785" rIns="99569" bIns="49785"/>
          <a:lstStyle/>
          <a:p>
            <a:endParaRPr lang="en-NZ"/>
          </a:p>
        </p:txBody>
      </p:sp>
      <p:sp>
        <p:nvSpPr>
          <p:cNvPr id="5" name="Footer Placeholder 4"/>
          <p:cNvSpPr>
            <a:spLocks noGrp="1"/>
          </p:cNvSpPr>
          <p:nvPr>
            <p:ph type="ftr" sz="quarter" idx="11"/>
          </p:nvPr>
        </p:nvSpPr>
        <p:spPr>
          <a:xfrm>
            <a:off x="3653579" y="7008174"/>
            <a:ext cx="3386243" cy="402567"/>
          </a:xfrm>
          <a:prstGeom prst="rect">
            <a:avLst/>
          </a:prstGeom>
        </p:spPr>
        <p:txBody>
          <a:bodyPr lIns="99569" tIns="49785" rIns="99569" bIns="49785"/>
          <a:lstStyle/>
          <a:p>
            <a:endParaRPr lang="en-NZ"/>
          </a:p>
        </p:txBody>
      </p:sp>
      <p:sp>
        <p:nvSpPr>
          <p:cNvPr id="6" name="Slide Number Placeholder 5"/>
          <p:cNvSpPr>
            <a:spLocks noGrp="1"/>
          </p:cNvSpPr>
          <p:nvPr>
            <p:ph type="sldNum" sz="quarter" idx="12"/>
          </p:nvPr>
        </p:nvSpPr>
        <p:spPr>
          <a:xfrm>
            <a:off x="7663604" y="7008174"/>
            <a:ext cx="2495127" cy="402567"/>
          </a:xfrm>
          <a:prstGeom prst="rect">
            <a:avLst/>
          </a:prstGeom>
        </p:spPr>
        <p:txBody>
          <a:bodyPr lIns="99569" tIns="49785" rIns="99569" bIns="49785"/>
          <a:lstStyle/>
          <a:p>
            <a:fld id="{6024287E-C819-4B81-ADE4-C836522F99EB}"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32000" y="6949990"/>
            <a:ext cx="9360000" cy="198458"/>
          </a:xfrm>
          <a:prstGeom prst="rect">
            <a:avLst/>
          </a:prstGeom>
        </p:spPr>
        <p:txBody>
          <a:bodyPr lIns="0">
            <a:noAutofit/>
          </a:bodyPr>
          <a:lstStyle>
            <a:lvl1pPr marL="0" indent="0">
              <a:buNone/>
              <a:defRPr sz="1300" b="1">
                <a:solidFill>
                  <a:schemeClr val="bg1"/>
                </a:solidFill>
              </a:defRPr>
            </a:lvl1pPr>
            <a:lvl2pPr marL="205330" indent="0">
              <a:buNone/>
              <a:defRPr sz="1300"/>
            </a:lvl2pPr>
            <a:lvl3pPr marL="410662" indent="0">
              <a:buNone/>
              <a:defRPr sz="1300"/>
            </a:lvl3pPr>
            <a:lvl4pPr marL="615992" indent="0">
              <a:buNone/>
              <a:defRPr sz="1300"/>
            </a:lvl4pPr>
            <a:lvl5pPr marL="821323" indent="0">
              <a:buNone/>
              <a:defRPr sz="1300"/>
            </a:lvl5pPr>
          </a:lstStyle>
          <a:p>
            <a:pPr lvl="0"/>
            <a:r>
              <a:rPr lang="en-NZ" noProof="0" dirty="0"/>
              <a:t>First Gas / Date</a:t>
            </a:r>
          </a:p>
        </p:txBody>
      </p:sp>
      <p:cxnSp>
        <p:nvCxnSpPr>
          <p:cNvPr id="10" name="Straight Connector 9"/>
          <p:cNvCxnSpPr/>
          <p:nvPr userDrawn="1"/>
        </p:nvCxnSpPr>
        <p:spPr>
          <a:xfrm>
            <a:off x="432001" y="7309023"/>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432001" y="734219"/>
            <a:ext cx="9828000" cy="399641"/>
          </a:xfrm>
        </p:spPr>
        <p:txBody>
          <a:bodyPr/>
          <a:lstStyle>
            <a:lvl1pPr>
              <a:lnSpc>
                <a:spcPts val="3000"/>
              </a:lnSpc>
              <a:defRPr sz="3000" baseline="0">
                <a:solidFill>
                  <a:schemeClr val="tx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1"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tx1"/>
                </a:solidFill>
              </a:defRPr>
            </a:lvl1pPr>
            <a:lvl2pPr marL="521540" indent="0" algn="ctr">
              <a:buNone/>
              <a:defRPr>
                <a:solidFill>
                  <a:schemeClr val="tx1">
                    <a:tint val="75000"/>
                  </a:schemeClr>
                </a:solidFill>
              </a:defRPr>
            </a:lvl2pPr>
            <a:lvl3pPr marL="1043080" indent="0" algn="ctr">
              <a:buNone/>
              <a:defRPr>
                <a:solidFill>
                  <a:schemeClr val="tx1">
                    <a:tint val="75000"/>
                  </a:schemeClr>
                </a:solidFill>
              </a:defRPr>
            </a:lvl3pPr>
            <a:lvl4pPr marL="1564620" indent="0" algn="ctr">
              <a:buNone/>
              <a:defRPr>
                <a:solidFill>
                  <a:schemeClr val="tx1">
                    <a:tint val="75000"/>
                  </a:schemeClr>
                </a:solidFill>
              </a:defRPr>
            </a:lvl4pPr>
            <a:lvl5pPr marL="2086160" indent="0" algn="ctr">
              <a:buNone/>
              <a:defRPr>
                <a:solidFill>
                  <a:schemeClr val="tx1">
                    <a:tint val="75000"/>
                  </a:schemeClr>
                </a:solidFill>
              </a:defRPr>
            </a:lvl5pPr>
            <a:lvl6pPr marL="2607700" indent="0" algn="ctr">
              <a:buNone/>
              <a:defRPr>
                <a:solidFill>
                  <a:schemeClr val="tx1">
                    <a:tint val="75000"/>
                  </a:schemeClr>
                </a:solidFill>
              </a:defRPr>
            </a:lvl6pPr>
            <a:lvl7pPr marL="3129240" indent="0" algn="ctr">
              <a:buNone/>
              <a:defRPr>
                <a:solidFill>
                  <a:schemeClr val="tx1">
                    <a:tint val="75000"/>
                  </a:schemeClr>
                </a:solidFill>
              </a:defRPr>
            </a:lvl7pPr>
            <a:lvl8pPr marL="3650780" indent="0" algn="ctr">
              <a:buNone/>
              <a:defRPr>
                <a:solidFill>
                  <a:schemeClr val="tx1">
                    <a:tint val="75000"/>
                  </a:schemeClr>
                </a:solidFill>
              </a:defRPr>
            </a:lvl8pPr>
            <a:lvl9pPr marL="4172320" indent="0" algn="ctr">
              <a:buNone/>
              <a:defRPr>
                <a:solidFill>
                  <a:schemeClr val="tx1">
                    <a:tint val="75000"/>
                  </a:schemeClr>
                </a:solidFill>
              </a:defRPr>
            </a:lvl9pPr>
          </a:lstStyle>
          <a:p>
            <a:r>
              <a:rPr lang="en-NZ" noProof="0" dirty="0"/>
              <a:t>Presenter’s Name</a:t>
            </a:r>
          </a:p>
        </p:txBody>
      </p:sp>
    </p:spTree>
    <p:extLst>
      <p:ext uri="{BB962C8B-B14F-4D97-AF65-F5344CB8AC3E}">
        <p14:creationId xmlns:p14="http://schemas.microsoft.com/office/powerpoint/2010/main" val="32896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32000" y="6949990"/>
            <a:ext cx="9360000" cy="198458"/>
          </a:xfrm>
          <a:prstGeom prst="rect">
            <a:avLst/>
          </a:prstGeom>
        </p:spPr>
        <p:txBody>
          <a:bodyPr lIns="0">
            <a:noAutofit/>
          </a:bodyPr>
          <a:lstStyle>
            <a:lvl1pPr marL="0" indent="0">
              <a:buNone/>
              <a:defRPr sz="1300" b="1">
                <a:solidFill>
                  <a:schemeClr val="bg1"/>
                </a:solidFill>
              </a:defRPr>
            </a:lvl1pPr>
            <a:lvl2pPr marL="205330" indent="0">
              <a:buNone/>
              <a:defRPr sz="1300"/>
            </a:lvl2pPr>
            <a:lvl3pPr marL="410662" indent="0">
              <a:buNone/>
              <a:defRPr sz="1300"/>
            </a:lvl3pPr>
            <a:lvl4pPr marL="615992" indent="0">
              <a:buNone/>
              <a:defRPr sz="1300"/>
            </a:lvl4pPr>
            <a:lvl5pPr marL="821323" indent="0">
              <a:buNone/>
              <a:defRPr sz="1300"/>
            </a:lvl5pPr>
          </a:lstStyle>
          <a:p>
            <a:pPr lvl="0"/>
            <a:r>
              <a:rPr lang="en-NZ" noProof="0" dirty="0"/>
              <a:t>First Gas / Date</a:t>
            </a:r>
          </a:p>
          <a:p>
            <a:pPr lvl="0"/>
            <a:endParaRPr lang="en-NZ" noProof="0" dirty="0"/>
          </a:p>
        </p:txBody>
      </p:sp>
      <p:cxnSp>
        <p:nvCxnSpPr>
          <p:cNvPr id="10" name="Straight Connector 9"/>
          <p:cNvCxnSpPr/>
          <p:nvPr userDrawn="1"/>
        </p:nvCxnSpPr>
        <p:spPr>
          <a:xfrm>
            <a:off x="432001" y="7309023"/>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432001" y="734219"/>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1"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40" indent="0" algn="ctr">
              <a:buNone/>
              <a:defRPr>
                <a:solidFill>
                  <a:schemeClr val="tx1">
                    <a:tint val="75000"/>
                  </a:schemeClr>
                </a:solidFill>
              </a:defRPr>
            </a:lvl2pPr>
            <a:lvl3pPr marL="1043080" indent="0" algn="ctr">
              <a:buNone/>
              <a:defRPr>
                <a:solidFill>
                  <a:schemeClr val="tx1">
                    <a:tint val="75000"/>
                  </a:schemeClr>
                </a:solidFill>
              </a:defRPr>
            </a:lvl3pPr>
            <a:lvl4pPr marL="1564620" indent="0" algn="ctr">
              <a:buNone/>
              <a:defRPr>
                <a:solidFill>
                  <a:schemeClr val="tx1">
                    <a:tint val="75000"/>
                  </a:schemeClr>
                </a:solidFill>
              </a:defRPr>
            </a:lvl4pPr>
            <a:lvl5pPr marL="2086160" indent="0" algn="ctr">
              <a:buNone/>
              <a:defRPr>
                <a:solidFill>
                  <a:schemeClr val="tx1">
                    <a:tint val="75000"/>
                  </a:schemeClr>
                </a:solidFill>
              </a:defRPr>
            </a:lvl5pPr>
            <a:lvl6pPr marL="2607700" indent="0" algn="ctr">
              <a:buNone/>
              <a:defRPr>
                <a:solidFill>
                  <a:schemeClr val="tx1">
                    <a:tint val="75000"/>
                  </a:schemeClr>
                </a:solidFill>
              </a:defRPr>
            </a:lvl6pPr>
            <a:lvl7pPr marL="3129240" indent="0" algn="ctr">
              <a:buNone/>
              <a:defRPr>
                <a:solidFill>
                  <a:schemeClr val="tx1">
                    <a:tint val="75000"/>
                  </a:schemeClr>
                </a:solidFill>
              </a:defRPr>
            </a:lvl7pPr>
            <a:lvl8pPr marL="3650780" indent="0" algn="ctr">
              <a:buNone/>
              <a:defRPr>
                <a:solidFill>
                  <a:schemeClr val="tx1">
                    <a:tint val="75000"/>
                  </a:schemeClr>
                </a:solidFill>
              </a:defRPr>
            </a:lvl8pPr>
            <a:lvl9pPr marL="4172320" indent="0" algn="ctr">
              <a:buNone/>
              <a:defRPr>
                <a:solidFill>
                  <a:schemeClr val="tx1">
                    <a:tint val="75000"/>
                  </a:schemeClr>
                </a:solidFill>
              </a:defRPr>
            </a:lvl9pPr>
          </a:lstStyle>
          <a:p>
            <a:r>
              <a:rPr lang="en-NZ" noProof="0" dirty="0"/>
              <a:t>Presenter’s Name</a:t>
            </a:r>
          </a:p>
        </p:txBody>
      </p:sp>
    </p:spTree>
    <p:extLst>
      <p:ext uri="{BB962C8B-B14F-4D97-AF65-F5344CB8AC3E}">
        <p14:creationId xmlns:p14="http://schemas.microsoft.com/office/powerpoint/2010/main" val="33655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p:nvPr>
        </p:nvSpPr>
        <p:spPr>
          <a:xfrm>
            <a:off x="452870" y="2162507"/>
            <a:ext cx="9790375" cy="4570453"/>
          </a:xfrm>
          <a:prstGeom prst="rect">
            <a:avLst/>
          </a:prstGeom>
        </p:spPr>
        <p:txBody>
          <a:bodyPr vert="horz"/>
          <a:lstStyle>
            <a:lvl1pPr marL="274644" indent="-274644">
              <a:spcBef>
                <a:spcPts val="1600"/>
              </a:spcBef>
              <a:defRPr sz="2200"/>
            </a:lvl1pPr>
            <a:lvl2pPr marL="630252" indent="-209555">
              <a:spcBef>
                <a:spcPts val="900"/>
              </a:spcBef>
              <a:buFont typeface="Lucida Grande"/>
              <a:buChar char="-"/>
              <a:defRPr sz="2200"/>
            </a:lvl2pPr>
            <a:lvl3pPr marL="990623" indent="-180979">
              <a:spcBef>
                <a:spcPts val="500"/>
              </a:spcBef>
              <a:buFont typeface="Wingdings" charset="2"/>
              <a:buChar char="§"/>
              <a:defRPr sz="2200"/>
            </a:lvl3pPr>
          </a:lstStyle>
          <a:p>
            <a:pPr lvl="0"/>
            <a:r>
              <a:rPr lang="en-AU" dirty="0"/>
              <a:t>Click to edit Master text styles</a:t>
            </a:r>
          </a:p>
          <a:p>
            <a:pPr lvl="1"/>
            <a:r>
              <a:rPr lang="en-AU" dirty="0"/>
              <a:t>Second level</a:t>
            </a:r>
          </a:p>
          <a:p>
            <a:pPr lvl="2"/>
            <a:r>
              <a:rPr lang="en-AU" dirty="0"/>
              <a:t>Third level</a:t>
            </a:r>
          </a:p>
        </p:txBody>
      </p:sp>
      <p:sp>
        <p:nvSpPr>
          <p:cNvPr id="10" name="Text Placeholder 9"/>
          <p:cNvSpPr>
            <a:spLocks noGrp="1"/>
          </p:cNvSpPr>
          <p:nvPr>
            <p:ph type="body" sz="quarter" idx="11"/>
          </p:nvPr>
        </p:nvSpPr>
        <p:spPr>
          <a:xfrm>
            <a:off x="452870" y="1692399"/>
            <a:ext cx="9790375" cy="360040"/>
          </a:xfrm>
          <a:prstGeom prst="rect">
            <a:avLst/>
          </a:prstGeom>
        </p:spPr>
        <p:txBody>
          <a:bodyPr vert="horz"/>
          <a:lstStyle>
            <a:lvl1pPr marL="0" indent="0">
              <a:buNone/>
              <a:defRPr sz="2200" b="1">
                <a:solidFill>
                  <a:schemeClr val="bg1">
                    <a:lumMod val="50000"/>
                  </a:schemeClr>
                </a:solidFill>
              </a:defRPr>
            </a:lvl1pPr>
          </a:lstStyle>
          <a:p>
            <a:pPr lvl="0"/>
            <a:r>
              <a:rPr lang="en-AU"/>
              <a:t>Click to edit Master text styles</a:t>
            </a:r>
          </a:p>
        </p:txBody>
      </p:sp>
      <p:sp>
        <p:nvSpPr>
          <p:cNvPr id="9"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11"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Tree>
    <p:extLst>
      <p:ext uri="{BB962C8B-B14F-4D97-AF65-F5344CB8AC3E}">
        <p14:creationId xmlns:p14="http://schemas.microsoft.com/office/powerpoint/2010/main" val="104460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452870" y="1692399"/>
            <a:ext cx="9790375" cy="5040560"/>
          </a:xfrm>
          <a:prstGeom prst="rect">
            <a:avLst/>
          </a:prstGeom>
        </p:spPr>
        <p:txBody>
          <a:bodyPr vert="horz"/>
          <a:lstStyle>
            <a:lvl1pPr marL="269881" indent="-269881">
              <a:spcBef>
                <a:spcPts val="1200"/>
              </a:spcBef>
              <a:defRPr/>
            </a:lvl1pPr>
            <a:lvl2pPr marL="630252" indent="-209555">
              <a:spcBef>
                <a:spcPts val="900"/>
              </a:spcBef>
              <a:buFont typeface="Lucida Grande"/>
              <a:buChar char="-"/>
              <a:defRPr/>
            </a:lvl2pPr>
            <a:lvl3pPr marL="990623" indent="-180979">
              <a:spcBef>
                <a:spcPts val="500"/>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224956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452870" y="1692399"/>
            <a:ext cx="4605799" cy="5040560"/>
          </a:xfrm>
          <a:prstGeom prst="rect">
            <a:avLst/>
          </a:prstGeom>
        </p:spPr>
        <p:txBody>
          <a:bodyPr vert="horz"/>
          <a:lstStyle>
            <a:lvl1pPr>
              <a:spcBef>
                <a:spcPts val="1200"/>
              </a:spcBef>
              <a:defRPr/>
            </a:lvl1pPr>
            <a:lvl2pPr marL="723917" indent="-303220">
              <a:spcBef>
                <a:spcPts val="900"/>
              </a:spcBef>
              <a:buFont typeface="Lucida Grande"/>
              <a:buChar char="-"/>
              <a:defRPr/>
            </a:lvl2pPr>
            <a:lvl3pPr marL="1162077" indent="-260356">
              <a:spcBef>
                <a:spcPts val="500"/>
              </a:spcBef>
              <a:buFont typeface="Wingdings" charset="2"/>
              <a:buChar char="§"/>
              <a:defRPr/>
            </a:lvl3pPr>
          </a:lstStyle>
          <a:p>
            <a:pPr lvl="0"/>
            <a:r>
              <a:rPr lang="en-AU"/>
              <a:t>Click to edit Master text styles</a:t>
            </a:r>
          </a:p>
          <a:p>
            <a:pPr lvl="1"/>
            <a:r>
              <a:rPr lang="en-AU"/>
              <a:t>Second level</a:t>
            </a:r>
          </a:p>
          <a:p>
            <a:pPr lvl="2"/>
            <a:r>
              <a:rPr lang="en-AU"/>
              <a:t>Third level</a:t>
            </a:r>
          </a:p>
        </p:txBody>
      </p:sp>
      <p:sp>
        <p:nvSpPr>
          <p:cNvPr id="7" name="Text Placeholder 7"/>
          <p:cNvSpPr>
            <a:spLocks noGrp="1"/>
          </p:cNvSpPr>
          <p:nvPr>
            <p:ph type="body" sz="quarter" idx="11"/>
          </p:nvPr>
        </p:nvSpPr>
        <p:spPr>
          <a:xfrm>
            <a:off x="5634733" y="1692399"/>
            <a:ext cx="4605799" cy="5040560"/>
          </a:xfrm>
          <a:prstGeom prst="rect">
            <a:avLst/>
          </a:prstGeom>
        </p:spPr>
        <p:txBody>
          <a:bodyPr vert="horz"/>
          <a:lstStyle>
            <a:lvl1pPr>
              <a:spcBef>
                <a:spcPts val="1200"/>
              </a:spcBef>
              <a:defRPr/>
            </a:lvl1pPr>
            <a:lvl2pPr marL="723917" indent="-303220">
              <a:spcBef>
                <a:spcPts val="900"/>
              </a:spcBef>
              <a:buFont typeface="Lucida Grande"/>
              <a:buChar char="-"/>
              <a:defRPr/>
            </a:lvl2pPr>
            <a:lvl3pPr marL="1162077" indent="-260356">
              <a:spcBef>
                <a:spcPts val="500"/>
              </a:spcBef>
              <a:buFont typeface="Wingdings" charset="2"/>
              <a:buChar char="§"/>
              <a:defRPr/>
            </a:lvl3pPr>
          </a:lstStyle>
          <a:p>
            <a:pPr lvl="0"/>
            <a:r>
              <a:rPr lang="en-AU"/>
              <a:t>Click to edit Master text styles</a:t>
            </a:r>
          </a:p>
          <a:p>
            <a:pPr lvl="1"/>
            <a:r>
              <a:rPr lang="en-AU"/>
              <a:t>Second level</a:t>
            </a:r>
          </a:p>
          <a:p>
            <a:pPr lvl="2"/>
            <a:r>
              <a:rPr lang="en-AU"/>
              <a:t>Third level</a:t>
            </a:r>
          </a:p>
        </p:txBody>
      </p:sp>
    </p:spTree>
    <p:extLst>
      <p:ext uri="{BB962C8B-B14F-4D97-AF65-F5344CB8AC3E}">
        <p14:creationId xmlns:p14="http://schemas.microsoft.com/office/powerpoint/2010/main" val="424991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Column and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452870" y="2052439"/>
            <a:ext cx="4605799" cy="4680520"/>
          </a:xfrm>
          <a:prstGeom prst="rect">
            <a:avLst/>
          </a:prstGeom>
        </p:spPr>
        <p:txBody>
          <a:bodyPr vert="horz"/>
          <a:lstStyle>
            <a:lvl1pPr marL="269881" indent="-269881">
              <a:spcBef>
                <a:spcPts val="1200"/>
              </a:spcBef>
              <a:defRPr/>
            </a:lvl1pPr>
            <a:lvl2pPr marL="630252" indent="-180979">
              <a:spcBef>
                <a:spcPts val="900"/>
              </a:spcBef>
              <a:buFont typeface="Lucida Grande"/>
              <a:buChar char="-"/>
              <a:defRPr/>
            </a:lvl2pPr>
            <a:lvl3pPr marL="990623" indent="-180979">
              <a:spcBef>
                <a:spcPts val="500"/>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
        <p:nvSpPr>
          <p:cNvPr id="10" name="Text Placeholder 9"/>
          <p:cNvSpPr>
            <a:spLocks noGrp="1"/>
          </p:cNvSpPr>
          <p:nvPr>
            <p:ph type="body" sz="quarter" idx="11"/>
          </p:nvPr>
        </p:nvSpPr>
        <p:spPr>
          <a:xfrm>
            <a:off x="452870" y="1692399"/>
            <a:ext cx="4605799" cy="360040"/>
          </a:xfrm>
          <a:prstGeom prst="rect">
            <a:avLst/>
          </a:prstGeom>
        </p:spPr>
        <p:txBody>
          <a:bodyPr vert="horz"/>
          <a:lstStyle>
            <a:lvl1pPr marL="0" indent="0">
              <a:buNone/>
              <a:defRPr b="1">
                <a:solidFill>
                  <a:schemeClr val="bg1">
                    <a:lumMod val="50000"/>
                  </a:schemeClr>
                </a:solidFill>
              </a:defRPr>
            </a:lvl1pPr>
          </a:lstStyle>
          <a:p>
            <a:pPr lvl="0"/>
            <a:r>
              <a:rPr lang="en-AU"/>
              <a:t>Click to edit Master text styles</a:t>
            </a:r>
          </a:p>
        </p:txBody>
      </p:sp>
      <p:sp>
        <p:nvSpPr>
          <p:cNvPr id="9" name="Text Placeholder 7"/>
          <p:cNvSpPr>
            <a:spLocks noGrp="1"/>
          </p:cNvSpPr>
          <p:nvPr>
            <p:ph type="body" sz="quarter" idx="12"/>
          </p:nvPr>
        </p:nvSpPr>
        <p:spPr>
          <a:xfrm>
            <a:off x="5634733" y="2052439"/>
            <a:ext cx="4605799" cy="4680520"/>
          </a:xfrm>
          <a:prstGeom prst="rect">
            <a:avLst/>
          </a:prstGeom>
        </p:spPr>
        <p:txBody>
          <a:bodyPr vert="horz"/>
          <a:lstStyle>
            <a:lvl1pPr marL="269881" indent="-269881">
              <a:spcBef>
                <a:spcPts val="1200"/>
              </a:spcBef>
              <a:defRPr/>
            </a:lvl1pPr>
            <a:lvl2pPr marL="630252" indent="-209555">
              <a:spcBef>
                <a:spcPts val="900"/>
              </a:spcBef>
              <a:buFont typeface="Lucida Grande"/>
              <a:buChar char="-"/>
              <a:defRPr/>
            </a:lvl2pPr>
            <a:lvl3pPr marL="990623" indent="-177804">
              <a:spcBef>
                <a:spcPts val="500"/>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
        <p:nvSpPr>
          <p:cNvPr id="11" name="Text Placeholder 9"/>
          <p:cNvSpPr>
            <a:spLocks noGrp="1"/>
          </p:cNvSpPr>
          <p:nvPr>
            <p:ph type="body" sz="quarter" idx="13"/>
          </p:nvPr>
        </p:nvSpPr>
        <p:spPr>
          <a:xfrm>
            <a:off x="5634733" y="1692399"/>
            <a:ext cx="4605799" cy="360040"/>
          </a:xfrm>
          <a:prstGeom prst="rect">
            <a:avLst/>
          </a:prstGeom>
        </p:spPr>
        <p:txBody>
          <a:bodyPr vert="horz"/>
          <a:lstStyle>
            <a:lvl1pPr marL="0" indent="0">
              <a:buNone/>
              <a:defRPr b="1">
                <a:solidFill>
                  <a:schemeClr val="bg1">
                    <a:lumMod val="50000"/>
                  </a:schemeClr>
                </a:solidFill>
              </a:defRPr>
            </a:lvl1pPr>
          </a:lstStyle>
          <a:p>
            <a:pPr lvl="0"/>
            <a:r>
              <a:rPr lang="en-AU"/>
              <a:t>Click to edit Master text styles</a:t>
            </a:r>
          </a:p>
        </p:txBody>
      </p:sp>
    </p:spTree>
    <p:extLst>
      <p:ext uri="{BB962C8B-B14F-4D97-AF65-F5344CB8AC3E}">
        <p14:creationId xmlns:p14="http://schemas.microsoft.com/office/powerpoint/2010/main" val="345134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Objec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432001" y="7309023"/>
            <a:ext cx="9828000" cy="0"/>
          </a:xfrm>
          <a:prstGeom prst="line">
            <a:avLst/>
          </a:prstGeom>
          <a:ln w="190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8"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11" name="Content Placeholder 2"/>
          <p:cNvSpPr>
            <a:spLocks noGrp="1"/>
          </p:cNvSpPr>
          <p:nvPr>
            <p:ph idx="1"/>
          </p:nvPr>
        </p:nvSpPr>
        <p:spPr>
          <a:xfrm>
            <a:off x="432001" y="1692399"/>
            <a:ext cx="9828000" cy="5112568"/>
          </a:xfrm>
          <a:prstGeom prst="rect">
            <a:avLst/>
          </a:prstGeom>
        </p:spPr>
        <p:txBody>
          <a:bodyPr lIns="0"/>
          <a:lstStyle>
            <a:lvl1pPr marL="0" indent="-205330">
              <a:buFont typeface="Arial"/>
              <a:buChar char="•"/>
              <a:defRPr sz="1600" baseline="0"/>
            </a:lvl1pPr>
            <a:lvl2pPr>
              <a:defRPr sz="1600" baseline="0"/>
            </a:lvl2pPr>
          </a:lstStyle>
          <a:p>
            <a:pPr marL="0" lvl="0" indent="0">
              <a:buNone/>
            </a:pPr>
            <a:r>
              <a:rPr lang="en-AU"/>
              <a:t>Click to edit Master text styles</a:t>
            </a:r>
          </a:p>
        </p:txBody>
      </p:sp>
      <p:sp>
        <p:nvSpPr>
          <p:cNvPr id="9" name="Title 1"/>
          <p:cNvSpPr>
            <a:spLocks noGrp="1"/>
          </p:cNvSpPr>
          <p:nvPr>
            <p:ph type="title"/>
          </p:nvPr>
        </p:nvSpPr>
        <p:spPr>
          <a:xfrm>
            <a:off x="450157" y="476302"/>
            <a:ext cx="7776864" cy="424011"/>
          </a:xfrm>
        </p:spPr>
        <p:txBody>
          <a:bodyPr/>
          <a:lstStyle/>
          <a:p>
            <a:r>
              <a:rPr lang="en-AU"/>
              <a:t>Click to edit Master title style</a:t>
            </a:r>
            <a:endParaRPr lang="en-NZ"/>
          </a:p>
        </p:txBody>
      </p:sp>
    </p:spTree>
    <p:extLst>
      <p:ext uri="{BB962C8B-B14F-4D97-AF65-F5344CB8AC3E}">
        <p14:creationId xmlns:p14="http://schemas.microsoft.com/office/powerpoint/2010/main" val="136831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Imager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432001" y="7309023"/>
            <a:ext cx="9828000" cy="0"/>
          </a:xfrm>
          <a:prstGeom prst="line">
            <a:avLst/>
          </a:prstGeom>
          <a:ln w="190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32000" y="540272"/>
            <a:ext cx="7867028" cy="360040"/>
          </a:xfrm>
        </p:spPr>
        <p:txBody>
          <a:bodyPr/>
          <a:lstStyle>
            <a:lvl1pPr>
              <a:lnSpc>
                <a:spcPts val="3000"/>
              </a:lnSpc>
              <a:defRPr sz="2500"/>
            </a:lvl1pPr>
          </a:lstStyle>
          <a:p>
            <a:r>
              <a:rPr lang="en-US" noProof="0" dirty="0"/>
              <a:t>First Gas </a:t>
            </a:r>
            <a:r>
              <a:rPr lang="en-US" noProof="0" dirty="0" err="1"/>
              <a:t>Powerpoint</a:t>
            </a:r>
            <a:r>
              <a:rPr lang="en-US" noProof="0" dirty="0"/>
              <a:t> Title</a:t>
            </a:r>
            <a:endParaRPr lang="en-NZ" noProof="0" dirty="0"/>
          </a:p>
        </p:txBody>
      </p:sp>
      <p:sp>
        <p:nvSpPr>
          <p:cNvPr id="9"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12"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13" name="Picture Placeholder 3"/>
          <p:cNvSpPr>
            <a:spLocks noGrp="1"/>
          </p:cNvSpPr>
          <p:nvPr>
            <p:ph type="pic" sz="quarter" idx="4294967295"/>
          </p:nvPr>
        </p:nvSpPr>
        <p:spPr>
          <a:xfrm>
            <a:off x="1980000" y="2376000"/>
            <a:ext cx="2160000" cy="3240088"/>
          </a:xfrm>
          <a:prstGeom prst="rect">
            <a:avLst/>
          </a:prstGeom>
        </p:spPr>
      </p:sp>
      <p:sp>
        <p:nvSpPr>
          <p:cNvPr id="20" name="Picture Placeholder 9"/>
          <p:cNvSpPr>
            <a:spLocks noGrp="1"/>
          </p:cNvSpPr>
          <p:nvPr>
            <p:ph type="pic" sz="quarter" idx="4294967295"/>
          </p:nvPr>
        </p:nvSpPr>
        <p:spPr>
          <a:xfrm>
            <a:off x="4248000" y="2376000"/>
            <a:ext cx="2160000" cy="3240088"/>
          </a:xfrm>
          <a:prstGeom prst="rect">
            <a:avLst/>
          </a:prstGeom>
        </p:spPr>
      </p:sp>
      <p:sp>
        <p:nvSpPr>
          <p:cNvPr id="21" name="Picture Placeholder 10"/>
          <p:cNvSpPr>
            <a:spLocks noGrp="1"/>
          </p:cNvSpPr>
          <p:nvPr>
            <p:ph type="pic" sz="quarter" idx="4294967295"/>
          </p:nvPr>
        </p:nvSpPr>
        <p:spPr>
          <a:xfrm>
            <a:off x="6516000" y="2376000"/>
            <a:ext cx="2160000" cy="3240088"/>
          </a:xfrm>
          <a:prstGeom prst="rect">
            <a:avLst/>
          </a:prstGeom>
        </p:spPr>
      </p:sp>
    </p:spTree>
    <p:extLst>
      <p:ext uri="{BB962C8B-B14F-4D97-AF65-F5344CB8AC3E}">
        <p14:creationId xmlns:p14="http://schemas.microsoft.com/office/powerpoint/2010/main" val="61878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200" y="476302"/>
            <a:ext cx="7721820" cy="424011"/>
          </a:xfrm>
          <a:prstGeom prst="rect">
            <a:avLst/>
          </a:prstGeom>
        </p:spPr>
        <p:txBody>
          <a:bodyPr vert="horz" lIns="0" tIns="0" rIns="0" bIns="0" rtlCol="0" anchor="t" anchorCtr="0">
            <a:noAutofit/>
          </a:bodyPr>
          <a:lstStyle/>
          <a:p>
            <a:r>
              <a:rPr lang="en-US" noProof="0" dirty="0"/>
              <a:t>First Gas </a:t>
            </a:r>
            <a:r>
              <a:rPr lang="en-US" noProof="0" dirty="0" err="1"/>
              <a:t>Powerpoint</a:t>
            </a:r>
            <a:r>
              <a:rPr lang="en-US" noProof="0" dirty="0"/>
              <a:t> Title</a:t>
            </a:r>
            <a:endParaRPr lang="en-NZ" noProof="0" dirty="0"/>
          </a:p>
        </p:txBody>
      </p:sp>
    </p:spTree>
    <p:extLst>
      <p:ext uri="{BB962C8B-B14F-4D97-AF65-F5344CB8AC3E}">
        <p14:creationId xmlns:p14="http://schemas.microsoft.com/office/powerpoint/2010/main" val="309792502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8" r:id="rId4"/>
    <p:sldLayoutId id="2147483659" r:id="rId5"/>
    <p:sldLayoutId id="2147483660" r:id="rId6"/>
    <p:sldLayoutId id="2147483661" r:id="rId7"/>
    <p:sldLayoutId id="2147483650" r:id="rId8"/>
    <p:sldLayoutId id="2147483655" r:id="rId9"/>
    <p:sldLayoutId id="2147483657" r:id="rId10"/>
    <p:sldLayoutId id="2147483662" r:id="rId11"/>
  </p:sldLayoutIdLst>
  <p:hf hdr="0" ftr="0" dt="0"/>
  <p:txStyles>
    <p:titleStyle>
      <a:lvl1pPr algn="l" defTabSz="1043080" rtl="0" eaLnBrk="1" latinLnBrk="0" hangingPunct="1">
        <a:lnSpc>
          <a:spcPts val="3422"/>
        </a:lnSpc>
        <a:spcBef>
          <a:spcPct val="0"/>
        </a:spcBef>
        <a:buNone/>
        <a:defRPr sz="2900" b="1" kern="1200" baseline="0">
          <a:solidFill>
            <a:schemeClr val="bg1"/>
          </a:solidFill>
          <a:latin typeface="Arial" pitchFamily="34" charset="0"/>
          <a:ea typeface="+mj-ea"/>
          <a:cs typeface="Arial" pitchFamily="34" charset="0"/>
        </a:defRPr>
      </a:lvl1pPr>
    </p:titleStyle>
    <p:bodyStyle>
      <a:lvl1pPr marL="0"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1pPr>
      <a:lvl2pPr marL="410662"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2pPr>
      <a:lvl3pPr marL="615992"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23"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54"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70"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90011"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550"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3090"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80" rtl="0" eaLnBrk="1" latinLnBrk="0" hangingPunct="1">
        <a:defRPr sz="2100" kern="1200">
          <a:solidFill>
            <a:schemeClr val="tx1"/>
          </a:solidFill>
          <a:latin typeface="+mn-lt"/>
          <a:ea typeface="+mn-ea"/>
          <a:cs typeface="+mn-cs"/>
        </a:defRPr>
      </a:lvl1pPr>
      <a:lvl2pPr marL="521540" algn="l" defTabSz="1043080" rtl="0" eaLnBrk="1" latinLnBrk="0" hangingPunct="1">
        <a:defRPr sz="2100" kern="1200">
          <a:solidFill>
            <a:schemeClr val="tx1"/>
          </a:solidFill>
          <a:latin typeface="+mn-lt"/>
          <a:ea typeface="+mn-ea"/>
          <a:cs typeface="+mn-cs"/>
        </a:defRPr>
      </a:lvl2pPr>
      <a:lvl3pPr marL="1043080" algn="l" defTabSz="1043080" rtl="0" eaLnBrk="1" latinLnBrk="0" hangingPunct="1">
        <a:defRPr sz="2100" kern="1200">
          <a:solidFill>
            <a:schemeClr val="tx1"/>
          </a:solidFill>
          <a:latin typeface="+mn-lt"/>
          <a:ea typeface="+mn-ea"/>
          <a:cs typeface="+mn-cs"/>
        </a:defRPr>
      </a:lvl3pPr>
      <a:lvl4pPr marL="1564620" algn="l" defTabSz="1043080" rtl="0" eaLnBrk="1" latinLnBrk="0" hangingPunct="1">
        <a:defRPr sz="2100" kern="1200">
          <a:solidFill>
            <a:schemeClr val="tx1"/>
          </a:solidFill>
          <a:latin typeface="+mn-lt"/>
          <a:ea typeface="+mn-ea"/>
          <a:cs typeface="+mn-cs"/>
        </a:defRPr>
      </a:lvl4pPr>
      <a:lvl5pPr marL="2086160" algn="l" defTabSz="1043080" rtl="0" eaLnBrk="1" latinLnBrk="0" hangingPunct="1">
        <a:defRPr sz="2100" kern="1200">
          <a:solidFill>
            <a:schemeClr val="tx1"/>
          </a:solidFill>
          <a:latin typeface="+mn-lt"/>
          <a:ea typeface="+mn-ea"/>
          <a:cs typeface="+mn-cs"/>
        </a:defRPr>
      </a:lvl5pPr>
      <a:lvl6pPr marL="2607700" algn="l" defTabSz="1043080" rtl="0" eaLnBrk="1" latinLnBrk="0" hangingPunct="1">
        <a:defRPr sz="2100" kern="1200">
          <a:solidFill>
            <a:schemeClr val="tx1"/>
          </a:solidFill>
          <a:latin typeface="+mn-lt"/>
          <a:ea typeface="+mn-ea"/>
          <a:cs typeface="+mn-cs"/>
        </a:defRPr>
      </a:lvl6pPr>
      <a:lvl7pPr marL="3129240" algn="l" defTabSz="1043080" rtl="0" eaLnBrk="1" latinLnBrk="0" hangingPunct="1">
        <a:defRPr sz="2100" kern="1200">
          <a:solidFill>
            <a:schemeClr val="tx1"/>
          </a:solidFill>
          <a:latin typeface="+mn-lt"/>
          <a:ea typeface="+mn-ea"/>
          <a:cs typeface="+mn-cs"/>
        </a:defRPr>
      </a:lvl7pPr>
      <a:lvl8pPr marL="3650780" algn="l" defTabSz="1043080" rtl="0" eaLnBrk="1" latinLnBrk="0" hangingPunct="1">
        <a:defRPr sz="2100" kern="1200">
          <a:solidFill>
            <a:schemeClr val="tx1"/>
          </a:solidFill>
          <a:latin typeface="+mn-lt"/>
          <a:ea typeface="+mn-ea"/>
          <a:cs typeface="+mn-cs"/>
        </a:defRPr>
      </a:lvl8pPr>
      <a:lvl9pPr marL="4172320" algn="l" defTabSz="104308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000" y="734217"/>
            <a:ext cx="9828000" cy="814166"/>
          </a:xfrm>
        </p:spPr>
        <p:txBody>
          <a:bodyPr/>
          <a:lstStyle/>
          <a:p>
            <a:r>
              <a:rPr lang="en-NZ" sz="3200" dirty="0"/>
              <a:t>Gas Transmission Access:</a:t>
            </a:r>
            <a:br>
              <a:rPr lang="en-NZ" sz="3200" dirty="0"/>
            </a:br>
            <a:r>
              <a:rPr lang="en-NZ" sz="3200" dirty="0"/>
              <a:t>Revised Draft GTAC Release</a:t>
            </a:r>
            <a:br>
              <a:rPr lang="en-NZ" sz="3200" dirty="0"/>
            </a:br>
            <a:br>
              <a:rPr lang="en-NZ" sz="3200" dirty="0"/>
            </a:br>
            <a:br>
              <a:rPr lang="en-NZ" sz="3200" dirty="0"/>
            </a:br>
            <a:br>
              <a:rPr lang="en-NZ" sz="3200" dirty="0"/>
            </a:br>
            <a:r>
              <a:rPr lang="en-NZ" sz="3200" dirty="0"/>
              <a:t> </a:t>
            </a:r>
            <a:br>
              <a:rPr lang="en-NZ" sz="3200" dirty="0"/>
            </a:br>
            <a:br>
              <a:rPr lang="en-NZ" sz="3200" dirty="0"/>
            </a:br>
            <a:endParaRPr lang="en-NZ" dirty="0"/>
          </a:p>
        </p:txBody>
      </p:sp>
      <p:sp>
        <p:nvSpPr>
          <p:cNvPr id="3" name="Subtitle 2"/>
          <p:cNvSpPr>
            <a:spLocks noGrp="1"/>
          </p:cNvSpPr>
          <p:nvPr>
            <p:ph type="subTitle" idx="1"/>
          </p:nvPr>
        </p:nvSpPr>
        <p:spPr>
          <a:xfrm>
            <a:off x="432001" y="1554520"/>
            <a:ext cx="9828000" cy="288032"/>
          </a:xfrm>
        </p:spPr>
        <p:txBody>
          <a:bodyPr/>
          <a:lstStyle/>
          <a:p>
            <a:endParaRPr lang="en-NZ" dirty="0"/>
          </a:p>
          <a:p>
            <a:r>
              <a:rPr lang="en-NZ" dirty="0"/>
              <a:t>15 September 2017	</a:t>
            </a:r>
          </a:p>
        </p:txBody>
      </p:sp>
      <p:sp>
        <p:nvSpPr>
          <p:cNvPr id="4" name="Text Placeholder 3"/>
          <p:cNvSpPr>
            <a:spLocks noGrp="1"/>
          </p:cNvSpPr>
          <p:nvPr>
            <p:ph type="body" sz="quarter" idx="10"/>
          </p:nvPr>
        </p:nvSpPr>
        <p:spPr>
          <a:xfrm>
            <a:off x="450156" y="7038557"/>
            <a:ext cx="9360000" cy="198458"/>
          </a:xfrm>
        </p:spPr>
        <p:txBody>
          <a:bodyPr/>
          <a:lstStyle/>
          <a:p>
            <a:r>
              <a:rPr lang="en-NZ" sz="1100" dirty="0"/>
              <a:t>First Gas / Presentation</a:t>
            </a:r>
          </a:p>
        </p:txBody>
      </p:sp>
    </p:spTree>
    <p:extLst>
      <p:ext uri="{BB962C8B-B14F-4D97-AF65-F5344CB8AC3E}">
        <p14:creationId xmlns:p14="http://schemas.microsoft.com/office/powerpoint/2010/main" val="2624655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089" y="3648310"/>
            <a:ext cx="9089390" cy="1620771"/>
          </a:xfrm>
        </p:spPr>
        <p:txBody>
          <a:bodyPr/>
          <a:lstStyle/>
          <a:p>
            <a:pPr algn="ctr"/>
            <a:r>
              <a:rPr lang="en-NZ" sz="3200" dirty="0">
                <a:solidFill>
                  <a:schemeClr val="tx1"/>
                </a:solidFill>
              </a:rPr>
              <a:t>Material changes in revised draft GTAC</a:t>
            </a:r>
            <a:br>
              <a:rPr lang="en-NZ" sz="3200" dirty="0">
                <a:solidFill>
                  <a:schemeClr val="tx1"/>
                </a:solidFill>
              </a:rPr>
            </a:br>
            <a:endParaRPr lang="en-NZ" b="0" dirty="0">
              <a:solidFill>
                <a:schemeClr val="tx1"/>
              </a:solidFill>
            </a:endParaRPr>
          </a:p>
        </p:txBody>
      </p:sp>
      <p:sp>
        <p:nvSpPr>
          <p:cNvPr id="5"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10</a:t>
            </a:fld>
            <a:endParaRPr lang="en-NZ" sz="1400" dirty="0"/>
          </a:p>
        </p:txBody>
      </p:sp>
    </p:spTree>
    <p:extLst>
      <p:ext uri="{BB962C8B-B14F-4D97-AF65-F5344CB8AC3E}">
        <p14:creationId xmlns:p14="http://schemas.microsoft.com/office/powerpoint/2010/main" val="222349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Further defining use of TSO discretion</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11</a:t>
            </a:fld>
            <a:endParaRPr lang="en-NZ" sz="1400" dirty="0"/>
          </a:p>
        </p:txBody>
      </p:sp>
      <p:sp>
        <p:nvSpPr>
          <p:cNvPr id="3" name="TextBox 2"/>
          <p:cNvSpPr txBox="1"/>
          <p:nvPr/>
        </p:nvSpPr>
        <p:spPr>
          <a:xfrm>
            <a:off x="817575" y="1835103"/>
            <a:ext cx="9160042" cy="427809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If First Gas or a related party becomes involved in gas production or activities that require use of the gas transmission system for reasons other than in its role as TSO, we will apply to ourselves the same requirements for use of the gas transmission system as set out in the code</a:t>
            </a:r>
          </a:p>
          <a:p>
            <a:pPr marL="342900" indent="-342900">
              <a:spcAft>
                <a:spcPts val="600"/>
              </a:spcAft>
              <a:buFont typeface="Arial" panose="020B0604020202020204" pitchFamily="34" charset="0"/>
              <a:buChar char="•"/>
            </a:pPr>
            <a:r>
              <a:rPr lang="en-NZ" sz="2000" dirty="0"/>
              <a:t>The TSO cannot offer preferential shipping treatment to related parties</a:t>
            </a:r>
          </a:p>
          <a:p>
            <a:pPr marL="342900" indent="-342900">
              <a:spcAft>
                <a:spcPts val="600"/>
              </a:spcAft>
              <a:buFont typeface="Arial" panose="020B0604020202020204" pitchFamily="34" charset="0"/>
              <a:buChar char="•"/>
            </a:pPr>
            <a:r>
              <a:rPr lang="en-NZ" sz="2000" dirty="0"/>
              <a:t>First Gas does not need to be a Shipper to ship fuel to its compressors (which it does currently under the MPOC given the two code structure). This does not diminish our requirement to balance / liability for Mismatch</a:t>
            </a:r>
          </a:p>
          <a:p>
            <a:pPr>
              <a:spcAft>
                <a:spcPts val="600"/>
              </a:spcAft>
            </a:pPr>
            <a:endParaRPr lang="en-NZ" sz="1800" i="1" dirty="0"/>
          </a:p>
          <a:p>
            <a:pPr>
              <a:spcAft>
                <a:spcPts val="600"/>
              </a:spcAft>
            </a:pPr>
            <a:r>
              <a:rPr lang="en-NZ" sz="1800" i="1" dirty="0"/>
              <a:t>Note: Arms length transaction is defined in ISA (NZ) 550 as “a transaction conducted on such terms and conditions as between a willing buyer and a willing seller who are unrelated and are acting independently of each other and pursuing their own best interests”</a:t>
            </a:r>
            <a:r>
              <a:rPr lang="en-NZ" sz="2000" dirty="0"/>
              <a:t> </a:t>
            </a:r>
          </a:p>
        </p:txBody>
      </p:sp>
    </p:spTree>
    <p:extLst>
      <p:ext uri="{BB962C8B-B14F-4D97-AF65-F5344CB8AC3E}">
        <p14:creationId xmlns:p14="http://schemas.microsoft.com/office/powerpoint/2010/main" val="310159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12</a:t>
            </a:fld>
            <a:endParaRPr lang="en-NZ" sz="1400" dirty="0"/>
          </a:p>
        </p:txBody>
      </p:sp>
      <p:sp>
        <p:nvSpPr>
          <p:cNvPr id="3" name="TextBox 2"/>
          <p:cNvSpPr txBox="1"/>
          <p:nvPr/>
        </p:nvSpPr>
        <p:spPr>
          <a:xfrm>
            <a:off x="629720" y="1700464"/>
            <a:ext cx="9669311" cy="540147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Allocation of costs/credits and GJ of Balancing Gas is now limited to Shippers’ negative and positive running mismatches</a:t>
            </a:r>
          </a:p>
          <a:p>
            <a:pPr marL="342900" indent="-342900">
              <a:spcAft>
                <a:spcPts val="600"/>
              </a:spcAft>
              <a:buFont typeface="Arial" panose="020B0604020202020204" pitchFamily="34" charset="0"/>
              <a:buChar char="•"/>
            </a:pPr>
            <a:r>
              <a:rPr lang="en-NZ" sz="2000" dirty="0"/>
              <a:t>Code now specifies initial ERM incentive fees in s8.14 (based on existing incentive fees charged under the MPOC since last critical contingency):</a:t>
            </a:r>
          </a:p>
          <a:p>
            <a:pPr marL="1385956" lvl="2" indent="-342900">
              <a:spcAft>
                <a:spcPts val="600"/>
              </a:spcAft>
              <a:buFont typeface="Arial" panose="020B0604020202020204" pitchFamily="34" charset="0"/>
              <a:buChar char="•"/>
            </a:pPr>
            <a:r>
              <a:rPr lang="en-NZ" sz="2000" dirty="0"/>
              <a:t>$0.60/GJ for negative ERM </a:t>
            </a:r>
          </a:p>
          <a:p>
            <a:pPr marL="1385956" lvl="2" indent="-342900">
              <a:spcAft>
                <a:spcPts val="600"/>
              </a:spcAft>
              <a:buFont typeface="Arial" panose="020B0604020202020204" pitchFamily="34" charset="0"/>
              <a:buChar char="•"/>
            </a:pPr>
            <a:r>
              <a:rPr lang="en-NZ" sz="2000" dirty="0"/>
              <a:t>$0.20/GJ for positive ERM</a:t>
            </a:r>
          </a:p>
          <a:p>
            <a:pPr marL="1385956" lvl="2" indent="-342900">
              <a:spcAft>
                <a:spcPts val="600"/>
              </a:spcAft>
              <a:buFont typeface="Arial" panose="020B0604020202020204" pitchFamily="34" charset="0"/>
              <a:buChar char="•"/>
            </a:pPr>
            <a:r>
              <a:rPr lang="en-NZ" sz="2000" dirty="0"/>
              <a:t>Reflects asymmetric consequences of low and high line pack events</a:t>
            </a:r>
          </a:p>
          <a:p>
            <a:pPr marL="342900" indent="-342900">
              <a:spcAft>
                <a:spcPts val="600"/>
              </a:spcAft>
              <a:buFont typeface="Arial" panose="020B0604020202020204" pitchFamily="34" charset="0"/>
              <a:buChar char="•"/>
            </a:pPr>
            <a:r>
              <a:rPr lang="en-NZ" sz="2000" dirty="0"/>
              <a:t>Mechanism to change if:</a:t>
            </a:r>
          </a:p>
          <a:p>
            <a:pPr marL="864428" lvl="1" indent="-342900">
              <a:spcAft>
                <a:spcPts val="600"/>
              </a:spcAft>
              <a:buFont typeface="Arial" panose="020B0604020202020204" pitchFamily="34" charset="0"/>
              <a:buChar char="•"/>
            </a:pPr>
            <a:r>
              <a:rPr lang="en-NZ" sz="2000" dirty="0"/>
              <a:t>Stated objectives are not being achieved (to provide incentives for shippers and OBA parties to meet their Primary Balancing Obligation)</a:t>
            </a:r>
          </a:p>
          <a:p>
            <a:pPr marL="864428" lvl="1" indent="-342900">
              <a:spcAft>
                <a:spcPts val="600"/>
              </a:spcAft>
              <a:buFont typeface="Arial" panose="020B0604020202020204" pitchFamily="34" charset="0"/>
              <a:buChar char="•"/>
            </a:pPr>
            <a:r>
              <a:rPr lang="en-NZ" sz="2000" dirty="0"/>
              <a:t>5 days notice is required prior to any change</a:t>
            </a:r>
          </a:p>
          <a:p>
            <a:pPr marL="342900" indent="-342900">
              <a:spcAft>
                <a:spcPts val="600"/>
              </a:spcAft>
              <a:buFont typeface="Arial" panose="020B0604020202020204" pitchFamily="34" charset="0"/>
              <a:buChar char="•"/>
            </a:pPr>
            <a:r>
              <a:rPr lang="en-NZ" sz="2000" dirty="0"/>
              <a:t>“Difficult day” provisions provide scope for increasing incentive fees (with notice) (s8.12(a)-(b) and s8.13(a)-(b))</a:t>
            </a:r>
          </a:p>
          <a:p>
            <a:pPr marL="342900" indent="-342900">
              <a:spcAft>
                <a:spcPts val="600"/>
              </a:spcAft>
              <a:buFont typeface="Arial" panose="020B0604020202020204" pitchFamily="34" charset="0"/>
              <a:buChar char="•"/>
            </a:pPr>
            <a:r>
              <a:rPr lang="en-NZ" sz="2000" dirty="0"/>
              <a:t>Park and loan fees will be set no higher than balancing incentive fees – to reflect the benefits of TSO having notice of imbalances</a:t>
            </a:r>
          </a:p>
        </p:txBody>
      </p:sp>
      <p:sp>
        <p:nvSpPr>
          <p:cNvPr id="5"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Further defining use of TSO discretion</a:t>
            </a:r>
          </a:p>
        </p:txBody>
      </p:sp>
    </p:spTree>
    <p:extLst>
      <p:ext uri="{BB962C8B-B14F-4D97-AF65-F5344CB8AC3E}">
        <p14:creationId xmlns:p14="http://schemas.microsoft.com/office/powerpoint/2010/main" val="265551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Difficult Day – Worked example: May 2017</a:t>
            </a:r>
          </a:p>
        </p:txBody>
      </p:sp>
      <p:pic>
        <p:nvPicPr>
          <p:cNvPr id="1026" name="Chart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662" t="6795" r="1294" b="1794"/>
          <a:stretch/>
        </p:blipFill>
        <p:spPr bwMode="auto">
          <a:xfrm>
            <a:off x="1010654" y="2069431"/>
            <a:ext cx="8309810" cy="468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13</a:t>
            </a:fld>
            <a:endParaRPr lang="en-NZ" sz="1400" dirty="0"/>
          </a:p>
        </p:txBody>
      </p:sp>
    </p:spTree>
    <p:extLst>
      <p:ext uri="{BB962C8B-B14F-4D97-AF65-F5344CB8AC3E}">
        <p14:creationId xmlns:p14="http://schemas.microsoft.com/office/powerpoint/2010/main" val="63706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24287E-C819-4B81-ADE4-C836522F99EB}" type="slidenum">
              <a:rPr lang="en-NZ" smtClean="0"/>
              <a:pPr/>
              <a:t>14</a:t>
            </a:fld>
            <a:endParaRPr lang="en-NZ"/>
          </a:p>
        </p:txBody>
      </p:sp>
      <p:sp>
        <p:nvSpPr>
          <p:cNvPr id="5"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Difficult Day – Worked example (MPOC)</a:t>
            </a:r>
          </a:p>
        </p:txBody>
      </p:sp>
      <p:pic>
        <p:nvPicPr>
          <p:cNvPr id="1026" name="Chart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662" t="6795" r="1294" b="1794"/>
          <a:stretch/>
        </p:blipFill>
        <p:spPr bwMode="auto">
          <a:xfrm>
            <a:off x="1010654" y="2069431"/>
            <a:ext cx="8309810" cy="468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tar: 5 Points 1"/>
          <p:cNvSpPr/>
          <p:nvPr/>
        </p:nvSpPr>
        <p:spPr>
          <a:xfrm>
            <a:off x="5919537" y="2566736"/>
            <a:ext cx="336884" cy="304800"/>
          </a:xfrm>
          <a:prstGeom prst="star5">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6" name="Straight Connector 5"/>
          <p:cNvCxnSpPr/>
          <p:nvPr/>
        </p:nvCxnSpPr>
        <p:spPr>
          <a:xfrm flipV="1">
            <a:off x="6096000" y="2807368"/>
            <a:ext cx="0" cy="6096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69307" y="2005263"/>
            <a:ext cx="2117557" cy="523220"/>
          </a:xfrm>
          <a:prstGeom prst="rect">
            <a:avLst/>
          </a:prstGeom>
          <a:noFill/>
        </p:spPr>
        <p:txBody>
          <a:bodyPr wrap="square" rtlCol="0">
            <a:spAutoFit/>
          </a:bodyPr>
          <a:lstStyle/>
          <a:p>
            <a:pPr algn="ctr"/>
            <a:r>
              <a:rPr lang="en-NZ" sz="1400" b="1" dirty="0"/>
              <a:t>Critical contingency declared</a:t>
            </a:r>
          </a:p>
        </p:txBody>
      </p:sp>
      <p:sp>
        <p:nvSpPr>
          <p:cNvPr id="3" name="Oval 2"/>
          <p:cNvSpPr/>
          <p:nvPr/>
        </p:nvSpPr>
        <p:spPr>
          <a:xfrm>
            <a:off x="1922530" y="3528890"/>
            <a:ext cx="4205555" cy="134106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60476" y="1412793"/>
            <a:ext cx="5395100" cy="646331"/>
          </a:xfrm>
          <a:prstGeom prst="rect">
            <a:avLst/>
          </a:prstGeom>
          <a:noFill/>
        </p:spPr>
        <p:txBody>
          <a:bodyPr wrap="square" rtlCol="0">
            <a:spAutoFit/>
          </a:bodyPr>
          <a:lstStyle/>
          <a:p>
            <a:r>
              <a:rPr lang="en-NZ" sz="1800" dirty="0">
                <a:solidFill>
                  <a:srgbClr val="FF0000"/>
                </a:solidFill>
              </a:rPr>
              <a:t>Consistent negative mismatch suggests short term storage has value that exceeds cost of cash-outs</a:t>
            </a:r>
          </a:p>
        </p:txBody>
      </p:sp>
      <p:cxnSp>
        <p:nvCxnSpPr>
          <p:cNvPr id="10" name="Straight Connector 9"/>
          <p:cNvCxnSpPr/>
          <p:nvPr/>
        </p:nvCxnSpPr>
        <p:spPr>
          <a:xfrm>
            <a:off x="2599362" y="2069431"/>
            <a:ext cx="811658" cy="14751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rot="1714062">
            <a:off x="4036432" y="3751842"/>
            <a:ext cx="2698943" cy="152158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p:cNvSpPr txBox="1"/>
          <p:nvPr/>
        </p:nvSpPr>
        <p:spPr>
          <a:xfrm>
            <a:off x="6969638" y="4606346"/>
            <a:ext cx="3291833" cy="1200329"/>
          </a:xfrm>
          <a:prstGeom prst="rect">
            <a:avLst/>
          </a:prstGeom>
          <a:solidFill>
            <a:schemeClr val="bg1"/>
          </a:solidFill>
        </p:spPr>
        <p:txBody>
          <a:bodyPr wrap="square" rtlCol="0">
            <a:spAutoFit/>
          </a:bodyPr>
          <a:lstStyle/>
          <a:p>
            <a:r>
              <a:rPr lang="en-NZ" sz="1800" dirty="0">
                <a:solidFill>
                  <a:srgbClr val="FF0000"/>
                </a:solidFill>
              </a:rPr>
              <a:t>Increasing negative mismatch suggests value of short term storage exceeding pipeline capacity to deliver</a:t>
            </a:r>
          </a:p>
        </p:txBody>
      </p:sp>
      <p:cxnSp>
        <p:nvCxnSpPr>
          <p:cNvPr id="14" name="Straight Connector 13"/>
          <p:cNvCxnSpPr/>
          <p:nvPr/>
        </p:nvCxnSpPr>
        <p:spPr>
          <a:xfrm>
            <a:off x="6655941" y="4982652"/>
            <a:ext cx="313697" cy="2238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806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24287E-C819-4B81-ADE4-C836522F99EB}" type="slidenum">
              <a:rPr lang="en-NZ" smtClean="0"/>
              <a:pPr/>
              <a:t>15</a:t>
            </a:fld>
            <a:endParaRPr lang="en-NZ"/>
          </a:p>
        </p:txBody>
      </p:sp>
      <p:sp>
        <p:nvSpPr>
          <p:cNvPr id="5"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Difficult Day – Worked example (GTAC) </a:t>
            </a:r>
          </a:p>
        </p:txBody>
      </p:sp>
      <p:pic>
        <p:nvPicPr>
          <p:cNvPr id="1026" name="Chart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662" t="6795" r="1294" b="1794"/>
          <a:stretch/>
        </p:blipFill>
        <p:spPr bwMode="auto">
          <a:xfrm>
            <a:off x="1010654" y="2069431"/>
            <a:ext cx="8309810" cy="468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tar: 5 Points 5"/>
          <p:cNvSpPr/>
          <p:nvPr/>
        </p:nvSpPr>
        <p:spPr>
          <a:xfrm>
            <a:off x="5539399" y="2371529"/>
            <a:ext cx="336884" cy="304800"/>
          </a:xfrm>
          <a:prstGeom prst="star5">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4699443" y="1810056"/>
            <a:ext cx="2117557" cy="523220"/>
          </a:xfrm>
          <a:prstGeom prst="rect">
            <a:avLst/>
          </a:prstGeom>
          <a:noFill/>
        </p:spPr>
        <p:txBody>
          <a:bodyPr wrap="square" rtlCol="0">
            <a:spAutoFit/>
          </a:bodyPr>
          <a:lstStyle/>
          <a:p>
            <a:pPr algn="ctr"/>
            <a:r>
              <a:rPr lang="en-NZ" sz="1400" b="1" dirty="0"/>
              <a:t>Difficult day</a:t>
            </a:r>
          </a:p>
          <a:p>
            <a:pPr algn="ctr"/>
            <a:r>
              <a:rPr lang="en-NZ" sz="1400" b="1" dirty="0"/>
              <a:t> declared</a:t>
            </a:r>
          </a:p>
        </p:txBody>
      </p:sp>
      <p:cxnSp>
        <p:nvCxnSpPr>
          <p:cNvPr id="8" name="Straight Connector 7"/>
          <p:cNvCxnSpPr/>
          <p:nvPr/>
        </p:nvCxnSpPr>
        <p:spPr>
          <a:xfrm flipV="1">
            <a:off x="5705585" y="2632710"/>
            <a:ext cx="0" cy="60960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4152" y="1423100"/>
            <a:ext cx="6652848" cy="646331"/>
          </a:xfrm>
          <a:prstGeom prst="rect">
            <a:avLst/>
          </a:prstGeom>
          <a:noFill/>
        </p:spPr>
        <p:txBody>
          <a:bodyPr wrap="square" rtlCol="0">
            <a:spAutoFit/>
          </a:bodyPr>
          <a:lstStyle/>
          <a:p>
            <a:r>
              <a:rPr lang="en-NZ" sz="1800" dirty="0">
                <a:solidFill>
                  <a:srgbClr val="FF0000"/>
                </a:solidFill>
              </a:rPr>
              <a:t>Negative ERM charge increased from $0.60/GJ to $3.00/GJ</a:t>
            </a:r>
          </a:p>
          <a:p>
            <a:r>
              <a:rPr lang="en-NZ" sz="1800" dirty="0">
                <a:solidFill>
                  <a:srgbClr val="FF0000"/>
                </a:solidFill>
              </a:rPr>
              <a:t>Positive ERM reduced from $0.20/GJ to $0/GJ</a:t>
            </a:r>
          </a:p>
        </p:txBody>
      </p:sp>
      <p:sp>
        <p:nvSpPr>
          <p:cNvPr id="10" name="Oval 9"/>
          <p:cNvSpPr/>
          <p:nvPr/>
        </p:nvSpPr>
        <p:spPr>
          <a:xfrm rot="5400000">
            <a:off x="5152393" y="4607501"/>
            <a:ext cx="1140428" cy="61737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6558675" y="4606346"/>
            <a:ext cx="3608291" cy="923330"/>
          </a:xfrm>
          <a:prstGeom prst="rect">
            <a:avLst/>
          </a:prstGeom>
          <a:solidFill>
            <a:schemeClr val="bg1"/>
          </a:solidFill>
        </p:spPr>
        <p:txBody>
          <a:bodyPr wrap="square" rtlCol="0">
            <a:spAutoFit/>
          </a:bodyPr>
          <a:lstStyle/>
          <a:p>
            <a:r>
              <a:rPr lang="en-NZ" sz="1800" dirty="0">
                <a:solidFill>
                  <a:srgbClr val="FF0000"/>
                </a:solidFill>
              </a:rPr>
              <a:t>Charges for ERM better reflect short term storage value and pipeline ability to accommodate</a:t>
            </a:r>
          </a:p>
        </p:txBody>
      </p:sp>
      <p:cxnSp>
        <p:nvCxnSpPr>
          <p:cNvPr id="13" name="Straight Connector 12"/>
          <p:cNvCxnSpPr/>
          <p:nvPr/>
        </p:nvCxnSpPr>
        <p:spPr>
          <a:xfrm>
            <a:off x="6061645" y="4916186"/>
            <a:ext cx="497030" cy="1518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617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16</a:t>
            </a:fld>
            <a:endParaRPr lang="en-NZ" sz="1400" dirty="0"/>
          </a:p>
        </p:txBody>
      </p:sp>
      <p:sp>
        <p:nvSpPr>
          <p:cNvPr id="3" name="TextBox 2"/>
          <p:cNvSpPr txBox="1"/>
          <p:nvPr/>
        </p:nvSpPr>
        <p:spPr>
          <a:xfrm>
            <a:off x="850232" y="1780674"/>
            <a:ext cx="9480884" cy="255454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Limited use of First Gas veto of change requests to situations where change would: </a:t>
            </a:r>
          </a:p>
          <a:p>
            <a:pPr marL="864428" lvl="1" indent="-342900">
              <a:spcAft>
                <a:spcPts val="600"/>
              </a:spcAft>
              <a:buFont typeface="Arial" panose="020B0604020202020204" pitchFamily="34" charset="0"/>
              <a:buChar char="•"/>
            </a:pPr>
            <a:r>
              <a:rPr lang="en-NZ" sz="2000" dirty="0"/>
              <a:t>Affect ability of First Gas to act as an RPO in its role as system operator</a:t>
            </a:r>
          </a:p>
          <a:p>
            <a:pPr marL="864428" lvl="1" indent="-342900">
              <a:spcAft>
                <a:spcPts val="600"/>
              </a:spcAft>
              <a:buFont typeface="Arial" panose="020B0604020202020204" pitchFamily="34" charset="0"/>
              <a:buChar char="•"/>
            </a:pPr>
            <a:r>
              <a:rPr lang="en-NZ" sz="2000" dirty="0"/>
              <a:t>Lead to costs being incurred that cannot be recovered</a:t>
            </a:r>
          </a:p>
          <a:p>
            <a:pPr marL="342900" indent="-342900">
              <a:spcAft>
                <a:spcPts val="600"/>
              </a:spcAft>
              <a:buFont typeface="Arial" panose="020B0604020202020204" pitchFamily="34" charset="0"/>
              <a:buChar char="•"/>
            </a:pPr>
            <a:endParaRPr lang="en-NZ" sz="2000" dirty="0"/>
          </a:p>
          <a:p>
            <a:pPr marL="342900" indent="-342900">
              <a:spcAft>
                <a:spcPts val="600"/>
              </a:spcAft>
              <a:buFont typeface="Arial" panose="020B0604020202020204" pitchFamily="34" charset="0"/>
              <a:buChar char="•"/>
            </a:pPr>
            <a:r>
              <a:rPr lang="en-NZ" sz="2000" dirty="0"/>
              <a:t>Process for changing definition of receipt and delivery zones (sections 3.3 and 3.4), and requiring notice period</a:t>
            </a:r>
          </a:p>
        </p:txBody>
      </p:sp>
      <p:sp>
        <p:nvSpPr>
          <p:cNvPr id="5"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Further defining use of TSO discretion</a:t>
            </a:r>
          </a:p>
        </p:txBody>
      </p:sp>
    </p:spTree>
    <p:extLst>
      <p:ext uri="{BB962C8B-B14F-4D97-AF65-F5344CB8AC3E}">
        <p14:creationId xmlns:p14="http://schemas.microsoft.com/office/powerpoint/2010/main" val="395520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17</a:t>
            </a:fld>
            <a:endParaRPr lang="en-NZ" sz="1400" dirty="0"/>
          </a:p>
        </p:txBody>
      </p:sp>
      <p:sp>
        <p:nvSpPr>
          <p:cNvPr id="5" name="TextBox 4"/>
          <p:cNvSpPr txBox="1"/>
          <p:nvPr/>
        </p:nvSpPr>
        <p:spPr>
          <a:xfrm>
            <a:off x="775504" y="1670607"/>
            <a:ext cx="9383227" cy="1354217"/>
          </a:xfrm>
          <a:prstGeom prst="rect">
            <a:avLst/>
          </a:prstGeom>
          <a:noFill/>
        </p:spPr>
        <p:txBody>
          <a:bodyPr wrap="square" rtlCol="0">
            <a:spAutoFit/>
          </a:bodyPr>
          <a:lstStyle/>
          <a:p>
            <a:pPr marL="285750" indent="-285750">
              <a:buFont typeface="Arial" panose="020B0604020202020204" pitchFamily="34" charset="0"/>
              <a:buChar char="•"/>
            </a:pPr>
            <a:r>
              <a:rPr lang="en-NZ" sz="2000" dirty="0"/>
              <a:t>The following slides are basic examples of how nominations work under the draft GTAC</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An Excel version is available on request</a:t>
            </a:r>
          </a:p>
        </p:txBody>
      </p:sp>
    </p:spTree>
    <p:extLst>
      <p:ext uri="{BB962C8B-B14F-4D97-AF65-F5344CB8AC3E}">
        <p14:creationId xmlns:p14="http://schemas.microsoft.com/office/powerpoint/2010/main" val="2614014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Examples – Basic Process, </a:t>
            </a:r>
            <a:r>
              <a:rPr lang="en-NZ" sz="2000" b="1" dirty="0">
                <a:solidFill>
                  <a:srgbClr val="92D050"/>
                </a:solidFill>
                <a:latin typeface="Arial" pitchFamily="34" charset="0"/>
                <a:ea typeface="+mj-ea"/>
                <a:cs typeface="Arial" pitchFamily="34" charset="0"/>
              </a:rPr>
              <a:t>NATA</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18</a:t>
            </a:fld>
            <a:endParaRPr lang="en-NZ" sz="1400" dirty="0"/>
          </a:p>
        </p:txBody>
      </p:sp>
      <p:sp>
        <p:nvSpPr>
          <p:cNvPr id="3" name="Arrow: Right 2"/>
          <p:cNvSpPr/>
          <p:nvPr/>
        </p:nvSpPr>
        <p:spPr>
          <a:xfrm>
            <a:off x="2115816" y="5959033"/>
            <a:ext cx="1507253" cy="1266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b="1" dirty="0">
                <a:solidFill>
                  <a:srgbClr val="92D050"/>
                </a:solidFill>
              </a:rPr>
              <a:t>N</a:t>
            </a:r>
            <a:r>
              <a:rPr lang="en-NZ" sz="1800" dirty="0"/>
              <a:t>ominate</a:t>
            </a:r>
          </a:p>
        </p:txBody>
      </p:sp>
      <p:sp>
        <p:nvSpPr>
          <p:cNvPr id="6" name="Arrow: Right 5"/>
          <p:cNvSpPr/>
          <p:nvPr/>
        </p:nvSpPr>
        <p:spPr>
          <a:xfrm>
            <a:off x="3705261" y="5959033"/>
            <a:ext cx="1507253" cy="1266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b="1" dirty="0">
                <a:solidFill>
                  <a:srgbClr val="92D050"/>
                </a:solidFill>
              </a:rPr>
              <a:t>A</a:t>
            </a:r>
            <a:r>
              <a:rPr lang="en-NZ" sz="1800" dirty="0"/>
              <a:t>pprove</a:t>
            </a:r>
          </a:p>
        </p:txBody>
      </p:sp>
      <p:sp>
        <p:nvSpPr>
          <p:cNvPr id="7" name="Arrow: Right 6"/>
          <p:cNvSpPr/>
          <p:nvPr/>
        </p:nvSpPr>
        <p:spPr>
          <a:xfrm>
            <a:off x="5263884" y="5959033"/>
            <a:ext cx="1507253" cy="1266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b="1" dirty="0">
                <a:solidFill>
                  <a:srgbClr val="92D050"/>
                </a:solidFill>
              </a:rPr>
              <a:t>T</a:t>
            </a:r>
            <a:r>
              <a:rPr lang="en-NZ" sz="1800" dirty="0"/>
              <a:t>rade</a:t>
            </a:r>
          </a:p>
        </p:txBody>
      </p:sp>
      <p:sp>
        <p:nvSpPr>
          <p:cNvPr id="8" name="Arrow: Right 7"/>
          <p:cNvSpPr/>
          <p:nvPr/>
        </p:nvSpPr>
        <p:spPr>
          <a:xfrm>
            <a:off x="6863603" y="5959033"/>
            <a:ext cx="1507253" cy="1266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b="1" dirty="0">
                <a:solidFill>
                  <a:srgbClr val="92D050"/>
                </a:solidFill>
              </a:rPr>
              <a:t>A</a:t>
            </a:r>
            <a:r>
              <a:rPr lang="en-NZ" sz="1800" dirty="0"/>
              <a:t>llocate</a:t>
            </a:r>
          </a:p>
        </p:txBody>
      </p:sp>
      <p:sp>
        <p:nvSpPr>
          <p:cNvPr id="10" name="TextBox 9"/>
          <p:cNvSpPr txBox="1"/>
          <p:nvPr/>
        </p:nvSpPr>
        <p:spPr>
          <a:xfrm>
            <a:off x="775504" y="1670607"/>
            <a:ext cx="9383227" cy="4124206"/>
          </a:xfrm>
          <a:prstGeom prst="rect">
            <a:avLst/>
          </a:prstGeom>
          <a:noFill/>
        </p:spPr>
        <p:txBody>
          <a:bodyPr wrap="square" rtlCol="0">
            <a:spAutoFit/>
          </a:bodyPr>
          <a:lstStyle/>
          <a:p>
            <a:pPr marL="342900" indent="-342900">
              <a:buFont typeface="+mj-lt"/>
              <a:buAutoNum type="arabicPeriod"/>
            </a:pPr>
            <a:r>
              <a:rPr lang="en-NZ" sz="2000" dirty="0"/>
              <a:t>Shippers place nominations</a:t>
            </a:r>
          </a:p>
          <a:p>
            <a:pPr marL="342900" indent="-342900">
              <a:buFont typeface="+mj-lt"/>
              <a:buAutoNum type="arabicPeriod"/>
            </a:pPr>
            <a:endParaRPr lang="en-NZ" sz="2000" dirty="0"/>
          </a:p>
          <a:p>
            <a:pPr marL="342900" indent="-342900">
              <a:buFont typeface="+mj-lt"/>
              <a:buAutoNum type="arabicPeriod"/>
            </a:pPr>
            <a:r>
              <a:rPr lang="en-NZ" sz="2000" dirty="0"/>
              <a:t>Nominations are approved by OBA parties and/or First Gas</a:t>
            </a:r>
          </a:p>
          <a:p>
            <a:pPr marL="800100" lvl="1" indent="-342900">
              <a:buFont typeface="Arial" panose="020B0604020202020204" pitchFamily="34" charset="0"/>
              <a:buChar char="•"/>
            </a:pPr>
            <a:r>
              <a:rPr lang="en-NZ" sz="2000" dirty="0"/>
              <a:t>During the day there will be intraday nominations cycles</a:t>
            </a:r>
          </a:p>
          <a:p>
            <a:pPr marL="342900" indent="-342900">
              <a:buFont typeface="+mj-lt"/>
              <a:buAutoNum type="arabicPeriod"/>
            </a:pPr>
            <a:endParaRPr lang="en-NZ" sz="2000" dirty="0"/>
          </a:p>
          <a:p>
            <a:pPr marL="342900" indent="-342900">
              <a:buFont typeface="+mj-lt"/>
              <a:buAutoNum type="arabicPeriod"/>
            </a:pPr>
            <a:r>
              <a:rPr lang="en-NZ" sz="2000" dirty="0"/>
              <a:t>Shippers, OBA parties and First Gas can trade during the day</a:t>
            </a:r>
          </a:p>
          <a:p>
            <a:pPr marL="800100" lvl="1" indent="-342900">
              <a:buFont typeface="Arial" panose="020B0604020202020204" pitchFamily="34" charset="0"/>
              <a:buChar char="•"/>
            </a:pPr>
            <a:r>
              <a:rPr lang="en-NZ" sz="2000" dirty="0"/>
              <a:t>This includes balancing gas</a:t>
            </a:r>
          </a:p>
          <a:p>
            <a:pPr marL="800100" lvl="1" indent="-342900">
              <a:buFont typeface="Arial" panose="020B0604020202020204" pitchFamily="34" charset="0"/>
              <a:buChar char="•"/>
            </a:pPr>
            <a:r>
              <a:rPr lang="en-NZ" sz="2000" dirty="0"/>
              <a:t>Balancing gas transaction allocation occurs as soon as that transaction is uploaded into the IT system and the Running Mismatch for the previous day is calculated</a:t>
            </a:r>
          </a:p>
          <a:p>
            <a:pPr marL="800100" lvl="1" indent="-342900">
              <a:buFont typeface="Arial" panose="020B0604020202020204" pitchFamily="34" charset="0"/>
              <a:buChar char="•"/>
            </a:pPr>
            <a:endParaRPr lang="en-NZ" sz="2000" dirty="0"/>
          </a:p>
          <a:p>
            <a:pPr marL="342900" indent="-342900">
              <a:buFont typeface="+mj-lt"/>
              <a:buAutoNum type="arabicPeriod"/>
            </a:pPr>
            <a:r>
              <a:rPr lang="en-NZ" sz="2000" dirty="0"/>
              <a:t>The next day the actual GJ that have flowed are allocated and the Running Mismatches for the day calculated</a:t>
            </a:r>
          </a:p>
        </p:txBody>
      </p:sp>
    </p:spTree>
    <p:extLst>
      <p:ext uri="{BB962C8B-B14F-4D97-AF65-F5344CB8AC3E}">
        <p14:creationId xmlns:p14="http://schemas.microsoft.com/office/powerpoint/2010/main" val="990552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19</a:t>
            </a:fld>
            <a:endParaRPr lang="en-NZ" sz="1400" dirty="0"/>
          </a:p>
        </p:txBody>
      </p:sp>
      <p:sp>
        <p:nvSpPr>
          <p:cNvPr id="5" name="TextBox 4"/>
          <p:cNvSpPr txBox="1"/>
          <p:nvPr/>
        </p:nvSpPr>
        <p:spPr>
          <a:xfrm>
            <a:off x="775504" y="1670607"/>
            <a:ext cx="9383227" cy="4416594"/>
          </a:xfrm>
          <a:prstGeom prst="rect">
            <a:avLst/>
          </a:prstGeom>
          <a:noFill/>
        </p:spPr>
        <p:txBody>
          <a:bodyPr wrap="square" rtlCol="0">
            <a:spAutoFit/>
          </a:bodyPr>
          <a:lstStyle/>
          <a:p>
            <a:pPr marL="285750" indent="-285750">
              <a:buFont typeface="Arial" panose="020B0604020202020204" pitchFamily="34" charset="0"/>
              <a:buChar char="•"/>
            </a:pPr>
            <a:r>
              <a:rPr lang="en-NZ" sz="2000" dirty="0"/>
              <a:t>In this example the Shipper –</a:t>
            </a:r>
          </a:p>
          <a:p>
            <a:endParaRPr lang="en-NZ" sz="2000" dirty="0"/>
          </a:p>
          <a:p>
            <a:pPr marL="742950" lvl="1" indent="-285750">
              <a:buFont typeface="Arial" panose="020B0604020202020204" pitchFamily="34" charset="0"/>
              <a:buChar char="•"/>
            </a:pPr>
            <a:r>
              <a:rPr lang="en-NZ" sz="2000" dirty="0"/>
              <a:t>Sources gas from:</a:t>
            </a:r>
          </a:p>
          <a:p>
            <a:pPr marL="1200150" lvl="2" indent="-285750">
              <a:buFont typeface="Courier New" panose="02070309020205020404" pitchFamily="49" charset="0"/>
              <a:buChar char="o"/>
            </a:pPr>
            <a:r>
              <a:rPr lang="en-NZ" sz="2000" dirty="0"/>
              <a:t>An OBA injecting party; and</a:t>
            </a:r>
          </a:p>
          <a:p>
            <a:pPr marL="1200150" lvl="2" indent="-285750">
              <a:buFont typeface="Courier New" panose="02070309020205020404" pitchFamily="49" charset="0"/>
              <a:buChar char="o"/>
            </a:pPr>
            <a:r>
              <a:rPr lang="en-NZ" sz="2000" dirty="0"/>
              <a:t>A non-OBA injecting party</a:t>
            </a:r>
          </a:p>
          <a:p>
            <a:pPr lvl="2"/>
            <a:endParaRPr lang="en-NZ" sz="2000" dirty="0"/>
          </a:p>
          <a:p>
            <a:pPr marL="742950" lvl="1" indent="-285750">
              <a:buFont typeface="Arial" panose="020B0604020202020204" pitchFamily="34" charset="0"/>
              <a:buChar char="•"/>
            </a:pPr>
            <a:r>
              <a:rPr lang="en-NZ" sz="2000" dirty="0"/>
              <a:t>Trades gas via:</a:t>
            </a:r>
          </a:p>
          <a:p>
            <a:pPr marL="1200150" lvl="2" indent="-285750">
              <a:buFont typeface="Courier New" panose="02070309020205020404" pitchFamily="49" charset="0"/>
              <a:buChar char="o"/>
            </a:pPr>
            <a:r>
              <a:rPr lang="en-NZ" sz="2000" dirty="0"/>
              <a:t>The gas market</a:t>
            </a:r>
          </a:p>
          <a:p>
            <a:pPr marL="1200150" lvl="2" indent="-285750">
              <a:buFont typeface="Courier New" panose="02070309020205020404" pitchFamily="49" charset="0"/>
              <a:buChar char="o"/>
            </a:pPr>
            <a:r>
              <a:rPr lang="en-NZ" sz="2000" dirty="0"/>
              <a:t>Bilateral trades through GTAs</a:t>
            </a:r>
          </a:p>
          <a:p>
            <a:pPr lvl="2"/>
            <a:endParaRPr lang="en-NZ" sz="2000" dirty="0"/>
          </a:p>
          <a:p>
            <a:pPr marL="742950" lvl="1" indent="-285750">
              <a:buFont typeface="Arial" panose="020B0604020202020204" pitchFamily="34" charset="0"/>
              <a:buChar char="•"/>
            </a:pPr>
            <a:r>
              <a:rPr lang="en-NZ" sz="2000" dirty="0"/>
              <a:t>Has gas transported to:</a:t>
            </a:r>
          </a:p>
          <a:p>
            <a:pPr marL="1200150" lvl="2" indent="-285750">
              <a:buFont typeface="Courier New" panose="02070309020205020404" pitchFamily="49" charset="0"/>
              <a:buChar char="o"/>
            </a:pPr>
            <a:r>
              <a:rPr lang="en-NZ" sz="2000" dirty="0"/>
              <a:t>An OBA delivery point; and</a:t>
            </a:r>
          </a:p>
          <a:p>
            <a:pPr marL="1200150" lvl="2" indent="-285750">
              <a:buFont typeface="Courier New" panose="02070309020205020404" pitchFamily="49" charset="0"/>
              <a:buChar char="o"/>
            </a:pPr>
            <a:r>
              <a:rPr lang="en-NZ" sz="2000" dirty="0"/>
              <a:t>An Allocation Agreement direct connect delivery point; and</a:t>
            </a:r>
          </a:p>
          <a:p>
            <a:pPr marL="1200150" lvl="2" indent="-285750">
              <a:buFont typeface="Courier New" panose="02070309020205020404" pitchFamily="49" charset="0"/>
              <a:buChar char="o"/>
            </a:pPr>
            <a:r>
              <a:rPr lang="en-NZ" sz="2000" dirty="0"/>
              <a:t>A Delivery Zone</a:t>
            </a:r>
          </a:p>
        </p:txBody>
      </p:sp>
    </p:spTree>
    <p:extLst>
      <p:ext uri="{BB962C8B-B14F-4D97-AF65-F5344CB8AC3E}">
        <p14:creationId xmlns:p14="http://schemas.microsoft.com/office/powerpoint/2010/main" val="170045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Agenda</a:t>
            </a:r>
          </a:p>
        </p:txBody>
      </p:sp>
      <p:sp>
        <p:nvSpPr>
          <p:cNvPr id="5" name="TextBox 4"/>
          <p:cNvSpPr txBox="1"/>
          <p:nvPr/>
        </p:nvSpPr>
        <p:spPr>
          <a:xfrm>
            <a:off x="793434" y="1869600"/>
            <a:ext cx="8998857" cy="4862870"/>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NZ" sz="2000" dirty="0"/>
              <a:t>Purpose: highlight most significant changes from August draft – help to prepare stakeholders mark-ups and submissions</a:t>
            </a:r>
          </a:p>
          <a:p>
            <a:pPr marL="342908" indent="-342908">
              <a:spcAft>
                <a:spcPts val="600"/>
              </a:spcAft>
              <a:buFont typeface="Arial" panose="020B0604020202020204" pitchFamily="34" charset="0"/>
              <a:buChar char="•"/>
            </a:pPr>
            <a:endParaRPr lang="en-NZ" sz="2000" dirty="0"/>
          </a:p>
          <a:p>
            <a:pPr>
              <a:spcAft>
                <a:spcPts val="600"/>
              </a:spcAft>
            </a:pPr>
            <a:r>
              <a:rPr lang="en-NZ" sz="2000" b="1" dirty="0"/>
              <a:t>Agenda</a:t>
            </a:r>
            <a:r>
              <a:rPr lang="en-NZ" sz="2000" dirty="0"/>
              <a:t>:</a:t>
            </a:r>
          </a:p>
          <a:p>
            <a:pPr marL="342908" indent="-342908">
              <a:spcAft>
                <a:spcPts val="600"/>
              </a:spcAft>
              <a:buFont typeface="Arial" panose="020B0604020202020204" pitchFamily="34" charset="0"/>
              <a:buChar char="•"/>
            </a:pPr>
            <a:r>
              <a:rPr lang="en-NZ" sz="2000" dirty="0"/>
              <a:t>Recap on where we are in process and next steps from here</a:t>
            </a:r>
          </a:p>
          <a:p>
            <a:pPr marL="342908" indent="-342908">
              <a:spcAft>
                <a:spcPts val="600"/>
              </a:spcAft>
              <a:buFont typeface="Arial" panose="020B0604020202020204" pitchFamily="34" charset="0"/>
              <a:buChar char="•"/>
            </a:pPr>
            <a:r>
              <a:rPr lang="en-NZ" sz="2000" dirty="0"/>
              <a:t>Update background information on zones and pricing</a:t>
            </a:r>
          </a:p>
          <a:p>
            <a:pPr marL="342908" indent="-342908">
              <a:spcAft>
                <a:spcPts val="600"/>
              </a:spcAft>
              <a:buFont typeface="Arial" panose="020B0604020202020204" pitchFamily="34" charset="0"/>
              <a:buChar char="•"/>
            </a:pPr>
            <a:r>
              <a:rPr lang="en-NZ" sz="2000" dirty="0"/>
              <a:t>Most material areas of change to draft GTAC (with worked examples):</a:t>
            </a:r>
          </a:p>
          <a:p>
            <a:pPr marL="864436" lvl="1" indent="-342908">
              <a:spcAft>
                <a:spcPts val="600"/>
              </a:spcAft>
              <a:buFont typeface="Arial" panose="020B0604020202020204" pitchFamily="34" charset="0"/>
              <a:buChar char="•"/>
            </a:pPr>
            <a:r>
              <a:rPr lang="en-NZ" sz="2000" dirty="0"/>
              <a:t>Further defining use of TSO discretion</a:t>
            </a:r>
          </a:p>
          <a:p>
            <a:pPr marL="864436" lvl="1" indent="-342908">
              <a:spcAft>
                <a:spcPts val="600"/>
              </a:spcAft>
              <a:buFont typeface="Arial" panose="020B0604020202020204" pitchFamily="34" charset="0"/>
              <a:buChar char="•"/>
            </a:pPr>
            <a:r>
              <a:rPr lang="en-NZ" sz="2000" dirty="0"/>
              <a:t>Revising daily overruns/underruns</a:t>
            </a:r>
          </a:p>
          <a:p>
            <a:pPr marL="864436" lvl="1" indent="-342908">
              <a:spcAft>
                <a:spcPts val="600"/>
              </a:spcAft>
              <a:buFont typeface="Arial" panose="020B0604020202020204" pitchFamily="34" charset="0"/>
              <a:buChar char="•"/>
            </a:pPr>
            <a:r>
              <a:rPr lang="en-NZ" sz="2000" dirty="0"/>
              <a:t>Reducing scope for hourly overruns and ensuring that agreed hourly flow profiles work as intended</a:t>
            </a:r>
          </a:p>
          <a:p>
            <a:pPr marL="864436" lvl="1" indent="-342908">
              <a:spcAft>
                <a:spcPts val="600"/>
              </a:spcAft>
              <a:buFont typeface="Arial" panose="020B0604020202020204" pitchFamily="34" charset="0"/>
              <a:buChar char="•"/>
            </a:pPr>
            <a:r>
              <a:rPr lang="en-NZ" sz="2000" dirty="0"/>
              <a:t>Adding PR principles and application to congested parts of system</a:t>
            </a:r>
          </a:p>
          <a:p>
            <a:pPr marL="342908" indent="-342908">
              <a:spcAft>
                <a:spcPts val="600"/>
              </a:spcAft>
              <a:buFont typeface="Arial" panose="020B0604020202020204" pitchFamily="34" charset="0"/>
              <a:buChar char="•"/>
            </a:pPr>
            <a:r>
              <a:rPr lang="en-NZ" sz="2000" dirty="0"/>
              <a:t>Reflect on whether process and next steps will deliver on objectives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a:t>
            </a:fld>
            <a:endParaRPr lang="en-NZ" sz="1400" dirty="0"/>
          </a:p>
        </p:txBody>
      </p:sp>
    </p:spTree>
    <p:extLst>
      <p:ext uri="{BB962C8B-B14F-4D97-AF65-F5344CB8AC3E}">
        <p14:creationId xmlns:p14="http://schemas.microsoft.com/office/powerpoint/2010/main" val="1265236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 – </a:t>
            </a:r>
            <a:r>
              <a:rPr lang="en-NZ" sz="2000" b="1" dirty="0">
                <a:solidFill>
                  <a:srgbClr val="92D050"/>
                </a:solidFill>
                <a:latin typeface="Arial" pitchFamily="34" charset="0"/>
                <a:ea typeface="+mj-ea"/>
                <a:cs typeface="Arial" pitchFamily="34" charset="0"/>
              </a:rPr>
              <a:t>N</a:t>
            </a:r>
            <a:r>
              <a:rPr lang="en-NZ" sz="2000" b="1" dirty="0">
                <a:solidFill>
                  <a:schemeClr val="bg1"/>
                </a:solidFill>
                <a:latin typeface="Arial" pitchFamily="34" charset="0"/>
                <a:ea typeface="+mj-ea"/>
                <a:cs typeface="Arial" pitchFamily="34" charset="0"/>
              </a:rPr>
              <a:t>ominate, Receipts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20</a:t>
            </a:fld>
            <a:endParaRPr lang="en-NZ" sz="1400" dirty="0"/>
          </a:p>
        </p:txBody>
      </p:sp>
      <p:sp>
        <p:nvSpPr>
          <p:cNvPr id="5" name="TextBox 4"/>
          <p:cNvSpPr txBox="1"/>
          <p:nvPr/>
        </p:nvSpPr>
        <p:spPr>
          <a:xfrm>
            <a:off x="775504" y="1670607"/>
            <a:ext cx="9383227" cy="400110"/>
          </a:xfrm>
          <a:prstGeom prst="rect">
            <a:avLst/>
          </a:prstGeom>
          <a:noFill/>
        </p:spPr>
        <p:txBody>
          <a:bodyPr wrap="square" rtlCol="0">
            <a:spAutoFit/>
          </a:bodyPr>
          <a:lstStyle/>
          <a:p>
            <a:pPr marL="285750" indent="-285750">
              <a:buFont typeface="Arial" panose="020B0604020202020204" pitchFamily="34" charset="0"/>
              <a:buChar char="•"/>
            </a:pPr>
            <a:r>
              <a:rPr lang="en-NZ" sz="2000" dirty="0"/>
              <a:t>Shipper makes the receipt nominations</a:t>
            </a:r>
          </a:p>
        </p:txBody>
      </p:sp>
      <p:graphicFrame>
        <p:nvGraphicFramePr>
          <p:cNvPr id="3" name="Table 2"/>
          <p:cNvGraphicFramePr>
            <a:graphicFrameLocks noGrp="1"/>
          </p:cNvGraphicFramePr>
          <p:nvPr>
            <p:extLst/>
          </p:nvPr>
        </p:nvGraphicFramePr>
        <p:xfrm>
          <a:off x="3045827" y="2439300"/>
          <a:ext cx="4601747" cy="1645920"/>
        </p:xfrm>
        <a:graphic>
          <a:graphicData uri="http://schemas.openxmlformats.org/drawingml/2006/table">
            <a:tbl>
              <a:tblPr firstRow="1" bandRow="1">
                <a:tableStyleId>{5C22544A-7EE6-4342-B048-85BDC9FD1C3A}</a:tableStyleId>
              </a:tblPr>
              <a:tblGrid>
                <a:gridCol w="2340868">
                  <a:extLst>
                    <a:ext uri="{9D8B030D-6E8A-4147-A177-3AD203B41FA5}">
                      <a16:colId xmlns:a16="http://schemas.microsoft.com/office/drawing/2014/main" val="3577730830"/>
                    </a:ext>
                  </a:extLst>
                </a:gridCol>
                <a:gridCol w="2260879">
                  <a:extLst>
                    <a:ext uri="{9D8B030D-6E8A-4147-A177-3AD203B41FA5}">
                      <a16:colId xmlns:a16="http://schemas.microsoft.com/office/drawing/2014/main" val="3369318452"/>
                    </a:ext>
                  </a:extLst>
                </a:gridCol>
              </a:tblGrid>
              <a:tr h="370840">
                <a:tc>
                  <a:txBody>
                    <a:bodyPr/>
                    <a:lstStyle/>
                    <a:p>
                      <a:r>
                        <a:rPr lang="en-NZ" dirty="0"/>
                        <a:t>Receipt Point</a:t>
                      </a:r>
                    </a:p>
                  </a:txBody>
                  <a:tcPr/>
                </a:tc>
                <a:tc>
                  <a:txBody>
                    <a:bodyPr/>
                    <a:lstStyle/>
                    <a:p>
                      <a:r>
                        <a:rPr lang="en-NZ" dirty="0"/>
                        <a:t>Nomination</a:t>
                      </a:r>
                    </a:p>
                  </a:txBody>
                  <a:tcPr/>
                </a:tc>
                <a:extLst>
                  <a:ext uri="{0D108BD9-81ED-4DB2-BD59-A6C34878D82A}">
                    <a16:rowId xmlns:a16="http://schemas.microsoft.com/office/drawing/2014/main" val="1505671657"/>
                  </a:ext>
                </a:extLst>
              </a:tr>
              <a:tr h="370840">
                <a:tc>
                  <a:txBody>
                    <a:bodyPr/>
                    <a:lstStyle/>
                    <a:p>
                      <a:r>
                        <a:rPr lang="en-NZ" dirty="0"/>
                        <a:t>OBA Receipt</a:t>
                      </a:r>
                    </a:p>
                  </a:txBody>
                  <a:tcPr/>
                </a:tc>
                <a:tc>
                  <a:txBody>
                    <a:bodyPr/>
                    <a:lstStyle/>
                    <a:p>
                      <a:pPr algn="ctr"/>
                      <a:r>
                        <a:rPr lang="en-NZ" dirty="0"/>
                        <a:t>50</a:t>
                      </a:r>
                    </a:p>
                  </a:txBody>
                  <a:tcPr/>
                </a:tc>
                <a:extLst>
                  <a:ext uri="{0D108BD9-81ED-4DB2-BD59-A6C34878D82A}">
                    <a16:rowId xmlns:a16="http://schemas.microsoft.com/office/drawing/2014/main" val="262145665"/>
                  </a:ext>
                </a:extLst>
              </a:tr>
              <a:tr h="370840">
                <a:tc>
                  <a:txBody>
                    <a:bodyPr/>
                    <a:lstStyle/>
                    <a:p>
                      <a:r>
                        <a:rPr lang="en-NZ" dirty="0"/>
                        <a:t>Non-OBA Receipt</a:t>
                      </a:r>
                    </a:p>
                  </a:txBody>
                  <a:tcPr/>
                </a:tc>
                <a:tc>
                  <a:txBody>
                    <a:bodyPr/>
                    <a:lstStyle/>
                    <a:p>
                      <a:pPr algn="ctr"/>
                      <a:r>
                        <a:rPr lang="en-NZ" dirty="0"/>
                        <a:t>70</a:t>
                      </a:r>
                    </a:p>
                  </a:txBody>
                  <a:tcPr/>
                </a:tc>
                <a:extLst>
                  <a:ext uri="{0D108BD9-81ED-4DB2-BD59-A6C34878D82A}">
                    <a16:rowId xmlns:a16="http://schemas.microsoft.com/office/drawing/2014/main" val="2796319903"/>
                  </a:ext>
                </a:extLst>
              </a:tr>
              <a:tr h="370840">
                <a:tc>
                  <a:txBody>
                    <a:bodyPr/>
                    <a:lstStyle/>
                    <a:p>
                      <a:r>
                        <a:rPr lang="en-NZ" dirty="0"/>
                        <a:t>Total Receipts</a:t>
                      </a:r>
                    </a:p>
                  </a:txBody>
                  <a:tcPr/>
                </a:tc>
                <a:tc>
                  <a:txBody>
                    <a:bodyPr/>
                    <a:lstStyle/>
                    <a:p>
                      <a:pPr algn="ctr"/>
                      <a:r>
                        <a:rPr lang="en-NZ" dirty="0"/>
                        <a:t>120</a:t>
                      </a:r>
                    </a:p>
                  </a:txBody>
                  <a:tcPr/>
                </a:tc>
                <a:extLst>
                  <a:ext uri="{0D108BD9-81ED-4DB2-BD59-A6C34878D82A}">
                    <a16:rowId xmlns:a16="http://schemas.microsoft.com/office/drawing/2014/main" val="1632727151"/>
                  </a:ext>
                </a:extLst>
              </a:tr>
            </a:tbl>
          </a:graphicData>
        </a:graphic>
      </p:graphicFrame>
      <p:sp>
        <p:nvSpPr>
          <p:cNvPr id="6" name="TextBox 5"/>
          <p:cNvSpPr txBox="1"/>
          <p:nvPr/>
        </p:nvSpPr>
        <p:spPr>
          <a:xfrm>
            <a:off x="775503" y="4484581"/>
            <a:ext cx="9383227" cy="2246769"/>
          </a:xfrm>
          <a:prstGeom prst="rect">
            <a:avLst/>
          </a:prstGeom>
          <a:noFill/>
        </p:spPr>
        <p:txBody>
          <a:bodyPr wrap="square" rtlCol="0">
            <a:spAutoFit/>
          </a:bodyPr>
          <a:lstStyle/>
          <a:p>
            <a:pPr marL="285750" indent="-285750">
              <a:buFont typeface="Arial" panose="020B0604020202020204" pitchFamily="34" charset="0"/>
              <a:buChar char="•"/>
            </a:pPr>
            <a:r>
              <a:rPr lang="en-NZ" sz="2000" dirty="0"/>
              <a:t>OBA Receipt nomination is what is agreed with the OBA party</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Non-OBA Receipt nomination will be:</a:t>
            </a:r>
          </a:p>
          <a:p>
            <a:pPr marL="742950" lvl="1" indent="-285750">
              <a:buFont typeface="Courier New" panose="02070309020205020404" pitchFamily="49" charset="0"/>
              <a:buChar char="o"/>
            </a:pPr>
            <a:r>
              <a:rPr lang="en-NZ" sz="2000" dirty="0"/>
              <a:t>What has been agreed with the connection party, if the connected party is using the IT system’s nomination functionality; or</a:t>
            </a:r>
          </a:p>
          <a:p>
            <a:pPr marL="742950" lvl="1" indent="-285750">
              <a:buFont typeface="Courier New" panose="02070309020205020404" pitchFamily="49" charset="0"/>
              <a:buChar char="o"/>
            </a:pPr>
            <a:r>
              <a:rPr lang="en-NZ" sz="2000" dirty="0"/>
              <a:t>The Shippers estimate of what they expect to receive from the connection party, if the connected party is not using the nomination functionality </a:t>
            </a:r>
          </a:p>
        </p:txBody>
      </p:sp>
    </p:spTree>
    <p:extLst>
      <p:ext uri="{BB962C8B-B14F-4D97-AF65-F5344CB8AC3E}">
        <p14:creationId xmlns:p14="http://schemas.microsoft.com/office/powerpoint/2010/main" val="294930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 – </a:t>
            </a:r>
            <a:r>
              <a:rPr lang="en-NZ" sz="2000" b="1" dirty="0">
                <a:solidFill>
                  <a:srgbClr val="92D050"/>
                </a:solidFill>
                <a:latin typeface="Arial" pitchFamily="34" charset="0"/>
                <a:ea typeface="+mj-ea"/>
                <a:cs typeface="Arial" pitchFamily="34" charset="0"/>
              </a:rPr>
              <a:t>N</a:t>
            </a:r>
            <a:r>
              <a:rPr lang="en-NZ" sz="2000" b="1" dirty="0">
                <a:solidFill>
                  <a:schemeClr val="bg1"/>
                </a:solidFill>
                <a:latin typeface="Arial" pitchFamily="34" charset="0"/>
                <a:ea typeface="+mj-ea"/>
                <a:cs typeface="Arial" pitchFamily="34" charset="0"/>
              </a:rPr>
              <a:t>ominate, Delivery</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21</a:t>
            </a:fld>
            <a:endParaRPr lang="en-NZ" sz="1400" dirty="0"/>
          </a:p>
        </p:txBody>
      </p:sp>
      <p:sp>
        <p:nvSpPr>
          <p:cNvPr id="5" name="TextBox 4"/>
          <p:cNvSpPr txBox="1"/>
          <p:nvPr/>
        </p:nvSpPr>
        <p:spPr>
          <a:xfrm>
            <a:off x="775504" y="1506223"/>
            <a:ext cx="9383227" cy="400110"/>
          </a:xfrm>
          <a:prstGeom prst="rect">
            <a:avLst/>
          </a:prstGeom>
          <a:noFill/>
        </p:spPr>
        <p:txBody>
          <a:bodyPr wrap="square" rtlCol="0">
            <a:spAutoFit/>
          </a:bodyPr>
          <a:lstStyle/>
          <a:p>
            <a:pPr marL="285750" indent="-285750">
              <a:buFont typeface="Arial" panose="020B0604020202020204" pitchFamily="34" charset="0"/>
              <a:buChar char="•"/>
            </a:pPr>
            <a:r>
              <a:rPr lang="en-NZ" sz="2000" dirty="0"/>
              <a:t>Shipper makes the delivery nominations</a:t>
            </a:r>
          </a:p>
        </p:txBody>
      </p:sp>
      <p:graphicFrame>
        <p:nvGraphicFramePr>
          <p:cNvPr id="3" name="Table 2"/>
          <p:cNvGraphicFramePr>
            <a:graphicFrameLocks noGrp="1"/>
          </p:cNvGraphicFramePr>
          <p:nvPr>
            <p:extLst>
              <p:ext uri="{D42A27DB-BD31-4B8C-83A1-F6EECF244321}">
                <p14:modId xmlns:p14="http://schemas.microsoft.com/office/powerpoint/2010/main" val="2885815901"/>
              </p:ext>
            </p:extLst>
          </p:nvPr>
        </p:nvGraphicFramePr>
        <p:xfrm>
          <a:off x="3061857" y="1976710"/>
          <a:ext cx="4601747" cy="2057400"/>
        </p:xfrm>
        <a:graphic>
          <a:graphicData uri="http://schemas.openxmlformats.org/drawingml/2006/table">
            <a:tbl>
              <a:tblPr firstRow="1" bandRow="1">
                <a:tableStyleId>{5C22544A-7EE6-4342-B048-85BDC9FD1C3A}</a:tableStyleId>
              </a:tblPr>
              <a:tblGrid>
                <a:gridCol w="2340868">
                  <a:extLst>
                    <a:ext uri="{9D8B030D-6E8A-4147-A177-3AD203B41FA5}">
                      <a16:colId xmlns:a16="http://schemas.microsoft.com/office/drawing/2014/main" val="3577730830"/>
                    </a:ext>
                  </a:extLst>
                </a:gridCol>
                <a:gridCol w="2260879">
                  <a:extLst>
                    <a:ext uri="{9D8B030D-6E8A-4147-A177-3AD203B41FA5}">
                      <a16:colId xmlns:a16="http://schemas.microsoft.com/office/drawing/2014/main" val="3369318452"/>
                    </a:ext>
                  </a:extLst>
                </a:gridCol>
              </a:tblGrid>
              <a:tr h="370840">
                <a:tc>
                  <a:txBody>
                    <a:bodyPr/>
                    <a:lstStyle/>
                    <a:p>
                      <a:r>
                        <a:rPr lang="en-NZ" dirty="0"/>
                        <a:t>Delivery Point</a:t>
                      </a:r>
                    </a:p>
                  </a:txBody>
                  <a:tcPr/>
                </a:tc>
                <a:tc>
                  <a:txBody>
                    <a:bodyPr/>
                    <a:lstStyle/>
                    <a:p>
                      <a:r>
                        <a:rPr lang="en-NZ" dirty="0"/>
                        <a:t>Nomination</a:t>
                      </a:r>
                    </a:p>
                  </a:txBody>
                  <a:tcPr/>
                </a:tc>
                <a:extLst>
                  <a:ext uri="{0D108BD9-81ED-4DB2-BD59-A6C34878D82A}">
                    <a16:rowId xmlns:a16="http://schemas.microsoft.com/office/drawing/2014/main" val="1505671657"/>
                  </a:ext>
                </a:extLst>
              </a:tr>
              <a:tr h="370840">
                <a:tc>
                  <a:txBody>
                    <a:bodyPr/>
                    <a:lstStyle/>
                    <a:p>
                      <a:r>
                        <a:rPr lang="en-NZ" dirty="0"/>
                        <a:t>OBA Delivery</a:t>
                      </a:r>
                    </a:p>
                  </a:txBody>
                  <a:tcPr/>
                </a:tc>
                <a:tc>
                  <a:txBody>
                    <a:bodyPr/>
                    <a:lstStyle/>
                    <a:p>
                      <a:pPr algn="ctr"/>
                      <a:r>
                        <a:rPr lang="en-NZ" dirty="0"/>
                        <a:t>40</a:t>
                      </a:r>
                    </a:p>
                  </a:txBody>
                  <a:tcPr/>
                </a:tc>
                <a:extLst>
                  <a:ext uri="{0D108BD9-81ED-4DB2-BD59-A6C34878D82A}">
                    <a16:rowId xmlns:a16="http://schemas.microsoft.com/office/drawing/2014/main" val="262145665"/>
                  </a:ext>
                </a:extLst>
              </a:tr>
              <a:tr h="370840">
                <a:tc>
                  <a:txBody>
                    <a:bodyPr/>
                    <a:lstStyle/>
                    <a:p>
                      <a:r>
                        <a:rPr lang="en-NZ" dirty="0"/>
                        <a:t>AA Delivery</a:t>
                      </a:r>
                    </a:p>
                  </a:txBody>
                  <a:tcPr/>
                </a:tc>
                <a:tc>
                  <a:txBody>
                    <a:bodyPr/>
                    <a:lstStyle/>
                    <a:p>
                      <a:pPr algn="ctr"/>
                      <a:r>
                        <a:rPr lang="en-NZ" dirty="0"/>
                        <a:t>25</a:t>
                      </a:r>
                    </a:p>
                  </a:txBody>
                  <a:tcPr/>
                </a:tc>
                <a:extLst>
                  <a:ext uri="{0D108BD9-81ED-4DB2-BD59-A6C34878D82A}">
                    <a16:rowId xmlns:a16="http://schemas.microsoft.com/office/drawing/2014/main" val="2796319903"/>
                  </a:ext>
                </a:extLst>
              </a:tr>
              <a:tr h="370840">
                <a:tc>
                  <a:txBody>
                    <a:bodyPr/>
                    <a:lstStyle/>
                    <a:p>
                      <a:r>
                        <a:rPr lang="en-NZ" dirty="0"/>
                        <a:t>DZ </a:t>
                      </a:r>
                      <a:r>
                        <a:rPr lang="en-NZ" baseline="0" dirty="0"/>
                        <a:t>Delivery</a:t>
                      </a:r>
                      <a:endParaRPr lang="en-NZ" dirty="0"/>
                    </a:p>
                  </a:txBody>
                  <a:tcPr/>
                </a:tc>
                <a:tc>
                  <a:txBody>
                    <a:bodyPr/>
                    <a:lstStyle/>
                    <a:p>
                      <a:pPr algn="ctr"/>
                      <a:r>
                        <a:rPr lang="en-NZ" dirty="0"/>
                        <a:t>50</a:t>
                      </a:r>
                    </a:p>
                  </a:txBody>
                  <a:tcPr/>
                </a:tc>
                <a:extLst>
                  <a:ext uri="{0D108BD9-81ED-4DB2-BD59-A6C34878D82A}">
                    <a16:rowId xmlns:a16="http://schemas.microsoft.com/office/drawing/2014/main" val="3910032278"/>
                  </a:ext>
                </a:extLst>
              </a:tr>
              <a:tr h="370840">
                <a:tc>
                  <a:txBody>
                    <a:bodyPr/>
                    <a:lstStyle/>
                    <a:p>
                      <a:r>
                        <a:rPr lang="en-NZ" dirty="0"/>
                        <a:t>Total Deliveries</a:t>
                      </a:r>
                    </a:p>
                  </a:txBody>
                  <a:tcPr/>
                </a:tc>
                <a:tc>
                  <a:txBody>
                    <a:bodyPr/>
                    <a:lstStyle/>
                    <a:p>
                      <a:pPr algn="ctr"/>
                      <a:r>
                        <a:rPr lang="en-NZ" dirty="0"/>
                        <a:t>115</a:t>
                      </a:r>
                    </a:p>
                  </a:txBody>
                  <a:tcPr/>
                </a:tc>
                <a:extLst>
                  <a:ext uri="{0D108BD9-81ED-4DB2-BD59-A6C34878D82A}">
                    <a16:rowId xmlns:a16="http://schemas.microsoft.com/office/drawing/2014/main" val="1429939960"/>
                  </a:ext>
                </a:extLst>
              </a:tr>
            </a:tbl>
          </a:graphicData>
        </a:graphic>
      </p:graphicFrame>
      <p:sp>
        <p:nvSpPr>
          <p:cNvPr id="6" name="TextBox 5"/>
          <p:cNvSpPr txBox="1"/>
          <p:nvPr/>
        </p:nvSpPr>
        <p:spPr>
          <a:xfrm>
            <a:off x="775503" y="4114713"/>
            <a:ext cx="9383227" cy="3170099"/>
          </a:xfrm>
          <a:prstGeom prst="rect">
            <a:avLst/>
          </a:prstGeom>
          <a:noFill/>
        </p:spPr>
        <p:txBody>
          <a:bodyPr wrap="square" rtlCol="0">
            <a:spAutoFit/>
          </a:bodyPr>
          <a:lstStyle/>
          <a:p>
            <a:pPr marL="285750" indent="-285750">
              <a:buFont typeface="Arial" panose="020B0604020202020204" pitchFamily="34" charset="0"/>
              <a:buChar char="•"/>
            </a:pPr>
            <a:r>
              <a:rPr lang="en-NZ" sz="2000" dirty="0"/>
              <a:t>Note that the Shipper has nominated for less than the receipt nominations</a:t>
            </a:r>
          </a:p>
          <a:p>
            <a:endParaRPr lang="en-NZ" sz="2000" dirty="0"/>
          </a:p>
          <a:p>
            <a:pPr marL="285750" indent="-285750">
              <a:buFont typeface="Arial" panose="020B0604020202020204" pitchFamily="34" charset="0"/>
              <a:buChar char="•"/>
            </a:pPr>
            <a:r>
              <a:rPr lang="en-NZ" sz="2000" dirty="0"/>
              <a:t>Delivery nominations may be different than receipt nominations because the Shipper is forecasting that their delivered gas will be different than their receipted gas</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OBA Delivery nomination is what is agreed with the OBA party</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Other nominations are what the connected party has agreed (AA Delivery) or what the Shipper has forecasted (DZ Delivery)</a:t>
            </a:r>
          </a:p>
        </p:txBody>
      </p:sp>
    </p:spTree>
    <p:extLst>
      <p:ext uri="{BB962C8B-B14F-4D97-AF65-F5344CB8AC3E}">
        <p14:creationId xmlns:p14="http://schemas.microsoft.com/office/powerpoint/2010/main" val="1738994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 – </a:t>
            </a:r>
            <a:r>
              <a:rPr lang="en-NZ" sz="2000" b="1" dirty="0">
                <a:solidFill>
                  <a:srgbClr val="92D050"/>
                </a:solidFill>
                <a:latin typeface="Arial" pitchFamily="34" charset="0"/>
                <a:ea typeface="+mj-ea"/>
                <a:cs typeface="Arial" pitchFamily="34" charset="0"/>
              </a:rPr>
              <a:t>N</a:t>
            </a:r>
            <a:r>
              <a:rPr lang="en-NZ" sz="2000" b="1" dirty="0">
                <a:solidFill>
                  <a:schemeClr val="bg1"/>
                </a:solidFill>
                <a:latin typeface="Arial" pitchFamily="34" charset="0"/>
                <a:ea typeface="+mj-ea"/>
                <a:cs typeface="Arial" pitchFamily="34" charset="0"/>
              </a:rPr>
              <a:t>ominate, intraday</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22</a:t>
            </a:fld>
            <a:endParaRPr lang="en-NZ" sz="1400" dirty="0"/>
          </a:p>
        </p:txBody>
      </p:sp>
      <p:sp>
        <p:nvSpPr>
          <p:cNvPr id="5" name="TextBox 4"/>
          <p:cNvSpPr txBox="1"/>
          <p:nvPr/>
        </p:nvSpPr>
        <p:spPr>
          <a:xfrm>
            <a:off x="775504" y="1670607"/>
            <a:ext cx="9383227" cy="3293209"/>
          </a:xfrm>
          <a:prstGeom prst="rect">
            <a:avLst/>
          </a:prstGeom>
          <a:noFill/>
        </p:spPr>
        <p:txBody>
          <a:bodyPr wrap="square" rtlCol="0">
            <a:spAutoFit/>
          </a:bodyPr>
          <a:lstStyle/>
          <a:p>
            <a:pPr marL="285750" indent="-285750">
              <a:buFont typeface="Arial" panose="020B0604020202020204" pitchFamily="34" charset="0"/>
              <a:buChar char="•"/>
            </a:pPr>
            <a:r>
              <a:rPr lang="en-NZ" sz="2000" dirty="0"/>
              <a:t>During the day the Shipper can </a:t>
            </a:r>
            <a:r>
              <a:rPr lang="en-NZ" sz="2000" dirty="0" err="1"/>
              <a:t>renominate</a:t>
            </a:r>
            <a:r>
              <a:rPr lang="en-NZ" sz="2000" dirty="0"/>
              <a:t> their receipt and delivery nominations during the ID cycles</a:t>
            </a:r>
          </a:p>
          <a:p>
            <a:endParaRPr lang="en-NZ" sz="2000" dirty="0"/>
          </a:p>
          <a:p>
            <a:pPr marL="285750" indent="-285750">
              <a:buFont typeface="Arial" panose="020B0604020202020204" pitchFamily="34" charset="0"/>
              <a:buChar char="•"/>
            </a:pPr>
            <a:r>
              <a:rPr lang="en-NZ" sz="2000" dirty="0"/>
              <a:t>For an OBA point, the </a:t>
            </a:r>
            <a:r>
              <a:rPr lang="en-NZ" sz="2000" dirty="0" err="1"/>
              <a:t>renomination</a:t>
            </a:r>
            <a:r>
              <a:rPr lang="en-NZ" sz="2000" dirty="0"/>
              <a:t> will reflect the changed agreed quantity with the relevant OBA party</a:t>
            </a:r>
          </a:p>
          <a:p>
            <a:endParaRPr lang="en-NZ" sz="2000" dirty="0"/>
          </a:p>
          <a:p>
            <a:pPr marL="285750" indent="-285750">
              <a:buFont typeface="Arial" panose="020B0604020202020204" pitchFamily="34" charset="0"/>
              <a:buChar char="•"/>
            </a:pPr>
            <a:r>
              <a:rPr lang="en-NZ" sz="2000" dirty="0"/>
              <a:t>For other points the nomination will be changed to equal the Shippers adjusted forecast of demand to the relevant point or delivery zone</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To keep this example simple there are no </a:t>
            </a:r>
            <a:r>
              <a:rPr lang="en-NZ" sz="2000" dirty="0" err="1"/>
              <a:t>renominations</a:t>
            </a:r>
            <a:endParaRPr lang="en-NZ" sz="2000" dirty="0"/>
          </a:p>
        </p:txBody>
      </p:sp>
    </p:spTree>
    <p:extLst>
      <p:ext uri="{BB962C8B-B14F-4D97-AF65-F5344CB8AC3E}">
        <p14:creationId xmlns:p14="http://schemas.microsoft.com/office/powerpoint/2010/main" val="3383599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 – </a:t>
            </a:r>
            <a:r>
              <a:rPr lang="en-NZ" sz="2000" b="1" dirty="0">
                <a:solidFill>
                  <a:srgbClr val="92D050"/>
                </a:solidFill>
                <a:latin typeface="Arial" pitchFamily="34" charset="0"/>
                <a:ea typeface="+mj-ea"/>
                <a:cs typeface="Arial" pitchFamily="34" charset="0"/>
              </a:rPr>
              <a:t>A</a:t>
            </a:r>
            <a:r>
              <a:rPr lang="en-NZ" sz="2000" b="1" dirty="0">
                <a:solidFill>
                  <a:schemeClr val="bg1"/>
                </a:solidFill>
                <a:latin typeface="Arial" pitchFamily="34" charset="0"/>
                <a:ea typeface="+mj-ea"/>
                <a:cs typeface="Arial" pitchFamily="34" charset="0"/>
              </a:rPr>
              <a:t>pprove</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23</a:t>
            </a:fld>
            <a:endParaRPr lang="en-NZ" sz="1400" dirty="0"/>
          </a:p>
        </p:txBody>
      </p:sp>
      <p:sp>
        <p:nvSpPr>
          <p:cNvPr id="5" name="TextBox 4"/>
          <p:cNvSpPr txBox="1"/>
          <p:nvPr/>
        </p:nvSpPr>
        <p:spPr>
          <a:xfrm>
            <a:off x="775504" y="1834991"/>
            <a:ext cx="9383227" cy="3862596"/>
          </a:xfrm>
          <a:prstGeom prst="rect">
            <a:avLst/>
          </a:prstGeom>
          <a:noFill/>
        </p:spPr>
        <p:txBody>
          <a:bodyPr wrap="square" rtlCol="0">
            <a:spAutoFit/>
          </a:bodyPr>
          <a:lstStyle/>
          <a:p>
            <a:pPr marL="285750" indent="-285750">
              <a:buFont typeface="Arial" panose="020B0604020202020204" pitchFamily="34" charset="0"/>
              <a:buChar char="•"/>
            </a:pPr>
            <a:r>
              <a:rPr lang="en-NZ" sz="2000" dirty="0"/>
              <a:t>OBA nominations will need to be approved by the OBA party</a:t>
            </a:r>
          </a:p>
          <a:p>
            <a:pPr marL="742950" lvl="1" indent="-285750">
              <a:buFont typeface="Courier New" panose="02070309020205020404" pitchFamily="49" charset="0"/>
              <a:buChar char="o"/>
            </a:pPr>
            <a:r>
              <a:rPr lang="en-NZ" sz="2000" dirty="0"/>
              <a:t>Delivery point OBA party’s will incur overrun/underrun charges for the difference between the total nominations and the gas flow through the relevant point</a:t>
            </a:r>
          </a:p>
          <a:p>
            <a:endParaRPr lang="en-NZ" sz="2000" dirty="0"/>
          </a:p>
          <a:p>
            <a:pPr marL="285750" indent="-285750">
              <a:buFont typeface="Arial" panose="020B0604020202020204" pitchFamily="34" charset="0"/>
              <a:buChar char="•"/>
            </a:pPr>
            <a:r>
              <a:rPr lang="en-NZ" sz="2000" dirty="0"/>
              <a:t>Nominations to non-OBA points, where the connected party has chosen to use the nomination functionality, will need to be approved by the connected party</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Nominations to all other points will be auto-checked by the IT system for approval as they are done currently</a:t>
            </a:r>
          </a:p>
          <a:p>
            <a:pPr marL="742950" lvl="1" indent="-285750">
              <a:buFont typeface="Courier New" panose="02070309020205020404" pitchFamily="49" charset="0"/>
              <a:buChar char="o"/>
            </a:pPr>
            <a:r>
              <a:rPr lang="en-NZ" sz="2000" dirty="0"/>
              <a:t>To avoid over/underrun incentive fees, it is the Shipper’s responsibility to ensure these nominations are accurate</a:t>
            </a:r>
          </a:p>
        </p:txBody>
      </p:sp>
    </p:spTree>
    <p:extLst>
      <p:ext uri="{BB962C8B-B14F-4D97-AF65-F5344CB8AC3E}">
        <p14:creationId xmlns:p14="http://schemas.microsoft.com/office/powerpoint/2010/main" val="504009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 – </a:t>
            </a:r>
            <a:r>
              <a:rPr lang="en-NZ" sz="2000" b="1" dirty="0">
                <a:solidFill>
                  <a:srgbClr val="92D050"/>
                </a:solidFill>
                <a:latin typeface="Arial" pitchFamily="34" charset="0"/>
                <a:ea typeface="+mj-ea"/>
                <a:cs typeface="Arial" pitchFamily="34" charset="0"/>
              </a:rPr>
              <a:t>T</a:t>
            </a:r>
            <a:r>
              <a:rPr lang="en-NZ" sz="2000" b="1" dirty="0">
                <a:solidFill>
                  <a:schemeClr val="bg1"/>
                </a:solidFill>
                <a:latin typeface="Arial" pitchFamily="34" charset="0"/>
                <a:ea typeface="+mj-ea"/>
                <a:cs typeface="Arial" pitchFamily="34" charset="0"/>
              </a:rPr>
              <a:t>rade, Balancing Gas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24</a:t>
            </a:fld>
            <a:endParaRPr lang="en-NZ" sz="1400" dirty="0"/>
          </a:p>
        </p:txBody>
      </p:sp>
      <p:sp>
        <p:nvSpPr>
          <p:cNvPr id="5" name="TextBox 4"/>
          <p:cNvSpPr txBox="1"/>
          <p:nvPr/>
        </p:nvSpPr>
        <p:spPr>
          <a:xfrm>
            <a:off x="775504" y="1742525"/>
            <a:ext cx="9383227" cy="2554545"/>
          </a:xfrm>
          <a:prstGeom prst="rect">
            <a:avLst/>
          </a:prstGeom>
          <a:noFill/>
        </p:spPr>
        <p:txBody>
          <a:bodyPr wrap="square" rtlCol="0">
            <a:spAutoFit/>
          </a:bodyPr>
          <a:lstStyle/>
          <a:p>
            <a:pPr marL="285750" indent="-285750">
              <a:buFont typeface="Arial" panose="020B0604020202020204" pitchFamily="34" charset="0"/>
              <a:buChar char="•"/>
            </a:pPr>
            <a:r>
              <a:rPr lang="en-NZ" sz="2000" dirty="0"/>
              <a:t>During the day First Gas may need to buy or sell balancing gas</a:t>
            </a:r>
          </a:p>
          <a:p>
            <a:endParaRPr lang="en-NZ" sz="2000" dirty="0"/>
          </a:p>
          <a:p>
            <a:pPr marL="285750" indent="-285750">
              <a:buFont typeface="Arial" panose="020B0604020202020204" pitchFamily="34" charset="0"/>
              <a:buChar char="•"/>
            </a:pPr>
            <a:r>
              <a:rPr lang="en-NZ" sz="2000" dirty="0"/>
              <a:t>Allocation of balancing gas GJ will be calculated by the IT system when the trade has occurred and the closing Running Mismatch for the previous day has been calculated</a:t>
            </a:r>
          </a:p>
          <a:p>
            <a:endParaRPr lang="en-NZ" sz="2000" dirty="0"/>
          </a:p>
          <a:p>
            <a:pPr marL="285750" indent="-285750">
              <a:buFont typeface="Arial" panose="020B0604020202020204" pitchFamily="34" charset="0"/>
              <a:buChar char="•"/>
            </a:pPr>
            <a:r>
              <a:rPr lang="en-NZ" sz="2000" dirty="0"/>
              <a:t>In this example a balancing gas trade has occurred, the allocation to the Shipper is -5</a:t>
            </a:r>
          </a:p>
        </p:txBody>
      </p:sp>
    </p:spTree>
    <p:extLst>
      <p:ext uri="{BB962C8B-B14F-4D97-AF65-F5344CB8AC3E}">
        <p14:creationId xmlns:p14="http://schemas.microsoft.com/office/powerpoint/2010/main" val="1360211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 – </a:t>
            </a:r>
            <a:r>
              <a:rPr lang="en-NZ" sz="2000" b="1" dirty="0">
                <a:solidFill>
                  <a:srgbClr val="92D050"/>
                </a:solidFill>
                <a:latin typeface="Arial" pitchFamily="34" charset="0"/>
                <a:ea typeface="+mj-ea"/>
                <a:cs typeface="Arial" pitchFamily="34" charset="0"/>
              </a:rPr>
              <a:t>T</a:t>
            </a:r>
            <a:r>
              <a:rPr lang="en-NZ" sz="2000" b="1" dirty="0">
                <a:solidFill>
                  <a:schemeClr val="bg1"/>
                </a:solidFill>
                <a:latin typeface="Arial" pitchFamily="34" charset="0"/>
                <a:ea typeface="+mj-ea"/>
                <a:cs typeface="Arial" pitchFamily="34" charset="0"/>
              </a:rPr>
              <a:t>rade</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25</a:t>
            </a:fld>
            <a:endParaRPr lang="en-NZ" sz="1400" dirty="0"/>
          </a:p>
        </p:txBody>
      </p:sp>
      <p:sp>
        <p:nvSpPr>
          <p:cNvPr id="5" name="TextBox 4"/>
          <p:cNvSpPr txBox="1"/>
          <p:nvPr/>
        </p:nvSpPr>
        <p:spPr>
          <a:xfrm>
            <a:off x="775504" y="1670607"/>
            <a:ext cx="9383227" cy="2862322"/>
          </a:xfrm>
          <a:prstGeom prst="rect">
            <a:avLst/>
          </a:prstGeom>
          <a:noFill/>
        </p:spPr>
        <p:txBody>
          <a:bodyPr wrap="square" rtlCol="0">
            <a:spAutoFit/>
          </a:bodyPr>
          <a:lstStyle/>
          <a:p>
            <a:pPr marL="285750" indent="-285750">
              <a:buFont typeface="Arial" panose="020B0604020202020204" pitchFamily="34" charset="0"/>
              <a:buChar char="•"/>
            </a:pPr>
            <a:r>
              <a:rPr lang="en-NZ" sz="2000" dirty="0"/>
              <a:t>Net of the receipt and delivery nominations is 120 – 115 = +5</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The Shipper also has:</a:t>
            </a:r>
          </a:p>
          <a:p>
            <a:pPr marL="742950" lvl="1" indent="-285750">
              <a:buFont typeface="Courier New" panose="02070309020205020404" pitchFamily="49" charset="0"/>
              <a:buChar char="o"/>
            </a:pPr>
            <a:r>
              <a:rPr lang="en-NZ" sz="2000" dirty="0"/>
              <a:t>-5 of balancing gas transactions</a:t>
            </a:r>
          </a:p>
          <a:p>
            <a:pPr marL="742950" lvl="1" indent="-285750">
              <a:buFont typeface="Courier New" panose="02070309020205020404" pitchFamily="49" charset="0"/>
              <a:buChar char="o"/>
            </a:pPr>
            <a:r>
              <a:rPr lang="en-NZ" sz="2000" dirty="0"/>
              <a:t>Carryover Running Mismatch of +10</a:t>
            </a:r>
          </a:p>
          <a:p>
            <a:pPr marL="285750" indent="-285750">
              <a:buFont typeface="Courier New" panose="02070309020205020404" pitchFamily="49" charset="0"/>
              <a:buChar char="o"/>
            </a:pPr>
            <a:endParaRPr lang="en-NZ" sz="2000" dirty="0"/>
          </a:p>
          <a:p>
            <a:pPr marL="285750" indent="-285750">
              <a:buFont typeface="Arial" panose="020B0604020202020204" pitchFamily="34" charset="0"/>
              <a:buChar char="•"/>
            </a:pPr>
            <a:r>
              <a:rPr lang="en-NZ" sz="2000" dirty="0"/>
              <a:t>The net of this is +5 -5 +10 = +10</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To reduce this, the Shipper engages in Market and GTA trades</a:t>
            </a:r>
          </a:p>
        </p:txBody>
      </p:sp>
      <p:graphicFrame>
        <p:nvGraphicFramePr>
          <p:cNvPr id="3" name="Table 2"/>
          <p:cNvGraphicFramePr>
            <a:graphicFrameLocks noGrp="1"/>
          </p:cNvGraphicFramePr>
          <p:nvPr>
            <p:extLst>
              <p:ext uri="{D42A27DB-BD31-4B8C-83A1-F6EECF244321}">
                <p14:modId xmlns:p14="http://schemas.microsoft.com/office/powerpoint/2010/main" val="205651013"/>
              </p:ext>
            </p:extLst>
          </p:nvPr>
        </p:nvGraphicFramePr>
        <p:xfrm>
          <a:off x="3166243" y="4771046"/>
          <a:ext cx="4601747" cy="2057400"/>
        </p:xfrm>
        <a:graphic>
          <a:graphicData uri="http://schemas.openxmlformats.org/drawingml/2006/table">
            <a:tbl>
              <a:tblPr firstRow="1" bandRow="1">
                <a:tableStyleId>{5C22544A-7EE6-4342-B048-85BDC9FD1C3A}</a:tableStyleId>
              </a:tblPr>
              <a:tblGrid>
                <a:gridCol w="2340868">
                  <a:extLst>
                    <a:ext uri="{9D8B030D-6E8A-4147-A177-3AD203B41FA5}">
                      <a16:colId xmlns:a16="http://schemas.microsoft.com/office/drawing/2014/main" val="3577730830"/>
                    </a:ext>
                  </a:extLst>
                </a:gridCol>
                <a:gridCol w="2260879">
                  <a:extLst>
                    <a:ext uri="{9D8B030D-6E8A-4147-A177-3AD203B41FA5}">
                      <a16:colId xmlns:a16="http://schemas.microsoft.com/office/drawing/2014/main" val="3369318452"/>
                    </a:ext>
                  </a:extLst>
                </a:gridCol>
              </a:tblGrid>
              <a:tr h="0">
                <a:tc>
                  <a:txBody>
                    <a:bodyPr/>
                    <a:lstStyle/>
                    <a:p>
                      <a:r>
                        <a:rPr lang="en-NZ" dirty="0"/>
                        <a:t>Trade Regime</a:t>
                      </a:r>
                    </a:p>
                  </a:txBody>
                  <a:tcPr/>
                </a:tc>
                <a:tc>
                  <a:txBody>
                    <a:bodyPr/>
                    <a:lstStyle/>
                    <a:p>
                      <a:r>
                        <a:rPr lang="en-NZ" dirty="0"/>
                        <a:t>Trade</a:t>
                      </a:r>
                    </a:p>
                  </a:txBody>
                  <a:tcPr/>
                </a:tc>
                <a:extLst>
                  <a:ext uri="{0D108BD9-81ED-4DB2-BD59-A6C34878D82A}">
                    <a16:rowId xmlns:a16="http://schemas.microsoft.com/office/drawing/2014/main" val="1505671657"/>
                  </a:ext>
                </a:extLst>
              </a:tr>
              <a:tr h="370840">
                <a:tc>
                  <a:txBody>
                    <a:bodyPr/>
                    <a:lstStyle/>
                    <a:p>
                      <a:r>
                        <a:rPr lang="en-NZ" dirty="0"/>
                        <a:t>Balancing Gas</a:t>
                      </a:r>
                    </a:p>
                  </a:txBody>
                  <a:tcPr/>
                </a:tc>
                <a:tc>
                  <a:txBody>
                    <a:bodyPr/>
                    <a:lstStyle/>
                    <a:p>
                      <a:pPr algn="ctr"/>
                      <a:r>
                        <a:rPr lang="en-NZ" dirty="0"/>
                        <a:t>-5</a:t>
                      </a:r>
                    </a:p>
                  </a:txBody>
                  <a:tcPr/>
                </a:tc>
                <a:extLst>
                  <a:ext uri="{0D108BD9-81ED-4DB2-BD59-A6C34878D82A}">
                    <a16:rowId xmlns:a16="http://schemas.microsoft.com/office/drawing/2014/main" val="3996574709"/>
                  </a:ext>
                </a:extLst>
              </a:tr>
              <a:tr h="370840">
                <a:tc>
                  <a:txBody>
                    <a:bodyPr/>
                    <a:lstStyle/>
                    <a:p>
                      <a:r>
                        <a:rPr lang="en-NZ" dirty="0"/>
                        <a:t>Market</a:t>
                      </a:r>
                    </a:p>
                  </a:txBody>
                  <a:tcPr/>
                </a:tc>
                <a:tc>
                  <a:txBody>
                    <a:bodyPr/>
                    <a:lstStyle/>
                    <a:p>
                      <a:pPr algn="ctr"/>
                      <a:r>
                        <a:rPr lang="en-NZ" dirty="0"/>
                        <a:t>-10</a:t>
                      </a:r>
                    </a:p>
                  </a:txBody>
                  <a:tcPr/>
                </a:tc>
                <a:extLst>
                  <a:ext uri="{0D108BD9-81ED-4DB2-BD59-A6C34878D82A}">
                    <a16:rowId xmlns:a16="http://schemas.microsoft.com/office/drawing/2014/main" val="262145665"/>
                  </a:ext>
                </a:extLst>
              </a:tr>
              <a:tr h="370840">
                <a:tc>
                  <a:txBody>
                    <a:bodyPr/>
                    <a:lstStyle/>
                    <a:p>
                      <a:r>
                        <a:rPr lang="en-NZ" dirty="0"/>
                        <a:t>GTA</a:t>
                      </a:r>
                    </a:p>
                  </a:txBody>
                  <a:tcPr/>
                </a:tc>
                <a:tc>
                  <a:txBody>
                    <a:bodyPr/>
                    <a:lstStyle/>
                    <a:p>
                      <a:pPr algn="ctr"/>
                      <a:r>
                        <a:rPr lang="en-NZ" dirty="0"/>
                        <a:t>+5</a:t>
                      </a:r>
                    </a:p>
                  </a:txBody>
                  <a:tcPr/>
                </a:tc>
                <a:extLst>
                  <a:ext uri="{0D108BD9-81ED-4DB2-BD59-A6C34878D82A}">
                    <a16:rowId xmlns:a16="http://schemas.microsoft.com/office/drawing/2014/main" val="2796319903"/>
                  </a:ext>
                </a:extLst>
              </a:tr>
              <a:tr h="370840">
                <a:tc>
                  <a:txBody>
                    <a:bodyPr/>
                    <a:lstStyle/>
                    <a:p>
                      <a:r>
                        <a:rPr lang="en-NZ" dirty="0"/>
                        <a:t>Net Trading</a:t>
                      </a:r>
                    </a:p>
                  </a:txBody>
                  <a:tcPr/>
                </a:tc>
                <a:tc>
                  <a:txBody>
                    <a:bodyPr/>
                    <a:lstStyle/>
                    <a:p>
                      <a:pPr algn="ctr"/>
                      <a:r>
                        <a:rPr lang="en-NZ" dirty="0"/>
                        <a:t>-10</a:t>
                      </a:r>
                    </a:p>
                  </a:txBody>
                  <a:tcPr/>
                </a:tc>
                <a:extLst>
                  <a:ext uri="{0D108BD9-81ED-4DB2-BD59-A6C34878D82A}">
                    <a16:rowId xmlns:a16="http://schemas.microsoft.com/office/drawing/2014/main" val="1143378224"/>
                  </a:ext>
                </a:extLst>
              </a:tr>
            </a:tbl>
          </a:graphicData>
        </a:graphic>
      </p:graphicFrame>
    </p:spTree>
    <p:extLst>
      <p:ext uri="{BB962C8B-B14F-4D97-AF65-F5344CB8AC3E}">
        <p14:creationId xmlns:p14="http://schemas.microsoft.com/office/powerpoint/2010/main" val="1798518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 – </a:t>
            </a:r>
            <a:r>
              <a:rPr lang="en-NZ" sz="2000" b="1" dirty="0">
                <a:solidFill>
                  <a:srgbClr val="92D050"/>
                </a:solidFill>
                <a:latin typeface="Arial" pitchFamily="34" charset="0"/>
                <a:ea typeface="+mj-ea"/>
                <a:cs typeface="Arial" pitchFamily="34" charset="0"/>
              </a:rPr>
              <a:t>T</a:t>
            </a:r>
            <a:r>
              <a:rPr lang="en-NZ" sz="2000" b="1" dirty="0">
                <a:solidFill>
                  <a:schemeClr val="bg1"/>
                </a:solidFill>
                <a:latin typeface="Arial" pitchFamily="34" charset="0"/>
                <a:ea typeface="+mj-ea"/>
                <a:cs typeface="Arial" pitchFamily="34" charset="0"/>
              </a:rPr>
              <a:t>rade</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26</a:t>
            </a:fld>
            <a:endParaRPr lang="en-NZ" sz="1400" dirty="0"/>
          </a:p>
        </p:txBody>
      </p:sp>
      <p:sp>
        <p:nvSpPr>
          <p:cNvPr id="5" name="TextBox 4"/>
          <p:cNvSpPr txBox="1"/>
          <p:nvPr/>
        </p:nvSpPr>
        <p:spPr>
          <a:xfrm>
            <a:off x="672764" y="1567867"/>
            <a:ext cx="9611669" cy="5632311"/>
          </a:xfrm>
          <a:prstGeom prst="rect">
            <a:avLst/>
          </a:prstGeom>
          <a:noFill/>
        </p:spPr>
        <p:txBody>
          <a:bodyPr wrap="square" rtlCol="0">
            <a:spAutoFit/>
          </a:bodyPr>
          <a:lstStyle/>
          <a:p>
            <a:pPr marL="285750" indent="-285750">
              <a:buFont typeface="Arial" panose="020B0604020202020204" pitchFamily="34" charset="0"/>
              <a:buChar char="•"/>
            </a:pPr>
            <a:r>
              <a:rPr lang="en-NZ" sz="2000" dirty="0"/>
              <a:t>Trades occur in the Receipt Zone and are essentially an adjustment to the net receipts</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Traded quantities are the GJ traded:</a:t>
            </a:r>
          </a:p>
          <a:p>
            <a:pPr marL="742950" lvl="1" indent="-285750">
              <a:buFont typeface="Courier New" panose="02070309020205020404" pitchFamily="49" charset="0"/>
              <a:buChar char="o"/>
            </a:pPr>
            <a:r>
              <a:rPr lang="en-NZ" sz="2000" dirty="0"/>
              <a:t>On the market</a:t>
            </a:r>
          </a:p>
          <a:p>
            <a:pPr marL="1200150" lvl="2" indent="-285750">
              <a:buFont typeface="Wingdings" panose="05000000000000000000" pitchFamily="2" charset="2"/>
              <a:buChar char="§"/>
            </a:pPr>
            <a:r>
              <a:rPr lang="en-NZ" sz="2000" dirty="0"/>
              <a:t>Uploaded into the IT system by the market owner</a:t>
            </a:r>
          </a:p>
          <a:p>
            <a:pPr marL="1200150" lvl="2" indent="-285750">
              <a:buFont typeface="Wingdings" panose="05000000000000000000" pitchFamily="2" charset="2"/>
              <a:buChar char="§"/>
            </a:pPr>
            <a:r>
              <a:rPr lang="en-NZ" sz="2000" dirty="0"/>
              <a:t>First Gas is talking with emsTradepoint on when the uploads happen</a:t>
            </a:r>
          </a:p>
          <a:p>
            <a:pPr marL="1200150" lvl="2" indent="-285750">
              <a:buFont typeface="Wingdings" panose="05000000000000000000" pitchFamily="2" charset="2"/>
              <a:buChar char="§"/>
            </a:pPr>
            <a:r>
              <a:rPr lang="en-NZ" sz="2000" dirty="0"/>
              <a:t>Ideal is that uploads occur when the trade has occurred</a:t>
            </a:r>
          </a:p>
          <a:p>
            <a:pPr marL="742950" lvl="1" indent="-285750">
              <a:buFont typeface="Courier New" panose="02070309020205020404" pitchFamily="49" charset="0"/>
              <a:buChar char="o"/>
            </a:pPr>
            <a:r>
              <a:rPr lang="en-NZ" sz="2000" dirty="0"/>
              <a:t>Via bilateral agreements:</a:t>
            </a:r>
          </a:p>
          <a:p>
            <a:pPr marL="1200150" lvl="2" indent="-285750">
              <a:buFont typeface="Wingdings" panose="05000000000000000000" pitchFamily="2" charset="2"/>
              <a:buChar char="§"/>
            </a:pPr>
            <a:r>
              <a:rPr lang="en-NZ" sz="2000" dirty="0"/>
              <a:t>Entered and performed via a functionality in the IT system; or</a:t>
            </a:r>
          </a:p>
          <a:p>
            <a:pPr marL="1200150" lvl="2" indent="-285750">
              <a:buFont typeface="Wingdings" panose="05000000000000000000" pitchFamily="2" charset="2"/>
              <a:buChar char="§"/>
            </a:pPr>
            <a:r>
              <a:rPr lang="en-NZ" sz="2000" dirty="0"/>
              <a:t>Uploaded into the IT system by the relevant party</a:t>
            </a:r>
          </a:p>
          <a:p>
            <a:pPr marL="1200150" lvl="2" indent="-285750">
              <a:buFont typeface="Wingdings" panose="05000000000000000000" pitchFamily="2" charset="2"/>
              <a:buChar char="§"/>
            </a:pPr>
            <a:r>
              <a:rPr lang="en-NZ" sz="2000" dirty="0"/>
              <a:t>It is up to the relevant parties to upload/enter the trade into the IT system</a:t>
            </a:r>
          </a:p>
          <a:p>
            <a:pPr marL="1200150" lvl="2" indent="-285750">
              <a:buFont typeface="Wingdings" panose="05000000000000000000" pitchFamily="2" charset="2"/>
              <a:buChar char="§"/>
            </a:pPr>
            <a:endParaRPr lang="en-NZ" sz="2000" dirty="0"/>
          </a:p>
          <a:p>
            <a:pPr marL="285750" indent="-285750">
              <a:buFont typeface="Arial" panose="020B0604020202020204" pitchFamily="34" charset="0"/>
              <a:buChar char="•"/>
            </a:pPr>
            <a:r>
              <a:rPr lang="en-NZ" sz="2000" dirty="0"/>
              <a:t>Shippers will not need to enter nominations for traded gas as is done currently</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Traded gas will not be able to be ‘curtailed’ as can happen currently</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Parties can trade more than their Running Mismatch</a:t>
            </a:r>
          </a:p>
        </p:txBody>
      </p:sp>
    </p:spTree>
    <p:extLst>
      <p:ext uri="{BB962C8B-B14F-4D97-AF65-F5344CB8AC3E}">
        <p14:creationId xmlns:p14="http://schemas.microsoft.com/office/powerpoint/2010/main" val="1538626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 – </a:t>
            </a:r>
            <a:r>
              <a:rPr lang="en-NZ" sz="2000" b="1" dirty="0">
                <a:solidFill>
                  <a:srgbClr val="92D050"/>
                </a:solidFill>
                <a:latin typeface="Arial" pitchFamily="34" charset="0"/>
                <a:ea typeface="+mj-ea"/>
                <a:cs typeface="Arial" pitchFamily="34" charset="0"/>
              </a:rPr>
              <a:t>T</a:t>
            </a:r>
            <a:r>
              <a:rPr lang="en-NZ" sz="2000" b="1" dirty="0">
                <a:solidFill>
                  <a:schemeClr val="bg1"/>
                </a:solidFill>
                <a:latin typeface="Arial" pitchFamily="34" charset="0"/>
                <a:ea typeface="+mj-ea"/>
                <a:cs typeface="Arial" pitchFamily="34" charset="0"/>
              </a:rPr>
              <a:t>rade, OBA Parties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27</a:t>
            </a:fld>
            <a:endParaRPr lang="en-NZ" sz="1400" dirty="0"/>
          </a:p>
        </p:txBody>
      </p:sp>
      <p:sp>
        <p:nvSpPr>
          <p:cNvPr id="5" name="TextBox 4"/>
          <p:cNvSpPr txBox="1"/>
          <p:nvPr/>
        </p:nvSpPr>
        <p:spPr>
          <a:xfrm>
            <a:off x="775504" y="1670607"/>
            <a:ext cx="9383227" cy="3693319"/>
          </a:xfrm>
          <a:prstGeom prst="rect">
            <a:avLst/>
          </a:prstGeom>
          <a:noFill/>
        </p:spPr>
        <p:txBody>
          <a:bodyPr wrap="square" rtlCol="0">
            <a:spAutoFit/>
          </a:bodyPr>
          <a:lstStyle/>
          <a:p>
            <a:pPr marL="285750" indent="-285750">
              <a:buFont typeface="Arial" panose="020B0604020202020204" pitchFamily="34" charset="0"/>
              <a:buChar char="•"/>
            </a:pPr>
            <a:r>
              <a:rPr lang="en-NZ" dirty="0"/>
              <a:t>Running Mismatch ‘exists’ in the Receipt Zone</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All trading occurs within the Receipt Zone</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OBA parties can reduce Running Mismatch by:</a:t>
            </a:r>
          </a:p>
          <a:p>
            <a:pPr marL="742950" lvl="1" indent="-285750">
              <a:buFont typeface="Courier New" panose="02070309020205020404" pitchFamily="49" charset="0"/>
              <a:buChar char="o"/>
            </a:pPr>
            <a:r>
              <a:rPr lang="en-NZ" dirty="0"/>
              <a:t>Changing nominations relative to gas flow; or</a:t>
            </a:r>
          </a:p>
          <a:p>
            <a:pPr marL="742950" lvl="1" indent="-285750">
              <a:buFont typeface="Courier New" panose="02070309020205020404" pitchFamily="49" charset="0"/>
              <a:buChar char="o"/>
            </a:pPr>
            <a:r>
              <a:rPr lang="en-NZ" dirty="0"/>
              <a:t>Trade (gas market or bilateral)</a:t>
            </a:r>
          </a:p>
          <a:p>
            <a:pPr marL="285750" indent="-285750">
              <a:buFont typeface="Courier New" panose="02070309020205020404" pitchFamily="49" charset="0"/>
              <a:buChar char="o"/>
            </a:pPr>
            <a:endParaRPr lang="en-NZ" dirty="0"/>
          </a:p>
          <a:p>
            <a:pPr marL="285750" indent="-285750">
              <a:buFont typeface="Arial" panose="020B0604020202020204" pitchFamily="34" charset="0"/>
              <a:buChar char="•"/>
            </a:pPr>
            <a:r>
              <a:rPr lang="en-NZ" dirty="0"/>
              <a:t>However, delivery point OBA parties also have overrun/underrun incentives</a:t>
            </a:r>
          </a:p>
          <a:p>
            <a:pPr marL="742950" lvl="1" indent="-285750">
              <a:buFont typeface="Courier New" panose="02070309020205020404" pitchFamily="49" charset="0"/>
              <a:buChar char="o"/>
            </a:pPr>
            <a:r>
              <a:rPr lang="en-NZ" dirty="0"/>
              <a:t>Using nominations to reduce Running Mismatch will attract these incentives</a:t>
            </a:r>
          </a:p>
          <a:p>
            <a:pPr marL="742950" lvl="1" indent="-285750">
              <a:buFont typeface="Courier New" panose="02070309020205020404" pitchFamily="49" charset="0"/>
              <a:buChar char="o"/>
            </a:pPr>
            <a:endParaRPr lang="en-NZ" dirty="0"/>
          </a:p>
          <a:p>
            <a:pPr marL="285750" indent="-285750">
              <a:buFont typeface="Arial" panose="020B0604020202020204" pitchFamily="34" charset="0"/>
              <a:buChar char="•"/>
            </a:pPr>
            <a:r>
              <a:rPr lang="en-NZ" dirty="0"/>
              <a:t>Therefore, if a delivery point OBA party wishes to reduce their Running Mismatch without incurring overrun/underruns they will need to trade</a:t>
            </a:r>
          </a:p>
        </p:txBody>
      </p:sp>
    </p:spTree>
    <p:extLst>
      <p:ext uri="{BB962C8B-B14F-4D97-AF65-F5344CB8AC3E}">
        <p14:creationId xmlns:p14="http://schemas.microsoft.com/office/powerpoint/2010/main" val="1267861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 – </a:t>
            </a:r>
            <a:r>
              <a:rPr lang="en-NZ" sz="2000" b="1" dirty="0">
                <a:solidFill>
                  <a:srgbClr val="92D050"/>
                </a:solidFill>
                <a:latin typeface="Arial" pitchFamily="34" charset="0"/>
                <a:ea typeface="+mj-ea"/>
                <a:cs typeface="Arial" pitchFamily="34" charset="0"/>
              </a:rPr>
              <a:t>A</a:t>
            </a:r>
            <a:r>
              <a:rPr lang="en-NZ" sz="2000" b="1" dirty="0">
                <a:solidFill>
                  <a:schemeClr val="bg1"/>
                </a:solidFill>
                <a:latin typeface="Arial" pitchFamily="34" charset="0"/>
                <a:ea typeface="+mj-ea"/>
                <a:cs typeface="Arial" pitchFamily="34" charset="0"/>
              </a:rPr>
              <a:t>llocate, GJ</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28</a:t>
            </a:fld>
            <a:endParaRPr lang="en-NZ" sz="1400" dirty="0"/>
          </a:p>
        </p:txBody>
      </p:sp>
      <p:sp>
        <p:nvSpPr>
          <p:cNvPr id="5" name="TextBox 4"/>
          <p:cNvSpPr txBox="1"/>
          <p:nvPr/>
        </p:nvSpPr>
        <p:spPr>
          <a:xfrm>
            <a:off x="775504" y="1670607"/>
            <a:ext cx="9383227" cy="3416320"/>
          </a:xfrm>
          <a:prstGeom prst="rect">
            <a:avLst/>
          </a:prstGeom>
          <a:noFill/>
        </p:spPr>
        <p:txBody>
          <a:bodyPr wrap="square" rtlCol="0">
            <a:spAutoFit/>
          </a:bodyPr>
          <a:lstStyle/>
          <a:p>
            <a:pPr marL="285750" indent="-285750">
              <a:buFont typeface="Arial" panose="020B0604020202020204" pitchFamily="34" charset="0"/>
              <a:buChar char="•"/>
            </a:pPr>
            <a:r>
              <a:rPr lang="en-NZ" dirty="0"/>
              <a:t>After the end of each day, energy quantities (GJ) for each point and zone are calculated</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For a Shipper their allocated GJ will be:</a:t>
            </a:r>
          </a:p>
          <a:p>
            <a:pPr marL="742950" lvl="1" indent="-285750">
              <a:buFont typeface="Courier New" panose="02070309020205020404" pitchFamily="49" charset="0"/>
              <a:buChar char="o"/>
            </a:pPr>
            <a:r>
              <a:rPr lang="en-NZ" dirty="0"/>
              <a:t>For OBA points – Approved nominated GJ</a:t>
            </a:r>
          </a:p>
          <a:p>
            <a:pPr marL="742950" lvl="1" indent="-285750">
              <a:buFont typeface="Courier New" panose="02070309020205020404" pitchFamily="49" charset="0"/>
              <a:buChar char="o"/>
            </a:pPr>
            <a:r>
              <a:rPr lang="en-NZ" dirty="0"/>
              <a:t>For an Allocation Agreement point – the GJ allocated via the Allocation Agreement</a:t>
            </a:r>
          </a:p>
          <a:p>
            <a:pPr marL="1200150" lvl="2" indent="-285750">
              <a:buFont typeface="Wingdings" panose="05000000000000000000" pitchFamily="2" charset="2"/>
              <a:buChar char="§"/>
            </a:pPr>
            <a:r>
              <a:rPr lang="en-NZ" dirty="0"/>
              <a:t>This will be uploaded into the IT system by the relevant party</a:t>
            </a:r>
          </a:p>
          <a:p>
            <a:pPr marL="742950" lvl="1" indent="-285750">
              <a:buFont typeface="Courier New" panose="02070309020205020404" pitchFamily="49" charset="0"/>
              <a:buChar char="o"/>
            </a:pPr>
            <a:r>
              <a:rPr lang="en-NZ" dirty="0"/>
              <a:t>For a DRR point – GJ allocated by the DRRs</a:t>
            </a:r>
          </a:p>
          <a:p>
            <a:pPr marL="1200150" lvl="2" indent="-285750">
              <a:buFont typeface="Wingdings" panose="05000000000000000000" pitchFamily="2" charset="2"/>
              <a:buChar char="§"/>
            </a:pPr>
            <a:r>
              <a:rPr lang="en-NZ" dirty="0"/>
              <a:t>This will be uploaded into the IT system by the Allocation Agent</a:t>
            </a:r>
          </a:p>
          <a:p>
            <a:pPr marL="742950" lvl="1" indent="-285750">
              <a:buFont typeface="Courier New" panose="02070309020205020404" pitchFamily="49" charset="0"/>
              <a:buChar char="o"/>
            </a:pPr>
            <a:endParaRPr lang="en-NZ" dirty="0"/>
          </a:p>
          <a:p>
            <a:pPr marL="285750" indent="-285750">
              <a:buFont typeface="Arial" panose="020B0604020202020204" pitchFamily="34" charset="0"/>
              <a:buChar char="•"/>
            </a:pPr>
            <a:r>
              <a:rPr lang="en-NZ" dirty="0"/>
              <a:t>Delivery Zone GJ are the sum of the GJ for the relevant delivery points</a:t>
            </a:r>
          </a:p>
          <a:p>
            <a:pPr marL="285750" indent="-285750">
              <a:buFont typeface="Courier New" panose="02070309020205020404" pitchFamily="49" charset="0"/>
              <a:buChar char="o"/>
            </a:pPr>
            <a:endParaRPr lang="en-NZ" dirty="0"/>
          </a:p>
          <a:p>
            <a:pPr marL="285750" indent="-285750">
              <a:buFont typeface="Wingdings" panose="05000000000000000000" pitchFamily="2" charset="2"/>
              <a:buChar char="§"/>
            </a:pPr>
            <a:endParaRPr lang="en-NZ" dirty="0"/>
          </a:p>
        </p:txBody>
      </p:sp>
    </p:spTree>
    <p:extLst>
      <p:ext uri="{BB962C8B-B14F-4D97-AF65-F5344CB8AC3E}">
        <p14:creationId xmlns:p14="http://schemas.microsoft.com/office/powerpoint/2010/main" val="1941871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 – </a:t>
            </a:r>
            <a:r>
              <a:rPr lang="en-NZ" sz="2000" b="1" dirty="0">
                <a:solidFill>
                  <a:srgbClr val="92D050"/>
                </a:solidFill>
                <a:latin typeface="Arial" pitchFamily="34" charset="0"/>
                <a:ea typeface="+mj-ea"/>
                <a:cs typeface="Arial" pitchFamily="34" charset="0"/>
              </a:rPr>
              <a:t>A</a:t>
            </a:r>
            <a:r>
              <a:rPr lang="en-NZ" sz="2000" b="1" dirty="0">
                <a:solidFill>
                  <a:schemeClr val="bg1"/>
                </a:solidFill>
                <a:latin typeface="Arial" pitchFamily="34" charset="0"/>
                <a:ea typeface="+mj-ea"/>
                <a:cs typeface="Arial" pitchFamily="34" charset="0"/>
              </a:rPr>
              <a:t>llocate, Mismatch</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29</a:t>
            </a:fld>
            <a:endParaRPr lang="en-NZ" sz="1400" dirty="0"/>
          </a:p>
        </p:txBody>
      </p:sp>
      <p:sp>
        <p:nvSpPr>
          <p:cNvPr id="5" name="TextBox 4"/>
          <p:cNvSpPr txBox="1"/>
          <p:nvPr/>
        </p:nvSpPr>
        <p:spPr>
          <a:xfrm>
            <a:off x="450156" y="1556367"/>
            <a:ext cx="9895920" cy="1938992"/>
          </a:xfrm>
          <a:prstGeom prst="rect">
            <a:avLst/>
          </a:prstGeom>
          <a:noFill/>
        </p:spPr>
        <p:txBody>
          <a:bodyPr wrap="square" rtlCol="0">
            <a:spAutoFit/>
          </a:bodyPr>
          <a:lstStyle/>
          <a:p>
            <a:pPr marL="285750" indent="-285750">
              <a:buFont typeface="Arial" panose="020B0604020202020204" pitchFamily="34" charset="0"/>
              <a:buChar char="•"/>
            </a:pPr>
            <a:r>
              <a:rPr lang="en-NZ" sz="2000" dirty="0"/>
              <a:t>The table below shows the results from the allocations</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Cells highlighted in yellow are allocated GJ that are different to the nominated GJ</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The Shipper had nominated/traded for a net difference for the day of 110 – 115 = -5 but the allocated difference for the day, and actual Mismatch, is 115 – 105 = +10 </a:t>
            </a:r>
          </a:p>
        </p:txBody>
      </p:sp>
      <p:graphicFrame>
        <p:nvGraphicFramePr>
          <p:cNvPr id="3" name="Table 2"/>
          <p:cNvGraphicFramePr>
            <a:graphicFrameLocks noGrp="1"/>
          </p:cNvGraphicFramePr>
          <p:nvPr>
            <p:extLst>
              <p:ext uri="{D42A27DB-BD31-4B8C-83A1-F6EECF244321}">
                <p14:modId xmlns:p14="http://schemas.microsoft.com/office/powerpoint/2010/main" val="1021595322"/>
              </p:ext>
            </p:extLst>
          </p:nvPr>
        </p:nvGraphicFramePr>
        <p:xfrm>
          <a:off x="1037693" y="3547057"/>
          <a:ext cx="8535000" cy="3566160"/>
        </p:xfrm>
        <a:graphic>
          <a:graphicData uri="http://schemas.openxmlformats.org/drawingml/2006/table">
            <a:tbl>
              <a:tblPr firstRow="1" bandRow="1">
                <a:tableStyleId>{5C22544A-7EE6-4342-B048-85BDC9FD1C3A}</a:tableStyleId>
              </a:tblPr>
              <a:tblGrid>
                <a:gridCol w="2600841">
                  <a:extLst>
                    <a:ext uri="{9D8B030D-6E8A-4147-A177-3AD203B41FA5}">
                      <a16:colId xmlns:a16="http://schemas.microsoft.com/office/drawing/2014/main" val="3577730830"/>
                    </a:ext>
                  </a:extLst>
                </a:gridCol>
                <a:gridCol w="1687892">
                  <a:extLst>
                    <a:ext uri="{9D8B030D-6E8A-4147-A177-3AD203B41FA5}">
                      <a16:colId xmlns:a16="http://schemas.microsoft.com/office/drawing/2014/main" val="3594368852"/>
                    </a:ext>
                  </a:extLst>
                </a:gridCol>
                <a:gridCol w="1454348">
                  <a:extLst>
                    <a:ext uri="{9D8B030D-6E8A-4147-A177-3AD203B41FA5}">
                      <a16:colId xmlns:a16="http://schemas.microsoft.com/office/drawing/2014/main" val="104591613"/>
                    </a:ext>
                  </a:extLst>
                </a:gridCol>
                <a:gridCol w="1454348">
                  <a:extLst>
                    <a:ext uri="{9D8B030D-6E8A-4147-A177-3AD203B41FA5}">
                      <a16:colId xmlns:a16="http://schemas.microsoft.com/office/drawing/2014/main" val="1424920793"/>
                    </a:ext>
                  </a:extLst>
                </a:gridCol>
                <a:gridCol w="1337571">
                  <a:extLst>
                    <a:ext uri="{9D8B030D-6E8A-4147-A177-3AD203B41FA5}">
                      <a16:colId xmlns:a16="http://schemas.microsoft.com/office/drawing/2014/main" val="1842812544"/>
                    </a:ext>
                  </a:extLst>
                </a:gridCol>
              </a:tblGrid>
              <a:tr h="323396">
                <a:tc>
                  <a:txBody>
                    <a:bodyPr/>
                    <a:lstStyle/>
                    <a:p>
                      <a:r>
                        <a:rPr lang="en-NZ" sz="2000" dirty="0"/>
                        <a:t>Point/Zone</a:t>
                      </a:r>
                    </a:p>
                  </a:txBody>
                  <a:tcPr/>
                </a:tc>
                <a:tc>
                  <a:txBody>
                    <a:bodyPr/>
                    <a:lstStyle/>
                    <a:p>
                      <a:r>
                        <a:rPr lang="en-NZ" sz="2000" dirty="0" err="1"/>
                        <a:t>Rcpt</a:t>
                      </a:r>
                      <a:r>
                        <a:rPr lang="en-NZ" sz="2000" baseline="0" dirty="0"/>
                        <a:t> Nom</a:t>
                      </a:r>
                      <a:endParaRPr lang="en-NZ" sz="2000" dirty="0"/>
                    </a:p>
                  </a:txBody>
                  <a:tcPr/>
                </a:tc>
                <a:tc>
                  <a:txBody>
                    <a:bodyPr/>
                    <a:lstStyle/>
                    <a:p>
                      <a:r>
                        <a:rPr lang="en-NZ" sz="2000" dirty="0" err="1"/>
                        <a:t>Dlvy</a:t>
                      </a:r>
                      <a:r>
                        <a:rPr lang="en-NZ" sz="2000" dirty="0"/>
                        <a:t> Nom</a:t>
                      </a:r>
                    </a:p>
                  </a:txBody>
                  <a:tcPr/>
                </a:tc>
                <a:tc>
                  <a:txBody>
                    <a:bodyPr/>
                    <a:lstStyle/>
                    <a:p>
                      <a:r>
                        <a:rPr lang="en-NZ" sz="2000" dirty="0" err="1"/>
                        <a:t>Rcpt</a:t>
                      </a:r>
                      <a:r>
                        <a:rPr lang="en-NZ" sz="2000" dirty="0"/>
                        <a:t> GJ</a:t>
                      </a:r>
                    </a:p>
                  </a:txBody>
                  <a:tcPr/>
                </a:tc>
                <a:tc>
                  <a:txBody>
                    <a:bodyPr/>
                    <a:lstStyle/>
                    <a:p>
                      <a:r>
                        <a:rPr lang="en-NZ" sz="2000" dirty="0" err="1"/>
                        <a:t>Dlvy</a:t>
                      </a:r>
                      <a:r>
                        <a:rPr lang="en-NZ" sz="2000" dirty="0"/>
                        <a:t> GJ</a:t>
                      </a:r>
                    </a:p>
                  </a:txBody>
                  <a:tcPr/>
                </a:tc>
                <a:extLst>
                  <a:ext uri="{0D108BD9-81ED-4DB2-BD59-A6C34878D82A}">
                    <a16:rowId xmlns:a16="http://schemas.microsoft.com/office/drawing/2014/main" val="1505671657"/>
                  </a:ext>
                </a:extLst>
              </a:tr>
              <a:tr h="323396">
                <a:tc>
                  <a:txBody>
                    <a:bodyPr/>
                    <a:lstStyle/>
                    <a:p>
                      <a:r>
                        <a:rPr lang="en-NZ" sz="2000" dirty="0" err="1"/>
                        <a:t>Rcpt</a:t>
                      </a:r>
                      <a:r>
                        <a:rPr lang="en-NZ" sz="2000" dirty="0"/>
                        <a:t> OBA</a:t>
                      </a:r>
                    </a:p>
                  </a:txBody>
                  <a:tcPr/>
                </a:tc>
                <a:tc>
                  <a:txBody>
                    <a:bodyPr/>
                    <a:lstStyle/>
                    <a:p>
                      <a:pPr algn="ctr"/>
                      <a:r>
                        <a:rPr lang="en-NZ" sz="2000" dirty="0"/>
                        <a:t>50</a:t>
                      </a:r>
                    </a:p>
                  </a:txBody>
                  <a:tcPr/>
                </a:tc>
                <a:tc>
                  <a:txBody>
                    <a:bodyPr/>
                    <a:lstStyle/>
                    <a:p>
                      <a:pPr algn="ctr"/>
                      <a:endParaRPr lang="en-NZ" sz="2000" dirty="0"/>
                    </a:p>
                  </a:txBody>
                  <a:tcPr/>
                </a:tc>
                <a:tc>
                  <a:txBody>
                    <a:bodyPr/>
                    <a:lstStyle/>
                    <a:p>
                      <a:pPr algn="ctr"/>
                      <a:r>
                        <a:rPr lang="en-NZ" sz="2000" dirty="0"/>
                        <a:t>50</a:t>
                      </a:r>
                    </a:p>
                  </a:txBody>
                  <a:tcPr/>
                </a:tc>
                <a:tc>
                  <a:txBody>
                    <a:bodyPr/>
                    <a:lstStyle/>
                    <a:p>
                      <a:pPr algn="ctr"/>
                      <a:endParaRPr lang="en-NZ" sz="2000" dirty="0"/>
                    </a:p>
                  </a:txBody>
                  <a:tcPr/>
                </a:tc>
                <a:extLst>
                  <a:ext uri="{0D108BD9-81ED-4DB2-BD59-A6C34878D82A}">
                    <a16:rowId xmlns:a16="http://schemas.microsoft.com/office/drawing/2014/main" val="2767722723"/>
                  </a:ext>
                </a:extLst>
              </a:tr>
              <a:tr h="323396">
                <a:tc>
                  <a:txBody>
                    <a:bodyPr/>
                    <a:lstStyle/>
                    <a:p>
                      <a:r>
                        <a:rPr lang="en-NZ" sz="2000" dirty="0" err="1"/>
                        <a:t>Rcpt</a:t>
                      </a:r>
                      <a:r>
                        <a:rPr lang="en-NZ" sz="2000" dirty="0"/>
                        <a:t> Non-OBA</a:t>
                      </a:r>
                    </a:p>
                  </a:txBody>
                  <a:tcPr>
                    <a:solidFill>
                      <a:schemeClr val="bg2"/>
                    </a:solidFill>
                  </a:tcPr>
                </a:tc>
                <a:tc>
                  <a:txBody>
                    <a:bodyPr/>
                    <a:lstStyle/>
                    <a:p>
                      <a:pPr algn="ctr"/>
                      <a:r>
                        <a:rPr lang="en-NZ" sz="2000" dirty="0"/>
                        <a:t>70</a:t>
                      </a:r>
                    </a:p>
                  </a:txBody>
                  <a:tcPr>
                    <a:solidFill>
                      <a:schemeClr val="bg2"/>
                    </a:solidFill>
                  </a:tcPr>
                </a:tc>
                <a:tc>
                  <a:txBody>
                    <a:bodyPr/>
                    <a:lstStyle/>
                    <a:p>
                      <a:pPr algn="ctr"/>
                      <a:endParaRPr lang="en-NZ" sz="2000" dirty="0"/>
                    </a:p>
                  </a:txBody>
                  <a:tcPr>
                    <a:solidFill>
                      <a:schemeClr val="bg2"/>
                    </a:solidFill>
                  </a:tcPr>
                </a:tc>
                <a:tc>
                  <a:txBody>
                    <a:bodyPr/>
                    <a:lstStyle/>
                    <a:p>
                      <a:pPr algn="ctr"/>
                      <a:r>
                        <a:rPr lang="en-NZ" sz="2000" dirty="0"/>
                        <a:t>75</a:t>
                      </a:r>
                    </a:p>
                  </a:txBody>
                  <a:tcPr>
                    <a:solidFill>
                      <a:srgbClr val="FFFF00"/>
                    </a:solidFill>
                  </a:tcPr>
                </a:tc>
                <a:tc>
                  <a:txBody>
                    <a:bodyPr/>
                    <a:lstStyle/>
                    <a:p>
                      <a:pPr algn="ctr"/>
                      <a:endParaRPr lang="en-NZ" sz="2000" dirty="0"/>
                    </a:p>
                  </a:txBody>
                  <a:tcPr/>
                </a:tc>
                <a:extLst>
                  <a:ext uri="{0D108BD9-81ED-4DB2-BD59-A6C34878D82A}">
                    <a16:rowId xmlns:a16="http://schemas.microsoft.com/office/drawing/2014/main" val="3877576089"/>
                  </a:ext>
                </a:extLst>
              </a:tr>
              <a:tr h="323396">
                <a:tc>
                  <a:txBody>
                    <a:bodyPr/>
                    <a:lstStyle/>
                    <a:p>
                      <a:r>
                        <a:rPr lang="en-NZ" sz="2000" dirty="0"/>
                        <a:t>Trades</a:t>
                      </a:r>
                    </a:p>
                  </a:txBody>
                  <a:tcPr/>
                </a:tc>
                <a:tc>
                  <a:txBody>
                    <a:bodyPr/>
                    <a:lstStyle/>
                    <a:p>
                      <a:pPr algn="ctr"/>
                      <a:r>
                        <a:rPr lang="en-NZ" sz="2000" dirty="0"/>
                        <a:t>-10</a:t>
                      </a:r>
                    </a:p>
                  </a:txBody>
                  <a:tcPr/>
                </a:tc>
                <a:tc>
                  <a:txBody>
                    <a:bodyPr/>
                    <a:lstStyle/>
                    <a:p>
                      <a:pPr algn="ctr"/>
                      <a:endParaRPr lang="en-NZ" sz="2000" dirty="0"/>
                    </a:p>
                  </a:txBody>
                  <a:tcPr/>
                </a:tc>
                <a:tc>
                  <a:txBody>
                    <a:bodyPr/>
                    <a:lstStyle/>
                    <a:p>
                      <a:pPr algn="ctr"/>
                      <a:r>
                        <a:rPr lang="en-NZ" sz="2000" dirty="0"/>
                        <a:t>-10</a:t>
                      </a:r>
                    </a:p>
                  </a:txBody>
                  <a:tcPr/>
                </a:tc>
                <a:tc>
                  <a:txBody>
                    <a:bodyPr/>
                    <a:lstStyle/>
                    <a:p>
                      <a:pPr algn="ctr"/>
                      <a:endParaRPr lang="en-NZ" sz="2000" dirty="0"/>
                    </a:p>
                  </a:txBody>
                  <a:tcPr/>
                </a:tc>
                <a:extLst>
                  <a:ext uri="{0D108BD9-81ED-4DB2-BD59-A6C34878D82A}">
                    <a16:rowId xmlns:a16="http://schemas.microsoft.com/office/drawing/2014/main" val="4015016788"/>
                  </a:ext>
                </a:extLst>
              </a:tr>
              <a:tr h="323396">
                <a:tc>
                  <a:txBody>
                    <a:bodyPr/>
                    <a:lstStyle/>
                    <a:p>
                      <a:r>
                        <a:rPr lang="en-NZ" sz="2000" dirty="0" err="1"/>
                        <a:t>Dlvy</a:t>
                      </a:r>
                      <a:r>
                        <a:rPr lang="en-NZ" sz="2000" dirty="0"/>
                        <a:t> OBA</a:t>
                      </a:r>
                    </a:p>
                  </a:txBody>
                  <a:tcPr/>
                </a:tc>
                <a:tc>
                  <a:txBody>
                    <a:bodyPr/>
                    <a:lstStyle/>
                    <a:p>
                      <a:pPr algn="ctr"/>
                      <a:endParaRPr lang="en-NZ" sz="2000" dirty="0"/>
                    </a:p>
                  </a:txBody>
                  <a:tcPr/>
                </a:tc>
                <a:tc>
                  <a:txBody>
                    <a:bodyPr/>
                    <a:lstStyle/>
                    <a:p>
                      <a:pPr algn="ctr"/>
                      <a:r>
                        <a:rPr lang="en-NZ" sz="2000" dirty="0"/>
                        <a:t>40</a:t>
                      </a:r>
                    </a:p>
                  </a:txBody>
                  <a:tcPr/>
                </a:tc>
                <a:tc>
                  <a:txBody>
                    <a:bodyPr/>
                    <a:lstStyle/>
                    <a:p>
                      <a:pPr algn="ctr"/>
                      <a:endParaRPr lang="en-NZ" sz="2000" dirty="0"/>
                    </a:p>
                  </a:txBody>
                  <a:tcPr/>
                </a:tc>
                <a:tc>
                  <a:txBody>
                    <a:bodyPr/>
                    <a:lstStyle/>
                    <a:p>
                      <a:pPr algn="ctr"/>
                      <a:r>
                        <a:rPr lang="en-NZ" sz="2000" dirty="0"/>
                        <a:t>40</a:t>
                      </a:r>
                    </a:p>
                  </a:txBody>
                  <a:tcPr/>
                </a:tc>
                <a:extLst>
                  <a:ext uri="{0D108BD9-81ED-4DB2-BD59-A6C34878D82A}">
                    <a16:rowId xmlns:a16="http://schemas.microsoft.com/office/drawing/2014/main" val="262145665"/>
                  </a:ext>
                </a:extLst>
              </a:tr>
              <a:tr h="323396">
                <a:tc>
                  <a:txBody>
                    <a:bodyPr/>
                    <a:lstStyle/>
                    <a:p>
                      <a:r>
                        <a:rPr lang="en-NZ" sz="2000" dirty="0"/>
                        <a:t>AA </a:t>
                      </a:r>
                      <a:r>
                        <a:rPr lang="en-NZ" sz="2000" dirty="0" err="1"/>
                        <a:t>Dlvy</a:t>
                      </a:r>
                      <a:endParaRPr lang="en-NZ" sz="2000" dirty="0"/>
                    </a:p>
                  </a:txBody>
                  <a:tcPr/>
                </a:tc>
                <a:tc>
                  <a:txBody>
                    <a:bodyPr/>
                    <a:lstStyle/>
                    <a:p>
                      <a:pPr algn="ctr"/>
                      <a:endParaRPr lang="en-NZ" sz="2000" dirty="0"/>
                    </a:p>
                  </a:txBody>
                  <a:tcPr/>
                </a:tc>
                <a:tc>
                  <a:txBody>
                    <a:bodyPr/>
                    <a:lstStyle/>
                    <a:p>
                      <a:pPr algn="ctr"/>
                      <a:r>
                        <a:rPr lang="en-NZ" sz="2000" dirty="0"/>
                        <a:t>25</a:t>
                      </a:r>
                    </a:p>
                  </a:txBody>
                  <a:tcPr>
                    <a:solidFill>
                      <a:srgbClr val="D2D6E5"/>
                    </a:solidFill>
                  </a:tcPr>
                </a:tc>
                <a:tc>
                  <a:txBody>
                    <a:bodyPr/>
                    <a:lstStyle/>
                    <a:p>
                      <a:pPr algn="ctr"/>
                      <a:endParaRPr lang="en-NZ" sz="2000" dirty="0"/>
                    </a:p>
                  </a:txBody>
                  <a:tcPr>
                    <a:solidFill>
                      <a:srgbClr val="D2D6E5"/>
                    </a:solidFill>
                  </a:tcPr>
                </a:tc>
                <a:tc>
                  <a:txBody>
                    <a:bodyPr/>
                    <a:lstStyle/>
                    <a:p>
                      <a:pPr algn="ctr"/>
                      <a:r>
                        <a:rPr lang="en-NZ" sz="2000" dirty="0"/>
                        <a:t>20</a:t>
                      </a:r>
                    </a:p>
                  </a:txBody>
                  <a:tcPr>
                    <a:solidFill>
                      <a:srgbClr val="FFFF00"/>
                    </a:solidFill>
                  </a:tcPr>
                </a:tc>
                <a:extLst>
                  <a:ext uri="{0D108BD9-81ED-4DB2-BD59-A6C34878D82A}">
                    <a16:rowId xmlns:a16="http://schemas.microsoft.com/office/drawing/2014/main" val="2796319903"/>
                  </a:ext>
                </a:extLst>
              </a:tr>
              <a:tr h="323396">
                <a:tc>
                  <a:txBody>
                    <a:bodyPr/>
                    <a:lstStyle/>
                    <a:p>
                      <a:r>
                        <a:rPr lang="en-NZ" sz="2000" dirty="0"/>
                        <a:t>DZ </a:t>
                      </a:r>
                      <a:r>
                        <a:rPr lang="en-NZ" sz="2000" baseline="0" dirty="0" err="1"/>
                        <a:t>Dlvy</a:t>
                      </a:r>
                      <a:endParaRPr lang="en-NZ" sz="2000" dirty="0"/>
                    </a:p>
                  </a:txBody>
                  <a:tcPr/>
                </a:tc>
                <a:tc>
                  <a:txBody>
                    <a:bodyPr/>
                    <a:lstStyle/>
                    <a:p>
                      <a:pPr algn="ctr"/>
                      <a:endParaRPr lang="en-NZ" sz="2000" dirty="0"/>
                    </a:p>
                  </a:txBody>
                  <a:tcPr>
                    <a:solidFill>
                      <a:schemeClr val="bg2"/>
                    </a:solidFill>
                  </a:tcPr>
                </a:tc>
                <a:tc>
                  <a:txBody>
                    <a:bodyPr/>
                    <a:lstStyle/>
                    <a:p>
                      <a:pPr algn="ctr"/>
                      <a:r>
                        <a:rPr lang="en-NZ" sz="2000" dirty="0"/>
                        <a:t>50</a:t>
                      </a:r>
                    </a:p>
                  </a:txBody>
                  <a:tcPr>
                    <a:solidFill>
                      <a:schemeClr val="bg2"/>
                    </a:solidFill>
                  </a:tcPr>
                </a:tc>
                <a:tc>
                  <a:txBody>
                    <a:bodyPr/>
                    <a:lstStyle/>
                    <a:p>
                      <a:pPr algn="ctr"/>
                      <a:endParaRPr lang="en-NZ" sz="2000" dirty="0"/>
                    </a:p>
                  </a:txBody>
                  <a:tcPr>
                    <a:solidFill>
                      <a:schemeClr val="bg2"/>
                    </a:solidFill>
                  </a:tcPr>
                </a:tc>
                <a:tc>
                  <a:txBody>
                    <a:bodyPr/>
                    <a:lstStyle/>
                    <a:p>
                      <a:pPr algn="ctr"/>
                      <a:r>
                        <a:rPr lang="en-NZ" sz="2000" dirty="0"/>
                        <a:t>45</a:t>
                      </a:r>
                    </a:p>
                  </a:txBody>
                  <a:tcPr>
                    <a:solidFill>
                      <a:srgbClr val="FFFF00"/>
                    </a:solidFill>
                  </a:tcPr>
                </a:tc>
                <a:extLst>
                  <a:ext uri="{0D108BD9-81ED-4DB2-BD59-A6C34878D82A}">
                    <a16:rowId xmlns:a16="http://schemas.microsoft.com/office/drawing/2014/main" val="3910032278"/>
                  </a:ext>
                </a:extLst>
              </a:tr>
              <a:tr h="323396">
                <a:tc>
                  <a:txBody>
                    <a:bodyPr/>
                    <a:lstStyle/>
                    <a:p>
                      <a:r>
                        <a:rPr lang="en-NZ" sz="2000" b="1" dirty="0"/>
                        <a:t>Net</a:t>
                      </a:r>
                    </a:p>
                  </a:txBody>
                  <a:tcPr>
                    <a:solidFill>
                      <a:srgbClr val="D2D6E5"/>
                    </a:solidFill>
                  </a:tcPr>
                </a:tc>
                <a:tc>
                  <a:txBody>
                    <a:bodyPr/>
                    <a:lstStyle/>
                    <a:p>
                      <a:pPr algn="ctr"/>
                      <a:r>
                        <a:rPr lang="en-NZ" sz="2000" b="1" i="1" dirty="0"/>
                        <a:t>110</a:t>
                      </a:r>
                    </a:p>
                  </a:txBody>
                  <a:tcPr>
                    <a:solidFill>
                      <a:srgbClr val="D2D6E5"/>
                    </a:solidFill>
                  </a:tcPr>
                </a:tc>
                <a:tc>
                  <a:txBody>
                    <a:bodyPr/>
                    <a:lstStyle/>
                    <a:p>
                      <a:pPr algn="ctr"/>
                      <a:r>
                        <a:rPr lang="en-NZ" sz="2000" b="1" i="1" dirty="0"/>
                        <a:t>115</a:t>
                      </a:r>
                    </a:p>
                  </a:txBody>
                  <a:tcPr>
                    <a:solidFill>
                      <a:srgbClr val="D2D6E5"/>
                    </a:solidFill>
                  </a:tcPr>
                </a:tc>
                <a:tc>
                  <a:txBody>
                    <a:bodyPr/>
                    <a:lstStyle/>
                    <a:p>
                      <a:pPr algn="ctr"/>
                      <a:r>
                        <a:rPr lang="en-NZ" sz="2000" b="1" dirty="0"/>
                        <a:t>115</a:t>
                      </a:r>
                    </a:p>
                  </a:txBody>
                  <a:tcPr>
                    <a:solidFill>
                      <a:schemeClr val="accent5">
                        <a:lumMod val="20000"/>
                        <a:lumOff val="80000"/>
                      </a:schemeClr>
                    </a:solidFill>
                  </a:tcPr>
                </a:tc>
                <a:tc>
                  <a:txBody>
                    <a:bodyPr/>
                    <a:lstStyle/>
                    <a:p>
                      <a:pPr algn="ctr"/>
                      <a:r>
                        <a:rPr lang="en-NZ" sz="2000" b="1" dirty="0"/>
                        <a:t>105</a:t>
                      </a:r>
                    </a:p>
                  </a:txBody>
                  <a:tcPr>
                    <a:solidFill>
                      <a:schemeClr val="accent5">
                        <a:lumMod val="20000"/>
                        <a:lumOff val="80000"/>
                      </a:schemeClr>
                    </a:solidFill>
                  </a:tcPr>
                </a:tc>
                <a:extLst>
                  <a:ext uri="{0D108BD9-81ED-4DB2-BD59-A6C34878D82A}">
                    <a16:rowId xmlns:a16="http://schemas.microsoft.com/office/drawing/2014/main" val="1429939960"/>
                  </a:ext>
                </a:extLst>
              </a:tr>
              <a:tr h="323396">
                <a:tc>
                  <a:txBody>
                    <a:bodyPr/>
                    <a:lstStyle/>
                    <a:p>
                      <a:r>
                        <a:rPr lang="en-NZ" sz="2000" b="1" dirty="0"/>
                        <a:t>Mismatch</a:t>
                      </a:r>
                    </a:p>
                  </a:txBody>
                  <a:tcPr>
                    <a:solidFill>
                      <a:schemeClr val="bg2"/>
                    </a:solidFill>
                  </a:tcPr>
                </a:tc>
                <a:tc gridSpan="2">
                  <a:txBody>
                    <a:bodyPr/>
                    <a:lstStyle/>
                    <a:p>
                      <a:pPr algn="ctr"/>
                      <a:r>
                        <a:rPr lang="en-NZ" sz="2000" b="1" i="1" dirty="0"/>
                        <a:t>0</a:t>
                      </a:r>
                    </a:p>
                  </a:txBody>
                  <a:tcPr>
                    <a:solidFill>
                      <a:schemeClr val="bg2"/>
                    </a:solidFill>
                  </a:tcPr>
                </a:tc>
                <a:tc hMerge="1">
                  <a:txBody>
                    <a:bodyPr/>
                    <a:lstStyle/>
                    <a:p>
                      <a:pPr algn="ctr"/>
                      <a:endParaRPr lang="en-NZ" b="1" dirty="0"/>
                    </a:p>
                  </a:txBody>
                  <a:tcPr>
                    <a:solidFill>
                      <a:schemeClr val="bg2"/>
                    </a:solidFill>
                  </a:tcPr>
                </a:tc>
                <a:tc gridSpan="2">
                  <a:txBody>
                    <a:bodyPr/>
                    <a:lstStyle/>
                    <a:p>
                      <a:pPr algn="ctr"/>
                      <a:r>
                        <a:rPr lang="en-NZ" sz="2000" b="1" dirty="0"/>
                        <a:t>+10</a:t>
                      </a:r>
                    </a:p>
                  </a:txBody>
                  <a:tcPr>
                    <a:solidFill>
                      <a:schemeClr val="accent5">
                        <a:lumMod val="20000"/>
                        <a:lumOff val="80000"/>
                      </a:schemeClr>
                    </a:solidFill>
                  </a:tcPr>
                </a:tc>
                <a:tc hMerge="1">
                  <a:txBody>
                    <a:bodyPr/>
                    <a:lstStyle/>
                    <a:p>
                      <a:pPr algn="ctr"/>
                      <a:endParaRPr lang="en-NZ" b="1" dirty="0"/>
                    </a:p>
                  </a:txBody>
                  <a:tcPr>
                    <a:solidFill>
                      <a:schemeClr val="accent5">
                        <a:lumMod val="20000"/>
                        <a:lumOff val="80000"/>
                      </a:schemeClr>
                    </a:solidFill>
                  </a:tcPr>
                </a:tc>
                <a:extLst>
                  <a:ext uri="{0D108BD9-81ED-4DB2-BD59-A6C34878D82A}">
                    <a16:rowId xmlns:a16="http://schemas.microsoft.com/office/drawing/2014/main" val="3282869394"/>
                  </a:ext>
                </a:extLst>
              </a:tr>
            </a:tbl>
          </a:graphicData>
        </a:graphic>
      </p:graphicFrame>
    </p:spTree>
    <p:extLst>
      <p:ext uri="{BB962C8B-B14F-4D97-AF65-F5344CB8AC3E}">
        <p14:creationId xmlns:p14="http://schemas.microsoft.com/office/powerpoint/2010/main" val="2607824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Background</a:t>
            </a:r>
          </a:p>
        </p:txBody>
      </p:sp>
      <p:sp>
        <p:nvSpPr>
          <p:cNvPr id="5" name="TextBox 4"/>
          <p:cNvSpPr txBox="1"/>
          <p:nvPr/>
        </p:nvSpPr>
        <p:spPr>
          <a:xfrm>
            <a:off x="633013" y="1773348"/>
            <a:ext cx="8998857" cy="3093154"/>
          </a:xfrm>
          <a:prstGeom prst="rect">
            <a:avLst/>
          </a:prstGeom>
          <a:noFill/>
        </p:spPr>
        <p:txBody>
          <a:bodyPr wrap="square" rtlCol="0">
            <a:spAutoFit/>
          </a:bodyPr>
          <a:lstStyle/>
          <a:p>
            <a:pPr>
              <a:spcAft>
                <a:spcPts val="600"/>
              </a:spcAft>
            </a:pPr>
            <a:r>
              <a:rPr lang="en-NZ" sz="2000" dirty="0"/>
              <a:t>The following documents have been released:</a:t>
            </a:r>
          </a:p>
          <a:p>
            <a:pPr marL="342900" indent="-342900">
              <a:spcAft>
                <a:spcPts val="600"/>
              </a:spcAft>
              <a:buFont typeface="Arial" panose="020B0604020202020204" pitchFamily="34" charset="0"/>
              <a:buChar char="•"/>
            </a:pPr>
            <a:r>
              <a:rPr lang="en-NZ" sz="2000" dirty="0"/>
              <a:t>Revised draft GTAC (clean)</a:t>
            </a:r>
          </a:p>
          <a:p>
            <a:pPr marL="342900" indent="-342900">
              <a:spcAft>
                <a:spcPts val="600"/>
              </a:spcAft>
              <a:buFont typeface="Arial" panose="020B0604020202020204" pitchFamily="34" charset="0"/>
              <a:buChar char="•"/>
            </a:pPr>
            <a:r>
              <a:rPr lang="en-NZ" sz="2000" dirty="0"/>
              <a:t>Revised draft GTAC (marked up against August release)</a:t>
            </a:r>
          </a:p>
          <a:p>
            <a:pPr marL="342900" indent="-342900">
              <a:spcAft>
                <a:spcPts val="600"/>
              </a:spcAft>
              <a:buFont typeface="Arial" panose="020B0604020202020204" pitchFamily="34" charset="0"/>
              <a:buChar char="•"/>
            </a:pPr>
            <a:r>
              <a:rPr lang="en-NZ" sz="2000" dirty="0"/>
              <a:t>Revised draft GTAC (table format for mark-ups)</a:t>
            </a:r>
          </a:p>
          <a:p>
            <a:pPr marL="342900" indent="-342900">
              <a:spcAft>
                <a:spcPts val="600"/>
              </a:spcAft>
              <a:buFont typeface="Arial" panose="020B0604020202020204" pitchFamily="34" charset="0"/>
              <a:buChar char="•"/>
            </a:pPr>
            <a:r>
              <a:rPr lang="en-NZ" sz="2000" dirty="0"/>
              <a:t>Actions items from draft GTAC workshops (annotated with actions taken)</a:t>
            </a:r>
          </a:p>
          <a:p>
            <a:pPr marL="342900" indent="-342900">
              <a:spcAft>
                <a:spcPts val="600"/>
              </a:spcAft>
              <a:buFont typeface="Arial" panose="020B0604020202020204" pitchFamily="34" charset="0"/>
              <a:buChar char="•"/>
            </a:pPr>
            <a:r>
              <a:rPr lang="en-NZ" sz="2000" dirty="0"/>
              <a:t>This presentation setting out key changes from August to September drafts </a:t>
            </a:r>
          </a:p>
          <a:p>
            <a:pPr marL="864436" lvl="1" indent="-342908">
              <a:spcAft>
                <a:spcPts val="600"/>
              </a:spcAft>
              <a:buFont typeface="Arial" panose="020B0604020202020204" pitchFamily="34" charset="0"/>
              <a:buChar char="•"/>
            </a:pPr>
            <a:endParaRPr lang="en-NZ" sz="2000" dirty="0"/>
          </a:p>
          <a:p>
            <a:pPr marL="864436" lvl="1" indent="-342908">
              <a:spcAft>
                <a:spcPts val="600"/>
              </a:spcAft>
              <a:buFont typeface="Arial" panose="020B0604020202020204" pitchFamily="34" charset="0"/>
              <a:buChar char="•"/>
            </a:pPr>
            <a:endParaRPr lang="en-NZ" sz="2000" dirty="0"/>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a:t>
            </a:fld>
            <a:endParaRPr lang="en-NZ" sz="1400" dirty="0"/>
          </a:p>
        </p:txBody>
      </p:sp>
    </p:spTree>
    <p:extLst>
      <p:ext uri="{BB962C8B-B14F-4D97-AF65-F5344CB8AC3E}">
        <p14:creationId xmlns:p14="http://schemas.microsoft.com/office/powerpoint/2010/main" val="3804005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Nomination Example – </a:t>
            </a:r>
            <a:r>
              <a:rPr lang="en-NZ" sz="2000" b="1" dirty="0">
                <a:solidFill>
                  <a:srgbClr val="92D050"/>
                </a:solidFill>
                <a:latin typeface="Arial" pitchFamily="34" charset="0"/>
                <a:ea typeface="+mj-ea"/>
                <a:cs typeface="Arial" pitchFamily="34" charset="0"/>
              </a:rPr>
              <a:t>A</a:t>
            </a:r>
            <a:r>
              <a:rPr lang="en-NZ" sz="2000" b="1" dirty="0">
                <a:solidFill>
                  <a:schemeClr val="bg1"/>
                </a:solidFill>
                <a:latin typeface="Arial" pitchFamily="34" charset="0"/>
                <a:ea typeface="+mj-ea"/>
                <a:cs typeface="Arial" pitchFamily="34" charset="0"/>
              </a:rPr>
              <a:t>llocate, Running Mismatch</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30</a:t>
            </a:fld>
            <a:endParaRPr lang="en-NZ" sz="1400" dirty="0"/>
          </a:p>
        </p:txBody>
      </p:sp>
      <p:sp>
        <p:nvSpPr>
          <p:cNvPr id="5" name="TextBox 4"/>
          <p:cNvSpPr txBox="1"/>
          <p:nvPr/>
        </p:nvSpPr>
        <p:spPr>
          <a:xfrm>
            <a:off x="775504" y="1773347"/>
            <a:ext cx="9383227" cy="2000548"/>
          </a:xfrm>
          <a:prstGeom prst="rect">
            <a:avLst/>
          </a:prstGeom>
          <a:noFill/>
        </p:spPr>
        <p:txBody>
          <a:bodyPr wrap="square" rtlCol="0">
            <a:spAutoFit/>
          </a:bodyPr>
          <a:lstStyle/>
          <a:p>
            <a:pPr marL="285750" indent="-285750">
              <a:buFont typeface="Arial" panose="020B0604020202020204" pitchFamily="34" charset="0"/>
              <a:buChar char="•"/>
            </a:pPr>
            <a:r>
              <a:rPr lang="en-NZ" sz="2000" dirty="0"/>
              <a:t>With the allocated quantities calculated, the Running Mismatch is now calculated</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This is Running Mismatch from the previous day plus Mismatch on the day</a:t>
            </a:r>
          </a:p>
          <a:p>
            <a:pPr marL="742950" lvl="1" indent="-285750">
              <a:buFont typeface="Courier New" panose="02070309020205020404" pitchFamily="49" charset="0"/>
              <a:buChar char="o"/>
            </a:pPr>
            <a:r>
              <a:rPr lang="en-NZ" sz="2000" dirty="0"/>
              <a:t>In the previous slide the balancing gas allocation had been included as part of the trades</a:t>
            </a:r>
          </a:p>
        </p:txBody>
      </p:sp>
      <p:graphicFrame>
        <p:nvGraphicFramePr>
          <p:cNvPr id="3" name="Table 2"/>
          <p:cNvGraphicFramePr>
            <a:graphicFrameLocks noGrp="1"/>
          </p:cNvGraphicFramePr>
          <p:nvPr>
            <p:extLst>
              <p:ext uri="{D42A27DB-BD31-4B8C-83A1-F6EECF244321}">
                <p14:modId xmlns:p14="http://schemas.microsoft.com/office/powerpoint/2010/main" val="2331730632"/>
              </p:ext>
            </p:extLst>
          </p:nvPr>
        </p:nvGraphicFramePr>
        <p:xfrm>
          <a:off x="1342268" y="4001066"/>
          <a:ext cx="7017963" cy="792480"/>
        </p:xfrm>
        <a:graphic>
          <a:graphicData uri="http://schemas.openxmlformats.org/drawingml/2006/table">
            <a:tbl>
              <a:tblPr firstRow="1" bandRow="1">
                <a:tableStyleId>{5C22544A-7EE6-4342-B048-85BDC9FD1C3A}</a:tableStyleId>
              </a:tblPr>
              <a:tblGrid>
                <a:gridCol w="2425864">
                  <a:extLst>
                    <a:ext uri="{9D8B030D-6E8A-4147-A177-3AD203B41FA5}">
                      <a16:colId xmlns:a16="http://schemas.microsoft.com/office/drawing/2014/main" val="3577730830"/>
                    </a:ext>
                  </a:extLst>
                </a:gridCol>
                <a:gridCol w="1366576">
                  <a:extLst>
                    <a:ext uri="{9D8B030D-6E8A-4147-A177-3AD203B41FA5}">
                      <a16:colId xmlns:a16="http://schemas.microsoft.com/office/drawing/2014/main" val="3594368852"/>
                    </a:ext>
                  </a:extLst>
                </a:gridCol>
                <a:gridCol w="1746123">
                  <a:extLst>
                    <a:ext uri="{9D8B030D-6E8A-4147-A177-3AD203B41FA5}">
                      <a16:colId xmlns:a16="http://schemas.microsoft.com/office/drawing/2014/main" val="104591613"/>
                    </a:ext>
                  </a:extLst>
                </a:gridCol>
                <a:gridCol w="1479400">
                  <a:extLst>
                    <a:ext uri="{9D8B030D-6E8A-4147-A177-3AD203B41FA5}">
                      <a16:colId xmlns:a16="http://schemas.microsoft.com/office/drawing/2014/main" val="1424920793"/>
                    </a:ext>
                  </a:extLst>
                </a:gridCol>
              </a:tblGrid>
              <a:tr h="370840">
                <a:tc>
                  <a:txBody>
                    <a:bodyPr/>
                    <a:lstStyle/>
                    <a:p>
                      <a:r>
                        <a:rPr lang="en-NZ" sz="2000" dirty="0"/>
                        <a:t>Item</a:t>
                      </a:r>
                    </a:p>
                  </a:txBody>
                  <a:tcPr/>
                </a:tc>
                <a:tc>
                  <a:txBody>
                    <a:bodyPr/>
                    <a:lstStyle/>
                    <a:p>
                      <a:r>
                        <a:rPr lang="en-NZ" sz="2000" dirty="0"/>
                        <a:t>RM d-1</a:t>
                      </a:r>
                    </a:p>
                  </a:txBody>
                  <a:tcPr/>
                </a:tc>
                <a:tc>
                  <a:txBody>
                    <a:bodyPr/>
                    <a:lstStyle/>
                    <a:p>
                      <a:r>
                        <a:rPr lang="en-NZ" sz="2000" dirty="0"/>
                        <a:t>Mismatch d</a:t>
                      </a:r>
                    </a:p>
                  </a:txBody>
                  <a:tcPr/>
                </a:tc>
                <a:tc>
                  <a:txBody>
                    <a:bodyPr/>
                    <a:lstStyle/>
                    <a:p>
                      <a:r>
                        <a:rPr lang="en-NZ" sz="2000" dirty="0"/>
                        <a:t>RM d</a:t>
                      </a:r>
                    </a:p>
                  </a:txBody>
                  <a:tcPr/>
                </a:tc>
                <a:extLst>
                  <a:ext uri="{0D108BD9-81ED-4DB2-BD59-A6C34878D82A}">
                    <a16:rowId xmlns:a16="http://schemas.microsoft.com/office/drawing/2014/main" val="1505671657"/>
                  </a:ext>
                </a:extLst>
              </a:tr>
              <a:tr h="370840">
                <a:tc>
                  <a:txBody>
                    <a:bodyPr/>
                    <a:lstStyle/>
                    <a:p>
                      <a:r>
                        <a:rPr lang="en-NZ" sz="2000" dirty="0"/>
                        <a:t>Running Mismatch</a:t>
                      </a:r>
                    </a:p>
                  </a:txBody>
                  <a:tcPr/>
                </a:tc>
                <a:tc>
                  <a:txBody>
                    <a:bodyPr/>
                    <a:lstStyle/>
                    <a:p>
                      <a:pPr algn="ctr"/>
                      <a:r>
                        <a:rPr lang="en-NZ" sz="2000" dirty="0"/>
                        <a:t>+10</a:t>
                      </a:r>
                    </a:p>
                  </a:txBody>
                  <a:tcPr/>
                </a:tc>
                <a:tc>
                  <a:txBody>
                    <a:bodyPr/>
                    <a:lstStyle/>
                    <a:p>
                      <a:pPr algn="ctr"/>
                      <a:r>
                        <a:rPr lang="en-NZ" sz="2000" dirty="0"/>
                        <a:t>+10</a:t>
                      </a:r>
                    </a:p>
                  </a:txBody>
                  <a:tcPr/>
                </a:tc>
                <a:tc>
                  <a:txBody>
                    <a:bodyPr/>
                    <a:lstStyle/>
                    <a:p>
                      <a:pPr algn="ctr"/>
                      <a:r>
                        <a:rPr lang="en-NZ" sz="2000" dirty="0"/>
                        <a:t>+20</a:t>
                      </a:r>
                    </a:p>
                  </a:txBody>
                  <a:tcPr/>
                </a:tc>
                <a:extLst>
                  <a:ext uri="{0D108BD9-81ED-4DB2-BD59-A6C34878D82A}">
                    <a16:rowId xmlns:a16="http://schemas.microsoft.com/office/drawing/2014/main" val="2767722723"/>
                  </a:ext>
                </a:extLst>
              </a:tr>
            </a:tbl>
          </a:graphicData>
        </a:graphic>
      </p:graphicFrame>
    </p:spTree>
    <p:extLst>
      <p:ext uri="{BB962C8B-B14F-4D97-AF65-F5344CB8AC3E}">
        <p14:creationId xmlns:p14="http://schemas.microsoft.com/office/powerpoint/2010/main" val="771362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Allocations – Status of D+1 and meter data publication</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31</a:t>
            </a:fld>
            <a:endParaRPr lang="en-NZ" sz="1400" dirty="0"/>
          </a:p>
        </p:txBody>
      </p:sp>
      <p:sp>
        <p:nvSpPr>
          <p:cNvPr id="3" name="TextBox 2"/>
          <p:cNvSpPr txBox="1"/>
          <p:nvPr/>
        </p:nvSpPr>
        <p:spPr>
          <a:xfrm>
            <a:off x="850231" y="1684422"/>
            <a:ext cx="9063789" cy="532453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GTAC balancing regime requires day-in-arrears allocations for all receipt and delivery points</a:t>
            </a:r>
          </a:p>
          <a:p>
            <a:pPr marL="342900" indent="-342900">
              <a:spcAft>
                <a:spcPts val="600"/>
              </a:spcAft>
              <a:buFont typeface="Arial" panose="020B0604020202020204" pitchFamily="34" charset="0"/>
              <a:buChar char="•"/>
            </a:pPr>
            <a:r>
              <a:rPr lang="en-NZ" sz="2000" dirty="0"/>
              <a:t>D+1 allocations currently do this for delivery points allocated under the DRRs via Special Allocations</a:t>
            </a:r>
          </a:p>
          <a:p>
            <a:pPr marL="342900" indent="-342900">
              <a:spcAft>
                <a:spcPts val="600"/>
              </a:spcAft>
              <a:buFont typeface="Arial" panose="020B0604020202020204" pitchFamily="34" charset="0"/>
              <a:buChar char="•"/>
            </a:pPr>
            <a:r>
              <a:rPr lang="en-NZ" sz="2000" dirty="0"/>
              <a:t>GTAC accepts all allocations for delivery points produced under the DRRs (including Special Allocations)</a:t>
            </a:r>
          </a:p>
          <a:p>
            <a:pPr marL="342900" indent="-342900">
              <a:spcAft>
                <a:spcPts val="600"/>
              </a:spcAft>
              <a:buFont typeface="Arial" panose="020B0604020202020204" pitchFamily="34" charset="0"/>
              <a:buChar char="•"/>
            </a:pPr>
            <a:r>
              <a:rPr lang="en-NZ" sz="2000" dirty="0"/>
              <a:t>Until the DRRs have been updated for D+1 (or an equivalent replacement), First Gas will continue to use D+1’s day-in-arrears allocations </a:t>
            </a:r>
          </a:p>
          <a:p>
            <a:pPr marL="342900" indent="-342900">
              <a:spcAft>
                <a:spcPts val="600"/>
              </a:spcAft>
              <a:buFont typeface="Arial" panose="020B0604020202020204" pitchFamily="34" charset="0"/>
              <a:buChar char="•"/>
            </a:pPr>
            <a:r>
              <a:rPr lang="en-NZ" sz="2000" dirty="0"/>
              <a:t>If necessary, First Gas will enter into a replacement document or amend the current agreement with the GIC so D+1 will be used under the GTAC</a:t>
            </a:r>
          </a:p>
          <a:p>
            <a:pPr marL="342900" indent="-342900">
              <a:spcAft>
                <a:spcPts val="600"/>
              </a:spcAft>
              <a:buFont typeface="Arial" panose="020B0604020202020204" pitchFamily="34" charset="0"/>
              <a:buChar char="•"/>
            </a:pPr>
            <a:r>
              <a:rPr lang="en-NZ" sz="2000" dirty="0"/>
              <a:t>Under the GTAC First Gas will commit to providing the following data no later than what is done currently:</a:t>
            </a:r>
          </a:p>
          <a:p>
            <a:pPr marL="864428" lvl="1" indent="-342900">
              <a:spcAft>
                <a:spcPts val="600"/>
              </a:spcAft>
              <a:buFont typeface="Arial" panose="020B0604020202020204" pitchFamily="34" charset="0"/>
              <a:buChar char="•"/>
            </a:pPr>
            <a:r>
              <a:rPr lang="en-NZ" sz="2000" dirty="0"/>
              <a:t>Gas Composition Data</a:t>
            </a:r>
          </a:p>
          <a:p>
            <a:pPr marL="864428" lvl="1" indent="-342900">
              <a:spcAft>
                <a:spcPts val="600"/>
              </a:spcAft>
              <a:buFont typeface="Arial" panose="020B0604020202020204" pitchFamily="34" charset="0"/>
              <a:buChar char="•"/>
            </a:pPr>
            <a:r>
              <a:rPr lang="en-NZ" sz="2000" dirty="0" err="1"/>
              <a:t>Unvalidated</a:t>
            </a:r>
            <a:r>
              <a:rPr lang="en-NZ" sz="2000" dirty="0"/>
              <a:t> meter data</a:t>
            </a:r>
          </a:p>
          <a:p>
            <a:pPr marL="864428" lvl="1" indent="-342900">
              <a:spcAft>
                <a:spcPts val="600"/>
              </a:spcAft>
              <a:buFont typeface="Arial" panose="020B0604020202020204" pitchFamily="34" charset="0"/>
              <a:buChar char="•"/>
            </a:pPr>
            <a:r>
              <a:rPr lang="en-NZ" sz="2000" dirty="0"/>
              <a:t>Validated meter data</a:t>
            </a:r>
          </a:p>
        </p:txBody>
      </p:sp>
    </p:spTree>
    <p:extLst>
      <p:ext uri="{BB962C8B-B14F-4D97-AF65-F5344CB8AC3E}">
        <p14:creationId xmlns:p14="http://schemas.microsoft.com/office/powerpoint/2010/main" val="209070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Daily overruns/underruns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32</a:t>
            </a:fld>
            <a:endParaRPr lang="en-NZ" sz="1400" dirty="0"/>
          </a:p>
        </p:txBody>
      </p:sp>
      <p:sp>
        <p:nvSpPr>
          <p:cNvPr id="3" name="TextBox 2"/>
          <p:cNvSpPr txBox="1"/>
          <p:nvPr/>
        </p:nvSpPr>
        <p:spPr>
          <a:xfrm>
            <a:off x="609601" y="1863944"/>
            <a:ext cx="9549129" cy="517064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Have adjusted overruns to 2 x DNC and underruns to 1 x DNC (s11.5(b))</a:t>
            </a:r>
          </a:p>
          <a:p>
            <a:pPr marL="864428" lvl="1" indent="-342900">
              <a:spcAft>
                <a:spcPts val="600"/>
              </a:spcAft>
              <a:buFont typeface="Arial" panose="020B0604020202020204" pitchFamily="34" charset="0"/>
              <a:buChar char="•"/>
            </a:pPr>
            <a:r>
              <a:rPr lang="en-NZ" sz="2000" dirty="0"/>
              <a:t>Higher at Congested DPs</a:t>
            </a:r>
          </a:p>
          <a:p>
            <a:pPr marL="342900" indent="-342900">
              <a:spcAft>
                <a:spcPts val="600"/>
              </a:spcAft>
              <a:buFont typeface="Arial" panose="020B0604020202020204" pitchFamily="34" charset="0"/>
              <a:buChar char="•"/>
            </a:pPr>
            <a:r>
              <a:rPr lang="en-NZ" sz="2000" dirty="0"/>
              <a:t>Able to change the multiple if (following consultation) FG concludes that the overruns/underruns are failing to achieve the objective of reasonably accurate nominations</a:t>
            </a:r>
          </a:p>
          <a:p>
            <a:pPr marL="342900" indent="-342900">
              <a:spcAft>
                <a:spcPts val="600"/>
              </a:spcAft>
              <a:buFont typeface="Arial" panose="020B0604020202020204" pitchFamily="34" charset="0"/>
              <a:buChar char="•"/>
            </a:pPr>
            <a:r>
              <a:rPr lang="en-NZ" sz="2000" dirty="0"/>
              <a:t>Have not provided for a tolerance since:</a:t>
            </a:r>
          </a:p>
          <a:p>
            <a:pPr marL="864428" lvl="1" indent="-342900">
              <a:spcAft>
                <a:spcPts val="600"/>
              </a:spcAft>
              <a:buFont typeface="Arial" panose="020B0604020202020204" pitchFamily="34" charset="0"/>
              <a:buChar char="•"/>
            </a:pPr>
            <a:r>
              <a:rPr lang="en-NZ" sz="2000" dirty="0"/>
              <a:t>Delivery Zones have been re-set (increasing diversification benefit for shippers)</a:t>
            </a:r>
          </a:p>
          <a:p>
            <a:pPr marL="864428" lvl="1" indent="-342900">
              <a:spcAft>
                <a:spcPts val="600"/>
              </a:spcAft>
              <a:buFont typeface="Arial" panose="020B0604020202020204" pitchFamily="34" charset="0"/>
              <a:buChar char="•"/>
            </a:pPr>
            <a:r>
              <a:rPr lang="en-NZ" sz="2000" dirty="0"/>
              <a:t>Agree with concern that tolerances for overruns/underruns would allow parties with predictable daily requirements to “lean” on the tolerance (and therefore systematically underpay for transmission)</a:t>
            </a:r>
          </a:p>
          <a:p>
            <a:pPr marL="864428" lvl="1" indent="-342900">
              <a:spcAft>
                <a:spcPts val="600"/>
              </a:spcAft>
              <a:buFont typeface="Arial" panose="020B0604020202020204" pitchFamily="34" charset="0"/>
              <a:buChar char="•"/>
            </a:pPr>
            <a:r>
              <a:rPr lang="en-NZ" sz="2000" dirty="0"/>
              <a:t>We see this as fundamentally different from balancing (where we have provided a tolerance), since balancing tolerances cannot be systematically abused given that mismatch is cumulative (RM / ERM) (i.e. “leaning” on the tolerance will not avoid ERM charges)</a:t>
            </a:r>
          </a:p>
        </p:txBody>
      </p:sp>
    </p:spTree>
    <p:extLst>
      <p:ext uri="{BB962C8B-B14F-4D97-AF65-F5344CB8AC3E}">
        <p14:creationId xmlns:p14="http://schemas.microsoft.com/office/powerpoint/2010/main" val="1142688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Daily overruns/underruns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33</a:t>
            </a:fld>
            <a:endParaRPr lang="en-NZ" sz="1400" dirty="0"/>
          </a:p>
        </p:txBody>
      </p:sp>
      <p:sp>
        <p:nvSpPr>
          <p:cNvPr id="3" name="TextBox 2"/>
          <p:cNvSpPr txBox="1"/>
          <p:nvPr/>
        </p:nvSpPr>
        <p:spPr>
          <a:xfrm>
            <a:off x="304800" y="1748590"/>
            <a:ext cx="10170695" cy="201593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We consider these incentives help to address problems identified with the VTC, where new entrants face barriers to entry because incumbent retailers have an existing load profile that enables them to compete more effectively for new load that comes to market</a:t>
            </a:r>
          </a:p>
          <a:p>
            <a:pPr marL="864428" lvl="1" indent="-342900">
              <a:spcAft>
                <a:spcPts val="600"/>
              </a:spcAft>
              <a:buFont typeface="Arial" panose="020B0604020202020204" pitchFamily="34" charset="0"/>
              <a:buChar char="•"/>
            </a:pPr>
            <a:r>
              <a:rPr lang="en-NZ" sz="2000" dirty="0"/>
              <a:t>Competitive advantage is instead aimed to generate flow of quality information from end users to shippers to FG in use of system capacity across zones</a:t>
            </a:r>
          </a:p>
        </p:txBody>
      </p:sp>
    </p:spTree>
    <p:extLst>
      <p:ext uri="{BB962C8B-B14F-4D97-AF65-F5344CB8AC3E}">
        <p14:creationId xmlns:p14="http://schemas.microsoft.com/office/powerpoint/2010/main" val="1371237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Hourly overruns and agreed hourly profiles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34</a:t>
            </a:fld>
            <a:endParaRPr lang="en-NZ" sz="1400" dirty="0"/>
          </a:p>
        </p:txBody>
      </p:sp>
      <p:sp>
        <p:nvSpPr>
          <p:cNvPr id="3" name="TextBox 2"/>
          <p:cNvSpPr txBox="1"/>
          <p:nvPr/>
        </p:nvSpPr>
        <p:spPr>
          <a:xfrm>
            <a:off x="689810" y="1909010"/>
            <a:ext cx="9356625" cy="555536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For Dedicated DPs, the MHQ will now be DP-specific, for determining Hourly Overrun Charges</a:t>
            </a:r>
          </a:p>
          <a:p>
            <a:pPr marL="864428" lvl="1" indent="-342900">
              <a:spcAft>
                <a:spcPts val="600"/>
              </a:spcAft>
              <a:buFont typeface="Arial" panose="020B0604020202020204" pitchFamily="34" charset="0"/>
              <a:buChar char="•"/>
            </a:pPr>
            <a:r>
              <a:rPr lang="en-NZ" sz="2000" dirty="0"/>
              <a:t>To ensure peaky loads pay for their “disproportionate” effects</a:t>
            </a:r>
          </a:p>
          <a:p>
            <a:pPr marL="864428" lvl="1" indent="-342900">
              <a:spcAft>
                <a:spcPts val="600"/>
              </a:spcAft>
              <a:buFont typeface="Arial" panose="020B0604020202020204" pitchFamily="34" charset="0"/>
              <a:buChar char="•"/>
            </a:pPr>
            <a:r>
              <a:rPr lang="en-NZ" sz="2000" dirty="0"/>
              <a:t>There is a threshold HQ of 200 GJ</a:t>
            </a:r>
          </a:p>
          <a:p>
            <a:pPr marL="864428" lvl="1" indent="-342900">
              <a:spcAft>
                <a:spcPts val="600"/>
              </a:spcAft>
              <a:buFont typeface="Arial" panose="020B0604020202020204" pitchFamily="34" charset="0"/>
              <a:buChar char="•"/>
            </a:pPr>
            <a:r>
              <a:rPr lang="en-NZ" sz="2000" dirty="0"/>
              <a:t>Subject to Agreed Hourly Profile (“AHP”)</a:t>
            </a:r>
          </a:p>
          <a:p>
            <a:pPr marL="342900" indent="-342900">
              <a:spcAft>
                <a:spcPts val="600"/>
              </a:spcAft>
              <a:buFont typeface="Arial" panose="020B0604020202020204" pitchFamily="34" charset="0"/>
              <a:buChar char="•"/>
            </a:pPr>
            <a:endParaRPr lang="en-NZ" sz="2000" dirty="0"/>
          </a:p>
          <a:p>
            <a:pPr marL="342900" indent="-342900">
              <a:spcAft>
                <a:spcPts val="600"/>
              </a:spcAft>
              <a:buFont typeface="Arial" panose="020B0604020202020204" pitchFamily="34" charset="0"/>
              <a:buChar char="•"/>
            </a:pPr>
            <a:r>
              <a:rPr lang="en-NZ" sz="2000" dirty="0"/>
              <a:t>First Gas will charge the Interconnected Party for Hourly Overruns where we can, not Shippers</a:t>
            </a:r>
          </a:p>
          <a:p>
            <a:pPr marL="342900" indent="-342900">
              <a:spcAft>
                <a:spcPts val="600"/>
              </a:spcAft>
              <a:buFont typeface="Arial" panose="020B0604020202020204" pitchFamily="34" charset="0"/>
              <a:buChar char="•"/>
            </a:pPr>
            <a:endParaRPr lang="en-NZ" sz="2000" dirty="0"/>
          </a:p>
          <a:p>
            <a:pPr marL="342900" indent="-342900">
              <a:spcAft>
                <a:spcPts val="600"/>
              </a:spcAft>
              <a:buFont typeface="Arial" panose="020B0604020202020204" pitchFamily="34" charset="0"/>
              <a:buChar char="•"/>
            </a:pPr>
            <a:r>
              <a:rPr lang="en-NZ" sz="2000" dirty="0"/>
              <a:t>AHP is a schedule of consecutive HQs for one or more consecutive days</a:t>
            </a:r>
          </a:p>
          <a:p>
            <a:pPr marL="864428" lvl="1" indent="-342900">
              <a:spcAft>
                <a:spcPts val="600"/>
              </a:spcAft>
              <a:buFont typeface="Arial" panose="020B0604020202020204" pitchFamily="34" charset="0"/>
              <a:buChar char="•"/>
            </a:pPr>
            <a:r>
              <a:rPr lang="en-NZ" sz="2000" dirty="0"/>
              <a:t>Can be switched on or off</a:t>
            </a:r>
          </a:p>
          <a:p>
            <a:pPr marL="342900" indent="-342900">
              <a:spcAft>
                <a:spcPts val="600"/>
              </a:spcAft>
              <a:buFont typeface="Arial" panose="020B0604020202020204" pitchFamily="34" charset="0"/>
              <a:buChar char="•"/>
            </a:pPr>
            <a:endParaRPr lang="en-NZ" sz="2000" dirty="0"/>
          </a:p>
          <a:p>
            <a:pPr marL="342900" indent="-342900">
              <a:spcAft>
                <a:spcPts val="600"/>
              </a:spcAft>
              <a:buFont typeface="Arial" panose="020B0604020202020204" pitchFamily="34" charset="0"/>
              <a:buChar char="•"/>
            </a:pPr>
            <a:r>
              <a:rPr lang="en-NZ" sz="2000" dirty="0"/>
              <a:t>First Gas will not unreasonably withhold approval of an AHP</a:t>
            </a:r>
          </a:p>
          <a:p>
            <a:pPr marL="864428" lvl="1" indent="-342900">
              <a:spcAft>
                <a:spcPts val="600"/>
              </a:spcAft>
              <a:buFont typeface="Arial" panose="020B0604020202020204" pitchFamily="34" charset="0"/>
              <a:buChar char="•"/>
            </a:pPr>
            <a:r>
              <a:rPr lang="en-NZ" sz="2000" dirty="0"/>
              <a:t>Will revoke only to avoid breach of an Acceptable Line Pack Limit or having to curtail DNC or Supplementary Capacity</a:t>
            </a:r>
          </a:p>
        </p:txBody>
      </p:sp>
    </p:spTree>
    <p:extLst>
      <p:ext uri="{BB962C8B-B14F-4D97-AF65-F5344CB8AC3E}">
        <p14:creationId xmlns:p14="http://schemas.microsoft.com/office/powerpoint/2010/main" val="2988290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Hourly Overrun Charges – why have them at all?</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35</a:t>
            </a:fld>
            <a:endParaRPr lang="en-NZ" sz="1400" dirty="0"/>
          </a:p>
        </p:txBody>
      </p:sp>
      <p:sp>
        <p:nvSpPr>
          <p:cNvPr id="3" name="TextBox 2"/>
          <p:cNvSpPr txBox="1"/>
          <p:nvPr/>
        </p:nvSpPr>
        <p:spPr>
          <a:xfrm>
            <a:off x="850232" y="1780674"/>
            <a:ext cx="8935452" cy="4708981"/>
          </a:xfrm>
          <a:prstGeom prst="rect">
            <a:avLst/>
          </a:prstGeom>
          <a:noFill/>
        </p:spPr>
        <p:txBody>
          <a:bodyPr wrap="square" rtlCol="0">
            <a:spAutoFit/>
          </a:bodyPr>
          <a:lstStyle/>
          <a:p>
            <a:pPr marL="342900" indent="-342900">
              <a:buFont typeface="Arial" panose="020B0604020202020204" pitchFamily="34" charset="0"/>
              <a:buChar char="•"/>
            </a:pPr>
            <a:r>
              <a:rPr lang="en-NZ" sz="2000" dirty="0"/>
              <a:t>The day is accepted as the appropriate time base for gas sales and purchases, hence transmission capacity (as MDQ).</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DQs are no use whatever in designing pipelines, compressors, metering or anything else to do with the Transmission System </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For design, the accepted time base is the hour, hence hourly quantity (MHQ) or flow rate scm/hour</a:t>
            </a:r>
          </a:p>
          <a:p>
            <a:pPr marL="864428" lvl="1" indent="-342900">
              <a:buFont typeface="Arial" panose="020B0604020202020204" pitchFamily="34" charset="0"/>
              <a:buChar char="•"/>
            </a:pPr>
            <a:r>
              <a:rPr lang="en-NZ" sz="2000" dirty="0"/>
              <a:t>In reality it’s the “peak instantaneous flow” that causes blades to come off turbine meters and regulators to go haywire. But, in most cases, the downstream system into which gas flows buffers PIF</a:t>
            </a:r>
          </a:p>
          <a:p>
            <a:pPr marL="864428" lvl="1" indent="-342900">
              <a:buFont typeface="Arial" panose="020B0604020202020204" pitchFamily="34" charset="0"/>
              <a:buChar char="•"/>
            </a:pPr>
            <a:r>
              <a:rPr lang="en-NZ" sz="2000" dirty="0"/>
              <a:t>HQs are often more significant in determining capacity</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MHQ has been defined since Moses. Our ancestors knew what they were doing: 1/16</a:t>
            </a:r>
            <a:r>
              <a:rPr lang="en-NZ" sz="2000" baseline="30000" dirty="0"/>
              <a:t>th</a:t>
            </a:r>
            <a:r>
              <a:rPr lang="en-NZ" sz="2000" dirty="0"/>
              <a:t> of the MDQ is a terrifically good rule of thumb</a:t>
            </a:r>
          </a:p>
        </p:txBody>
      </p:sp>
    </p:spTree>
    <p:extLst>
      <p:ext uri="{BB962C8B-B14F-4D97-AF65-F5344CB8AC3E}">
        <p14:creationId xmlns:p14="http://schemas.microsoft.com/office/powerpoint/2010/main" val="4071972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36</a:t>
            </a:fld>
            <a:endParaRPr lang="en-NZ" sz="1400" dirty="0"/>
          </a:p>
        </p:txBody>
      </p:sp>
      <p:sp>
        <p:nvSpPr>
          <p:cNvPr id="3" name="TextBox 2"/>
          <p:cNvSpPr txBox="1"/>
          <p:nvPr/>
        </p:nvSpPr>
        <p:spPr>
          <a:xfrm>
            <a:off x="850232" y="1780674"/>
            <a:ext cx="9480884" cy="540147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An Hourly Overrun Charge is a commercial thing. Why bother defining a contractual MHQ if there is no sanction for exceeding it? Think of HOCs as:</a:t>
            </a:r>
          </a:p>
          <a:p>
            <a:pPr marL="864428" lvl="1" indent="-342900">
              <a:spcAft>
                <a:spcPts val="600"/>
              </a:spcAft>
              <a:buFont typeface="Arial" panose="020B0604020202020204" pitchFamily="34" charset="0"/>
              <a:buChar char="•"/>
            </a:pPr>
            <a:r>
              <a:rPr lang="en-NZ" sz="2000" dirty="0"/>
              <a:t>A peaking charge, to compensate for the disproportionate effect of peaky loads on line pack (i.e. taking us closer to a minimum pressure, limiting transmission capacity, </a:t>
            </a:r>
            <a:r>
              <a:rPr lang="en-NZ" sz="2000" dirty="0" err="1"/>
              <a:t>etc</a:t>
            </a:r>
            <a:r>
              <a:rPr lang="en-NZ" sz="2000" dirty="0"/>
              <a:t>)</a:t>
            </a:r>
          </a:p>
          <a:p>
            <a:pPr marL="864428" lvl="1" indent="-342900">
              <a:spcAft>
                <a:spcPts val="600"/>
              </a:spcAft>
              <a:buFont typeface="Arial" panose="020B0604020202020204" pitchFamily="34" charset="0"/>
              <a:buChar char="•"/>
            </a:pPr>
            <a:r>
              <a:rPr lang="en-NZ" sz="2000" dirty="0"/>
              <a:t>A “fairness” charge. A peaky load that doesn’t have to worry about MHQ may book less DNC and contribute less revenue than a flatter load, even though it is peaky loads that ultimately determine how much capacity we can sell</a:t>
            </a:r>
          </a:p>
          <a:p>
            <a:pPr marL="864428" lvl="1" indent="-342900">
              <a:spcAft>
                <a:spcPts val="600"/>
              </a:spcAft>
              <a:buFont typeface="Arial" panose="020B0604020202020204" pitchFamily="34" charset="0"/>
              <a:buChar char="•"/>
            </a:pPr>
            <a:r>
              <a:rPr lang="en-NZ" sz="2000" dirty="0"/>
              <a:t>An advertisement that “flow rates” matter too, not just DQs and AQs</a:t>
            </a:r>
          </a:p>
          <a:p>
            <a:pPr marL="864428" lvl="1" indent="-342900">
              <a:spcAft>
                <a:spcPts val="600"/>
              </a:spcAft>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With the hourly overrun threshold at 200 GJ, HOCs will generate negligible revenue, but that is beside the point</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There are other ways to achieve the “fairness” aspect of HOCs: e.g. by including a peak flow or load factor component into DNC Fees</a:t>
            </a:r>
            <a:endParaRPr lang="en-NZ" sz="2000" dirty="0"/>
          </a:p>
        </p:txBody>
      </p:sp>
      <p:sp>
        <p:nvSpPr>
          <p:cNvPr id="5"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Hourly Overrun Charges (2)</a:t>
            </a:r>
            <a:endParaRPr lang="en-NZ" sz="2000" b="1" dirty="0">
              <a:solidFill>
                <a:schemeClr val="bg1"/>
              </a:solidFill>
              <a:latin typeface="Arial" pitchFamily="34" charset="0"/>
              <a:ea typeface="+mj-ea"/>
              <a:cs typeface="Arial" pitchFamily="34" charset="0"/>
            </a:endParaRPr>
          </a:p>
        </p:txBody>
      </p:sp>
    </p:spTree>
    <p:extLst>
      <p:ext uri="{BB962C8B-B14F-4D97-AF65-F5344CB8AC3E}">
        <p14:creationId xmlns:p14="http://schemas.microsoft.com/office/powerpoint/2010/main" val="785979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Over-Flow Charge</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37</a:t>
            </a:fld>
            <a:endParaRPr lang="en-NZ" sz="1400" dirty="0"/>
          </a:p>
        </p:txBody>
      </p:sp>
      <p:sp>
        <p:nvSpPr>
          <p:cNvPr id="3" name="TextBox 2"/>
          <p:cNvSpPr txBox="1"/>
          <p:nvPr/>
        </p:nvSpPr>
        <p:spPr>
          <a:xfrm>
            <a:off x="850232" y="1780674"/>
            <a:ext cx="8935452" cy="3170099"/>
          </a:xfrm>
          <a:prstGeom prst="rect">
            <a:avLst/>
          </a:prstGeom>
          <a:noFill/>
        </p:spPr>
        <p:txBody>
          <a:bodyPr wrap="square" rtlCol="0">
            <a:spAutoFit/>
          </a:bodyPr>
          <a:lstStyle/>
          <a:p>
            <a:pPr marL="342900" indent="-342900">
              <a:buFont typeface="Arial" panose="020B0604020202020204" pitchFamily="34" charset="0"/>
              <a:buChar char="•"/>
            </a:pPr>
            <a:r>
              <a:rPr lang="en-NZ" sz="2000" dirty="0"/>
              <a:t>Have introduced an Over-Flow Charge, linked to the maximum physical capacity of a Dedicated Delivery Point (expressed as a “Physical MHQ”)</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The Over-Flow Charge is intended as a deterrent to exceeding the Physical MHQ: unpredictable and very bad things can happen.</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First Gas will charge the Interconnected Party for Over-Flow where we can, not Shippers</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endParaRPr lang="en-NZ" sz="2000" dirty="0"/>
          </a:p>
        </p:txBody>
      </p:sp>
    </p:spTree>
    <p:extLst>
      <p:ext uri="{BB962C8B-B14F-4D97-AF65-F5344CB8AC3E}">
        <p14:creationId xmlns:p14="http://schemas.microsoft.com/office/powerpoint/2010/main" val="2062816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PRs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38</a:t>
            </a:fld>
            <a:endParaRPr lang="en-NZ" sz="1400" dirty="0"/>
          </a:p>
        </p:txBody>
      </p:sp>
      <p:sp>
        <p:nvSpPr>
          <p:cNvPr id="3" name="TextBox 2"/>
          <p:cNvSpPr txBox="1"/>
          <p:nvPr/>
        </p:nvSpPr>
        <p:spPr>
          <a:xfrm>
            <a:off x="850232" y="1780674"/>
            <a:ext cx="8935452" cy="393954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Simple change to code to enable multiple DP congestion (including dedicated delivery points)</a:t>
            </a:r>
          </a:p>
          <a:p>
            <a:pPr marL="864428" lvl="1" indent="-342900">
              <a:spcAft>
                <a:spcPts val="600"/>
              </a:spcAft>
              <a:buFont typeface="Arial" panose="020B0604020202020204" pitchFamily="34" charset="0"/>
              <a:buChar char="•"/>
            </a:pPr>
            <a:r>
              <a:rPr lang="en-NZ" sz="2000" dirty="0"/>
              <a:t>“Congested Delivery Point” becomes “Congested Delivery Point(s)”</a:t>
            </a:r>
          </a:p>
          <a:p>
            <a:pPr marL="864428" lvl="1" indent="-342900">
              <a:spcAft>
                <a:spcPts val="600"/>
              </a:spcAft>
              <a:buFont typeface="Arial" panose="020B0604020202020204" pitchFamily="34" charset="0"/>
              <a:buChar char="•"/>
            </a:pPr>
            <a:r>
              <a:rPr lang="en-NZ" sz="2000" dirty="0"/>
              <a:t>In situation of Congested Delivery Points competing for the same PRs (reflecting the physical reality that capacity scarcity applies across the aggregate load at more than one DP)</a:t>
            </a:r>
          </a:p>
          <a:p>
            <a:pPr marL="342900" indent="-342900">
              <a:spcAft>
                <a:spcPts val="600"/>
              </a:spcAft>
              <a:buFont typeface="Arial" panose="020B0604020202020204" pitchFamily="34" charset="0"/>
              <a:buChar char="•"/>
            </a:pPr>
            <a:endParaRPr lang="en-NZ" sz="2000" dirty="0"/>
          </a:p>
          <a:p>
            <a:pPr marL="342900" indent="-342900">
              <a:spcAft>
                <a:spcPts val="600"/>
              </a:spcAft>
              <a:buFont typeface="Arial" panose="020B0604020202020204" pitchFamily="34" charset="0"/>
              <a:buChar char="•"/>
            </a:pPr>
            <a:r>
              <a:rPr lang="en-NZ" sz="2000" dirty="0"/>
              <a:t>PR Auction drafting tidied up</a:t>
            </a:r>
          </a:p>
          <a:p>
            <a:pPr marL="342900" indent="-342900">
              <a:spcAft>
                <a:spcPts val="600"/>
              </a:spcAft>
              <a:buFont typeface="Arial" panose="020B0604020202020204" pitchFamily="34" charset="0"/>
              <a:buChar char="•"/>
            </a:pPr>
            <a:endParaRPr lang="en-NZ" sz="2000" dirty="0"/>
          </a:p>
          <a:p>
            <a:pPr marL="342900" indent="-342900">
              <a:spcAft>
                <a:spcPts val="600"/>
              </a:spcAft>
              <a:buFont typeface="Arial" panose="020B0604020202020204" pitchFamily="34" charset="0"/>
              <a:buChar char="•"/>
            </a:pPr>
            <a:r>
              <a:rPr lang="en-NZ" sz="2000" dirty="0"/>
              <a:t>If First Gas declares that Congestion is no longer an issue, a Shipper may cancel PRs if it chooses</a:t>
            </a:r>
          </a:p>
        </p:txBody>
      </p:sp>
    </p:spTree>
    <p:extLst>
      <p:ext uri="{BB962C8B-B14F-4D97-AF65-F5344CB8AC3E}">
        <p14:creationId xmlns:p14="http://schemas.microsoft.com/office/powerpoint/2010/main" val="3691332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Worked Example – Congestion Management (1)</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39</a:t>
            </a:fld>
            <a:endParaRPr lang="en-NZ" sz="1400" dirty="0"/>
          </a:p>
        </p:txBody>
      </p:sp>
      <p:sp>
        <p:nvSpPr>
          <p:cNvPr id="3" name="TextBox 2"/>
          <p:cNvSpPr txBox="1"/>
          <p:nvPr/>
        </p:nvSpPr>
        <p:spPr>
          <a:xfrm>
            <a:off x="850232" y="1780674"/>
            <a:ext cx="8889331" cy="1061829"/>
          </a:xfrm>
          <a:prstGeom prst="rect">
            <a:avLst/>
          </a:prstGeom>
          <a:noFill/>
        </p:spPr>
        <p:txBody>
          <a:bodyPr wrap="square" rtlCol="0">
            <a:spAutoFit/>
          </a:bodyPr>
          <a:lstStyle/>
          <a:p>
            <a:pPr marL="342900" indent="-342900">
              <a:buFont typeface="Arial" panose="020B0604020202020204" pitchFamily="34" charset="0"/>
              <a:buChar char="•"/>
            </a:pPr>
            <a:r>
              <a:rPr lang="en-NZ" dirty="0"/>
              <a:t>Available Operational Capacity normally varies during a Year, e.g.:</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pic>
        <p:nvPicPr>
          <p:cNvPr id="5" name="Picture 4"/>
          <p:cNvPicPr>
            <a:picLocks noChangeAspect="1"/>
          </p:cNvPicPr>
          <p:nvPr/>
        </p:nvPicPr>
        <p:blipFill>
          <a:blip r:embed="rId2"/>
          <a:stretch>
            <a:fillRect/>
          </a:stretch>
        </p:blipFill>
        <p:spPr>
          <a:xfrm>
            <a:off x="1086034" y="2455793"/>
            <a:ext cx="8304762" cy="4552381"/>
          </a:xfrm>
          <a:prstGeom prst="rect">
            <a:avLst/>
          </a:prstGeom>
        </p:spPr>
      </p:pic>
    </p:spTree>
    <p:extLst>
      <p:ext uri="{BB962C8B-B14F-4D97-AF65-F5344CB8AC3E}">
        <p14:creationId xmlns:p14="http://schemas.microsoft.com/office/powerpoint/2010/main" val="352252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Revised engagement approach for draft GTAC</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a:t>
            </a:fld>
            <a:endParaRPr lang="en-NZ" sz="1400" dirty="0"/>
          </a:p>
        </p:txBody>
      </p:sp>
      <p:sp>
        <p:nvSpPr>
          <p:cNvPr id="7" name="Rectangle 6"/>
          <p:cNvSpPr/>
          <p:nvPr/>
        </p:nvSpPr>
        <p:spPr>
          <a:xfrm>
            <a:off x="895740" y="4234120"/>
            <a:ext cx="9320765" cy="376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895741" y="4268384"/>
            <a:ext cx="12708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August  2017</a:t>
            </a:r>
          </a:p>
        </p:txBody>
      </p:sp>
      <p:sp>
        <p:nvSpPr>
          <p:cNvPr id="9" name="TextBox 8"/>
          <p:cNvSpPr txBox="1"/>
          <p:nvPr/>
        </p:nvSpPr>
        <p:spPr>
          <a:xfrm>
            <a:off x="8742787" y="4278507"/>
            <a:ext cx="14737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December 2017</a:t>
            </a:r>
          </a:p>
        </p:txBody>
      </p:sp>
      <p:sp>
        <p:nvSpPr>
          <p:cNvPr id="10" name="TextBox 9"/>
          <p:cNvSpPr txBox="1"/>
          <p:nvPr/>
        </p:nvSpPr>
        <p:spPr>
          <a:xfrm>
            <a:off x="4845284" y="4286755"/>
            <a:ext cx="14216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October 2017</a:t>
            </a:r>
          </a:p>
        </p:txBody>
      </p:sp>
      <p:sp>
        <p:nvSpPr>
          <p:cNvPr id="12" name="TextBox 11"/>
          <p:cNvSpPr txBox="1"/>
          <p:nvPr/>
        </p:nvSpPr>
        <p:spPr>
          <a:xfrm>
            <a:off x="2016942" y="3264591"/>
            <a:ext cx="142363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Telecon Q&amp;A session</a:t>
            </a:r>
            <a:br>
              <a:rPr lang="en-NZ" sz="1400" dirty="0">
                <a:solidFill>
                  <a:prstClr val="black"/>
                </a:solidFill>
                <a:latin typeface="Arial" panose="020B0604020202020204" pitchFamily="34" charset="0"/>
                <a:cs typeface="Arial" panose="020B0604020202020204" pitchFamily="34" charset="0"/>
              </a:rPr>
            </a:br>
            <a:r>
              <a:rPr lang="en-NZ" sz="1400" dirty="0">
                <a:solidFill>
                  <a:prstClr val="black"/>
                </a:solidFill>
                <a:latin typeface="Arial" panose="020B0604020202020204" pitchFamily="34" charset="0"/>
                <a:cs typeface="Arial" panose="020B0604020202020204" pitchFamily="34" charset="0"/>
              </a:rPr>
              <a:t>(31 August)</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3" name="Straight Connector 12"/>
          <p:cNvCxnSpPr/>
          <p:nvPr/>
        </p:nvCxnSpPr>
        <p:spPr>
          <a:xfrm flipV="1">
            <a:off x="972235" y="2573380"/>
            <a:ext cx="877" cy="163962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895" y="1555905"/>
            <a:ext cx="228854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 GTAC draft released for consultation and negotiation </a:t>
            </a:r>
            <a:b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August)</a:t>
            </a:r>
          </a:p>
        </p:txBody>
      </p:sp>
      <p:cxnSp>
        <p:nvCxnSpPr>
          <p:cNvPr id="15" name="Straight Connector 14"/>
          <p:cNvCxnSpPr/>
          <p:nvPr/>
        </p:nvCxnSpPr>
        <p:spPr>
          <a:xfrm flipV="1">
            <a:off x="4830401" y="4030963"/>
            <a:ext cx="0" cy="20975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64378" y="3000515"/>
            <a:ext cx="204061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Mark-ups and submissions on</a:t>
            </a:r>
            <a:r>
              <a:rPr kumimoji="0" lang="en-NZ" sz="14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revised draft GTAC due</a:t>
            </a:r>
            <a:br>
              <a:rPr kumimoji="0" lang="en-NZ" sz="14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(9 October)</a:t>
            </a:r>
            <a:endPar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cxnSp>
        <p:nvCxnSpPr>
          <p:cNvPr id="17" name="Straight Connector 16"/>
          <p:cNvCxnSpPr/>
          <p:nvPr/>
        </p:nvCxnSpPr>
        <p:spPr>
          <a:xfrm flipH="1" flipV="1">
            <a:off x="9705384" y="3072027"/>
            <a:ext cx="5374" cy="1171786"/>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26162" y="1427856"/>
            <a:ext cx="1802717" cy="738664"/>
          </a:xfrm>
          <a:prstGeom prst="rect">
            <a:avLst/>
          </a:prstGeom>
          <a:noFill/>
        </p:spPr>
        <p:txBody>
          <a:bodyPr wrap="square" rtlCol="0">
            <a:spAutoFit/>
          </a:bodyPr>
          <a:lstStyle/>
          <a:p>
            <a:pPr lvl="0" algn="ctr" defTabSz="914400">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Release of revised </a:t>
            </a:r>
            <a:r>
              <a:rPr lang="en-NZ" sz="1400" dirty="0">
                <a:solidFill>
                  <a:prstClr val="black"/>
                </a:solidFill>
                <a:latin typeface="Arial" panose="020B0604020202020204" pitchFamily="34" charset="0"/>
                <a:cs typeface="Arial" panose="020B0604020202020204" pitchFamily="34" charset="0"/>
              </a:rPr>
              <a:t>draft GTAC</a:t>
            </a:r>
            <a:b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 September)</a:t>
            </a:r>
          </a:p>
        </p:txBody>
      </p:sp>
      <p:sp>
        <p:nvSpPr>
          <p:cNvPr id="19" name="TextBox 18"/>
          <p:cNvSpPr txBox="1"/>
          <p:nvPr/>
        </p:nvSpPr>
        <p:spPr>
          <a:xfrm>
            <a:off x="2759638" y="4285904"/>
            <a:ext cx="15616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September 2017</a:t>
            </a:r>
          </a:p>
        </p:txBody>
      </p:sp>
      <p:sp>
        <p:nvSpPr>
          <p:cNvPr id="20" name="TextBox 19"/>
          <p:cNvSpPr txBox="1"/>
          <p:nvPr/>
        </p:nvSpPr>
        <p:spPr>
          <a:xfrm>
            <a:off x="6796879" y="4285904"/>
            <a:ext cx="15351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November 2017</a:t>
            </a:r>
          </a:p>
        </p:txBody>
      </p:sp>
      <p:cxnSp>
        <p:nvCxnSpPr>
          <p:cNvPr id="21" name="Straight Connector 20"/>
          <p:cNvCxnSpPr/>
          <p:nvPr/>
        </p:nvCxnSpPr>
        <p:spPr>
          <a:xfrm flipH="1" flipV="1">
            <a:off x="7065818" y="2253673"/>
            <a:ext cx="2828" cy="1971687"/>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57971" y="1446328"/>
            <a:ext cx="191422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Submission of GTAC to GIC for review </a:t>
            </a:r>
            <a:br>
              <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 November)</a:t>
            </a:r>
          </a:p>
        </p:txBody>
      </p:sp>
      <p:sp>
        <p:nvSpPr>
          <p:cNvPr id="23" name="TextBox 22"/>
          <p:cNvSpPr txBox="1"/>
          <p:nvPr/>
        </p:nvSpPr>
        <p:spPr>
          <a:xfrm>
            <a:off x="8730144" y="2409612"/>
            <a:ext cx="1950479" cy="523220"/>
          </a:xfrm>
          <a:prstGeom prst="rect">
            <a:avLst/>
          </a:prstGeom>
          <a:noFill/>
        </p:spPr>
        <p:txBody>
          <a:bodyPr wrap="square" rtlCol="0">
            <a:spAutoFit/>
          </a:bodyPr>
          <a:lstStyle/>
          <a:p>
            <a:pPr lvl="0" algn="ctr">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GIC </a:t>
            </a:r>
            <a:r>
              <a:rPr lang="en-NZ" sz="1400" dirty="0">
                <a:solidFill>
                  <a:prstClr val="black"/>
                </a:solidFill>
                <a:latin typeface="Arial" panose="020B0604020202020204" pitchFamily="34" charset="0"/>
                <a:cs typeface="Arial" panose="020B0604020202020204" pitchFamily="34" charset="0"/>
              </a:rPr>
              <a:t>complete review (by 22 December)</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4" name="Straight Connector 23"/>
          <p:cNvCxnSpPr/>
          <p:nvPr/>
        </p:nvCxnSpPr>
        <p:spPr>
          <a:xfrm flipH="1" flipV="1">
            <a:off x="3313350" y="2252734"/>
            <a:ext cx="1345" cy="1991079"/>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01809" y="4065519"/>
            <a:ext cx="0" cy="161345"/>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582735" y="4080035"/>
            <a:ext cx="0" cy="16134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7" name="Right Brace 26"/>
          <p:cNvSpPr/>
          <p:nvPr/>
        </p:nvSpPr>
        <p:spPr>
          <a:xfrm rot="5400000">
            <a:off x="1800328" y="3981805"/>
            <a:ext cx="283350" cy="18487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8" name="TextBox 27"/>
          <p:cNvSpPr txBox="1"/>
          <p:nvPr/>
        </p:nvSpPr>
        <p:spPr>
          <a:xfrm>
            <a:off x="287820" y="5272990"/>
            <a:ext cx="2785067" cy="1600438"/>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Ensure provisions of GTAC are well-understood before inviting mark-ups</a:t>
            </a:r>
          </a:p>
          <a:p>
            <a:pPr marL="285750" indent="-285750">
              <a:buFont typeface="Arial" panose="020B0604020202020204" pitchFamily="34" charset="0"/>
              <a:buChar char="•"/>
            </a:pPr>
            <a:endParaRPr lang="en-N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Enable further revisions to be made to better achieve intent and eliminate ambiguities</a:t>
            </a:r>
          </a:p>
        </p:txBody>
      </p:sp>
      <p:sp>
        <p:nvSpPr>
          <p:cNvPr id="29" name="Right Brace 28"/>
          <p:cNvSpPr/>
          <p:nvPr/>
        </p:nvSpPr>
        <p:spPr>
          <a:xfrm rot="5400000">
            <a:off x="3825809" y="4028391"/>
            <a:ext cx="276092" cy="17628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0" name="TextBox 29"/>
          <p:cNvSpPr txBox="1"/>
          <p:nvPr/>
        </p:nvSpPr>
        <p:spPr>
          <a:xfrm>
            <a:off x="3082425" y="5272990"/>
            <a:ext cx="1904993" cy="1815882"/>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Allow stakeholders to propose improvements and highlight any remaining concerns on design</a:t>
            </a:r>
          </a:p>
        </p:txBody>
      </p:sp>
      <p:sp>
        <p:nvSpPr>
          <p:cNvPr id="31" name="Right Brace 30"/>
          <p:cNvSpPr/>
          <p:nvPr/>
        </p:nvSpPr>
        <p:spPr>
          <a:xfrm rot="5400000">
            <a:off x="5783344" y="3983800"/>
            <a:ext cx="283347" cy="1875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2" name="TextBox 31"/>
          <p:cNvSpPr txBox="1"/>
          <p:nvPr/>
        </p:nvSpPr>
        <p:spPr>
          <a:xfrm>
            <a:off x="4996956" y="5272990"/>
            <a:ext cx="1865661" cy="1169551"/>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Time for First Gas to review proposed changes and submissions</a:t>
            </a:r>
          </a:p>
        </p:txBody>
      </p:sp>
      <p:sp>
        <p:nvSpPr>
          <p:cNvPr id="33" name="Right Brace 32"/>
          <p:cNvSpPr/>
          <p:nvPr/>
        </p:nvSpPr>
        <p:spPr>
          <a:xfrm rot="5400000">
            <a:off x="8216950" y="3574643"/>
            <a:ext cx="291303" cy="26855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4" name="TextBox 33"/>
          <p:cNvSpPr txBox="1"/>
          <p:nvPr/>
        </p:nvSpPr>
        <p:spPr>
          <a:xfrm>
            <a:off x="7019819" y="5216703"/>
            <a:ext cx="2737491" cy="1384995"/>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Allow stakeholders further opportunity to address any unresolved issues (including issues raised by other parties prior to submission of final GTAC)</a:t>
            </a:r>
          </a:p>
        </p:txBody>
      </p:sp>
      <p:cxnSp>
        <p:nvCxnSpPr>
          <p:cNvPr id="35" name="Straight Connector 34"/>
          <p:cNvCxnSpPr/>
          <p:nvPr/>
        </p:nvCxnSpPr>
        <p:spPr>
          <a:xfrm flipH="1" flipV="1">
            <a:off x="2134423" y="3111747"/>
            <a:ext cx="1179" cy="1284466"/>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22283" y="3013409"/>
            <a:ext cx="14236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Initial run through session</a:t>
            </a:r>
            <a:br>
              <a:rPr lang="en-NZ" sz="1400" dirty="0">
                <a:solidFill>
                  <a:prstClr val="black"/>
                </a:solidFill>
                <a:latin typeface="Arial" panose="020B0604020202020204" pitchFamily="34" charset="0"/>
                <a:cs typeface="Arial" panose="020B0604020202020204" pitchFamily="34" charset="0"/>
              </a:rPr>
            </a:br>
            <a:r>
              <a:rPr lang="en-NZ" sz="1400" dirty="0">
                <a:solidFill>
                  <a:prstClr val="black"/>
                </a:solidFill>
                <a:latin typeface="Arial" panose="020B0604020202020204" pitchFamily="34" charset="0"/>
                <a:cs typeface="Arial" panose="020B0604020202020204" pitchFamily="34" charset="0"/>
              </a:rPr>
              <a:t>(17 August)</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489134" y="2252734"/>
            <a:ext cx="142363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2-day workshop</a:t>
            </a:r>
            <a:br>
              <a:rPr lang="en-NZ" sz="1400" dirty="0">
                <a:solidFill>
                  <a:prstClr val="black"/>
                </a:solidFill>
                <a:latin typeface="Arial" panose="020B0604020202020204" pitchFamily="34" charset="0"/>
                <a:cs typeface="Arial" panose="020B0604020202020204" pitchFamily="34" charset="0"/>
              </a:rPr>
            </a:br>
            <a:r>
              <a:rPr lang="en-NZ" sz="1400" dirty="0">
                <a:solidFill>
                  <a:prstClr val="black"/>
                </a:solidFill>
                <a:latin typeface="Arial" panose="020B0604020202020204" pitchFamily="34" charset="0"/>
                <a:cs typeface="Arial" panose="020B0604020202020204" pitchFamily="34" charset="0"/>
              </a:rPr>
              <a:t>(24-25 August)</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7115084" y="3532166"/>
            <a:ext cx="26274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See GIC paper “Proposed approach to GTAC assessment” for further details on this stage</a:t>
            </a:r>
          </a:p>
        </p:txBody>
      </p:sp>
      <p:cxnSp>
        <p:nvCxnSpPr>
          <p:cNvPr id="39" name="Straight Connector 38"/>
          <p:cNvCxnSpPr/>
          <p:nvPr/>
        </p:nvCxnSpPr>
        <p:spPr>
          <a:xfrm flipH="1" flipV="1">
            <a:off x="3812370" y="2977436"/>
            <a:ext cx="1292" cy="126394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61457" y="2191169"/>
            <a:ext cx="172596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latin typeface="Arial" panose="020B0604020202020204" pitchFamily="34" charset="0"/>
                <a:cs typeface="Arial" panose="020B0604020202020204" pitchFamily="34" charset="0"/>
              </a:rPr>
              <a:t>Workshop on revised draft GTAC</a:t>
            </a:r>
            <a:br>
              <a:rPr lang="en-NZ" sz="1400" dirty="0">
                <a:latin typeface="Arial" panose="020B0604020202020204" pitchFamily="34" charset="0"/>
                <a:cs typeface="Arial" panose="020B0604020202020204" pitchFamily="34" charset="0"/>
              </a:rPr>
            </a:br>
            <a:r>
              <a:rPr lang="en-NZ" sz="1400" dirty="0">
                <a:latin typeface="Arial" panose="020B0604020202020204" pitchFamily="34" charset="0"/>
                <a:cs typeface="Arial" panose="020B0604020202020204" pitchFamily="34" charset="0"/>
              </a:rPr>
              <a:t>(15 September)</a:t>
            </a:r>
            <a:endParaRPr kumimoji="0" lang="en-NZ"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4952302" y="2221161"/>
            <a:ext cx="206751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latin typeface="Arial" panose="020B0604020202020204" pitchFamily="34" charset="0"/>
                <a:cs typeface="Arial" panose="020B0604020202020204" pitchFamily="34" charset="0"/>
              </a:rPr>
              <a:t>Cross-submissions on revised draft GTAC due</a:t>
            </a:r>
            <a:br>
              <a:rPr lang="en-NZ" sz="1400" dirty="0">
                <a:latin typeface="Arial" panose="020B0604020202020204" pitchFamily="34" charset="0"/>
                <a:cs typeface="Arial" panose="020B0604020202020204" pitchFamily="34" charset="0"/>
              </a:rPr>
            </a:br>
            <a:r>
              <a:rPr lang="en-NZ" sz="1400" dirty="0">
                <a:latin typeface="Arial" panose="020B0604020202020204" pitchFamily="34" charset="0"/>
                <a:cs typeface="Arial" panose="020B0604020202020204" pitchFamily="34" charset="0"/>
              </a:rPr>
              <a:t>(18 October)*</a:t>
            </a:r>
            <a:endParaRPr kumimoji="0" lang="en-NZ"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43" name="Straight Connector 42"/>
          <p:cNvCxnSpPr/>
          <p:nvPr/>
        </p:nvCxnSpPr>
        <p:spPr>
          <a:xfrm flipH="1" flipV="1">
            <a:off x="5953251" y="2973806"/>
            <a:ext cx="1292" cy="126394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382130" y="6746564"/>
            <a:ext cx="368977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latin typeface="Arial" panose="020B0604020202020204" pitchFamily="34" charset="0"/>
                <a:cs typeface="Arial" panose="020B0604020202020204" pitchFamily="34" charset="0"/>
              </a:rPr>
              <a:t>* To be reviewed at 15 September to ensure best possible use of available time </a:t>
            </a:r>
            <a:endParaRPr kumimoji="0" lang="en-NZ"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 name="Oval 2"/>
          <p:cNvSpPr/>
          <p:nvPr/>
        </p:nvSpPr>
        <p:spPr>
          <a:xfrm rot="2280723">
            <a:off x="2349082" y="1333377"/>
            <a:ext cx="2668007" cy="1524955"/>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a:off x="4391110" y="1348156"/>
            <a:ext cx="1678917" cy="369332"/>
          </a:xfrm>
          <a:prstGeom prst="rect">
            <a:avLst/>
          </a:prstGeom>
          <a:noFill/>
        </p:spPr>
        <p:txBody>
          <a:bodyPr wrap="square" rtlCol="0">
            <a:spAutoFit/>
          </a:bodyPr>
          <a:lstStyle/>
          <a:p>
            <a:r>
              <a:rPr lang="en-NZ" sz="1800" dirty="0">
                <a:solidFill>
                  <a:srgbClr val="C00000"/>
                </a:solidFill>
              </a:rPr>
              <a:t>We are here</a:t>
            </a:r>
          </a:p>
        </p:txBody>
      </p:sp>
      <p:sp>
        <p:nvSpPr>
          <p:cNvPr id="6" name="TextBox 5"/>
          <p:cNvSpPr txBox="1"/>
          <p:nvPr/>
        </p:nvSpPr>
        <p:spPr>
          <a:xfrm>
            <a:off x="2708186" y="5346043"/>
            <a:ext cx="567464" cy="584775"/>
          </a:xfrm>
          <a:prstGeom prst="rect">
            <a:avLst/>
          </a:prstGeom>
          <a:noFill/>
        </p:spPr>
        <p:txBody>
          <a:bodyPr wrap="square" rtlCol="0">
            <a:spAutoFit/>
          </a:bodyPr>
          <a:lstStyle/>
          <a:p>
            <a:r>
              <a:rPr lang="en-NZ" sz="3200" b="1" dirty="0">
                <a:solidFill>
                  <a:schemeClr val="accent5">
                    <a:lumMod val="75000"/>
                  </a:schemeClr>
                </a:solidFill>
                <a:sym typeface="Wingdings" panose="05000000000000000000" pitchFamily="2" charset="2"/>
              </a:rPr>
              <a:t></a:t>
            </a:r>
            <a:endParaRPr lang="en-NZ" sz="3200" b="1" dirty="0">
              <a:solidFill>
                <a:schemeClr val="accent5">
                  <a:lumMod val="75000"/>
                </a:schemeClr>
              </a:solidFill>
            </a:endParaRPr>
          </a:p>
        </p:txBody>
      </p:sp>
      <p:sp>
        <p:nvSpPr>
          <p:cNvPr id="44" name="TextBox 43"/>
          <p:cNvSpPr txBox="1"/>
          <p:nvPr/>
        </p:nvSpPr>
        <p:spPr>
          <a:xfrm>
            <a:off x="2759638" y="6415576"/>
            <a:ext cx="400871" cy="584775"/>
          </a:xfrm>
          <a:prstGeom prst="rect">
            <a:avLst/>
          </a:prstGeom>
          <a:noFill/>
        </p:spPr>
        <p:txBody>
          <a:bodyPr wrap="square" rtlCol="0">
            <a:spAutoFit/>
          </a:bodyPr>
          <a:lstStyle/>
          <a:p>
            <a:r>
              <a:rPr lang="en-NZ" sz="3200" b="1" dirty="0">
                <a:solidFill>
                  <a:schemeClr val="accent5">
                    <a:lumMod val="75000"/>
                  </a:schemeClr>
                </a:solidFill>
                <a:sym typeface="Wingdings" panose="05000000000000000000" pitchFamily="2" charset="2"/>
              </a:rPr>
              <a:t></a:t>
            </a:r>
            <a:endParaRPr lang="en-NZ" sz="3200" b="1" dirty="0">
              <a:solidFill>
                <a:schemeClr val="accent5">
                  <a:lumMod val="75000"/>
                </a:schemeClr>
              </a:solidFill>
            </a:endParaRPr>
          </a:p>
        </p:txBody>
      </p:sp>
    </p:spTree>
    <p:extLst>
      <p:ext uri="{BB962C8B-B14F-4D97-AF65-F5344CB8AC3E}">
        <p14:creationId xmlns:p14="http://schemas.microsoft.com/office/powerpoint/2010/main" val="3453107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Congestion Management Example (2)</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40</a:t>
            </a:fld>
            <a:endParaRPr lang="en-NZ" sz="1400" dirty="0"/>
          </a:p>
        </p:txBody>
      </p:sp>
      <p:sp>
        <p:nvSpPr>
          <p:cNvPr id="3" name="TextBox 2"/>
          <p:cNvSpPr txBox="1"/>
          <p:nvPr/>
        </p:nvSpPr>
        <p:spPr>
          <a:xfrm>
            <a:off x="850232" y="1780674"/>
            <a:ext cx="8935452" cy="5586145"/>
          </a:xfrm>
          <a:prstGeom prst="rect">
            <a:avLst/>
          </a:prstGeom>
          <a:noFill/>
        </p:spPr>
        <p:txBody>
          <a:bodyPr wrap="square" rtlCol="0">
            <a:spAutoFit/>
          </a:bodyPr>
          <a:lstStyle/>
          <a:p>
            <a:pPr marL="342900" indent="-342900">
              <a:buFont typeface="Arial" panose="020B0604020202020204" pitchFamily="34" charset="0"/>
              <a:buChar char="•"/>
            </a:pPr>
            <a:r>
              <a:rPr lang="en-NZ" dirty="0"/>
              <a:t>In this example, the “historical” offtake is expected to exceed the projected A.O.C. on some days</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The GTAC proposes ≥ 2 Scheduled PR Auctions per year:</a:t>
            </a:r>
          </a:p>
          <a:p>
            <a:pPr marL="864428" lvl="1" indent="-342900">
              <a:buFont typeface="Arial" panose="020B0604020202020204" pitchFamily="34" charset="0"/>
              <a:buChar char="•"/>
            </a:pPr>
            <a:r>
              <a:rPr lang="en-NZ" dirty="0"/>
              <a:t>On 1 Sept. (for 1/10 – 31/03) and 1 March (for 1/04 – 30/09)</a:t>
            </a:r>
          </a:p>
          <a:p>
            <a:pPr marL="864428" lvl="1" indent="-342900">
              <a:buFont typeface="Arial" panose="020B0604020202020204" pitchFamily="34" charset="0"/>
              <a:buChar char="•"/>
            </a:pPr>
            <a:r>
              <a:rPr lang="en-NZ" dirty="0"/>
              <a:t>No Congestion is indicated in 1 October – 31 March</a:t>
            </a:r>
          </a:p>
          <a:p>
            <a:pPr marL="864428" lvl="1" indent="-342900">
              <a:buFont typeface="Arial" panose="020B0604020202020204" pitchFamily="34" charset="0"/>
              <a:buChar char="•"/>
            </a:pPr>
            <a:r>
              <a:rPr lang="en-NZ" dirty="0"/>
              <a:t>Congestion appears likely in July and August</a:t>
            </a:r>
          </a:p>
          <a:p>
            <a:pPr marL="864428" lvl="1"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The Scheduled PR Auction for 1 March (only) is confirmed</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1,700 PRs offered (= minimum </a:t>
            </a:r>
            <a:r>
              <a:rPr lang="en-NZ" i="1" dirty="0"/>
              <a:t>projected</a:t>
            </a:r>
            <a:r>
              <a:rPr lang="en-NZ" dirty="0"/>
              <a:t> A.O.C. 1 April – 30 Sept.)</a:t>
            </a:r>
          </a:p>
          <a:p>
            <a:pPr marL="864428" lvl="1" indent="-342900">
              <a:buFont typeface="Arial" panose="020B0604020202020204" pitchFamily="34" charset="0"/>
              <a:buChar char="•"/>
            </a:pPr>
            <a:r>
              <a:rPr lang="en-NZ" dirty="0"/>
              <a:t>PR Allocation Day: 	1 April</a:t>
            </a:r>
          </a:p>
          <a:p>
            <a:pPr marL="864428" lvl="1" indent="-342900">
              <a:buFont typeface="Arial" panose="020B0604020202020204" pitchFamily="34" charset="0"/>
              <a:buChar char="•"/>
            </a:pPr>
            <a:r>
              <a:rPr lang="en-NZ" dirty="0"/>
              <a:t>PR Term (6 months):	1 April – 30 September</a:t>
            </a:r>
          </a:p>
          <a:p>
            <a:pPr marL="864428" lvl="1"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Imagine Shippers A &amp; B account for all offtake</a:t>
            </a:r>
          </a:p>
          <a:p>
            <a:pPr marL="864428" lvl="1" indent="-342900">
              <a:buFont typeface="Arial" panose="020B0604020202020204" pitchFamily="34" charset="0"/>
              <a:buChar char="•"/>
            </a:pPr>
            <a:r>
              <a:rPr lang="en-NZ" dirty="0"/>
              <a:t>Both bid for PRs equal to 100% of historic peak offtake</a:t>
            </a:r>
          </a:p>
          <a:p>
            <a:pPr marL="342900" indent="-342900">
              <a:buFont typeface="Arial" panose="020B0604020202020204" pitchFamily="34" charset="0"/>
              <a:buChar char="•"/>
            </a:pPr>
            <a:endParaRPr lang="en-NZ" dirty="0"/>
          </a:p>
        </p:txBody>
      </p:sp>
    </p:spTree>
    <p:extLst>
      <p:ext uri="{BB962C8B-B14F-4D97-AF65-F5344CB8AC3E}">
        <p14:creationId xmlns:p14="http://schemas.microsoft.com/office/powerpoint/2010/main" val="767870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Congestion Management Example (3)</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41</a:t>
            </a:fld>
            <a:endParaRPr lang="en-NZ" sz="1400" dirty="0"/>
          </a:p>
        </p:txBody>
      </p:sp>
      <p:pic>
        <p:nvPicPr>
          <p:cNvPr id="5" name="Picture 4"/>
          <p:cNvPicPr>
            <a:picLocks noChangeAspect="1"/>
          </p:cNvPicPr>
          <p:nvPr/>
        </p:nvPicPr>
        <p:blipFill>
          <a:blip r:embed="rId2"/>
          <a:stretch>
            <a:fillRect/>
          </a:stretch>
        </p:blipFill>
        <p:spPr>
          <a:xfrm>
            <a:off x="2658979" y="1607102"/>
            <a:ext cx="5293894" cy="5640065"/>
          </a:xfrm>
          <a:prstGeom prst="rect">
            <a:avLst/>
          </a:prstGeom>
        </p:spPr>
      </p:pic>
    </p:spTree>
    <p:extLst>
      <p:ext uri="{BB962C8B-B14F-4D97-AF65-F5344CB8AC3E}">
        <p14:creationId xmlns:p14="http://schemas.microsoft.com/office/powerpoint/2010/main" val="826354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Congestion Management Example (4)</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42</a:t>
            </a:fld>
            <a:endParaRPr lang="en-NZ" sz="1400" dirty="0"/>
          </a:p>
        </p:txBody>
      </p:sp>
      <p:sp>
        <p:nvSpPr>
          <p:cNvPr id="3" name="TextBox 2"/>
          <p:cNvSpPr txBox="1"/>
          <p:nvPr/>
        </p:nvSpPr>
        <p:spPr>
          <a:xfrm>
            <a:off x="850232" y="1780674"/>
            <a:ext cx="8935452" cy="5262979"/>
          </a:xfrm>
          <a:prstGeom prst="rect">
            <a:avLst/>
          </a:prstGeom>
          <a:noFill/>
        </p:spPr>
        <p:txBody>
          <a:bodyPr wrap="square" rtlCol="0">
            <a:spAutoFit/>
          </a:bodyPr>
          <a:lstStyle/>
          <a:p>
            <a:pPr marL="342900" indent="-342900">
              <a:buFont typeface="Arial" panose="020B0604020202020204" pitchFamily="34" charset="0"/>
              <a:buChar char="•"/>
            </a:pPr>
            <a:r>
              <a:rPr lang="en-NZ" dirty="0"/>
              <a:t>Shipper A’s peak offtake (700 GJ) is fully covered by PRs (700)</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Shipper B has insufficient PRs (1,000) to cover its peak offtake (1,292 GJ): it could have NQs curtailed</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But, PRs are only useful if the Shipper nominates to them</a:t>
            </a:r>
          </a:p>
          <a:p>
            <a:pPr marL="864428" lvl="1" indent="-342900">
              <a:buFont typeface="Arial" panose="020B0604020202020204" pitchFamily="34" charset="0"/>
              <a:buChar char="•"/>
            </a:pPr>
            <a:r>
              <a:rPr lang="en-NZ" dirty="0"/>
              <a:t>Precedence: Changed Provisional NQs &gt; Intra-Day NQs</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Various scenarios are possible:</a:t>
            </a:r>
          </a:p>
          <a:p>
            <a:pPr marL="864428" lvl="1" indent="-342900">
              <a:buFont typeface="Arial" panose="020B0604020202020204" pitchFamily="34" charset="0"/>
              <a:buChar char="•"/>
            </a:pPr>
            <a:r>
              <a:rPr lang="en-NZ" dirty="0"/>
              <a:t>Future load might be less, equal or greater than historic</a:t>
            </a:r>
          </a:p>
          <a:p>
            <a:pPr marL="864428" lvl="1" indent="-342900">
              <a:buFont typeface="Arial" panose="020B0604020202020204" pitchFamily="34" charset="0"/>
              <a:buChar char="•"/>
            </a:pPr>
            <a:r>
              <a:rPr lang="en-NZ" dirty="0"/>
              <a:t>Shippers obtain DNC/PRs for their individual peaks: if they don’t overlap Congestion might not occur</a:t>
            </a:r>
          </a:p>
          <a:p>
            <a:pPr marL="864428" lvl="1" indent="-342900">
              <a:buFont typeface="Arial" panose="020B0604020202020204" pitchFamily="34" charset="0"/>
              <a:buChar char="•"/>
            </a:pPr>
            <a:r>
              <a:rPr lang="en-NZ" dirty="0"/>
              <a:t>Shipper B might be curtailed if its NQ &lt; 700 GJ </a:t>
            </a:r>
            <a:r>
              <a:rPr lang="en-NZ" i="1" dirty="0"/>
              <a:t>and</a:t>
            </a:r>
            <a:r>
              <a:rPr lang="en-NZ" dirty="0"/>
              <a:t> its customers peak unexpectedly (→ maybe Shipper A not so much)</a:t>
            </a:r>
          </a:p>
          <a:p>
            <a:pPr marL="864428" lvl="1" indent="-342900">
              <a:buFont typeface="Arial" panose="020B0604020202020204" pitchFamily="34" charset="0"/>
              <a:buChar char="•"/>
            </a:pPr>
            <a:r>
              <a:rPr lang="en-NZ" dirty="0"/>
              <a:t>A.O.C. on a Day might be &gt; projected prior to the Year</a:t>
            </a:r>
          </a:p>
          <a:p>
            <a:pPr marL="342900" indent="-342900">
              <a:buFont typeface="Arial" panose="020B0604020202020204" pitchFamily="34" charset="0"/>
              <a:buChar char="•"/>
            </a:pPr>
            <a:endParaRPr lang="en-NZ" dirty="0"/>
          </a:p>
        </p:txBody>
      </p:sp>
    </p:spTree>
    <p:extLst>
      <p:ext uri="{BB962C8B-B14F-4D97-AF65-F5344CB8AC3E}">
        <p14:creationId xmlns:p14="http://schemas.microsoft.com/office/powerpoint/2010/main" val="2596354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Congestion Management Example (5)</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43</a:t>
            </a:fld>
            <a:endParaRPr lang="en-NZ" sz="1400" dirty="0"/>
          </a:p>
        </p:txBody>
      </p:sp>
      <p:pic>
        <p:nvPicPr>
          <p:cNvPr id="10" name="Picture 9"/>
          <p:cNvPicPr>
            <a:picLocks noChangeAspect="1"/>
          </p:cNvPicPr>
          <p:nvPr/>
        </p:nvPicPr>
        <p:blipFill>
          <a:blip r:embed="rId2"/>
          <a:stretch>
            <a:fillRect/>
          </a:stretch>
        </p:blipFill>
        <p:spPr>
          <a:xfrm>
            <a:off x="669122" y="1567702"/>
            <a:ext cx="9489609" cy="5440472"/>
          </a:xfrm>
          <a:prstGeom prst="rect">
            <a:avLst/>
          </a:prstGeom>
        </p:spPr>
      </p:pic>
    </p:spTree>
    <p:extLst>
      <p:ext uri="{BB962C8B-B14F-4D97-AF65-F5344CB8AC3E}">
        <p14:creationId xmlns:p14="http://schemas.microsoft.com/office/powerpoint/2010/main" val="543454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Congestion Management Example (6)</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44</a:t>
            </a:fld>
            <a:endParaRPr lang="en-NZ" sz="1400" dirty="0"/>
          </a:p>
        </p:txBody>
      </p:sp>
      <p:pic>
        <p:nvPicPr>
          <p:cNvPr id="7" name="Picture 6"/>
          <p:cNvPicPr>
            <a:picLocks noChangeAspect="1"/>
          </p:cNvPicPr>
          <p:nvPr/>
        </p:nvPicPr>
        <p:blipFill>
          <a:blip r:embed="rId2"/>
          <a:stretch>
            <a:fillRect/>
          </a:stretch>
        </p:blipFill>
        <p:spPr>
          <a:xfrm>
            <a:off x="615438" y="3133567"/>
            <a:ext cx="9623435" cy="2279693"/>
          </a:xfrm>
          <a:prstGeom prst="rect">
            <a:avLst/>
          </a:prstGeom>
        </p:spPr>
      </p:pic>
    </p:spTree>
    <p:extLst>
      <p:ext uri="{BB962C8B-B14F-4D97-AF65-F5344CB8AC3E}">
        <p14:creationId xmlns:p14="http://schemas.microsoft.com/office/powerpoint/2010/main" val="1174718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45</a:t>
            </a:fld>
            <a:endParaRPr lang="en-NZ" sz="1400" dirty="0"/>
          </a:p>
        </p:txBody>
      </p:sp>
      <p:sp>
        <p:nvSpPr>
          <p:cNvPr id="3" name="TextBox 2"/>
          <p:cNvSpPr txBox="1"/>
          <p:nvPr/>
        </p:nvSpPr>
        <p:spPr>
          <a:xfrm>
            <a:off x="850232" y="1780674"/>
            <a:ext cx="9480884" cy="417037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PRs are intended to provide </a:t>
            </a:r>
            <a:r>
              <a:rPr lang="en-NZ" sz="2000" i="1" dirty="0"/>
              <a:t>priority</a:t>
            </a:r>
            <a:r>
              <a:rPr lang="en-NZ" sz="2000" dirty="0"/>
              <a:t> access to transmission capacity</a:t>
            </a:r>
          </a:p>
          <a:p>
            <a:pPr marL="342900" indent="-342900">
              <a:spcAft>
                <a:spcPts val="600"/>
              </a:spcAft>
              <a:buFont typeface="Arial" panose="020B0604020202020204" pitchFamily="34" charset="0"/>
              <a:buChar char="•"/>
            </a:pPr>
            <a:endParaRPr lang="en-NZ" sz="2000" dirty="0"/>
          </a:p>
          <a:p>
            <a:pPr marL="342900" indent="-342900">
              <a:spcAft>
                <a:spcPts val="600"/>
              </a:spcAft>
              <a:buFont typeface="Arial" panose="020B0604020202020204" pitchFamily="34" charset="0"/>
              <a:buChar char="•"/>
            </a:pPr>
            <a:r>
              <a:rPr lang="en-NZ" sz="2000" dirty="0"/>
              <a:t>PRs themselves do not: </a:t>
            </a:r>
          </a:p>
          <a:p>
            <a:pPr marL="864428" lvl="1" indent="-342900">
              <a:spcAft>
                <a:spcPts val="600"/>
              </a:spcAft>
              <a:buFont typeface="Arial" panose="020B0604020202020204" pitchFamily="34" charset="0"/>
              <a:buChar char="•"/>
            </a:pPr>
            <a:r>
              <a:rPr lang="en-NZ" sz="2000" dirty="0"/>
              <a:t>Provide or create capacity</a:t>
            </a:r>
          </a:p>
          <a:p>
            <a:pPr marL="864428" lvl="1" indent="-342900">
              <a:spcAft>
                <a:spcPts val="600"/>
              </a:spcAft>
              <a:buFont typeface="Arial" panose="020B0604020202020204" pitchFamily="34" charset="0"/>
              <a:buChar char="•"/>
            </a:pPr>
            <a:r>
              <a:rPr lang="en-NZ" sz="2000" dirty="0"/>
              <a:t>Protect the holder against the </a:t>
            </a:r>
            <a:r>
              <a:rPr lang="en-NZ" sz="2000" i="1" dirty="0"/>
              <a:t>physical</a:t>
            </a:r>
            <a:r>
              <a:rPr lang="en-NZ" sz="2000" dirty="0"/>
              <a:t> effects of others’ overruns</a:t>
            </a:r>
          </a:p>
          <a:p>
            <a:pPr marL="342900" indent="-342900">
              <a:spcAft>
                <a:spcPts val="600"/>
              </a:spcAft>
              <a:buFont typeface="Arial" panose="020B0604020202020204" pitchFamily="34" charset="0"/>
              <a:buChar char="•"/>
            </a:pPr>
            <a:endParaRPr lang="en-NZ" sz="2000" dirty="0"/>
          </a:p>
          <a:p>
            <a:pPr marL="342900" indent="-342900">
              <a:spcAft>
                <a:spcPts val="600"/>
              </a:spcAft>
              <a:buFont typeface="Arial" panose="020B0604020202020204" pitchFamily="34" charset="0"/>
              <a:buChar char="•"/>
            </a:pPr>
            <a:r>
              <a:rPr lang="en-NZ" sz="2000" dirty="0"/>
              <a:t>A Shipper whose NQs are curtailed bears the responsibility for ensuring its customers’ demand does not exceed its contractual capacity entitlements</a:t>
            </a:r>
          </a:p>
          <a:p>
            <a:pPr marL="864428" lvl="1" indent="-342900">
              <a:spcAft>
                <a:spcPts val="600"/>
              </a:spcAft>
              <a:buFont typeface="Arial" panose="020B0604020202020204" pitchFamily="34" charset="0"/>
              <a:buChar char="•"/>
            </a:pPr>
            <a:r>
              <a:rPr lang="en-NZ" sz="2000" dirty="0"/>
              <a:t>No different from current Codes</a:t>
            </a:r>
          </a:p>
          <a:p>
            <a:pPr>
              <a:spcAft>
                <a:spcPts val="600"/>
              </a:spcAft>
            </a:pPr>
            <a:endParaRPr lang="en-NZ" sz="2000" dirty="0"/>
          </a:p>
          <a:p>
            <a:pPr marL="342900" indent="-342900">
              <a:spcAft>
                <a:spcPts val="600"/>
              </a:spcAft>
              <a:buFont typeface="Arial" panose="020B0604020202020204" pitchFamily="34" charset="0"/>
              <a:buChar char="•"/>
            </a:pPr>
            <a:endParaRPr lang="en-NZ" sz="2000" dirty="0"/>
          </a:p>
        </p:txBody>
      </p:sp>
      <p:sp>
        <p:nvSpPr>
          <p:cNvPr id="5"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Congestion Management Example - Conclusion</a:t>
            </a:r>
            <a:endParaRPr lang="en-NZ" sz="2000" b="1" dirty="0">
              <a:solidFill>
                <a:schemeClr val="bg1"/>
              </a:solidFill>
              <a:latin typeface="Arial" pitchFamily="34" charset="0"/>
              <a:ea typeface="+mj-ea"/>
              <a:cs typeface="Arial" pitchFamily="34" charset="0"/>
            </a:endParaRPr>
          </a:p>
        </p:txBody>
      </p:sp>
    </p:spTree>
    <p:extLst>
      <p:ext uri="{BB962C8B-B14F-4D97-AF65-F5344CB8AC3E}">
        <p14:creationId xmlns:p14="http://schemas.microsoft.com/office/powerpoint/2010/main" val="886676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PRs - Governance</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46</a:t>
            </a:fld>
            <a:endParaRPr lang="en-NZ" sz="1400" dirty="0"/>
          </a:p>
        </p:txBody>
      </p:sp>
      <p:sp>
        <p:nvSpPr>
          <p:cNvPr id="3" name="TextBox 2"/>
          <p:cNvSpPr txBox="1"/>
          <p:nvPr/>
        </p:nvSpPr>
        <p:spPr>
          <a:xfrm>
            <a:off x="850232" y="1780674"/>
            <a:ext cx="8935452" cy="378565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We agree that some form of GIC oversight of PRs would be useful. Have not put anything formal in the Code. We think something like the GIC’s review of MBB 12 months on would be best way to provide this oversight, e.g.:</a:t>
            </a:r>
          </a:p>
          <a:p>
            <a:pPr marL="864428" lvl="1" indent="-342900">
              <a:spcAft>
                <a:spcPts val="600"/>
              </a:spcAft>
              <a:buFont typeface="Arial" panose="020B0604020202020204" pitchFamily="34" charset="0"/>
              <a:buChar char="•"/>
            </a:pPr>
            <a:r>
              <a:rPr lang="en-NZ" sz="2000" dirty="0"/>
              <a:t>Recap objectives: what are PRs supposed to achieve?</a:t>
            </a:r>
          </a:p>
          <a:p>
            <a:pPr marL="864428" lvl="1" indent="-342900">
              <a:spcAft>
                <a:spcPts val="600"/>
              </a:spcAft>
              <a:buFont typeface="Arial" panose="020B0604020202020204" pitchFamily="34" charset="0"/>
              <a:buChar char="•"/>
            </a:pPr>
            <a:r>
              <a:rPr lang="en-NZ" sz="2000" dirty="0"/>
              <a:t>Review process: how did it work (auction mechanics, secondary trading, </a:t>
            </a:r>
            <a:r>
              <a:rPr lang="en-NZ" sz="2000" dirty="0" err="1"/>
              <a:t>etc</a:t>
            </a:r>
            <a:r>
              <a:rPr lang="en-NZ" sz="2000" dirty="0"/>
              <a:t>)?</a:t>
            </a:r>
          </a:p>
          <a:p>
            <a:pPr marL="864428" lvl="1" indent="-342900">
              <a:spcAft>
                <a:spcPts val="600"/>
              </a:spcAft>
              <a:buFont typeface="Arial" panose="020B0604020202020204" pitchFamily="34" charset="0"/>
              <a:buChar char="•"/>
            </a:pPr>
            <a:r>
              <a:rPr lang="en-NZ" sz="2000" dirty="0"/>
              <a:t>Evaluate performance: did PRs actually serve to value scarce capacity in an effective, pro-competitive way?</a:t>
            </a:r>
          </a:p>
          <a:p>
            <a:pPr marL="864428" lvl="1" indent="-342900">
              <a:spcAft>
                <a:spcPts val="600"/>
              </a:spcAft>
              <a:buFont typeface="Arial" panose="020B0604020202020204" pitchFamily="34" charset="0"/>
              <a:buChar char="•"/>
            </a:pPr>
            <a:r>
              <a:rPr lang="en-NZ" sz="2000" dirty="0"/>
              <a:t>Recommend improvements: What changes (if any) to code provisions or trading rules would help achieve objectives?</a:t>
            </a:r>
          </a:p>
        </p:txBody>
      </p:sp>
    </p:spTree>
    <p:extLst>
      <p:ext uri="{BB962C8B-B14F-4D97-AF65-F5344CB8AC3E}">
        <p14:creationId xmlns:p14="http://schemas.microsoft.com/office/powerpoint/2010/main" val="3419485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Curtailment</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47</a:t>
            </a:fld>
            <a:endParaRPr lang="en-NZ" sz="1400" dirty="0"/>
          </a:p>
        </p:txBody>
      </p:sp>
      <p:sp>
        <p:nvSpPr>
          <p:cNvPr id="3" name="TextBox 2"/>
          <p:cNvSpPr txBox="1"/>
          <p:nvPr/>
        </p:nvSpPr>
        <p:spPr>
          <a:xfrm>
            <a:off x="450156" y="1670607"/>
            <a:ext cx="9947291" cy="5632311"/>
          </a:xfrm>
          <a:prstGeom prst="rect">
            <a:avLst/>
          </a:prstGeom>
          <a:noFill/>
        </p:spPr>
        <p:txBody>
          <a:bodyPr wrap="square" rtlCol="0">
            <a:spAutoFit/>
          </a:bodyPr>
          <a:lstStyle/>
          <a:p>
            <a:pPr marL="342900" indent="-342900">
              <a:buFont typeface="Arial" panose="020B0604020202020204" pitchFamily="34" charset="0"/>
              <a:buChar char="•"/>
            </a:pPr>
            <a:r>
              <a:rPr lang="en-NZ" sz="2000" dirty="0"/>
              <a:t>“Curtail” is used in different contexts in the GTAC, e.g. First Gas may curtail:</a:t>
            </a:r>
          </a:p>
          <a:p>
            <a:pPr marL="800100" lvl="1" indent="-342900">
              <a:buFont typeface="Arial" panose="020B0604020202020204" pitchFamily="34" charset="0"/>
              <a:buChar char="•"/>
            </a:pPr>
            <a:r>
              <a:rPr lang="en-NZ" sz="2000" dirty="0"/>
              <a:t>NQs at a Delivery Point &gt; Available Operational Capacity (as discussed above)</a:t>
            </a:r>
          </a:p>
          <a:p>
            <a:pPr marL="800100" lvl="1" indent="-342900">
              <a:buFont typeface="Arial" panose="020B0604020202020204" pitchFamily="34" charset="0"/>
              <a:buChar char="•"/>
            </a:pPr>
            <a:r>
              <a:rPr lang="en-NZ" sz="2000" dirty="0"/>
              <a:t>Actual flow in the circumstances referred to in section 9.1</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Section 9 is not intended to provide the tools to curtail nominations.  It’s focus is responding to events that have damaged or affected, or may damage or affect the physical ability of the Transmission System (or part of it) to receive and/or deliver gas.</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Shippers and Interconnected Parties should use the tools available e.g. ID Cycles (including proposed Emergency Cycle) and gas trading to manage their Mismatches.</a:t>
            </a:r>
          </a:p>
          <a:p>
            <a:pPr marL="800100" lvl="1" indent="-342900">
              <a:buFont typeface="Arial" panose="020B0604020202020204" pitchFamily="34" charset="0"/>
              <a:buChar char="•"/>
            </a:pPr>
            <a:r>
              <a:rPr lang="en-NZ" sz="2000" dirty="0"/>
              <a:t>First Gas will only use an OFO if the circumstances warrant</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Section 15.1 and section 15.2 MPOC “curtailments” (exercisable outside of Nomination Cycles) are primarily designed to reduce Scheduled Quantities at both the Receipt and corresponding Delivery Points (given the linked nature of MPOC nominations) in the event of certain adverse circumstances.  </a:t>
            </a:r>
          </a:p>
        </p:txBody>
      </p:sp>
    </p:spTree>
    <p:extLst>
      <p:ext uri="{BB962C8B-B14F-4D97-AF65-F5344CB8AC3E}">
        <p14:creationId xmlns:p14="http://schemas.microsoft.com/office/powerpoint/2010/main" val="4176623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Curtailment and </a:t>
            </a:r>
            <a:r>
              <a:rPr lang="en-NZ" sz="2000" b="1" dirty="0">
                <a:solidFill>
                  <a:schemeClr val="bg1"/>
                </a:solidFill>
                <a:latin typeface="Arial" pitchFamily="34" charset="0"/>
                <a:ea typeface="+mj-ea"/>
                <a:cs typeface="Arial" pitchFamily="34" charset="0"/>
              </a:rPr>
              <a:t>Gas Quality</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48</a:t>
            </a:fld>
            <a:endParaRPr lang="en-NZ" sz="1400" dirty="0"/>
          </a:p>
        </p:txBody>
      </p:sp>
      <p:sp>
        <p:nvSpPr>
          <p:cNvPr id="3" name="TextBox 2"/>
          <p:cNvSpPr txBox="1"/>
          <p:nvPr/>
        </p:nvSpPr>
        <p:spPr>
          <a:xfrm>
            <a:off x="850232" y="1780674"/>
            <a:ext cx="8935452" cy="3323987"/>
          </a:xfrm>
          <a:prstGeom prst="rect">
            <a:avLst/>
          </a:prstGeom>
          <a:noFill/>
        </p:spPr>
        <p:txBody>
          <a:bodyPr wrap="square" rtlCol="0">
            <a:spAutoFit/>
          </a:bodyPr>
          <a:lstStyle/>
          <a:p>
            <a:pPr marL="342900" indent="-342900">
              <a:buFont typeface="Arial" panose="020B0604020202020204" pitchFamily="34" charset="0"/>
              <a:buChar char="•"/>
            </a:pPr>
            <a:r>
              <a:rPr lang="en-NZ" dirty="0"/>
              <a:t>First Gas will direct any OFO to the Interconnected Party where possible </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Where we become aware that Non-specification gas is in the system we will notify all Shippers and Interconnected Parties who might receive some</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First Gas will notify any Maintenance that will reduce its ability to receive or deliver Gas on OATIS</a:t>
            </a:r>
          </a:p>
          <a:p>
            <a:pPr marL="864428" lvl="1" indent="-342900">
              <a:buFont typeface="Arial" panose="020B0604020202020204" pitchFamily="34" charset="0"/>
              <a:buChar char="•"/>
            </a:pPr>
            <a:r>
              <a:rPr lang="en-NZ" dirty="0"/>
              <a:t>Shippers must reasonably cooperate</a:t>
            </a:r>
          </a:p>
        </p:txBody>
      </p:sp>
    </p:spTree>
    <p:extLst>
      <p:ext uri="{BB962C8B-B14F-4D97-AF65-F5344CB8AC3E}">
        <p14:creationId xmlns:p14="http://schemas.microsoft.com/office/powerpoint/2010/main" val="3349328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“Additional Agreements” – ICA’s &amp; Supplementary Agreements </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49</a:t>
            </a:fld>
            <a:endParaRPr lang="en-NZ" sz="1400" dirty="0"/>
          </a:p>
        </p:txBody>
      </p:sp>
      <p:sp>
        <p:nvSpPr>
          <p:cNvPr id="3" name="TextBox 2"/>
          <p:cNvSpPr txBox="1"/>
          <p:nvPr/>
        </p:nvSpPr>
        <p:spPr>
          <a:xfrm>
            <a:off x="850232" y="1780674"/>
            <a:ext cx="8935452" cy="5047536"/>
          </a:xfrm>
          <a:prstGeom prst="rect">
            <a:avLst/>
          </a:prstGeom>
          <a:noFill/>
        </p:spPr>
        <p:txBody>
          <a:bodyPr wrap="square" rtlCol="0">
            <a:spAutoFit/>
          </a:bodyPr>
          <a:lstStyle/>
          <a:p>
            <a:pPr marL="342900" indent="-342900">
              <a:buFont typeface="Arial" panose="020B0604020202020204" pitchFamily="34" charset="0"/>
              <a:buChar char="•"/>
            </a:pPr>
            <a:r>
              <a:rPr lang="en-NZ" sz="2000" dirty="0"/>
              <a:t>The August draft Receipt Point and Delivery Point ICAs are being updated in line with GTAC changes</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This process will continue until the GTAC is finalised. Revised ICAs will accompany the “final” GTAC that goes to the GIC in early November</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The template ICAs will be the foundation for discussions with existing MPOC ICA holders. A degree of customisation is expected</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Existing Supplementary Agreements will be reviewed case by case with the Shippers concerned. For example:</a:t>
            </a:r>
          </a:p>
          <a:p>
            <a:pPr marL="864428" lvl="1" indent="-342900">
              <a:buFont typeface="Arial" panose="020B0604020202020204" pitchFamily="34" charset="0"/>
              <a:buChar char="•"/>
            </a:pPr>
            <a:r>
              <a:rPr lang="en-NZ" sz="2000" dirty="0"/>
              <a:t>Receipt and Delivery Point definitions may need to change</a:t>
            </a:r>
          </a:p>
          <a:p>
            <a:pPr marL="864428" lvl="1" indent="-342900">
              <a:buFont typeface="Arial" panose="020B0604020202020204" pitchFamily="34" charset="0"/>
              <a:buChar char="•"/>
            </a:pPr>
            <a:r>
              <a:rPr lang="en-NZ" sz="2000" dirty="0"/>
              <a:t>Transmission fees will need to reflect the MPOC’s demise</a:t>
            </a:r>
          </a:p>
          <a:p>
            <a:pPr marL="864428" lvl="1"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dirty="0"/>
              <a:t>First Gas will discuss Existing Supplementary Agreements with Shippers once the GTAC goes to the GIC</a:t>
            </a:r>
          </a:p>
        </p:txBody>
      </p:sp>
    </p:spTree>
    <p:extLst>
      <p:ext uri="{BB962C8B-B14F-4D97-AF65-F5344CB8AC3E}">
        <p14:creationId xmlns:p14="http://schemas.microsoft.com/office/powerpoint/2010/main" val="384057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Decisions on GTAC adoption</a:t>
            </a:r>
          </a:p>
        </p:txBody>
      </p:sp>
      <p:sp>
        <p:nvSpPr>
          <p:cNvPr id="5" name="TextBox 4"/>
          <p:cNvSpPr txBox="1"/>
          <p:nvPr/>
        </p:nvSpPr>
        <p:spPr>
          <a:xfrm>
            <a:off x="450156" y="1602436"/>
            <a:ext cx="2912292" cy="2400657"/>
          </a:xfrm>
          <a:prstGeom prst="rect">
            <a:avLst/>
          </a:prstGeom>
          <a:noFill/>
        </p:spPr>
        <p:txBody>
          <a:bodyPr wrap="square" rtlCol="0">
            <a:spAutoFit/>
          </a:bodyPr>
          <a:lstStyle/>
          <a:p>
            <a:pPr>
              <a:spcAft>
                <a:spcPts val="600"/>
              </a:spcAft>
            </a:pPr>
            <a:r>
              <a:rPr lang="en-NZ" sz="2000" dirty="0"/>
              <a:t>If the MPOC change request is supported, we see the GIC review process proceeding as follows:</a:t>
            </a:r>
          </a:p>
          <a:p>
            <a:pPr marL="864436" lvl="1" indent="-342908">
              <a:spcAft>
                <a:spcPts val="600"/>
              </a:spcAft>
              <a:buFont typeface="Arial" panose="020B0604020202020204" pitchFamily="34" charset="0"/>
              <a:buChar char="•"/>
            </a:pPr>
            <a:endParaRPr lang="en-NZ" sz="2000" dirty="0"/>
          </a:p>
          <a:p>
            <a:pPr marL="864436" lvl="1" indent="-342908">
              <a:spcAft>
                <a:spcPts val="600"/>
              </a:spcAft>
              <a:buFont typeface="Arial" panose="020B0604020202020204" pitchFamily="34" charset="0"/>
              <a:buChar char="•"/>
            </a:pPr>
            <a:endParaRPr lang="en-NZ" sz="2000" dirty="0"/>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5</a:t>
            </a:fld>
            <a:endParaRPr lang="en-NZ" sz="1400" dirty="0"/>
          </a:p>
        </p:txBody>
      </p:sp>
      <p:sp>
        <p:nvSpPr>
          <p:cNvPr id="6" name="TextBox 5"/>
          <p:cNvSpPr txBox="1"/>
          <p:nvPr/>
        </p:nvSpPr>
        <p:spPr>
          <a:xfrm>
            <a:off x="4112559" y="1657686"/>
            <a:ext cx="24472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Submission of GTAC to GIC for review and industry consultation</a:t>
            </a:r>
          </a:p>
        </p:txBody>
      </p:sp>
      <p:cxnSp>
        <p:nvCxnSpPr>
          <p:cNvPr id="7" name="Straight Connector 6"/>
          <p:cNvCxnSpPr/>
          <p:nvPr/>
        </p:nvCxnSpPr>
        <p:spPr>
          <a:xfrm>
            <a:off x="5295701" y="2535680"/>
            <a:ext cx="0" cy="27169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78993" y="2908591"/>
            <a:ext cx="2785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Is GTAC materially better than MPOC / VTC?</a:t>
            </a:r>
          </a:p>
        </p:txBody>
      </p:sp>
      <p:cxnSp>
        <p:nvCxnSpPr>
          <p:cNvPr id="13" name="Straight Connector 12"/>
          <p:cNvCxnSpPr/>
          <p:nvPr/>
        </p:nvCxnSpPr>
        <p:spPr>
          <a:xfrm>
            <a:off x="5287681" y="3602480"/>
            <a:ext cx="0" cy="271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45305" y="3882192"/>
            <a:ext cx="324050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29162" y="3720282"/>
            <a:ext cx="8161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YES</a:t>
            </a:r>
          </a:p>
        </p:txBody>
      </p:sp>
      <p:sp>
        <p:nvSpPr>
          <p:cNvPr id="17" name="TextBox 16"/>
          <p:cNvSpPr txBox="1"/>
          <p:nvPr/>
        </p:nvSpPr>
        <p:spPr>
          <a:xfrm>
            <a:off x="6731667" y="3744346"/>
            <a:ext cx="8161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NO</a:t>
            </a:r>
          </a:p>
        </p:txBody>
      </p:sp>
      <p:grpSp>
        <p:nvGrpSpPr>
          <p:cNvPr id="26" name="Group 25"/>
          <p:cNvGrpSpPr/>
          <p:nvPr/>
        </p:nvGrpSpPr>
        <p:grpSpPr>
          <a:xfrm>
            <a:off x="2074443" y="5495446"/>
            <a:ext cx="2125579" cy="535362"/>
            <a:chOff x="2053389" y="4901887"/>
            <a:chExt cx="2125579" cy="535362"/>
          </a:xfrm>
        </p:grpSpPr>
        <p:cxnSp>
          <p:nvCxnSpPr>
            <p:cNvPr id="18" name="Straight Connector 17"/>
            <p:cNvCxnSpPr/>
            <p:nvPr/>
          </p:nvCxnSpPr>
          <p:spPr>
            <a:xfrm>
              <a:off x="3121996" y="4901887"/>
              <a:ext cx="0" cy="271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53389" y="5173578"/>
              <a:ext cx="2117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053389" y="5165558"/>
              <a:ext cx="0" cy="271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78968" y="5157538"/>
              <a:ext cx="0" cy="27169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076948" y="5499456"/>
            <a:ext cx="2125579" cy="535362"/>
            <a:chOff x="2053389" y="4901887"/>
            <a:chExt cx="2125579" cy="535362"/>
          </a:xfrm>
        </p:grpSpPr>
        <p:cxnSp>
          <p:nvCxnSpPr>
            <p:cNvPr id="28" name="Straight Connector 27"/>
            <p:cNvCxnSpPr/>
            <p:nvPr/>
          </p:nvCxnSpPr>
          <p:spPr>
            <a:xfrm>
              <a:off x="3121996" y="4901887"/>
              <a:ext cx="0" cy="271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53389" y="5173578"/>
              <a:ext cx="2117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053389" y="5165558"/>
              <a:ext cx="0" cy="271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78968" y="5157538"/>
              <a:ext cx="0" cy="27169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a:off x="3121997" y="4051659"/>
            <a:ext cx="0" cy="271691"/>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90443" y="4383474"/>
            <a:ext cx="250716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Have any suggested improvements been made that are minor or non-controversial?</a:t>
            </a:r>
          </a:p>
        </p:txBody>
      </p:sp>
      <p:sp>
        <p:nvSpPr>
          <p:cNvPr id="34" name="TextBox 33"/>
          <p:cNvSpPr txBox="1"/>
          <p:nvPr/>
        </p:nvSpPr>
        <p:spPr>
          <a:xfrm>
            <a:off x="1261308" y="5717524"/>
            <a:ext cx="8161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YES</a:t>
            </a:r>
          </a:p>
        </p:txBody>
      </p:sp>
      <p:sp>
        <p:nvSpPr>
          <p:cNvPr id="35" name="TextBox 34"/>
          <p:cNvSpPr txBox="1"/>
          <p:nvPr/>
        </p:nvSpPr>
        <p:spPr>
          <a:xfrm>
            <a:off x="4108784" y="5709500"/>
            <a:ext cx="8161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NO</a:t>
            </a:r>
          </a:p>
        </p:txBody>
      </p:sp>
      <p:sp>
        <p:nvSpPr>
          <p:cNvPr id="36" name="TextBox 35"/>
          <p:cNvSpPr txBox="1"/>
          <p:nvPr/>
        </p:nvSpPr>
        <p:spPr>
          <a:xfrm>
            <a:off x="1243170" y="6152450"/>
            <a:ext cx="16746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Consider</a:t>
            </a:r>
            <a:r>
              <a:rPr kumimoji="0" lang="en-NZ" sz="1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minor changes to final GTAC</a:t>
            </a:r>
            <a:endParaRPr kumimoji="0" lang="en-NZ"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3343981" y="6144430"/>
            <a:ext cx="17110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Adopt version submitted to GIC as final GTAC</a:t>
            </a:r>
          </a:p>
        </p:txBody>
      </p:sp>
      <p:sp>
        <p:nvSpPr>
          <p:cNvPr id="38" name="TextBox 37"/>
          <p:cNvSpPr txBox="1"/>
          <p:nvPr/>
        </p:nvSpPr>
        <p:spPr>
          <a:xfrm>
            <a:off x="5921764" y="4296106"/>
            <a:ext cx="241058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Can the reasons the GTAC is not materially better be remedied by First Gas?</a:t>
            </a:r>
          </a:p>
        </p:txBody>
      </p:sp>
      <p:cxnSp>
        <p:nvCxnSpPr>
          <p:cNvPr id="39" name="Straight Connector 38"/>
          <p:cNvCxnSpPr/>
          <p:nvPr/>
        </p:nvCxnSpPr>
        <p:spPr>
          <a:xfrm>
            <a:off x="7124501" y="4043639"/>
            <a:ext cx="0" cy="271691"/>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247770" y="5709504"/>
            <a:ext cx="8161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YES</a:t>
            </a:r>
          </a:p>
        </p:txBody>
      </p:sp>
      <p:sp>
        <p:nvSpPr>
          <p:cNvPr id="41" name="TextBox 40"/>
          <p:cNvSpPr txBox="1"/>
          <p:nvPr/>
        </p:nvSpPr>
        <p:spPr>
          <a:xfrm>
            <a:off x="8095246" y="5701480"/>
            <a:ext cx="8161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NO</a:t>
            </a:r>
          </a:p>
        </p:txBody>
      </p:sp>
      <p:sp>
        <p:nvSpPr>
          <p:cNvPr id="42" name="TextBox 41"/>
          <p:cNvSpPr txBox="1"/>
          <p:nvPr/>
        </p:nvSpPr>
        <p:spPr>
          <a:xfrm>
            <a:off x="5156738" y="6144430"/>
            <a:ext cx="21255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Revise and consult on GTAC to address reasons (3-6 months)</a:t>
            </a:r>
          </a:p>
        </p:txBody>
      </p:sp>
      <p:sp>
        <p:nvSpPr>
          <p:cNvPr id="43" name="TextBox 42"/>
          <p:cNvSpPr txBox="1"/>
          <p:nvPr/>
        </p:nvSpPr>
        <p:spPr>
          <a:xfrm>
            <a:off x="7282320" y="6152452"/>
            <a:ext cx="18857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Regulated code</a:t>
            </a:r>
          </a:p>
        </p:txBody>
      </p:sp>
    </p:spTree>
    <p:extLst>
      <p:ext uri="{BB962C8B-B14F-4D97-AF65-F5344CB8AC3E}">
        <p14:creationId xmlns:p14="http://schemas.microsoft.com/office/powerpoint/2010/main" val="3533813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089" y="3648310"/>
            <a:ext cx="9089390" cy="1620771"/>
          </a:xfrm>
        </p:spPr>
        <p:txBody>
          <a:bodyPr/>
          <a:lstStyle/>
          <a:p>
            <a:pPr algn="ctr"/>
            <a:r>
              <a:rPr lang="en-NZ" sz="3200" dirty="0">
                <a:solidFill>
                  <a:schemeClr val="tx1"/>
                </a:solidFill>
              </a:rPr>
              <a:t>Revisit Process and Next Steps</a:t>
            </a:r>
            <a:br>
              <a:rPr lang="en-NZ" sz="3200" dirty="0">
                <a:solidFill>
                  <a:schemeClr val="tx1"/>
                </a:solidFill>
              </a:rPr>
            </a:br>
            <a:endParaRPr lang="en-NZ" b="0" dirty="0">
              <a:solidFill>
                <a:schemeClr val="tx1"/>
              </a:solidFill>
            </a:endParaRPr>
          </a:p>
        </p:txBody>
      </p:sp>
      <p:sp>
        <p:nvSpPr>
          <p:cNvPr id="5"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50</a:t>
            </a:fld>
            <a:endParaRPr lang="en-NZ" sz="1400" dirty="0"/>
          </a:p>
        </p:txBody>
      </p:sp>
    </p:spTree>
    <p:extLst>
      <p:ext uri="{BB962C8B-B14F-4D97-AF65-F5344CB8AC3E}">
        <p14:creationId xmlns:p14="http://schemas.microsoft.com/office/powerpoint/2010/main" val="3024512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Proposed format of revised draft GTAC – 11 September</a:t>
            </a:r>
          </a:p>
        </p:txBody>
      </p:sp>
      <p:pic>
        <p:nvPicPr>
          <p:cNvPr id="3" name="Picture 2"/>
          <p:cNvPicPr>
            <a:picLocks noChangeAspect="1"/>
          </p:cNvPicPr>
          <p:nvPr/>
        </p:nvPicPr>
        <p:blipFill>
          <a:blip r:embed="rId2"/>
          <a:stretch>
            <a:fillRect/>
          </a:stretch>
        </p:blipFill>
        <p:spPr>
          <a:xfrm>
            <a:off x="184036" y="1588655"/>
            <a:ext cx="7759587" cy="5148401"/>
          </a:xfrm>
          <a:prstGeom prst="rect">
            <a:avLst/>
          </a:prstGeom>
        </p:spPr>
      </p:pic>
      <p:sp>
        <p:nvSpPr>
          <p:cNvPr id="5" name="TextBox 4"/>
          <p:cNvSpPr txBox="1"/>
          <p:nvPr/>
        </p:nvSpPr>
        <p:spPr>
          <a:xfrm>
            <a:off x="7736678" y="2116100"/>
            <a:ext cx="2783540" cy="4324261"/>
          </a:xfrm>
          <a:prstGeom prst="rect">
            <a:avLst/>
          </a:prstGeom>
          <a:noFill/>
        </p:spPr>
        <p:txBody>
          <a:bodyPr wrap="square" rtlCol="0">
            <a:spAutoFit/>
          </a:bodyPr>
          <a:lstStyle/>
          <a:p>
            <a:pPr>
              <a:spcAft>
                <a:spcPts val="600"/>
              </a:spcAft>
            </a:pPr>
            <a:r>
              <a:rPr lang="en-NZ" sz="2000" dirty="0"/>
              <a:t>On 11 September, we released:</a:t>
            </a:r>
          </a:p>
          <a:p>
            <a:pPr marL="342900" indent="-342900">
              <a:spcAft>
                <a:spcPts val="600"/>
              </a:spcAft>
              <a:buFont typeface="Arial" panose="020B0604020202020204" pitchFamily="34" charset="0"/>
              <a:buChar char="•"/>
            </a:pPr>
            <a:r>
              <a:rPr lang="en-NZ" sz="2000" dirty="0"/>
              <a:t>A complete clean version of the GTAC</a:t>
            </a:r>
          </a:p>
          <a:p>
            <a:pPr marL="342900" indent="-342900">
              <a:spcAft>
                <a:spcPts val="600"/>
              </a:spcAft>
              <a:buFont typeface="Arial" panose="020B0604020202020204" pitchFamily="34" charset="0"/>
              <a:buChar char="•"/>
            </a:pPr>
            <a:r>
              <a:rPr lang="en-NZ" sz="2000" dirty="0"/>
              <a:t>A mark-up comparing to version released on 11 August</a:t>
            </a:r>
          </a:p>
          <a:p>
            <a:pPr marL="342900" indent="-342900">
              <a:spcAft>
                <a:spcPts val="600"/>
              </a:spcAft>
              <a:buFont typeface="Arial" panose="020B0604020202020204" pitchFamily="34" charset="0"/>
              <a:buChar char="•"/>
            </a:pPr>
            <a:r>
              <a:rPr lang="en-NZ" sz="2000" dirty="0"/>
              <a:t>A clean version in table format (shown on left) for parties to mark-up</a:t>
            </a:r>
          </a:p>
        </p:txBody>
      </p:sp>
      <p:sp>
        <p:nvSpPr>
          <p:cNvPr id="6"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51</a:t>
            </a:fld>
            <a:endParaRPr lang="en-NZ" sz="1400" dirty="0"/>
          </a:p>
        </p:txBody>
      </p:sp>
    </p:spTree>
    <p:extLst>
      <p:ext uri="{BB962C8B-B14F-4D97-AF65-F5344CB8AC3E}">
        <p14:creationId xmlns:p14="http://schemas.microsoft.com/office/powerpoint/2010/main" val="1113254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Release of revised draft GTAC – 11 September</a:t>
            </a:r>
          </a:p>
        </p:txBody>
      </p:sp>
      <p:pic>
        <p:nvPicPr>
          <p:cNvPr id="2" name="Picture 1"/>
          <p:cNvPicPr>
            <a:picLocks noChangeAspect="1"/>
          </p:cNvPicPr>
          <p:nvPr/>
        </p:nvPicPr>
        <p:blipFill>
          <a:blip r:embed="rId2"/>
          <a:stretch>
            <a:fillRect/>
          </a:stretch>
        </p:blipFill>
        <p:spPr>
          <a:xfrm>
            <a:off x="1779694" y="1708729"/>
            <a:ext cx="7355070" cy="5388192"/>
          </a:xfrm>
          <a:prstGeom prst="rect">
            <a:avLst/>
          </a:prstGeom>
        </p:spPr>
      </p:pic>
      <p:sp>
        <p:nvSpPr>
          <p:cNvPr id="5"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52</a:t>
            </a:fld>
            <a:endParaRPr lang="en-NZ" sz="1400" dirty="0"/>
          </a:p>
        </p:txBody>
      </p:sp>
    </p:spTree>
    <p:extLst>
      <p:ext uri="{BB962C8B-B14F-4D97-AF65-F5344CB8AC3E}">
        <p14:creationId xmlns:p14="http://schemas.microsoft.com/office/powerpoint/2010/main" val="811860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Important Rules for mark-ups</a:t>
            </a:r>
          </a:p>
        </p:txBody>
      </p:sp>
      <p:pic>
        <p:nvPicPr>
          <p:cNvPr id="2" name="Picture 1"/>
          <p:cNvPicPr>
            <a:picLocks noChangeAspect="1"/>
          </p:cNvPicPr>
          <p:nvPr/>
        </p:nvPicPr>
        <p:blipFill>
          <a:blip r:embed="rId2"/>
          <a:stretch>
            <a:fillRect/>
          </a:stretch>
        </p:blipFill>
        <p:spPr>
          <a:xfrm>
            <a:off x="5877881" y="3818258"/>
            <a:ext cx="4421319" cy="3070138"/>
          </a:xfrm>
          <a:prstGeom prst="rect">
            <a:avLst/>
          </a:prstGeom>
        </p:spPr>
      </p:pic>
      <p:sp>
        <p:nvSpPr>
          <p:cNvPr id="5" name="TextBox 4"/>
          <p:cNvSpPr txBox="1"/>
          <p:nvPr/>
        </p:nvSpPr>
        <p:spPr>
          <a:xfrm>
            <a:off x="340292" y="1924571"/>
            <a:ext cx="4811655" cy="4939814"/>
          </a:xfrm>
          <a:prstGeom prst="rect">
            <a:avLst/>
          </a:prstGeom>
          <a:noFill/>
        </p:spPr>
        <p:txBody>
          <a:bodyPr wrap="square" rtlCol="0">
            <a:spAutoFit/>
          </a:bodyPr>
          <a:lstStyle/>
          <a:p>
            <a:pPr marL="342900" indent="-342900">
              <a:buFont typeface="Arial" panose="020B0604020202020204" pitchFamily="34" charset="0"/>
              <a:buChar char="•"/>
            </a:pPr>
            <a:r>
              <a:rPr lang="en-NZ" dirty="0"/>
              <a:t>One set of mark ups per organisation in Word (will not be accepting hand-written pdfs)</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Retain consistent numbering – to add a provision insert a row and mark with *, if a provision is deleted leave the number</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No formatting changes or Word comments (use the table for comments)</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Adjust track change settings</a:t>
            </a:r>
            <a:br>
              <a:rPr lang="en-NZ" dirty="0"/>
            </a:br>
            <a:r>
              <a:rPr lang="en-NZ" dirty="0"/>
              <a:t>as shown</a:t>
            </a: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690" y="1806240"/>
            <a:ext cx="4082954" cy="170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53</a:t>
            </a:fld>
            <a:endParaRPr lang="en-NZ" sz="1400" dirty="0"/>
          </a:p>
        </p:txBody>
      </p:sp>
    </p:spTree>
    <p:extLst>
      <p:ext uri="{BB962C8B-B14F-4D97-AF65-F5344CB8AC3E}">
        <p14:creationId xmlns:p14="http://schemas.microsoft.com/office/powerpoint/2010/main" val="242494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Once mark-ups are received</a:t>
            </a:r>
          </a:p>
        </p:txBody>
      </p:sp>
      <p:sp>
        <p:nvSpPr>
          <p:cNvPr id="5" name="TextBox 4"/>
          <p:cNvSpPr txBox="1"/>
          <p:nvPr/>
        </p:nvSpPr>
        <p:spPr>
          <a:xfrm>
            <a:off x="450156" y="2014499"/>
            <a:ext cx="9692342" cy="4293483"/>
          </a:xfrm>
          <a:prstGeom prst="rect">
            <a:avLst/>
          </a:prstGeom>
          <a:noFill/>
        </p:spPr>
        <p:txBody>
          <a:bodyPr wrap="square" rtlCol="0">
            <a:spAutoFit/>
          </a:bodyPr>
          <a:lstStyle/>
          <a:p>
            <a:pPr marL="342900" indent="-342900">
              <a:buFont typeface="Arial" panose="020B0604020202020204" pitchFamily="34" charset="0"/>
              <a:buChar char="•"/>
            </a:pPr>
            <a:r>
              <a:rPr lang="en-NZ" dirty="0"/>
              <a:t>First Gas will work through all marked-up versions clause by clause – deciding which to accept, reject or consider further</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We may seek clarification from parties about particular mark-ups, but will not be workshopping the mark-ups</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The GTAC sent to the GIC for review will be accompanied by an explanation of changes made from 11 September version – also in table format</a:t>
            </a:r>
          </a:p>
          <a:p>
            <a:pPr marL="864428" lvl="1" indent="-342900">
              <a:buFont typeface="Arial" panose="020B0604020202020204" pitchFamily="34" charset="0"/>
              <a:buChar char="•"/>
            </a:pPr>
            <a:r>
              <a:rPr lang="en-NZ" dirty="0"/>
              <a:t>Unlikely to respond to each proposed mark-up</a:t>
            </a:r>
          </a:p>
          <a:p>
            <a:pPr marL="864428" lvl="1" indent="-342900">
              <a:buFont typeface="Arial" panose="020B0604020202020204" pitchFamily="34" charset="0"/>
              <a:buChar char="•"/>
            </a:pPr>
            <a:r>
              <a:rPr lang="en-NZ" dirty="0"/>
              <a:t>Will be able to respond to themes/material issues for each section/clause</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We will provide an assessment of costs and benefits of the GTAC that is sent to the GIC for review</a:t>
            </a:r>
          </a:p>
        </p:txBody>
      </p:sp>
      <p:sp>
        <p:nvSpPr>
          <p:cNvPr id="6"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54</a:t>
            </a:fld>
            <a:endParaRPr lang="en-NZ" sz="1400" dirty="0"/>
          </a:p>
        </p:txBody>
      </p:sp>
    </p:spTree>
    <p:extLst>
      <p:ext uri="{BB962C8B-B14F-4D97-AF65-F5344CB8AC3E}">
        <p14:creationId xmlns:p14="http://schemas.microsoft.com/office/powerpoint/2010/main" val="4252914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Will process deliver on objectives?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55</a:t>
            </a:fld>
            <a:endParaRPr lang="en-NZ" sz="1400" dirty="0"/>
          </a:p>
        </p:txBody>
      </p:sp>
      <p:sp>
        <p:nvSpPr>
          <p:cNvPr id="7" name="Rectangle 6"/>
          <p:cNvSpPr/>
          <p:nvPr/>
        </p:nvSpPr>
        <p:spPr>
          <a:xfrm>
            <a:off x="895740" y="4234120"/>
            <a:ext cx="9320765" cy="376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895741" y="4268384"/>
            <a:ext cx="12708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August  2017</a:t>
            </a:r>
          </a:p>
        </p:txBody>
      </p:sp>
      <p:sp>
        <p:nvSpPr>
          <p:cNvPr id="9" name="TextBox 8"/>
          <p:cNvSpPr txBox="1"/>
          <p:nvPr/>
        </p:nvSpPr>
        <p:spPr>
          <a:xfrm>
            <a:off x="8742787" y="4278507"/>
            <a:ext cx="14737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December 2017</a:t>
            </a:r>
          </a:p>
        </p:txBody>
      </p:sp>
      <p:sp>
        <p:nvSpPr>
          <p:cNvPr id="10" name="TextBox 9"/>
          <p:cNvSpPr txBox="1"/>
          <p:nvPr/>
        </p:nvSpPr>
        <p:spPr>
          <a:xfrm>
            <a:off x="4845284" y="4286755"/>
            <a:ext cx="14216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October 2017</a:t>
            </a:r>
          </a:p>
        </p:txBody>
      </p:sp>
      <p:sp>
        <p:nvSpPr>
          <p:cNvPr id="12" name="TextBox 11"/>
          <p:cNvSpPr txBox="1"/>
          <p:nvPr/>
        </p:nvSpPr>
        <p:spPr>
          <a:xfrm>
            <a:off x="2016942" y="3264591"/>
            <a:ext cx="142363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Telecon Q&amp;A session</a:t>
            </a:r>
            <a:br>
              <a:rPr lang="en-NZ" sz="1400" dirty="0">
                <a:solidFill>
                  <a:prstClr val="black"/>
                </a:solidFill>
                <a:latin typeface="Arial" panose="020B0604020202020204" pitchFamily="34" charset="0"/>
                <a:cs typeface="Arial" panose="020B0604020202020204" pitchFamily="34" charset="0"/>
              </a:rPr>
            </a:br>
            <a:r>
              <a:rPr lang="en-NZ" sz="1400" dirty="0">
                <a:solidFill>
                  <a:prstClr val="black"/>
                </a:solidFill>
                <a:latin typeface="Arial" panose="020B0604020202020204" pitchFamily="34" charset="0"/>
                <a:cs typeface="Arial" panose="020B0604020202020204" pitchFamily="34" charset="0"/>
              </a:rPr>
              <a:t>(31 August)</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3" name="Straight Connector 12"/>
          <p:cNvCxnSpPr/>
          <p:nvPr/>
        </p:nvCxnSpPr>
        <p:spPr>
          <a:xfrm flipV="1">
            <a:off x="972235" y="2573380"/>
            <a:ext cx="877" cy="163962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895" y="1555905"/>
            <a:ext cx="228854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 GTAC draft released for consultation and negotiation </a:t>
            </a:r>
            <a:b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August)</a:t>
            </a:r>
          </a:p>
        </p:txBody>
      </p:sp>
      <p:cxnSp>
        <p:nvCxnSpPr>
          <p:cNvPr id="15" name="Straight Connector 14"/>
          <p:cNvCxnSpPr/>
          <p:nvPr/>
        </p:nvCxnSpPr>
        <p:spPr>
          <a:xfrm flipV="1">
            <a:off x="4830401" y="4030963"/>
            <a:ext cx="0" cy="20975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64378" y="3000515"/>
            <a:ext cx="204061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Mark-ups and submissions on</a:t>
            </a:r>
            <a:r>
              <a:rPr kumimoji="0" lang="en-NZ" sz="14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revised draft GTAC due</a:t>
            </a:r>
            <a:br>
              <a:rPr kumimoji="0" lang="en-NZ" sz="14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(9 October)</a:t>
            </a:r>
            <a:endPar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cxnSp>
        <p:nvCxnSpPr>
          <p:cNvPr id="17" name="Straight Connector 16"/>
          <p:cNvCxnSpPr/>
          <p:nvPr/>
        </p:nvCxnSpPr>
        <p:spPr>
          <a:xfrm flipH="1" flipV="1">
            <a:off x="9705384" y="3072027"/>
            <a:ext cx="5374" cy="1171786"/>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26162" y="1427856"/>
            <a:ext cx="1802717" cy="738664"/>
          </a:xfrm>
          <a:prstGeom prst="rect">
            <a:avLst/>
          </a:prstGeom>
          <a:noFill/>
        </p:spPr>
        <p:txBody>
          <a:bodyPr wrap="square" rtlCol="0">
            <a:spAutoFit/>
          </a:bodyPr>
          <a:lstStyle/>
          <a:p>
            <a:pPr lvl="0" algn="ctr" defTabSz="914400">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Release of revised </a:t>
            </a:r>
            <a:r>
              <a:rPr lang="en-NZ" sz="1400" dirty="0">
                <a:solidFill>
                  <a:prstClr val="black"/>
                </a:solidFill>
                <a:latin typeface="Arial" panose="020B0604020202020204" pitchFamily="34" charset="0"/>
                <a:cs typeface="Arial" panose="020B0604020202020204" pitchFamily="34" charset="0"/>
              </a:rPr>
              <a:t>draft GTAC</a:t>
            </a:r>
            <a:b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 September)</a:t>
            </a:r>
          </a:p>
        </p:txBody>
      </p:sp>
      <p:sp>
        <p:nvSpPr>
          <p:cNvPr id="19" name="TextBox 18"/>
          <p:cNvSpPr txBox="1"/>
          <p:nvPr/>
        </p:nvSpPr>
        <p:spPr>
          <a:xfrm>
            <a:off x="2759638" y="4285904"/>
            <a:ext cx="15616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September 2017</a:t>
            </a:r>
          </a:p>
        </p:txBody>
      </p:sp>
      <p:sp>
        <p:nvSpPr>
          <p:cNvPr id="20" name="TextBox 19"/>
          <p:cNvSpPr txBox="1"/>
          <p:nvPr/>
        </p:nvSpPr>
        <p:spPr>
          <a:xfrm>
            <a:off x="6796879" y="4285904"/>
            <a:ext cx="15351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November 2017</a:t>
            </a:r>
          </a:p>
        </p:txBody>
      </p:sp>
      <p:cxnSp>
        <p:nvCxnSpPr>
          <p:cNvPr id="21" name="Straight Connector 20"/>
          <p:cNvCxnSpPr/>
          <p:nvPr/>
        </p:nvCxnSpPr>
        <p:spPr>
          <a:xfrm flipH="1" flipV="1">
            <a:off x="7065818" y="2253673"/>
            <a:ext cx="2828" cy="1971687"/>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57971" y="1446328"/>
            <a:ext cx="191422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Submission of GTAC to GIC for review </a:t>
            </a:r>
            <a:br>
              <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 November)</a:t>
            </a:r>
          </a:p>
        </p:txBody>
      </p:sp>
      <p:sp>
        <p:nvSpPr>
          <p:cNvPr id="23" name="TextBox 22"/>
          <p:cNvSpPr txBox="1"/>
          <p:nvPr/>
        </p:nvSpPr>
        <p:spPr>
          <a:xfrm>
            <a:off x="8730144" y="2409612"/>
            <a:ext cx="1950479" cy="523220"/>
          </a:xfrm>
          <a:prstGeom prst="rect">
            <a:avLst/>
          </a:prstGeom>
          <a:noFill/>
        </p:spPr>
        <p:txBody>
          <a:bodyPr wrap="square" rtlCol="0">
            <a:spAutoFit/>
          </a:bodyPr>
          <a:lstStyle/>
          <a:p>
            <a:pPr lvl="0" algn="ctr">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GIC </a:t>
            </a:r>
            <a:r>
              <a:rPr lang="en-NZ" sz="1400" dirty="0">
                <a:solidFill>
                  <a:prstClr val="black"/>
                </a:solidFill>
                <a:latin typeface="Arial" panose="020B0604020202020204" pitchFamily="34" charset="0"/>
                <a:cs typeface="Arial" panose="020B0604020202020204" pitchFamily="34" charset="0"/>
              </a:rPr>
              <a:t>complete review (by 22 December)</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4" name="Straight Connector 23"/>
          <p:cNvCxnSpPr/>
          <p:nvPr/>
        </p:nvCxnSpPr>
        <p:spPr>
          <a:xfrm flipH="1" flipV="1">
            <a:off x="3313350" y="2252734"/>
            <a:ext cx="1345" cy="1991079"/>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01809" y="4065519"/>
            <a:ext cx="0" cy="161345"/>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582735" y="4080035"/>
            <a:ext cx="0" cy="16134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7" name="Right Brace 26"/>
          <p:cNvSpPr/>
          <p:nvPr/>
        </p:nvSpPr>
        <p:spPr>
          <a:xfrm rot="5400000">
            <a:off x="1800328" y="3981805"/>
            <a:ext cx="283350" cy="18487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8" name="TextBox 27"/>
          <p:cNvSpPr txBox="1"/>
          <p:nvPr/>
        </p:nvSpPr>
        <p:spPr>
          <a:xfrm>
            <a:off x="287820" y="5272990"/>
            <a:ext cx="2785067" cy="1600438"/>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Ensure provisions of GTAC are well-understood before inviting mark-ups</a:t>
            </a:r>
          </a:p>
          <a:p>
            <a:pPr marL="285750" indent="-285750">
              <a:buFont typeface="Arial" panose="020B0604020202020204" pitchFamily="34" charset="0"/>
              <a:buChar char="•"/>
            </a:pPr>
            <a:endParaRPr lang="en-N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Enable further revisions to be made to better achieve intent and eliminate ambiguities</a:t>
            </a:r>
          </a:p>
        </p:txBody>
      </p:sp>
      <p:sp>
        <p:nvSpPr>
          <p:cNvPr id="29" name="Right Brace 28"/>
          <p:cNvSpPr/>
          <p:nvPr/>
        </p:nvSpPr>
        <p:spPr>
          <a:xfrm rot="5400000">
            <a:off x="3825809" y="4028391"/>
            <a:ext cx="276092" cy="17628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0" name="TextBox 29"/>
          <p:cNvSpPr txBox="1"/>
          <p:nvPr/>
        </p:nvSpPr>
        <p:spPr>
          <a:xfrm>
            <a:off x="3082425" y="5272990"/>
            <a:ext cx="1904993" cy="1815882"/>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Allow stakeholders to propose improvements and highlight any remaining concerns on design</a:t>
            </a:r>
          </a:p>
        </p:txBody>
      </p:sp>
      <p:sp>
        <p:nvSpPr>
          <p:cNvPr id="31" name="Right Brace 30"/>
          <p:cNvSpPr/>
          <p:nvPr/>
        </p:nvSpPr>
        <p:spPr>
          <a:xfrm rot="5400000">
            <a:off x="5783344" y="3983800"/>
            <a:ext cx="283347" cy="1875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2" name="TextBox 31"/>
          <p:cNvSpPr txBox="1"/>
          <p:nvPr/>
        </p:nvSpPr>
        <p:spPr>
          <a:xfrm>
            <a:off x="4996956" y="5272990"/>
            <a:ext cx="1865661" cy="1169551"/>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Time for First Gas to review proposed changes and submissions</a:t>
            </a:r>
          </a:p>
        </p:txBody>
      </p:sp>
      <p:sp>
        <p:nvSpPr>
          <p:cNvPr id="33" name="Right Brace 32"/>
          <p:cNvSpPr/>
          <p:nvPr/>
        </p:nvSpPr>
        <p:spPr>
          <a:xfrm rot="5400000">
            <a:off x="8216950" y="3574643"/>
            <a:ext cx="291303" cy="26855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4" name="TextBox 33"/>
          <p:cNvSpPr txBox="1"/>
          <p:nvPr/>
        </p:nvSpPr>
        <p:spPr>
          <a:xfrm>
            <a:off x="7019819" y="5216703"/>
            <a:ext cx="2737491" cy="1384995"/>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Allow stakeholders further opportunity to address any unresolved issues (including issues raised by other parties prior to submission of final GTAC)</a:t>
            </a:r>
          </a:p>
        </p:txBody>
      </p:sp>
      <p:cxnSp>
        <p:nvCxnSpPr>
          <p:cNvPr id="35" name="Straight Connector 34"/>
          <p:cNvCxnSpPr/>
          <p:nvPr/>
        </p:nvCxnSpPr>
        <p:spPr>
          <a:xfrm flipH="1" flipV="1">
            <a:off x="2134423" y="3111747"/>
            <a:ext cx="1179" cy="1284466"/>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22283" y="3013409"/>
            <a:ext cx="14236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Initial run through session</a:t>
            </a:r>
            <a:br>
              <a:rPr lang="en-NZ" sz="1400" dirty="0">
                <a:solidFill>
                  <a:prstClr val="black"/>
                </a:solidFill>
                <a:latin typeface="Arial" panose="020B0604020202020204" pitchFamily="34" charset="0"/>
                <a:cs typeface="Arial" panose="020B0604020202020204" pitchFamily="34" charset="0"/>
              </a:rPr>
            </a:br>
            <a:r>
              <a:rPr lang="en-NZ" sz="1400" dirty="0">
                <a:solidFill>
                  <a:prstClr val="black"/>
                </a:solidFill>
                <a:latin typeface="Arial" panose="020B0604020202020204" pitchFamily="34" charset="0"/>
                <a:cs typeface="Arial" panose="020B0604020202020204" pitchFamily="34" charset="0"/>
              </a:rPr>
              <a:t>(17 August)</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489134" y="2252734"/>
            <a:ext cx="142363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2-day workshop</a:t>
            </a:r>
            <a:br>
              <a:rPr lang="en-NZ" sz="1400" dirty="0">
                <a:solidFill>
                  <a:prstClr val="black"/>
                </a:solidFill>
                <a:latin typeface="Arial" panose="020B0604020202020204" pitchFamily="34" charset="0"/>
                <a:cs typeface="Arial" panose="020B0604020202020204" pitchFamily="34" charset="0"/>
              </a:rPr>
            </a:br>
            <a:r>
              <a:rPr lang="en-NZ" sz="1400" dirty="0">
                <a:solidFill>
                  <a:prstClr val="black"/>
                </a:solidFill>
                <a:latin typeface="Arial" panose="020B0604020202020204" pitchFamily="34" charset="0"/>
                <a:cs typeface="Arial" panose="020B0604020202020204" pitchFamily="34" charset="0"/>
              </a:rPr>
              <a:t>(24-25 August)</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7115084" y="3532166"/>
            <a:ext cx="26274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See GIC paper “Proposed approach to GTAC assessment” for further details on this stage</a:t>
            </a:r>
          </a:p>
        </p:txBody>
      </p:sp>
      <p:cxnSp>
        <p:nvCxnSpPr>
          <p:cNvPr id="39" name="Straight Connector 38"/>
          <p:cNvCxnSpPr/>
          <p:nvPr/>
        </p:nvCxnSpPr>
        <p:spPr>
          <a:xfrm flipH="1" flipV="1">
            <a:off x="3812370" y="2977436"/>
            <a:ext cx="1292" cy="126394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61457" y="2191169"/>
            <a:ext cx="172596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latin typeface="Arial" panose="020B0604020202020204" pitchFamily="34" charset="0"/>
                <a:cs typeface="Arial" panose="020B0604020202020204" pitchFamily="34" charset="0"/>
              </a:rPr>
              <a:t>Workshop on revised draft GTAC</a:t>
            </a:r>
            <a:br>
              <a:rPr lang="en-NZ" sz="1400" dirty="0">
                <a:latin typeface="Arial" panose="020B0604020202020204" pitchFamily="34" charset="0"/>
                <a:cs typeface="Arial" panose="020B0604020202020204" pitchFamily="34" charset="0"/>
              </a:rPr>
            </a:br>
            <a:r>
              <a:rPr lang="en-NZ" sz="1400" dirty="0">
                <a:latin typeface="Arial" panose="020B0604020202020204" pitchFamily="34" charset="0"/>
                <a:cs typeface="Arial" panose="020B0604020202020204" pitchFamily="34" charset="0"/>
              </a:rPr>
              <a:t>(15 September)</a:t>
            </a:r>
            <a:endParaRPr kumimoji="0" lang="en-NZ"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4952302" y="2221161"/>
            <a:ext cx="206751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latin typeface="Arial" panose="020B0604020202020204" pitchFamily="34" charset="0"/>
                <a:cs typeface="Arial" panose="020B0604020202020204" pitchFamily="34" charset="0"/>
              </a:rPr>
              <a:t>Cross-submissions on revised draft GTAC due</a:t>
            </a:r>
            <a:br>
              <a:rPr lang="en-NZ" sz="1400" dirty="0">
                <a:latin typeface="Arial" panose="020B0604020202020204" pitchFamily="34" charset="0"/>
                <a:cs typeface="Arial" panose="020B0604020202020204" pitchFamily="34" charset="0"/>
              </a:rPr>
            </a:br>
            <a:r>
              <a:rPr lang="en-NZ" sz="1400" dirty="0">
                <a:latin typeface="Arial" panose="020B0604020202020204" pitchFamily="34" charset="0"/>
                <a:cs typeface="Arial" panose="020B0604020202020204" pitchFamily="34" charset="0"/>
              </a:rPr>
              <a:t>(18 October)*</a:t>
            </a:r>
            <a:endParaRPr kumimoji="0" lang="en-NZ"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43" name="Straight Connector 42"/>
          <p:cNvCxnSpPr/>
          <p:nvPr/>
        </p:nvCxnSpPr>
        <p:spPr>
          <a:xfrm flipH="1" flipV="1">
            <a:off x="5953251" y="2973806"/>
            <a:ext cx="1292" cy="126394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382130" y="6746564"/>
            <a:ext cx="368977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latin typeface="Arial" panose="020B0604020202020204" pitchFamily="34" charset="0"/>
                <a:cs typeface="Arial" panose="020B0604020202020204" pitchFamily="34" charset="0"/>
              </a:rPr>
              <a:t>* To be reviewed at 15 September to ensure best possible use of available time </a:t>
            </a:r>
            <a:endParaRPr kumimoji="0" lang="en-NZ"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 name="Oval 2"/>
          <p:cNvSpPr/>
          <p:nvPr/>
        </p:nvSpPr>
        <p:spPr>
          <a:xfrm rot="2280723">
            <a:off x="2349082" y="1333377"/>
            <a:ext cx="2668007" cy="1524955"/>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a:off x="4391110" y="1348156"/>
            <a:ext cx="1678917" cy="369332"/>
          </a:xfrm>
          <a:prstGeom prst="rect">
            <a:avLst/>
          </a:prstGeom>
          <a:noFill/>
        </p:spPr>
        <p:txBody>
          <a:bodyPr wrap="square" rtlCol="0">
            <a:spAutoFit/>
          </a:bodyPr>
          <a:lstStyle/>
          <a:p>
            <a:r>
              <a:rPr lang="en-NZ" sz="1800" dirty="0">
                <a:solidFill>
                  <a:srgbClr val="C00000"/>
                </a:solidFill>
              </a:rPr>
              <a:t>We are here</a:t>
            </a:r>
          </a:p>
        </p:txBody>
      </p:sp>
      <p:sp>
        <p:nvSpPr>
          <p:cNvPr id="6" name="TextBox 5"/>
          <p:cNvSpPr txBox="1"/>
          <p:nvPr/>
        </p:nvSpPr>
        <p:spPr>
          <a:xfrm>
            <a:off x="2708186" y="5346043"/>
            <a:ext cx="567464" cy="584775"/>
          </a:xfrm>
          <a:prstGeom prst="rect">
            <a:avLst/>
          </a:prstGeom>
          <a:noFill/>
        </p:spPr>
        <p:txBody>
          <a:bodyPr wrap="square" rtlCol="0">
            <a:spAutoFit/>
          </a:bodyPr>
          <a:lstStyle/>
          <a:p>
            <a:r>
              <a:rPr lang="en-NZ" sz="3200" b="1" dirty="0">
                <a:solidFill>
                  <a:schemeClr val="accent5">
                    <a:lumMod val="75000"/>
                  </a:schemeClr>
                </a:solidFill>
                <a:sym typeface="Wingdings" panose="05000000000000000000" pitchFamily="2" charset="2"/>
              </a:rPr>
              <a:t></a:t>
            </a:r>
            <a:endParaRPr lang="en-NZ" sz="3200" b="1" dirty="0">
              <a:solidFill>
                <a:schemeClr val="accent5">
                  <a:lumMod val="75000"/>
                </a:schemeClr>
              </a:solidFill>
            </a:endParaRPr>
          </a:p>
        </p:txBody>
      </p:sp>
      <p:sp>
        <p:nvSpPr>
          <p:cNvPr id="44" name="TextBox 43"/>
          <p:cNvSpPr txBox="1"/>
          <p:nvPr/>
        </p:nvSpPr>
        <p:spPr>
          <a:xfrm>
            <a:off x="2759638" y="6415576"/>
            <a:ext cx="400871" cy="584775"/>
          </a:xfrm>
          <a:prstGeom prst="rect">
            <a:avLst/>
          </a:prstGeom>
          <a:noFill/>
        </p:spPr>
        <p:txBody>
          <a:bodyPr wrap="square" rtlCol="0">
            <a:spAutoFit/>
          </a:bodyPr>
          <a:lstStyle/>
          <a:p>
            <a:r>
              <a:rPr lang="en-NZ" sz="3200" b="1" dirty="0">
                <a:solidFill>
                  <a:schemeClr val="accent5">
                    <a:lumMod val="75000"/>
                  </a:schemeClr>
                </a:solidFill>
                <a:sym typeface="Wingdings" panose="05000000000000000000" pitchFamily="2" charset="2"/>
              </a:rPr>
              <a:t></a:t>
            </a:r>
            <a:endParaRPr lang="en-NZ" sz="3200" b="1" dirty="0">
              <a:solidFill>
                <a:schemeClr val="accent5">
                  <a:lumMod val="75000"/>
                </a:schemeClr>
              </a:solidFill>
            </a:endParaRPr>
          </a:p>
        </p:txBody>
      </p:sp>
    </p:spTree>
    <p:extLst>
      <p:ext uri="{BB962C8B-B14F-4D97-AF65-F5344CB8AC3E}">
        <p14:creationId xmlns:p14="http://schemas.microsoft.com/office/powerpoint/2010/main" val="178210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089" y="3648310"/>
            <a:ext cx="9089390" cy="1620771"/>
          </a:xfrm>
        </p:spPr>
        <p:txBody>
          <a:bodyPr/>
          <a:lstStyle/>
          <a:p>
            <a:pPr algn="ctr"/>
            <a:r>
              <a:rPr lang="en-NZ" sz="3200" dirty="0">
                <a:solidFill>
                  <a:schemeClr val="tx1"/>
                </a:solidFill>
              </a:rPr>
              <a:t>Updated information on zones and pricing</a:t>
            </a:r>
            <a:br>
              <a:rPr lang="en-NZ" sz="3200" dirty="0">
                <a:solidFill>
                  <a:schemeClr val="tx1"/>
                </a:solidFill>
              </a:rPr>
            </a:br>
            <a:endParaRPr lang="en-NZ" b="0" dirty="0">
              <a:solidFill>
                <a:schemeClr val="tx1"/>
              </a:solidFill>
            </a:endParaRPr>
          </a:p>
        </p:txBody>
      </p:sp>
      <p:sp>
        <p:nvSpPr>
          <p:cNvPr id="5"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6</a:t>
            </a:fld>
            <a:endParaRPr lang="en-NZ" sz="1400" dirty="0"/>
          </a:p>
        </p:txBody>
      </p:sp>
    </p:spTree>
    <p:extLst>
      <p:ext uri="{BB962C8B-B14F-4D97-AF65-F5344CB8AC3E}">
        <p14:creationId xmlns:p14="http://schemas.microsoft.com/office/powerpoint/2010/main" val="404700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417706" y="7008174"/>
            <a:ext cx="2495127" cy="402567"/>
          </a:xfrm>
        </p:spPr>
        <p:txBody>
          <a:bodyPr/>
          <a:lstStyle/>
          <a:p>
            <a:pPr algn="r"/>
            <a:fld id="{6024287E-C819-4B81-ADE4-C836522F99EB}" type="slidenum">
              <a:rPr lang="en-NZ" sz="1400" smtClean="0"/>
              <a:pPr algn="r"/>
              <a:t>7</a:t>
            </a:fld>
            <a:endParaRPr lang="en-NZ" sz="1400" dirty="0"/>
          </a:p>
        </p:txBody>
      </p:sp>
      <p:pic>
        <p:nvPicPr>
          <p:cNvPr id="23" name="Picture 2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438" y="1416781"/>
            <a:ext cx="4808415" cy="6144482"/>
          </a:xfrm>
          <a:prstGeom prst="rect">
            <a:avLst/>
          </a:prstGeom>
          <a:pattFill prst="pct5">
            <a:fgClr>
              <a:schemeClr val="accent1"/>
            </a:fgClr>
            <a:bgClr>
              <a:schemeClr val="bg1"/>
            </a:bgClr>
          </a:pattFill>
        </p:spPr>
      </p:pic>
      <p:sp>
        <p:nvSpPr>
          <p:cNvPr id="24" name="TextBox 23"/>
          <p:cNvSpPr txBox="1"/>
          <p:nvPr/>
        </p:nvSpPr>
        <p:spPr>
          <a:xfrm>
            <a:off x="3881731" y="5400653"/>
            <a:ext cx="63615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a:t>
            </a:r>
          </a:p>
        </p:txBody>
      </p:sp>
      <p:sp>
        <p:nvSpPr>
          <p:cNvPr id="26" name="TextBox 25"/>
          <p:cNvSpPr txBox="1"/>
          <p:nvPr/>
        </p:nvSpPr>
        <p:spPr>
          <a:xfrm>
            <a:off x="4313099" y="4498618"/>
            <a:ext cx="58262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2</a:t>
            </a:r>
          </a:p>
        </p:txBody>
      </p:sp>
      <p:sp>
        <p:nvSpPr>
          <p:cNvPr id="27" name="TextBox 26"/>
          <p:cNvSpPr txBox="1"/>
          <p:nvPr/>
        </p:nvSpPr>
        <p:spPr>
          <a:xfrm>
            <a:off x="4074974" y="3639909"/>
            <a:ext cx="6096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3</a:t>
            </a:r>
          </a:p>
        </p:txBody>
      </p:sp>
      <p:sp>
        <p:nvSpPr>
          <p:cNvPr id="28" name="TextBox 27"/>
          <p:cNvSpPr txBox="1"/>
          <p:nvPr/>
        </p:nvSpPr>
        <p:spPr>
          <a:xfrm>
            <a:off x="4005082" y="2955268"/>
            <a:ext cx="58551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4</a:t>
            </a:r>
          </a:p>
        </p:txBody>
      </p:sp>
      <p:sp>
        <p:nvSpPr>
          <p:cNvPr id="29" name="TextBox 28"/>
          <p:cNvSpPr txBox="1"/>
          <p:nvPr/>
        </p:nvSpPr>
        <p:spPr>
          <a:xfrm>
            <a:off x="5141774" y="3864012"/>
            <a:ext cx="56737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6</a:t>
            </a:r>
          </a:p>
        </p:txBody>
      </p:sp>
      <p:sp>
        <p:nvSpPr>
          <p:cNvPr id="30" name="TextBox 29"/>
          <p:cNvSpPr txBox="1"/>
          <p:nvPr/>
        </p:nvSpPr>
        <p:spPr>
          <a:xfrm>
            <a:off x="5009049" y="4855375"/>
            <a:ext cx="69217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11</a:t>
            </a:r>
          </a:p>
        </p:txBody>
      </p:sp>
      <p:sp>
        <p:nvSpPr>
          <p:cNvPr id="31" name="TextBox 30"/>
          <p:cNvSpPr txBox="1"/>
          <p:nvPr/>
        </p:nvSpPr>
        <p:spPr>
          <a:xfrm>
            <a:off x="5817084" y="3947686"/>
            <a:ext cx="69853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12</a:t>
            </a:r>
          </a:p>
        </p:txBody>
      </p:sp>
      <p:sp>
        <p:nvSpPr>
          <p:cNvPr id="32" name="TextBox 31"/>
          <p:cNvSpPr txBox="1"/>
          <p:nvPr/>
        </p:nvSpPr>
        <p:spPr>
          <a:xfrm>
            <a:off x="5808570" y="4926196"/>
            <a:ext cx="70620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13</a:t>
            </a:r>
          </a:p>
        </p:txBody>
      </p:sp>
      <p:sp>
        <p:nvSpPr>
          <p:cNvPr id="33" name="TextBox 32"/>
          <p:cNvSpPr txBox="1"/>
          <p:nvPr/>
        </p:nvSpPr>
        <p:spPr>
          <a:xfrm>
            <a:off x="6357169" y="4424320"/>
            <a:ext cx="6944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14</a:t>
            </a:r>
          </a:p>
        </p:txBody>
      </p:sp>
      <p:sp>
        <p:nvSpPr>
          <p:cNvPr id="34" name="TextBox 33"/>
          <p:cNvSpPr txBox="1"/>
          <p:nvPr/>
        </p:nvSpPr>
        <p:spPr>
          <a:xfrm>
            <a:off x="7010373" y="4888722"/>
            <a:ext cx="70315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15</a:t>
            </a:r>
          </a:p>
        </p:txBody>
      </p:sp>
      <p:sp>
        <p:nvSpPr>
          <p:cNvPr id="35" name="TextBox 34"/>
          <p:cNvSpPr txBox="1"/>
          <p:nvPr/>
        </p:nvSpPr>
        <p:spPr>
          <a:xfrm>
            <a:off x="4541395" y="5885833"/>
            <a:ext cx="59058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7</a:t>
            </a:r>
          </a:p>
        </p:txBody>
      </p:sp>
      <p:sp>
        <p:nvSpPr>
          <p:cNvPr id="36" name="TextBox 35"/>
          <p:cNvSpPr txBox="1"/>
          <p:nvPr/>
        </p:nvSpPr>
        <p:spPr>
          <a:xfrm>
            <a:off x="4151174" y="7008174"/>
            <a:ext cx="73342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10</a:t>
            </a:r>
          </a:p>
        </p:txBody>
      </p:sp>
      <p:sp>
        <p:nvSpPr>
          <p:cNvPr id="38" name="TextBox 37"/>
          <p:cNvSpPr txBox="1"/>
          <p:nvPr/>
        </p:nvSpPr>
        <p:spPr>
          <a:xfrm>
            <a:off x="6172072" y="5973215"/>
            <a:ext cx="70325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9</a:t>
            </a:r>
          </a:p>
        </p:txBody>
      </p:sp>
      <p:sp>
        <p:nvSpPr>
          <p:cNvPr id="40" name="TextBox 39"/>
          <p:cNvSpPr txBox="1"/>
          <p:nvPr/>
        </p:nvSpPr>
        <p:spPr>
          <a:xfrm>
            <a:off x="5219616" y="6404897"/>
            <a:ext cx="588954"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8</a:t>
            </a:r>
          </a:p>
        </p:txBody>
      </p:sp>
      <p:sp>
        <p:nvSpPr>
          <p:cNvPr id="68" name="TextBox 67"/>
          <p:cNvSpPr txBox="1"/>
          <p:nvPr/>
        </p:nvSpPr>
        <p:spPr>
          <a:xfrm>
            <a:off x="6930202" y="5948539"/>
            <a:ext cx="1433685"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+ 15 Dedicated Delivery Points</a:t>
            </a:r>
          </a:p>
        </p:txBody>
      </p:sp>
      <p:sp>
        <p:nvSpPr>
          <p:cNvPr id="69" name="TextBox 68"/>
          <p:cNvSpPr txBox="1"/>
          <p:nvPr/>
        </p:nvSpPr>
        <p:spPr>
          <a:xfrm>
            <a:off x="6930201" y="6625647"/>
            <a:ext cx="143368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 Receipt Zone</a:t>
            </a:r>
          </a:p>
        </p:txBody>
      </p:sp>
      <p:sp>
        <p:nvSpPr>
          <p:cNvPr id="41"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Updated information on zones</a:t>
            </a:r>
          </a:p>
        </p:txBody>
      </p:sp>
      <p:sp>
        <p:nvSpPr>
          <p:cNvPr id="42" name="TextBox 41"/>
          <p:cNvSpPr txBox="1"/>
          <p:nvPr/>
        </p:nvSpPr>
        <p:spPr>
          <a:xfrm>
            <a:off x="5009049" y="4252098"/>
            <a:ext cx="58262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5</a:t>
            </a:r>
          </a:p>
        </p:txBody>
      </p:sp>
      <p:sp>
        <p:nvSpPr>
          <p:cNvPr id="4" name="TextBox 3"/>
          <p:cNvSpPr txBox="1"/>
          <p:nvPr/>
        </p:nvSpPr>
        <p:spPr>
          <a:xfrm>
            <a:off x="318499" y="2468429"/>
            <a:ext cx="2921083" cy="3477875"/>
          </a:xfrm>
          <a:prstGeom prst="rect">
            <a:avLst/>
          </a:prstGeom>
          <a:noFill/>
        </p:spPr>
        <p:txBody>
          <a:bodyPr wrap="square" rtlCol="0">
            <a:spAutoFit/>
          </a:bodyPr>
          <a:lstStyle/>
          <a:p>
            <a:pPr marL="342900" indent="-342900">
              <a:buFont typeface="Arial" panose="020B0604020202020204" pitchFamily="34" charset="0"/>
              <a:buChar char="•"/>
            </a:pPr>
            <a:r>
              <a:rPr lang="en-NZ" sz="2000" dirty="0"/>
              <a:t>Number of delivery zones reduced from 17 to 15</a:t>
            </a:r>
          </a:p>
          <a:p>
            <a:pPr marL="342900" indent="-342900">
              <a:buFont typeface="Arial" panose="020B0604020202020204" pitchFamily="34" charset="0"/>
              <a:buChar char="•"/>
            </a:pPr>
            <a:r>
              <a:rPr lang="en-NZ" sz="2000" dirty="0"/>
              <a:t>Smaller dedicated delivery points integrated into zones (reducing DDPs from 37 to 15)</a:t>
            </a:r>
          </a:p>
          <a:p>
            <a:pPr marL="342900" indent="-342900">
              <a:buFont typeface="Arial" panose="020B0604020202020204" pitchFamily="34" charset="0"/>
              <a:buChar char="•"/>
            </a:pPr>
            <a:r>
              <a:rPr lang="en-NZ" sz="2000" dirty="0"/>
              <a:t>Spreadsheet on GIC website maps DPs to zones</a:t>
            </a:r>
          </a:p>
        </p:txBody>
      </p:sp>
      <p:sp>
        <p:nvSpPr>
          <p:cNvPr id="25" name="Slide Number Placeholder 1"/>
          <p:cNvSpPr txBox="1">
            <a:spLocks/>
          </p:cNvSpPr>
          <p:nvPr/>
        </p:nvSpPr>
        <p:spPr>
          <a:xfrm>
            <a:off x="7663604" y="7008174"/>
            <a:ext cx="2495127" cy="402567"/>
          </a:xfrm>
          <a:prstGeom prst="rect">
            <a:avLst/>
          </a:prstGeom>
        </p:spPr>
        <p:txBody>
          <a:bodyPr lIns="99569" tIns="49785" rIns="99569" bIns="49785"/>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fld id="{6024287E-C819-4B81-ADE4-C836522F99EB}" type="slidenum">
              <a:rPr lang="en-NZ" sz="1400" smtClean="0"/>
              <a:pPr algn="r"/>
              <a:t>7</a:t>
            </a:fld>
            <a:endParaRPr lang="en-NZ" sz="1400" dirty="0"/>
          </a:p>
        </p:txBody>
      </p:sp>
    </p:spTree>
    <p:extLst>
      <p:ext uri="{BB962C8B-B14F-4D97-AF65-F5344CB8AC3E}">
        <p14:creationId xmlns:p14="http://schemas.microsoft.com/office/powerpoint/2010/main" val="299201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417706" y="7008174"/>
            <a:ext cx="2495127" cy="402567"/>
          </a:xfrm>
        </p:spPr>
        <p:txBody>
          <a:bodyPr/>
          <a:lstStyle/>
          <a:p>
            <a:pPr algn="r"/>
            <a:fld id="{6024287E-C819-4B81-ADE4-C836522F99EB}" type="slidenum">
              <a:rPr lang="en-NZ" sz="1400" smtClean="0"/>
              <a:pPr algn="r"/>
              <a:t>8</a:t>
            </a:fld>
            <a:endParaRPr lang="en-NZ" sz="1400" dirty="0"/>
          </a:p>
        </p:txBody>
      </p:sp>
      <p:pic>
        <p:nvPicPr>
          <p:cNvPr id="23" name="Picture 2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438" y="1416781"/>
            <a:ext cx="4808415" cy="6144482"/>
          </a:xfrm>
          <a:prstGeom prst="rect">
            <a:avLst/>
          </a:prstGeom>
          <a:pattFill prst="pct5">
            <a:fgClr>
              <a:schemeClr val="accent1"/>
            </a:fgClr>
            <a:bgClr>
              <a:schemeClr val="bg1"/>
            </a:bgClr>
          </a:pattFill>
        </p:spPr>
      </p:pic>
      <p:sp>
        <p:nvSpPr>
          <p:cNvPr id="24" name="TextBox 23"/>
          <p:cNvSpPr txBox="1"/>
          <p:nvPr/>
        </p:nvSpPr>
        <p:spPr>
          <a:xfrm>
            <a:off x="3881731" y="5400653"/>
            <a:ext cx="63615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a:t>
            </a:r>
          </a:p>
        </p:txBody>
      </p:sp>
      <p:sp>
        <p:nvSpPr>
          <p:cNvPr id="26" name="TextBox 25"/>
          <p:cNvSpPr txBox="1"/>
          <p:nvPr/>
        </p:nvSpPr>
        <p:spPr>
          <a:xfrm>
            <a:off x="4313099" y="4498618"/>
            <a:ext cx="58262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2</a:t>
            </a:r>
          </a:p>
        </p:txBody>
      </p:sp>
      <p:sp>
        <p:nvSpPr>
          <p:cNvPr id="27" name="TextBox 26"/>
          <p:cNvSpPr txBox="1"/>
          <p:nvPr/>
        </p:nvSpPr>
        <p:spPr>
          <a:xfrm>
            <a:off x="4074974" y="3639909"/>
            <a:ext cx="6096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3</a:t>
            </a:r>
          </a:p>
        </p:txBody>
      </p:sp>
      <p:sp>
        <p:nvSpPr>
          <p:cNvPr id="28" name="TextBox 27"/>
          <p:cNvSpPr txBox="1"/>
          <p:nvPr/>
        </p:nvSpPr>
        <p:spPr>
          <a:xfrm>
            <a:off x="4005082" y="2955268"/>
            <a:ext cx="58551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4</a:t>
            </a:r>
          </a:p>
        </p:txBody>
      </p:sp>
      <p:sp>
        <p:nvSpPr>
          <p:cNvPr id="29" name="TextBox 28"/>
          <p:cNvSpPr txBox="1"/>
          <p:nvPr/>
        </p:nvSpPr>
        <p:spPr>
          <a:xfrm>
            <a:off x="5141774" y="3864012"/>
            <a:ext cx="56737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6</a:t>
            </a:r>
          </a:p>
        </p:txBody>
      </p:sp>
      <p:sp>
        <p:nvSpPr>
          <p:cNvPr id="30" name="TextBox 29"/>
          <p:cNvSpPr txBox="1"/>
          <p:nvPr/>
        </p:nvSpPr>
        <p:spPr>
          <a:xfrm>
            <a:off x="5009049" y="4855375"/>
            <a:ext cx="69217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11</a:t>
            </a:r>
          </a:p>
        </p:txBody>
      </p:sp>
      <p:sp>
        <p:nvSpPr>
          <p:cNvPr id="31" name="TextBox 30"/>
          <p:cNvSpPr txBox="1"/>
          <p:nvPr/>
        </p:nvSpPr>
        <p:spPr>
          <a:xfrm>
            <a:off x="5817084" y="3947686"/>
            <a:ext cx="69853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12</a:t>
            </a:r>
          </a:p>
        </p:txBody>
      </p:sp>
      <p:sp>
        <p:nvSpPr>
          <p:cNvPr id="32" name="TextBox 31"/>
          <p:cNvSpPr txBox="1"/>
          <p:nvPr/>
        </p:nvSpPr>
        <p:spPr>
          <a:xfrm>
            <a:off x="5808570" y="4926196"/>
            <a:ext cx="70620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13</a:t>
            </a:r>
          </a:p>
        </p:txBody>
      </p:sp>
      <p:sp>
        <p:nvSpPr>
          <p:cNvPr id="33" name="TextBox 32"/>
          <p:cNvSpPr txBox="1"/>
          <p:nvPr/>
        </p:nvSpPr>
        <p:spPr>
          <a:xfrm>
            <a:off x="6357169" y="4424320"/>
            <a:ext cx="6944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14</a:t>
            </a:r>
          </a:p>
        </p:txBody>
      </p:sp>
      <p:sp>
        <p:nvSpPr>
          <p:cNvPr id="34" name="TextBox 33"/>
          <p:cNvSpPr txBox="1"/>
          <p:nvPr/>
        </p:nvSpPr>
        <p:spPr>
          <a:xfrm>
            <a:off x="7010373" y="4888722"/>
            <a:ext cx="70315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15</a:t>
            </a:r>
          </a:p>
        </p:txBody>
      </p:sp>
      <p:sp>
        <p:nvSpPr>
          <p:cNvPr id="35" name="TextBox 34"/>
          <p:cNvSpPr txBox="1"/>
          <p:nvPr/>
        </p:nvSpPr>
        <p:spPr>
          <a:xfrm>
            <a:off x="4541395" y="5885833"/>
            <a:ext cx="59058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7</a:t>
            </a:r>
          </a:p>
        </p:txBody>
      </p:sp>
      <p:sp>
        <p:nvSpPr>
          <p:cNvPr id="36" name="TextBox 35"/>
          <p:cNvSpPr txBox="1"/>
          <p:nvPr/>
        </p:nvSpPr>
        <p:spPr>
          <a:xfrm>
            <a:off x="4237696" y="6731176"/>
            <a:ext cx="73342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10</a:t>
            </a:r>
          </a:p>
        </p:txBody>
      </p:sp>
      <p:sp>
        <p:nvSpPr>
          <p:cNvPr id="38" name="TextBox 37"/>
          <p:cNvSpPr txBox="1"/>
          <p:nvPr/>
        </p:nvSpPr>
        <p:spPr>
          <a:xfrm>
            <a:off x="6172072" y="5973215"/>
            <a:ext cx="70325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9</a:t>
            </a:r>
          </a:p>
        </p:txBody>
      </p:sp>
      <p:sp>
        <p:nvSpPr>
          <p:cNvPr id="40" name="TextBox 39"/>
          <p:cNvSpPr txBox="1"/>
          <p:nvPr/>
        </p:nvSpPr>
        <p:spPr>
          <a:xfrm>
            <a:off x="5219616" y="6404897"/>
            <a:ext cx="588954"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8</a:t>
            </a:r>
          </a:p>
        </p:txBody>
      </p:sp>
      <p:sp>
        <p:nvSpPr>
          <p:cNvPr id="41"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Updated Illustration of Zonal Postage Stamp Prices</a:t>
            </a:r>
          </a:p>
        </p:txBody>
      </p:sp>
      <p:sp>
        <p:nvSpPr>
          <p:cNvPr id="42" name="TextBox 41"/>
          <p:cNvSpPr txBox="1"/>
          <p:nvPr/>
        </p:nvSpPr>
        <p:spPr>
          <a:xfrm>
            <a:off x="5009049" y="4252098"/>
            <a:ext cx="58262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5</a:t>
            </a:r>
          </a:p>
        </p:txBody>
      </p:sp>
      <p:sp>
        <p:nvSpPr>
          <p:cNvPr id="25" name="TextBox 24"/>
          <p:cNvSpPr txBox="1"/>
          <p:nvPr/>
        </p:nvSpPr>
        <p:spPr>
          <a:xfrm>
            <a:off x="7754264" y="2616714"/>
            <a:ext cx="2090867" cy="646331"/>
          </a:xfrm>
          <a:prstGeom prst="rect">
            <a:avLst/>
          </a:prstGeom>
          <a:noFill/>
        </p:spPr>
        <p:txBody>
          <a:bodyPr wrap="square" rtlCol="0">
            <a:spAutoFit/>
          </a:bodyPr>
          <a:lstStyle/>
          <a:p>
            <a:pPr algn="ctr"/>
            <a:r>
              <a:rPr lang="en-NZ" sz="1800" dirty="0">
                <a:solidFill>
                  <a:srgbClr val="C00000"/>
                </a:solidFill>
              </a:rPr>
              <a:t>(Revenue / Volume) </a:t>
            </a:r>
          </a:p>
        </p:txBody>
      </p:sp>
      <p:sp>
        <p:nvSpPr>
          <p:cNvPr id="37" name="TextBox 36"/>
          <p:cNvSpPr txBox="1"/>
          <p:nvPr/>
        </p:nvSpPr>
        <p:spPr>
          <a:xfrm>
            <a:off x="7010373" y="1705265"/>
            <a:ext cx="3400528" cy="923330"/>
          </a:xfrm>
          <a:prstGeom prst="rect">
            <a:avLst/>
          </a:prstGeom>
          <a:noFill/>
        </p:spPr>
        <p:txBody>
          <a:bodyPr wrap="square" rtlCol="0">
            <a:spAutoFit/>
          </a:bodyPr>
          <a:lstStyle/>
          <a:p>
            <a:pPr algn="ctr"/>
            <a:r>
              <a:rPr lang="en-NZ" sz="1800" dirty="0">
                <a:solidFill>
                  <a:srgbClr val="C00000"/>
                </a:solidFill>
              </a:rPr>
              <a:t>This shows approximately how much is paid per GJ for gas transmission</a:t>
            </a:r>
          </a:p>
        </p:txBody>
      </p:sp>
      <p:sp>
        <p:nvSpPr>
          <p:cNvPr id="39" name="TextBox 38"/>
          <p:cNvSpPr txBox="1"/>
          <p:nvPr/>
        </p:nvSpPr>
        <p:spPr>
          <a:xfrm>
            <a:off x="2873261" y="5339098"/>
            <a:ext cx="809050" cy="369332"/>
          </a:xfrm>
          <a:prstGeom prst="rect">
            <a:avLst/>
          </a:prstGeom>
          <a:noFill/>
        </p:spPr>
        <p:txBody>
          <a:bodyPr wrap="square" rtlCol="0">
            <a:spAutoFit/>
          </a:bodyPr>
          <a:lstStyle/>
          <a:p>
            <a:r>
              <a:rPr lang="en-NZ" sz="1800" dirty="0">
                <a:solidFill>
                  <a:srgbClr val="C00000"/>
                </a:solidFill>
              </a:rPr>
              <a:t>$0.50</a:t>
            </a:r>
          </a:p>
        </p:txBody>
      </p:sp>
      <p:sp>
        <p:nvSpPr>
          <p:cNvPr id="43" name="TextBox 42"/>
          <p:cNvSpPr txBox="1"/>
          <p:nvPr/>
        </p:nvSpPr>
        <p:spPr>
          <a:xfrm>
            <a:off x="3072681" y="4735399"/>
            <a:ext cx="809050" cy="369332"/>
          </a:xfrm>
          <a:prstGeom prst="rect">
            <a:avLst/>
          </a:prstGeom>
          <a:noFill/>
        </p:spPr>
        <p:txBody>
          <a:bodyPr wrap="square" rtlCol="0">
            <a:spAutoFit/>
          </a:bodyPr>
          <a:lstStyle/>
          <a:p>
            <a:r>
              <a:rPr lang="en-NZ" sz="1800" dirty="0">
                <a:solidFill>
                  <a:srgbClr val="C00000"/>
                </a:solidFill>
              </a:rPr>
              <a:t>$2.00</a:t>
            </a:r>
          </a:p>
        </p:txBody>
      </p:sp>
      <p:sp>
        <p:nvSpPr>
          <p:cNvPr id="44" name="TextBox 43"/>
          <p:cNvSpPr txBox="1"/>
          <p:nvPr/>
        </p:nvSpPr>
        <p:spPr>
          <a:xfrm>
            <a:off x="3161166" y="3624719"/>
            <a:ext cx="809050" cy="369332"/>
          </a:xfrm>
          <a:prstGeom prst="rect">
            <a:avLst/>
          </a:prstGeom>
          <a:noFill/>
        </p:spPr>
        <p:txBody>
          <a:bodyPr wrap="square" rtlCol="0">
            <a:spAutoFit/>
          </a:bodyPr>
          <a:lstStyle/>
          <a:p>
            <a:r>
              <a:rPr lang="en-NZ" sz="1800" dirty="0">
                <a:solidFill>
                  <a:srgbClr val="C00000"/>
                </a:solidFill>
              </a:rPr>
              <a:t>$1.90</a:t>
            </a:r>
          </a:p>
        </p:txBody>
      </p:sp>
      <p:sp>
        <p:nvSpPr>
          <p:cNvPr id="45" name="TextBox 44"/>
          <p:cNvSpPr txBox="1"/>
          <p:nvPr/>
        </p:nvSpPr>
        <p:spPr>
          <a:xfrm>
            <a:off x="3115444" y="2893713"/>
            <a:ext cx="809050" cy="369332"/>
          </a:xfrm>
          <a:prstGeom prst="rect">
            <a:avLst/>
          </a:prstGeom>
          <a:noFill/>
        </p:spPr>
        <p:txBody>
          <a:bodyPr wrap="square" rtlCol="0">
            <a:spAutoFit/>
          </a:bodyPr>
          <a:lstStyle/>
          <a:p>
            <a:r>
              <a:rPr lang="en-NZ" sz="1800" dirty="0">
                <a:solidFill>
                  <a:srgbClr val="C00000"/>
                </a:solidFill>
              </a:rPr>
              <a:t>$2.30</a:t>
            </a:r>
          </a:p>
        </p:txBody>
      </p:sp>
      <p:sp>
        <p:nvSpPr>
          <p:cNvPr id="46" name="TextBox 45"/>
          <p:cNvSpPr txBox="1"/>
          <p:nvPr/>
        </p:nvSpPr>
        <p:spPr>
          <a:xfrm>
            <a:off x="2915827" y="4128853"/>
            <a:ext cx="809050" cy="369332"/>
          </a:xfrm>
          <a:prstGeom prst="rect">
            <a:avLst/>
          </a:prstGeom>
          <a:noFill/>
        </p:spPr>
        <p:txBody>
          <a:bodyPr wrap="square" rtlCol="0">
            <a:spAutoFit/>
          </a:bodyPr>
          <a:lstStyle/>
          <a:p>
            <a:r>
              <a:rPr lang="en-NZ" sz="1800" dirty="0">
                <a:solidFill>
                  <a:srgbClr val="C00000"/>
                </a:solidFill>
              </a:rPr>
              <a:t>$1.30</a:t>
            </a:r>
          </a:p>
        </p:txBody>
      </p:sp>
      <p:cxnSp>
        <p:nvCxnSpPr>
          <p:cNvPr id="47" name="Straight Connector 46"/>
          <p:cNvCxnSpPr/>
          <p:nvPr/>
        </p:nvCxnSpPr>
        <p:spPr>
          <a:xfrm flipH="1" flipV="1">
            <a:off x="3675464" y="4307876"/>
            <a:ext cx="1333585" cy="981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211368" y="2789781"/>
            <a:ext cx="809050" cy="369332"/>
          </a:xfrm>
          <a:prstGeom prst="rect">
            <a:avLst/>
          </a:prstGeom>
          <a:noFill/>
        </p:spPr>
        <p:txBody>
          <a:bodyPr wrap="square" rtlCol="0">
            <a:spAutoFit/>
          </a:bodyPr>
          <a:lstStyle/>
          <a:p>
            <a:r>
              <a:rPr lang="en-NZ" sz="1800" dirty="0">
                <a:solidFill>
                  <a:srgbClr val="C00000"/>
                </a:solidFill>
              </a:rPr>
              <a:t>$2.00</a:t>
            </a:r>
          </a:p>
        </p:txBody>
      </p:sp>
      <p:cxnSp>
        <p:nvCxnSpPr>
          <p:cNvPr id="49" name="Straight Connector 48"/>
          <p:cNvCxnSpPr>
            <a:stCxn id="29" idx="0"/>
          </p:cNvCxnSpPr>
          <p:nvPr/>
        </p:nvCxnSpPr>
        <p:spPr>
          <a:xfrm flipV="1">
            <a:off x="5425462" y="3169186"/>
            <a:ext cx="88631" cy="6948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460101" y="2957795"/>
            <a:ext cx="809050" cy="369332"/>
          </a:xfrm>
          <a:prstGeom prst="rect">
            <a:avLst/>
          </a:prstGeom>
          <a:noFill/>
        </p:spPr>
        <p:txBody>
          <a:bodyPr wrap="square" rtlCol="0">
            <a:spAutoFit/>
          </a:bodyPr>
          <a:lstStyle/>
          <a:p>
            <a:r>
              <a:rPr lang="en-NZ" sz="1800" dirty="0">
                <a:solidFill>
                  <a:srgbClr val="C00000"/>
                </a:solidFill>
              </a:rPr>
              <a:t>$2.30</a:t>
            </a:r>
          </a:p>
        </p:txBody>
      </p:sp>
      <p:cxnSp>
        <p:nvCxnSpPr>
          <p:cNvPr id="51" name="Straight Connector 50"/>
          <p:cNvCxnSpPr/>
          <p:nvPr/>
        </p:nvCxnSpPr>
        <p:spPr>
          <a:xfrm flipV="1">
            <a:off x="6161673" y="3342038"/>
            <a:ext cx="592128" cy="5834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159793" y="5587254"/>
            <a:ext cx="809050" cy="369332"/>
          </a:xfrm>
          <a:prstGeom prst="rect">
            <a:avLst/>
          </a:prstGeom>
          <a:noFill/>
        </p:spPr>
        <p:txBody>
          <a:bodyPr wrap="square" rtlCol="0">
            <a:spAutoFit/>
          </a:bodyPr>
          <a:lstStyle/>
          <a:p>
            <a:r>
              <a:rPr lang="en-NZ" sz="1800" dirty="0">
                <a:solidFill>
                  <a:srgbClr val="C00000"/>
                </a:solidFill>
              </a:rPr>
              <a:t>$2.35</a:t>
            </a:r>
          </a:p>
        </p:txBody>
      </p:sp>
      <p:cxnSp>
        <p:nvCxnSpPr>
          <p:cNvPr id="53" name="Straight Connector 52"/>
          <p:cNvCxnSpPr>
            <a:endCxn id="52" idx="1"/>
          </p:cNvCxnSpPr>
          <p:nvPr/>
        </p:nvCxnSpPr>
        <p:spPr>
          <a:xfrm>
            <a:off x="6172072" y="5233973"/>
            <a:ext cx="987721" cy="5379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438328" y="3653800"/>
            <a:ext cx="809050" cy="369332"/>
          </a:xfrm>
          <a:prstGeom prst="rect">
            <a:avLst/>
          </a:prstGeom>
          <a:noFill/>
        </p:spPr>
        <p:txBody>
          <a:bodyPr wrap="square" rtlCol="0">
            <a:spAutoFit/>
          </a:bodyPr>
          <a:lstStyle/>
          <a:p>
            <a:r>
              <a:rPr lang="en-NZ" sz="1800" dirty="0">
                <a:solidFill>
                  <a:srgbClr val="C00000"/>
                </a:solidFill>
              </a:rPr>
              <a:t>$2.40</a:t>
            </a:r>
          </a:p>
        </p:txBody>
      </p:sp>
      <p:cxnSp>
        <p:nvCxnSpPr>
          <p:cNvPr id="55" name="Straight Connector 54"/>
          <p:cNvCxnSpPr>
            <a:endCxn id="54" idx="2"/>
          </p:cNvCxnSpPr>
          <p:nvPr/>
        </p:nvCxnSpPr>
        <p:spPr>
          <a:xfrm flipV="1">
            <a:off x="7054780" y="4023132"/>
            <a:ext cx="788073" cy="55435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961464" y="4824597"/>
            <a:ext cx="809050" cy="369332"/>
          </a:xfrm>
          <a:prstGeom prst="rect">
            <a:avLst/>
          </a:prstGeom>
          <a:noFill/>
        </p:spPr>
        <p:txBody>
          <a:bodyPr wrap="square" rtlCol="0">
            <a:spAutoFit/>
          </a:bodyPr>
          <a:lstStyle/>
          <a:p>
            <a:r>
              <a:rPr lang="en-NZ" sz="1800" dirty="0">
                <a:solidFill>
                  <a:srgbClr val="C00000"/>
                </a:solidFill>
              </a:rPr>
              <a:t>$2.45</a:t>
            </a:r>
          </a:p>
        </p:txBody>
      </p:sp>
      <p:sp>
        <p:nvSpPr>
          <p:cNvPr id="57" name="TextBox 56"/>
          <p:cNvSpPr txBox="1"/>
          <p:nvPr/>
        </p:nvSpPr>
        <p:spPr>
          <a:xfrm>
            <a:off x="3675464" y="5824278"/>
            <a:ext cx="809050" cy="369332"/>
          </a:xfrm>
          <a:prstGeom prst="rect">
            <a:avLst/>
          </a:prstGeom>
          <a:noFill/>
        </p:spPr>
        <p:txBody>
          <a:bodyPr wrap="square" rtlCol="0">
            <a:spAutoFit/>
          </a:bodyPr>
          <a:lstStyle/>
          <a:p>
            <a:r>
              <a:rPr lang="en-NZ" sz="1800" dirty="0">
                <a:solidFill>
                  <a:srgbClr val="C00000"/>
                </a:solidFill>
              </a:rPr>
              <a:t>$1.75</a:t>
            </a:r>
          </a:p>
        </p:txBody>
      </p:sp>
      <p:sp>
        <p:nvSpPr>
          <p:cNvPr id="58" name="TextBox 57"/>
          <p:cNvSpPr txBox="1"/>
          <p:nvPr/>
        </p:nvSpPr>
        <p:spPr>
          <a:xfrm>
            <a:off x="6183609" y="6797462"/>
            <a:ext cx="809050" cy="369332"/>
          </a:xfrm>
          <a:prstGeom prst="rect">
            <a:avLst/>
          </a:prstGeom>
          <a:noFill/>
        </p:spPr>
        <p:txBody>
          <a:bodyPr wrap="square" rtlCol="0">
            <a:spAutoFit/>
          </a:bodyPr>
          <a:lstStyle/>
          <a:p>
            <a:r>
              <a:rPr lang="en-NZ" sz="1800" dirty="0">
                <a:solidFill>
                  <a:srgbClr val="C00000"/>
                </a:solidFill>
              </a:rPr>
              <a:t>$1.82</a:t>
            </a:r>
          </a:p>
        </p:txBody>
      </p:sp>
      <p:sp>
        <p:nvSpPr>
          <p:cNvPr id="59" name="TextBox 58"/>
          <p:cNvSpPr txBox="1"/>
          <p:nvPr/>
        </p:nvSpPr>
        <p:spPr>
          <a:xfrm>
            <a:off x="7584677" y="6404897"/>
            <a:ext cx="809050" cy="369332"/>
          </a:xfrm>
          <a:prstGeom prst="rect">
            <a:avLst/>
          </a:prstGeom>
          <a:noFill/>
        </p:spPr>
        <p:txBody>
          <a:bodyPr wrap="square" rtlCol="0">
            <a:spAutoFit/>
          </a:bodyPr>
          <a:lstStyle/>
          <a:p>
            <a:r>
              <a:rPr lang="en-NZ" sz="1800" dirty="0">
                <a:solidFill>
                  <a:srgbClr val="C00000"/>
                </a:solidFill>
              </a:rPr>
              <a:t>$1.90</a:t>
            </a:r>
          </a:p>
        </p:txBody>
      </p:sp>
      <p:cxnSp>
        <p:nvCxnSpPr>
          <p:cNvPr id="60" name="Straight Connector 59"/>
          <p:cNvCxnSpPr/>
          <p:nvPr/>
        </p:nvCxnSpPr>
        <p:spPr>
          <a:xfrm>
            <a:off x="6875941" y="6139086"/>
            <a:ext cx="620187" cy="4144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818552" y="6557012"/>
            <a:ext cx="353520" cy="4251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77786" y="6717549"/>
            <a:ext cx="809050" cy="369332"/>
          </a:xfrm>
          <a:prstGeom prst="rect">
            <a:avLst/>
          </a:prstGeom>
          <a:noFill/>
        </p:spPr>
        <p:txBody>
          <a:bodyPr wrap="square" rtlCol="0">
            <a:spAutoFit/>
          </a:bodyPr>
          <a:lstStyle/>
          <a:p>
            <a:r>
              <a:rPr lang="en-NZ" sz="1800" dirty="0">
                <a:solidFill>
                  <a:srgbClr val="C00000"/>
                </a:solidFill>
              </a:rPr>
              <a:t>$2.10</a:t>
            </a:r>
          </a:p>
        </p:txBody>
      </p:sp>
      <p:cxnSp>
        <p:nvCxnSpPr>
          <p:cNvPr id="63" name="Straight Connector 62"/>
          <p:cNvCxnSpPr>
            <a:stCxn id="43" idx="3"/>
          </p:cNvCxnSpPr>
          <p:nvPr/>
        </p:nvCxnSpPr>
        <p:spPr>
          <a:xfrm flipV="1">
            <a:off x="3881731" y="4652506"/>
            <a:ext cx="413223" cy="26755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3" idx="3"/>
            <a:endCxn id="30" idx="1"/>
          </p:cNvCxnSpPr>
          <p:nvPr/>
        </p:nvCxnSpPr>
        <p:spPr>
          <a:xfrm>
            <a:off x="3881731" y="4920065"/>
            <a:ext cx="1127318" cy="8919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88926" y="2887034"/>
            <a:ext cx="2699874" cy="3170099"/>
          </a:xfrm>
          <a:prstGeom prst="rect">
            <a:avLst/>
          </a:prstGeom>
          <a:noFill/>
        </p:spPr>
        <p:txBody>
          <a:bodyPr wrap="square" rtlCol="0">
            <a:spAutoFit/>
          </a:bodyPr>
          <a:lstStyle/>
          <a:p>
            <a:r>
              <a:rPr lang="en-NZ" sz="2000" dirty="0"/>
              <a:t>Changes from earlier illustration reflect:</a:t>
            </a:r>
          </a:p>
          <a:p>
            <a:pPr marL="342900" indent="-342900">
              <a:buFont typeface="Arial" panose="020B0604020202020204" pitchFamily="34" charset="0"/>
              <a:buChar char="•"/>
            </a:pPr>
            <a:r>
              <a:rPr lang="en-NZ" sz="2000" dirty="0"/>
              <a:t>Reduction in number of delivery zones</a:t>
            </a:r>
          </a:p>
          <a:p>
            <a:pPr marL="342900" indent="-342900">
              <a:buFont typeface="Arial" panose="020B0604020202020204" pitchFamily="34" charset="0"/>
              <a:buChar char="•"/>
            </a:pPr>
            <a:r>
              <a:rPr lang="en-NZ" sz="2000" dirty="0"/>
              <a:t>Use of 2017/18 VTC prices</a:t>
            </a:r>
          </a:p>
          <a:p>
            <a:pPr marL="342900" indent="-342900">
              <a:buFont typeface="Arial" panose="020B0604020202020204" pitchFamily="34" charset="0"/>
              <a:buChar char="•"/>
            </a:pPr>
            <a:r>
              <a:rPr lang="en-NZ" sz="2000" dirty="0"/>
              <a:t>Some reallocation of intra-pipeline revenues</a:t>
            </a:r>
          </a:p>
        </p:txBody>
      </p:sp>
      <p:sp>
        <p:nvSpPr>
          <p:cNvPr id="5" name="Rectangle 4"/>
          <p:cNvSpPr/>
          <p:nvPr/>
        </p:nvSpPr>
        <p:spPr>
          <a:xfrm>
            <a:off x="8896990" y="3749254"/>
            <a:ext cx="1609598" cy="3477875"/>
          </a:xfrm>
          <a:prstGeom prst="rect">
            <a:avLst/>
          </a:prstGeom>
        </p:spPr>
        <p:txBody>
          <a:bodyPr wrap="square">
            <a:spAutoFit/>
          </a:bodyPr>
          <a:lstStyle/>
          <a:p>
            <a:r>
              <a:rPr lang="en-NZ" sz="2000" dirty="0"/>
              <a:t>* Hamilton (Zone 5) will, over time, be transitioned to a price equal to its zonal neighbours (Zones 2, 6 and 11)</a:t>
            </a:r>
          </a:p>
        </p:txBody>
      </p:sp>
      <p:sp>
        <p:nvSpPr>
          <p:cNvPr id="66" name="Slide Number Placeholder 1"/>
          <p:cNvSpPr txBox="1">
            <a:spLocks/>
          </p:cNvSpPr>
          <p:nvPr/>
        </p:nvSpPr>
        <p:spPr>
          <a:xfrm>
            <a:off x="7663604" y="7008174"/>
            <a:ext cx="2495127" cy="402567"/>
          </a:xfrm>
          <a:prstGeom prst="rect">
            <a:avLst/>
          </a:prstGeom>
        </p:spPr>
        <p:txBody>
          <a:bodyPr lIns="99569" tIns="49785" rIns="99569" bIns="49785"/>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fld id="{6024287E-C819-4B81-ADE4-C836522F99EB}" type="slidenum">
              <a:rPr lang="en-NZ" sz="1400" smtClean="0"/>
              <a:pPr algn="r"/>
              <a:t>8</a:t>
            </a:fld>
            <a:endParaRPr lang="en-NZ" sz="1400" dirty="0"/>
          </a:p>
        </p:txBody>
      </p:sp>
    </p:spTree>
    <p:extLst>
      <p:ext uri="{BB962C8B-B14F-4D97-AF65-F5344CB8AC3E}">
        <p14:creationId xmlns:p14="http://schemas.microsoft.com/office/powerpoint/2010/main" val="215982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6198"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Is the change to GTAC likely to create price shock?</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9</a:t>
            </a:fld>
            <a:endParaRPr lang="en-NZ" sz="1400" dirty="0"/>
          </a:p>
        </p:txBody>
      </p:sp>
      <p:sp>
        <p:nvSpPr>
          <p:cNvPr id="3" name="TextBox 2"/>
          <p:cNvSpPr txBox="1"/>
          <p:nvPr/>
        </p:nvSpPr>
        <p:spPr>
          <a:xfrm>
            <a:off x="466198" y="1683639"/>
            <a:ext cx="9897002" cy="540147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We aim to minimise price shock in moving to the GTAC</a:t>
            </a:r>
          </a:p>
          <a:p>
            <a:pPr marL="342900" indent="-342900">
              <a:spcAft>
                <a:spcPts val="600"/>
              </a:spcAft>
              <a:buFont typeface="Arial" panose="020B0604020202020204" pitchFamily="34" charset="0"/>
              <a:buChar char="•"/>
            </a:pPr>
            <a:r>
              <a:rPr lang="en-NZ" sz="2000" dirty="0"/>
              <a:t>We must all acknowledge, however, that some degree of price change must accompany a single code (since the access product definitions will change):</a:t>
            </a:r>
          </a:p>
          <a:p>
            <a:pPr marL="864428" lvl="1" indent="-342900">
              <a:buFont typeface="Arial" panose="020B0604020202020204" pitchFamily="34" charset="0"/>
              <a:buChar char="•"/>
            </a:pPr>
            <a:r>
              <a:rPr lang="en-NZ" sz="2000" dirty="0"/>
              <a:t>Shippers with higher utilisation of reserved capacity can expect to pay more under GTAC (all else being equal)</a:t>
            </a:r>
          </a:p>
          <a:p>
            <a:pPr marL="864428" lvl="1" indent="-342900">
              <a:buFont typeface="Arial" panose="020B0604020202020204" pitchFamily="34" charset="0"/>
              <a:buChar char="•"/>
            </a:pPr>
            <a:r>
              <a:rPr lang="en-NZ" sz="2000" dirty="0"/>
              <a:t>Shippers with lower utilisation of reserved capacity can expect to pay less under the GTAC (all else being equal)</a:t>
            </a:r>
          </a:p>
          <a:p>
            <a:pPr marL="342900" indent="-342900">
              <a:spcBef>
                <a:spcPts val="600"/>
              </a:spcBef>
              <a:spcAft>
                <a:spcPts val="600"/>
              </a:spcAft>
              <a:buFont typeface="Arial" panose="020B0604020202020204" pitchFamily="34" charset="0"/>
              <a:buChar char="•"/>
            </a:pPr>
            <a:r>
              <a:rPr lang="en-NZ" sz="2000" dirty="0"/>
              <a:t>From the information we have received from shippers, it seems likely that:</a:t>
            </a:r>
          </a:p>
          <a:p>
            <a:pPr marL="864428" lvl="1" indent="-342900">
              <a:spcAft>
                <a:spcPts val="600"/>
              </a:spcAft>
              <a:buFont typeface="Arial" panose="020B0604020202020204" pitchFamily="34" charset="0"/>
              <a:buChar char="•"/>
            </a:pPr>
            <a:r>
              <a:rPr lang="en-NZ" sz="2000" dirty="0"/>
              <a:t>Some users may face significant changes in transmission charges – although as a proportion of their total gas charges, the changes are much less material (e.g. if transmission price to a user increases by 20% but transmission is 10% of total gas charges, then the overall increase in gas charges is 2% (assuming direct pass-through))</a:t>
            </a:r>
          </a:p>
          <a:p>
            <a:pPr marL="864428" lvl="1" indent="-342900">
              <a:spcAft>
                <a:spcPts val="600"/>
              </a:spcAft>
              <a:buFont typeface="Arial" panose="020B0604020202020204" pitchFamily="34" charset="0"/>
              <a:buChar char="•"/>
            </a:pPr>
            <a:r>
              <a:rPr lang="en-NZ" sz="2000" dirty="0"/>
              <a:t>The impact will be much less for each shipper, since shippers serve a diverse customer base. Hence, the ultimate price impact for users will depend on how shippers pass-through price changes</a:t>
            </a:r>
          </a:p>
        </p:txBody>
      </p:sp>
    </p:spTree>
    <p:extLst>
      <p:ext uri="{BB962C8B-B14F-4D97-AF65-F5344CB8AC3E}">
        <p14:creationId xmlns:p14="http://schemas.microsoft.com/office/powerpoint/2010/main" val="1461796904"/>
      </p:ext>
    </p:extLst>
  </p:cSld>
  <p:clrMapOvr>
    <a:masterClrMapping/>
  </p:clrMapOvr>
</p:sld>
</file>

<file path=ppt/theme/theme1.xml><?xml version="1.0" encoding="utf-8"?>
<a:theme xmlns:a="http://schemas.openxmlformats.org/drawingml/2006/main" name="First Gas PPT Template V6">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Gas PPT Template V6.potx</Template>
  <TotalTime>14836</TotalTime>
  <Words>4816</Words>
  <Application>Microsoft Office PowerPoint</Application>
  <PresentationFormat>Custom</PresentationFormat>
  <Paragraphs>625</Paragraphs>
  <Slides>55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Courier New</vt:lpstr>
      <vt:lpstr>Lucida Grande</vt:lpstr>
      <vt:lpstr>Wingdings</vt:lpstr>
      <vt:lpstr>First Gas PPT Template V6</vt:lpstr>
      <vt:lpstr>Gas Transmission Access: Revised Draft GTAC Release       </vt:lpstr>
      <vt:lpstr>PowerPoint Presentation</vt:lpstr>
      <vt:lpstr>PowerPoint Presentation</vt:lpstr>
      <vt:lpstr>PowerPoint Presentation</vt:lpstr>
      <vt:lpstr>PowerPoint Presentation</vt:lpstr>
      <vt:lpstr>Updated information on zones and pricing </vt:lpstr>
      <vt:lpstr>PowerPoint Presentation</vt:lpstr>
      <vt:lpstr>PowerPoint Presentation</vt:lpstr>
      <vt:lpstr>PowerPoint Presentation</vt:lpstr>
      <vt:lpstr>Material changes in revised draft GTAC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Revisit Process and Next Steps </vt:lpstr>
      <vt:lpstr>PowerPoint Presentation</vt:lpstr>
      <vt:lpstr>PowerPoint Presentation</vt:lpstr>
      <vt:lpstr>PowerPoint Presentation</vt:lpstr>
      <vt:lpstr>PowerPoint Presentation</vt:lpstr>
      <vt:lpstr>PowerPoint Presentation</vt:lpstr>
    </vt:vector>
  </TitlesOfParts>
  <Company>Powerco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Ranson</dc:creator>
  <cp:lastModifiedBy>Steve Kirkman</cp:lastModifiedBy>
  <cp:revision>708</cp:revision>
  <cp:lastPrinted>2017-08-16T21:25:49Z</cp:lastPrinted>
  <dcterms:created xsi:type="dcterms:W3CDTF">2016-03-15T20:45:13Z</dcterms:created>
  <dcterms:modified xsi:type="dcterms:W3CDTF">2017-09-14T21:02:29Z</dcterms:modified>
</cp:coreProperties>
</file>