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541" r:id="rId2"/>
  </p:sldIdLst>
  <p:sldSz cx="10693400" cy="7561263"/>
  <p:notesSz cx="6797675" cy="9926638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D7B1482-D81C-014A-96E6-69CDD8B81504}">
          <p14:sldIdLst>
            <p14:sldId id="5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9" name="Ben Gerritsen" initials="BG" lastIdx="13" clrIdx="28">
    <p:extLst>
      <p:ext uri="{19B8F6BF-5375-455C-9EA6-DF929625EA0E}">
        <p15:presenceInfo xmlns:p15="http://schemas.microsoft.com/office/powerpoint/2012/main" userId="S-1-5-21-3195905674-3106722395-3951844808-1712" providerId="AD"/>
      </p:ext>
    </p:extLst>
  </p:cmAuthor>
  <p:cmAuthor id="1" name="Chris Bolton" initials="CB" lastIdx="6" clrIdx="0">
    <p:extLst/>
  </p:cmAuthor>
  <p:cmAuthor id="30" name="Don Gray" initials="DG [2]" lastIdx="2" clrIdx="29">
    <p:extLst>
      <p:ext uri="{19B8F6BF-5375-455C-9EA6-DF929625EA0E}">
        <p15:presenceInfo xmlns:p15="http://schemas.microsoft.com/office/powerpoint/2012/main" userId="S-1-5-21-3195905674-3106722395-3951844808-1264" providerId="AD"/>
      </p:ext>
    </p:extLst>
  </p:cmAuthor>
  <p:cmAuthor id="2" name="Bruce Girdwood" initials="BG" lastIdx="1" clrIdx="1">
    <p:extLst/>
  </p:cmAuthor>
  <p:cmAuthor id="3" name="Bruce Girdwood" initials="BG [2]" lastIdx="1" clrIdx="2">
    <p:extLst/>
  </p:cmAuthor>
  <p:cmAuthor id="4" name="Bruce Girdwood" initials="BG [3]" lastIdx="1" clrIdx="3">
    <p:extLst/>
  </p:cmAuthor>
  <p:cmAuthor id="5" name="Bruce Girdwood" initials="BG [4]" lastIdx="1" clrIdx="4">
    <p:extLst/>
  </p:cmAuthor>
  <p:cmAuthor id="6" name="Bruce Girdwood" initials="BG [5]" lastIdx="1" clrIdx="5">
    <p:extLst/>
  </p:cmAuthor>
  <p:cmAuthor id="7" name="Bruce Girdwood" initials="BG [6]" lastIdx="1" clrIdx="6">
    <p:extLst/>
  </p:cmAuthor>
  <p:cmAuthor id="8" name="Bruce Girdwood" initials="BG [7]" lastIdx="1" clrIdx="7">
    <p:extLst/>
  </p:cmAuthor>
  <p:cmAuthor id="9" name="Bruce Girdwood" initials="BG [5] [2]" lastIdx="1" clrIdx="8">
    <p:extLst/>
  </p:cmAuthor>
  <p:cmAuthor id="10" name="Bruce Girdwood" initials="BG [4] [2]" lastIdx="1" clrIdx="9">
    <p:extLst/>
  </p:cmAuthor>
  <p:cmAuthor id="11" name="Bruce Girdwood" initials="BG [8]" lastIdx="1" clrIdx="10">
    <p:extLst/>
  </p:cmAuthor>
  <p:cmAuthor id="12" name="Bruce Girdwood" initials="BG [5] [3]" lastIdx="1" clrIdx="11">
    <p:extLst/>
  </p:cmAuthor>
  <p:cmAuthor id="13" name="Bruce Girdwood" initials="BG [4] [3]" lastIdx="1" clrIdx="12">
    <p:extLst/>
  </p:cmAuthor>
  <p:cmAuthor id="14" name="Bruce Girdwood" initials="BG [9]" lastIdx="0" clrIdx="13">
    <p:extLst/>
  </p:cmAuthor>
  <p:cmAuthor id="15" name="Bruce Girdwood" initials="BG [10]" lastIdx="1" clrIdx="14">
    <p:extLst/>
  </p:cmAuthor>
  <p:cmAuthor id="16" name="Bruce Girdwood" initials="BG [11]" lastIdx="1" clrIdx="15">
    <p:extLst/>
  </p:cmAuthor>
  <p:cmAuthor id="17" name="Bruce Girdwood" initials="BG [12]" lastIdx="1" clrIdx="16">
    <p:extLst/>
  </p:cmAuthor>
  <p:cmAuthor id="18" name="Bruce Girdwood" initials="BG [13]" lastIdx="1" clrIdx="17">
    <p:extLst/>
  </p:cmAuthor>
  <p:cmAuthor id="19" name="Bruce Girdwood" initials="BG [12] [2]" lastIdx="1" clrIdx="18">
    <p:extLst/>
  </p:cmAuthor>
  <p:cmAuthor id="20" name="Bruce Girdwood" initials="BG [12] [3]" lastIdx="1" clrIdx="19">
    <p:extLst/>
  </p:cmAuthor>
  <p:cmAuthor id="21" name="Bruce Girdwood" initials="BG [12] [3] [2]" lastIdx="1" clrIdx="20">
    <p:extLst/>
  </p:cmAuthor>
  <p:cmAuthor id="22" name="Bruce Girdwood" initials="BG [12] [3] [3]" lastIdx="1" clrIdx="21">
    <p:extLst/>
  </p:cmAuthor>
  <p:cmAuthor id="23" name="Bruce Girdwood" initials="BG [14]" lastIdx="1" clrIdx="22">
    <p:extLst/>
  </p:cmAuthor>
  <p:cmAuthor id="24" name="Bruce Girdwood" initials="BG [15]" lastIdx="1" clrIdx="23">
    <p:extLst/>
  </p:cmAuthor>
  <p:cmAuthor id="25" name="Bruce Girdwood" initials="BG [16]" lastIdx="1" clrIdx="24">
    <p:extLst/>
  </p:cmAuthor>
  <p:cmAuthor id="26" name="Bruce Girdwood" initials="BG [16] [2]" lastIdx="1" clrIdx="25">
    <p:extLst/>
  </p:cmAuthor>
  <p:cmAuthor id="27" name="Bruce Girdwood" initials="BG [17]" lastIdx="1" clrIdx="26">
    <p:extLst/>
  </p:cmAuthor>
  <p:cmAuthor id="28" name="Don Gray" initials="DG" lastIdx="3" clrIdx="27">
    <p:extLst>
      <p:ext uri="{19B8F6BF-5375-455C-9EA6-DF929625EA0E}">
        <p15:presenceInfo xmlns:p15="http://schemas.microsoft.com/office/powerpoint/2012/main" userId="Don Gra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4B9"/>
    <a:srgbClr val="FFFFFF"/>
    <a:srgbClr val="524B48"/>
    <a:srgbClr val="5573A1"/>
    <a:srgbClr val="FFD400"/>
    <a:srgbClr val="2B528E"/>
    <a:srgbClr val="5E831B"/>
    <a:srgbClr val="3B4042"/>
    <a:srgbClr val="803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47" autoAdjust="0"/>
    <p:restoredTop sz="96370" autoAdjust="0"/>
  </p:normalViewPr>
  <p:slideViewPr>
    <p:cSldViewPr snapToGrid="0">
      <p:cViewPr varScale="1">
        <p:scale>
          <a:sx n="106" d="100"/>
          <a:sy n="106" d="100"/>
        </p:scale>
        <p:origin x="1868" y="76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NZ"/>
              <a:t>SUBJECT TO CONSULTATION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D6816-286C-4DE8-AF47-AAEE9C11C071}" type="datetimeFigureOut">
              <a:rPr lang="en-NZ" smtClean="0"/>
              <a:t>18/09/2017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BC06A-6E73-443C-B63C-F1A64ECE6A76}" type="slidenum">
              <a:rPr lang="en-NZ" smtClean="0"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NZ"/>
              <a:t>SUBJECT TO CONSULTATION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7486-765F-4EB5-A3AC-C6ACB5DEB9E1}" type="datetimeFigureOut">
              <a:rPr lang="en-NZ" smtClean="0"/>
              <a:pPr/>
              <a:t>18/09/2017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868AB-3D6E-4BA2-9CEE-7593714964C7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472491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2001" y="734219"/>
            <a:ext cx="9828000" cy="399641"/>
          </a:xfrm>
        </p:spPr>
        <p:txBody>
          <a:bodyPr/>
          <a:lstStyle>
            <a:lvl1pPr>
              <a:lnSpc>
                <a:spcPts val="3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NZ" noProof="0" dirty="0"/>
              <a:t>First Gas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1" y="1166217"/>
            <a:ext cx="9828000" cy="238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52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NZ" noProof="0" dirty="0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6949990"/>
            <a:ext cx="9360000" cy="19845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300" b="1" baseline="0">
                <a:solidFill>
                  <a:schemeClr val="bg1"/>
                </a:solidFill>
              </a:defRPr>
            </a:lvl1pPr>
            <a:lvl2pPr marL="205330" indent="0">
              <a:buNone/>
              <a:defRPr sz="1300"/>
            </a:lvl2pPr>
            <a:lvl3pPr marL="410662" indent="0">
              <a:buNone/>
              <a:defRPr sz="1300"/>
            </a:lvl3pPr>
            <a:lvl4pPr marL="615992" indent="0">
              <a:buNone/>
              <a:defRPr sz="1300"/>
            </a:lvl4pPr>
            <a:lvl5pPr marL="821323" indent="0">
              <a:buNone/>
              <a:defRPr sz="1300"/>
            </a:lvl5pPr>
          </a:lstStyle>
          <a:p>
            <a:pPr lvl="0"/>
            <a:r>
              <a:rPr lang="en-NZ" noProof="0" dirty="0"/>
              <a:t>First Gas / Date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32001" y="7309023"/>
            <a:ext cx="9828000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29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548383"/>
            <a:ext cx="10693400" cy="576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/>
            </a:lvl1pPr>
          </a:lstStyle>
          <a:p>
            <a:pPr algn="ctr"/>
            <a:endParaRPr lang="en-NZ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31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6"/>
            <a:ext cx="9089390" cy="16207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1" y="4284718"/>
            <a:ext cx="7485380" cy="1932323"/>
          </a:xfrm>
          <a:prstGeom prst="rect">
            <a:avLst/>
          </a:prstGeom>
        </p:spPr>
        <p:txBody>
          <a:bodyPr lIns="99569" tIns="49785" rIns="99569" bIns="49785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671" y="7008174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3579" y="7008174"/>
            <a:ext cx="3386243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3604" y="7008174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fld id="{6024287E-C819-4B81-ADE4-C836522F99EB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6949990"/>
            <a:ext cx="9360000" cy="19845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 marL="205330" indent="0">
              <a:buNone/>
              <a:defRPr sz="1300"/>
            </a:lvl2pPr>
            <a:lvl3pPr marL="410662" indent="0">
              <a:buNone/>
              <a:defRPr sz="1300"/>
            </a:lvl3pPr>
            <a:lvl4pPr marL="615992" indent="0">
              <a:buNone/>
              <a:defRPr sz="1300"/>
            </a:lvl4pPr>
            <a:lvl5pPr marL="821323" indent="0">
              <a:buNone/>
              <a:defRPr sz="1300"/>
            </a:lvl5pPr>
          </a:lstStyle>
          <a:p>
            <a:pPr lvl="0"/>
            <a:r>
              <a:rPr lang="en-NZ" noProof="0" dirty="0"/>
              <a:t>First Gas / Date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2001" y="7309023"/>
            <a:ext cx="9828000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2001" y="734219"/>
            <a:ext cx="9828000" cy="399641"/>
          </a:xfrm>
        </p:spPr>
        <p:txBody>
          <a:bodyPr/>
          <a:lstStyle>
            <a:lvl1pPr>
              <a:lnSpc>
                <a:spcPts val="3000"/>
              </a:lnSpc>
              <a:defRPr sz="3000" baseline="0">
                <a:solidFill>
                  <a:schemeClr val="tx1"/>
                </a:solidFill>
              </a:defRPr>
            </a:lvl1pPr>
          </a:lstStyle>
          <a:p>
            <a:r>
              <a:rPr lang="en-NZ" noProof="0" dirty="0"/>
              <a:t>First Gas 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1" y="1166217"/>
            <a:ext cx="9828000" cy="238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500" b="1">
                <a:solidFill>
                  <a:schemeClr val="tx1"/>
                </a:solidFill>
              </a:defRPr>
            </a:lvl1pPr>
            <a:lvl2pPr marL="52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NZ" noProof="0" dirty="0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32896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6949990"/>
            <a:ext cx="9360000" cy="19845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  <a:lvl2pPr marL="205330" indent="0">
              <a:buNone/>
              <a:defRPr sz="1300"/>
            </a:lvl2pPr>
            <a:lvl3pPr marL="410662" indent="0">
              <a:buNone/>
              <a:defRPr sz="1300"/>
            </a:lvl3pPr>
            <a:lvl4pPr marL="615992" indent="0">
              <a:buNone/>
              <a:defRPr sz="1300"/>
            </a:lvl4pPr>
            <a:lvl5pPr marL="821323" indent="0">
              <a:buNone/>
              <a:defRPr sz="1300"/>
            </a:lvl5pPr>
          </a:lstStyle>
          <a:p>
            <a:pPr lvl="0"/>
            <a:r>
              <a:rPr lang="en-NZ" noProof="0" dirty="0"/>
              <a:t>First Gas / Date</a:t>
            </a:r>
          </a:p>
          <a:p>
            <a:pPr lvl="0"/>
            <a:endParaRPr lang="en-NZ" noProof="0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2001" y="7309023"/>
            <a:ext cx="9828000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32001" y="734219"/>
            <a:ext cx="9828000" cy="399641"/>
          </a:xfrm>
        </p:spPr>
        <p:txBody>
          <a:bodyPr/>
          <a:lstStyle>
            <a:lvl1pPr>
              <a:lnSpc>
                <a:spcPts val="3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NZ" noProof="0" dirty="0"/>
              <a:t>First Gas Presentation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1" y="1166217"/>
            <a:ext cx="9828000" cy="238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500" b="1">
                <a:solidFill>
                  <a:schemeClr val="bg1"/>
                </a:solidFill>
              </a:defRPr>
            </a:lvl1pPr>
            <a:lvl2pPr marL="52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NZ" noProof="0" dirty="0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336558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57" y="476302"/>
            <a:ext cx="7776864" cy="42401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NZ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32001" y="7309023"/>
            <a:ext cx="9828000" cy="0"/>
          </a:xfrm>
          <a:prstGeom prst="line">
            <a:avLst/>
          </a:prstGeom>
          <a:ln w="19050" cmpd="sng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2870" y="2162507"/>
            <a:ext cx="9790375" cy="4570453"/>
          </a:xfrm>
          <a:prstGeom prst="rect">
            <a:avLst/>
          </a:prstGeom>
        </p:spPr>
        <p:txBody>
          <a:bodyPr vert="horz"/>
          <a:lstStyle>
            <a:lvl1pPr marL="274644" indent="-274644">
              <a:spcBef>
                <a:spcPts val="1600"/>
              </a:spcBef>
              <a:defRPr sz="2200"/>
            </a:lvl1pPr>
            <a:lvl2pPr marL="630252" indent="-209555">
              <a:spcBef>
                <a:spcPts val="900"/>
              </a:spcBef>
              <a:buFont typeface="Lucida Grande"/>
              <a:buChar char="-"/>
              <a:defRPr sz="2200"/>
            </a:lvl2pPr>
            <a:lvl3pPr marL="990623" indent="-180979">
              <a:spcBef>
                <a:spcPts val="500"/>
              </a:spcBef>
              <a:buFont typeface="Wingdings" charset="2"/>
              <a:buChar char="§"/>
              <a:defRPr sz="2200"/>
            </a:lvl3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2870" y="1692399"/>
            <a:ext cx="9790375" cy="3600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7111023"/>
            <a:ext cx="9360000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00000" y="7111023"/>
            <a:ext cx="3600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60743DB5-AB98-46D2-A53F-DCA569CF9673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4460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57" y="476302"/>
            <a:ext cx="7776864" cy="42401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NZ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32001" y="7309023"/>
            <a:ext cx="9828000" cy="0"/>
          </a:xfrm>
          <a:prstGeom prst="line">
            <a:avLst/>
          </a:prstGeom>
          <a:ln w="19050" cmpd="sng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7111023"/>
            <a:ext cx="9360000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00000" y="7111023"/>
            <a:ext cx="3600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60743DB5-AB98-46D2-A53F-DCA569CF9673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2870" y="1692399"/>
            <a:ext cx="9790375" cy="5040560"/>
          </a:xfrm>
          <a:prstGeom prst="rect">
            <a:avLst/>
          </a:prstGeom>
        </p:spPr>
        <p:txBody>
          <a:bodyPr vert="horz"/>
          <a:lstStyle>
            <a:lvl1pPr marL="269881" indent="-269881">
              <a:spcBef>
                <a:spcPts val="1200"/>
              </a:spcBef>
              <a:defRPr/>
            </a:lvl1pPr>
            <a:lvl2pPr marL="630252" indent="-209555">
              <a:spcBef>
                <a:spcPts val="900"/>
              </a:spcBef>
              <a:buFont typeface="Lucida Grande"/>
              <a:buChar char="-"/>
              <a:defRPr/>
            </a:lvl2pPr>
            <a:lvl3pPr marL="990623" indent="-180979">
              <a:spcBef>
                <a:spcPts val="500"/>
              </a:spcBef>
              <a:buFont typeface="Wingdings" charset="2"/>
              <a:buChar char="§"/>
              <a:defRPr/>
            </a:lvl3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956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57" y="476302"/>
            <a:ext cx="7776864" cy="42401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NZ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32001" y="7309023"/>
            <a:ext cx="9828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7111023"/>
            <a:ext cx="9360000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00000" y="7111023"/>
            <a:ext cx="3600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60743DB5-AB98-46D2-A53F-DCA569CF9673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2870" y="1692399"/>
            <a:ext cx="4605799" cy="5040560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1200"/>
              </a:spcBef>
              <a:defRPr/>
            </a:lvl1pPr>
            <a:lvl2pPr marL="723917" indent="-303220">
              <a:spcBef>
                <a:spcPts val="900"/>
              </a:spcBef>
              <a:buFont typeface="Lucida Grande"/>
              <a:buChar char="-"/>
              <a:defRPr/>
            </a:lvl2pPr>
            <a:lvl3pPr marL="1162077" indent="-260356">
              <a:spcBef>
                <a:spcPts val="500"/>
              </a:spcBef>
              <a:buFont typeface="Wingdings" charset="2"/>
              <a:buChar char="§"/>
              <a:defRPr/>
            </a:lvl3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634733" y="1692399"/>
            <a:ext cx="4605799" cy="5040560"/>
          </a:xfrm>
          <a:prstGeom prst="rect">
            <a:avLst/>
          </a:prstGeom>
        </p:spPr>
        <p:txBody>
          <a:bodyPr vert="horz"/>
          <a:lstStyle>
            <a:lvl1pPr>
              <a:spcBef>
                <a:spcPts val="1200"/>
              </a:spcBef>
              <a:defRPr/>
            </a:lvl1pPr>
            <a:lvl2pPr marL="723917" indent="-303220">
              <a:spcBef>
                <a:spcPts val="900"/>
              </a:spcBef>
              <a:buFont typeface="Lucida Grande"/>
              <a:buChar char="-"/>
              <a:defRPr/>
            </a:lvl2pPr>
            <a:lvl3pPr marL="1162077" indent="-260356">
              <a:spcBef>
                <a:spcPts val="500"/>
              </a:spcBef>
              <a:buFont typeface="Wingdings" charset="2"/>
              <a:buChar char="§"/>
              <a:defRPr/>
            </a:lvl3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4991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 and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57" y="476302"/>
            <a:ext cx="7776864" cy="42401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NZ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32001" y="7309023"/>
            <a:ext cx="9828000" cy="0"/>
          </a:xfrm>
          <a:prstGeom prst="line">
            <a:avLst/>
          </a:prstGeom>
          <a:ln w="19050" cmpd="sng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7111023"/>
            <a:ext cx="9360000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00000" y="7111023"/>
            <a:ext cx="3600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60743DB5-AB98-46D2-A53F-DCA569CF9673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52870" y="2052439"/>
            <a:ext cx="4605799" cy="4680520"/>
          </a:xfrm>
          <a:prstGeom prst="rect">
            <a:avLst/>
          </a:prstGeom>
        </p:spPr>
        <p:txBody>
          <a:bodyPr vert="horz"/>
          <a:lstStyle>
            <a:lvl1pPr marL="269881" indent="-269881">
              <a:spcBef>
                <a:spcPts val="1200"/>
              </a:spcBef>
              <a:defRPr/>
            </a:lvl1pPr>
            <a:lvl2pPr marL="630252" indent="-180979">
              <a:spcBef>
                <a:spcPts val="900"/>
              </a:spcBef>
              <a:buFont typeface="Lucida Grande"/>
              <a:buChar char="-"/>
              <a:defRPr/>
            </a:lvl2pPr>
            <a:lvl3pPr marL="990623" indent="-180979">
              <a:spcBef>
                <a:spcPts val="500"/>
              </a:spcBef>
              <a:buFont typeface="Wingdings" charset="2"/>
              <a:buChar char="§"/>
              <a:defRPr/>
            </a:lvl3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2870" y="1692399"/>
            <a:ext cx="4605799" cy="3600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5634733" y="2052439"/>
            <a:ext cx="4605799" cy="4680520"/>
          </a:xfrm>
          <a:prstGeom prst="rect">
            <a:avLst/>
          </a:prstGeom>
        </p:spPr>
        <p:txBody>
          <a:bodyPr vert="horz"/>
          <a:lstStyle>
            <a:lvl1pPr marL="269881" indent="-269881">
              <a:spcBef>
                <a:spcPts val="1200"/>
              </a:spcBef>
              <a:defRPr/>
            </a:lvl1pPr>
            <a:lvl2pPr marL="630252" indent="-209555">
              <a:spcBef>
                <a:spcPts val="900"/>
              </a:spcBef>
              <a:buFont typeface="Lucida Grande"/>
              <a:buChar char="-"/>
              <a:defRPr/>
            </a:lvl2pPr>
            <a:lvl3pPr marL="990623" indent="-177804">
              <a:spcBef>
                <a:spcPts val="500"/>
              </a:spcBef>
              <a:buFont typeface="Wingdings" charset="2"/>
              <a:buChar char="§"/>
              <a:defRPr/>
            </a:lvl3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634733" y="1692399"/>
            <a:ext cx="4605799" cy="36004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34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bject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32001" y="7309023"/>
            <a:ext cx="9828000" cy="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7111023"/>
            <a:ext cx="9360000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00000" y="7111023"/>
            <a:ext cx="3600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60743DB5-AB98-46D2-A53F-DCA569CF9673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2001" y="1692399"/>
            <a:ext cx="9828000" cy="5112568"/>
          </a:xfrm>
          <a:prstGeom prst="rect">
            <a:avLst/>
          </a:prstGeom>
        </p:spPr>
        <p:txBody>
          <a:bodyPr lIns="0"/>
          <a:lstStyle>
            <a:lvl1pPr marL="0" indent="-205330">
              <a:buFont typeface="Arial"/>
              <a:buChar char="•"/>
              <a:defRPr sz="1600" baseline="0"/>
            </a:lvl1pPr>
            <a:lvl2pPr>
              <a:defRPr sz="1600" baseline="0"/>
            </a:lvl2pPr>
          </a:lstStyle>
          <a:p>
            <a:pPr marL="0" lvl="0" indent="0">
              <a:buNone/>
            </a:pPr>
            <a:r>
              <a:rPr lang="en-AU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0157" y="476302"/>
            <a:ext cx="7776864" cy="424011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8318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ry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32001" y="7309023"/>
            <a:ext cx="9828000" cy="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540272"/>
            <a:ext cx="7867028" cy="360040"/>
          </a:xfrm>
        </p:spPr>
        <p:txBody>
          <a:bodyPr/>
          <a:lstStyle>
            <a:lvl1pPr>
              <a:lnSpc>
                <a:spcPts val="3000"/>
              </a:lnSpc>
              <a:defRPr sz="2500"/>
            </a:lvl1pPr>
          </a:lstStyle>
          <a:p>
            <a:r>
              <a:rPr lang="en-US" noProof="0" dirty="0"/>
              <a:t>First Gas </a:t>
            </a:r>
            <a:r>
              <a:rPr lang="en-US" noProof="0" dirty="0" err="1"/>
              <a:t>Powerpoint</a:t>
            </a:r>
            <a:r>
              <a:rPr lang="en-US" noProof="0" dirty="0"/>
              <a:t> Title</a:t>
            </a:r>
            <a:endParaRPr lang="en-NZ" noProof="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2000" y="7111023"/>
            <a:ext cx="9360000" cy="19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900000" y="7111023"/>
            <a:ext cx="360000" cy="19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 b="1" i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60743DB5-AB98-46D2-A53F-DCA569CF9673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1980000" y="2376000"/>
            <a:ext cx="2160000" cy="3240088"/>
          </a:xfrm>
          <a:prstGeom prst="rect">
            <a:avLst/>
          </a:prstGeom>
        </p:spPr>
      </p:sp>
      <p:sp>
        <p:nvSpPr>
          <p:cNvPr id="20" name="Picture Placeholder 9"/>
          <p:cNvSpPr>
            <a:spLocks noGrp="1"/>
          </p:cNvSpPr>
          <p:nvPr>
            <p:ph type="pic" sz="quarter" idx="4294967295"/>
          </p:nvPr>
        </p:nvSpPr>
        <p:spPr>
          <a:xfrm>
            <a:off x="4248000" y="2376000"/>
            <a:ext cx="2160000" cy="3240088"/>
          </a:xfrm>
          <a:prstGeom prst="rect">
            <a:avLst/>
          </a:prstGeom>
        </p:spPr>
      </p:sp>
      <p:sp>
        <p:nvSpPr>
          <p:cNvPr id="21" name="Picture Placeholder 10"/>
          <p:cNvSpPr>
            <a:spLocks noGrp="1"/>
          </p:cNvSpPr>
          <p:nvPr>
            <p:ph type="pic" sz="quarter" idx="4294967295"/>
          </p:nvPr>
        </p:nvSpPr>
        <p:spPr>
          <a:xfrm>
            <a:off x="6516000" y="2376000"/>
            <a:ext cx="2160000" cy="324008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61878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5200" y="476302"/>
            <a:ext cx="7721820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First Gas </a:t>
            </a:r>
            <a:r>
              <a:rPr lang="en-US" noProof="0" dirty="0" err="1"/>
              <a:t>Powerpoint</a:t>
            </a:r>
            <a:r>
              <a:rPr lang="en-US" noProof="0" dirty="0"/>
              <a:t> Title</a:t>
            </a:r>
            <a:endParaRPr lang="en-NZ" noProof="0" dirty="0"/>
          </a:p>
        </p:txBody>
      </p:sp>
    </p:spTree>
    <p:extLst>
      <p:ext uri="{BB962C8B-B14F-4D97-AF65-F5344CB8AC3E}">
        <p14:creationId xmlns:p14="http://schemas.microsoft.com/office/powerpoint/2010/main" val="3097925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  <p:sldLayoutId id="2147483658" r:id="rId4"/>
    <p:sldLayoutId id="2147483659" r:id="rId5"/>
    <p:sldLayoutId id="2147483660" r:id="rId6"/>
    <p:sldLayoutId id="2147483661" r:id="rId7"/>
    <p:sldLayoutId id="2147483650" r:id="rId8"/>
    <p:sldLayoutId id="2147483655" r:id="rId9"/>
    <p:sldLayoutId id="2147483657" r:id="rId10"/>
    <p:sldLayoutId id="2147483662" r:id="rId11"/>
  </p:sldLayoutIdLst>
  <p:hf hdr="0" ftr="0" dt="0"/>
  <p:txStyles>
    <p:titleStyle>
      <a:lvl1pPr algn="l" defTabSz="1043080" rtl="0" eaLnBrk="1" latinLnBrk="0" hangingPunct="1">
        <a:lnSpc>
          <a:spcPts val="3422"/>
        </a:lnSpc>
        <a:spcBef>
          <a:spcPct val="0"/>
        </a:spcBef>
        <a:buNone/>
        <a:defRPr sz="2900" b="1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-205330" algn="l" defTabSz="1043080" rtl="0" eaLnBrk="1" latinLnBrk="0" hangingPunct="1">
        <a:lnSpc>
          <a:spcPct val="100000"/>
        </a:lnSpc>
        <a:spcBef>
          <a:spcPts val="913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10662" indent="-205330" algn="l" defTabSz="1043080" rtl="0" eaLnBrk="1" latinLnBrk="0" hangingPunct="1">
        <a:lnSpc>
          <a:spcPct val="100000"/>
        </a:lnSpc>
        <a:spcBef>
          <a:spcPts val="913"/>
        </a:spcBef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15992" indent="-205330" algn="l" defTabSz="1043080" rtl="0" eaLnBrk="1" latinLnBrk="0" hangingPunct="1">
        <a:lnSpc>
          <a:spcPct val="100000"/>
        </a:lnSpc>
        <a:spcBef>
          <a:spcPts val="913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21323" indent="-205330" algn="l" defTabSz="1043080" rtl="0" eaLnBrk="1" latinLnBrk="0" hangingPunct="1">
        <a:lnSpc>
          <a:spcPct val="100000"/>
        </a:lnSpc>
        <a:spcBef>
          <a:spcPts val="913"/>
        </a:spcBef>
        <a:buFont typeface="Arial" pitchFamily="34" charset="0"/>
        <a:buChar char="-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26654" indent="-205330" algn="l" defTabSz="1043080" rtl="0" eaLnBrk="1" latinLnBrk="0" hangingPunct="1">
        <a:lnSpc>
          <a:spcPct val="100000"/>
        </a:lnSpc>
        <a:spcBef>
          <a:spcPts val="913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68470" indent="-260770" algn="l" defTabSz="10430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90011" indent="-260770" algn="l" defTabSz="10430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550" indent="-260770" algn="l" defTabSz="10430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3090" indent="-260770" algn="l" defTabSz="104308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4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8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62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6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70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24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78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320" algn="l" defTabSz="104308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0156" y="476300"/>
            <a:ext cx="7776864" cy="4240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defTabSz="1043080">
              <a:lnSpc>
                <a:spcPts val="3422"/>
              </a:lnSpc>
              <a:spcBef>
                <a:spcPct val="0"/>
              </a:spcBef>
              <a:defRPr/>
            </a:pPr>
            <a:r>
              <a:rPr lang="en-NZ" sz="20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Revised engagement approach for draft GTAC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6024287E-C819-4B81-ADE4-C836522F99EB}" type="slidenum">
              <a:rPr lang="en-NZ" sz="1400" smtClean="0"/>
              <a:pPr algn="r"/>
              <a:t>1</a:t>
            </a:fld>
            <a:endParaRPr lang="en-NZ" sz="1400" dirty="0"/>
          </a:p>
        </p:txBody>
      </p:sp>
      <p:sp>
        <p:nvSpPr>
          <p:cNvPr id="7" name="Rectangle 6"/>
          <p:cNvSpPr/>
          <p:nvPr/>
        </p:nvSpPr>
        <p:spPr>
          <a:xfrm>
            <a:off x="168444" y="4234120"/>
            <a:ext cx="10359188" cy="3763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880" y="4268384"/>
            <a:ext cx="1270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Aug 2017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1314" y="4277675"/>
            <a:ext cx="1473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 2017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16480" y="4286755"/>
            <a:ext cx="14216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 2017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91297" y="3162324"/>
            <a:ext cx="98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Telecon Q&amp;A session</a:t>
            </a:r>
            <a:b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(31 August)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02015" y="2577363"/>
            <a:ext cx="877" cy="1639625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-63847" y="1688251"/>
            <a:ext cx="1992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 GTAC draft released for consultation and negotiation </a:t>
            </a:r>
            <a:b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(10 August)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3338763" y="3850105"/>
            <a:ext cx="4298" cy="390608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62336" y="3132866"/>
            <a:ext cx="1882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Stakeholder mark-ups and submissions on</a:t>
            </a:r>
            <a:r>
              <a:rPr kumimoji="0" lang="en-NZ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revised draft GTAC due</a:t>
            </a:r>
            <a:br>
              <a:rPr kumimoji="0" lang="en-NZ" sz="1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NZ" sz="1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kumimoji="0" lang="en-NZ" sz="1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October)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8327" y="1566224"/>
            <a:ext cx="146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Release of revised </a:t>
            </a:r>
            <a: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GTAC</a:t>
            </a:r>
            <a:b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(11 September)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0383" y="4285904"/>
            <a:ext cx="15616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Sept 2017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62652" y="4297976"/>
            <a:ext cx="1535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 2017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97397" y="1621087"/>
            <a:ext cx="1914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Submission of GTAC to GIC for review </a:t>
            </a:r>
            <a:b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NZ" sz="1200" noProof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N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December</a:t>
            </a: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2356835" y="2252734"/>
            <a:ext cx="1345" cy="1991079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64134" y="4065519"/>
            <a:ext cx="0" cy="161345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776612" y="4080035"/>
            <a:ext cx="0" cy="161345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ight Brace 26"/>
          <p:cNvSpPr/>
          <p:nvPr/>
        </p:nvSpPr>
        <p:spPr>
          <a:xfrm rot="5400000">
            <a:off x="1497749" y="3452643"/>
            <a:ext cx="365096" cy="298883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28" name="TextBox 27"/>
          <p:cNvSpPr txBox="1"/>
          <p:nvPr/>
        </p:nvSpPr>
        <p:spPr>
          <a:xfrm>
            <a:off x="287820" y="5272990"/>
            <a:ext cx="27850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Ensure provisions of GTAC are well-understood before inviting mark-ups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Enable further revisions to be made to better achieve intent and eliminate ambiguities</a:t>
            </a:r>
          </a:p>
        </p:txBody>
      </p:sp>
      <p:sp>
        <p:nvSpPr>
          <p:cNvPr id="29" name="Right Brace 28"/>
          <p:cNvSpPr/>
          <p:nvPr/>
        </p:nvSpPr>
        <p:spPr>
          <a:xfrm rot="5400000">
            <a:off x="4723427" y="3284839"/>
            <a:ext cx="357838" cy="333170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30" name="TextBox 29"/>
          <p:cNvSpPr txBox="1"/>
          <p:nvPr/>
        </p:nvSpPr>
        <p:spPr>
          <a:xfrm>
            <a:off x="3082426" y="5272990"/>
            <a:ext cx="36492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Allow stakeholders to propose improvements and highlight any remaining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Allow time for First Gas to review proposed changes and submissions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Allow stakeholders to review changes made following first round of mark-ups and obtain legal review/mark-ups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Allow time for First Gas to finalise the GTAC before submitting to GIC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30466" y="5216703"/>
            <a:ext cx="3659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Allow stakeholders further opportunity to address any unresolved issues (including issues raised by other parties prior to submission of final GTAC)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1412522" y="3111747"/>
            <a:ext cx="1179" cy="1284466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4998" y="3151777"/>
            <a:ext cx="1241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run through session</a:t>
            </a:r>
            <a:b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(17 August)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5284" y="2565556"/>
            <a:ext cx="142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2-day workshop</a:t>
            </a:r>
            <a:b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(24-25 August)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 flipV="1">
            <a:off x="2633269" y="2977436"/>
            <a:ext cx="1292" cy="1263945"/>
          </a:xfrm>
          <a:prstGeom prst="line">
            <a:avLst/>
          </a:prstGeom>
          <a:ln>
            <a:solidFill>
              <a:srgbClr val="6184B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317379" y="2280908"/>
            <a:ext cx="159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Workshop on revised draft GTAC</a:t>
            </a:r>
            <a:b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200" dirty="0">
                <a:latin typeface="Arial" panose="020B0604020202020204" pitchFamily="34" charset="0"/>
                <a:cs typeface="Arial" panose="020B0604020202020204" pitchFamily="34" charset="0"/>
              </a:rPr>
              <a:t>(15 September)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73391" y="2224167"/>
            <a:ext cx="1557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Release of second revised draft GTAC</a:t>
            </a:r>
            <a:br>
              <a:rPr lang="en-N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 November)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4814567" y="2927239"/>
            <a:ext cx="4314" cy="1310514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701758" y="2982537"/>
            <a:ext cx="1722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mark-ups on second revised draft GTAC due</a:t>
            </a:r>
            <a:br>
              <a:rPr lang="en-N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(24 November)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 flipV="1">
            <a:off x="3006253" y="2973007"/>
            <a:ext cx="1985" cy="1261113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860162" y="2318004"/>
            <a:ext cx="3632" cy="669865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022554" y="2977436"/>
            <a:ext cx="83238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039280" y="1584759"/>
            <a:ext cx="1907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sessions on selected topics</a:t>
            </a:r>
            <a:br>
              <a:rPr lang="en-N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(21 &amp; 28 September)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30465" y="4291707"/>
            <a:ext cx="1473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Jan 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98372" y="4275600"/>
            <a:ext cx="1473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 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9484991" y="4271766"/>
            <a:ext cx="1473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 2018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H="1" flipV="1">
            <a:off x="5584660" y="3864139"/>
            <a:ext cx="4298" cy="390608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ight Brace 58"/>
          <p:cNvSpPr/>
          <p:nvPr/>
        </p:nvSpPr>
        <p:spPr>
          <a:xfrm rot="5400000">
            <a:off x="8377961" y="3034085"/>
            <a:ext cx="347541" cy="38435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 sz="2000"/>
          </a:p>
        </p:txBody>
      </p:sp>
      <p:sp>
        <p:nvSpPr>
          <p:cNvPr id="60" name="TextBox 59"/>
          <p:cNvSpPr txBox="1"/>
          <p:nvPr/>
        </p:nvSpPr>
        <p:spPr>
          <a:xfrm>
            <a:off x="7205032" y="6134791"/>
            <a:ext cx="262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 See GIC paper “Proposed approach to GTAC assessment” for further details on this stage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H="1" flipV="1">
            <a:off x="10109026" y="2318004"/>
            <a:ext cx="10811" cy="1925810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9061015" y="1820065"/>
            <a:ext cx="170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GIC </a:t>
            </a:r>
            <a: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review (by </a:t>
            </a:r>
            <a:r>
              <a:rPr lang="en-NZ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March</a:t>
            </a:r>
            <a:r>
              <a:rPr lang="en-NZ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N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 flipH="1" flipV="1">
            <a:off x="6331764" y="2308391"/>
            <a:ext cx="1345" cy="1991079"/>
          </a:xfrm>
          <a:prstGeom prst="line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H="1" flipV="1">
            <a:off x="9211889" y="3368570"/>
            <a:ext cx="3731" cy="848418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174854" y="2626492"/>
            <a:ext cx="2039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Submissions on GIC Preliminary Assessment due (23 February)</a:t>
            </a:r>
          </a:p>
        </p:txBody>
      </p:sp>
      <p:cxnSp>
        <p:nvCxnSpPr>
          <p:cNvPr id="69" name="Straight Connector 68"/>
          <p:cNvCxnSpPr/>
          <p:nvPr/>
        </p:nvCxnSpPr>
        <p:spPr>
          <a:xfrm flipH="1" flipV="1">
            <a:off x="6681098" y="3376890"/>
            <a:ext cx="3731" cy="848418"/>
          </a:xfrm>
          <a:prstGeom prst="line">
            <a:avLst/>
          </a:prstGeom>
          <a:ln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086381" y="2412952"/>
            <a:ext cx="1733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GIC releases Preliminary Assessment </a:t>
            </a:r>
            <a:b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(22 December)</a:t>
            </a:r>
          </a:p>
        </p:txBody>
      </p:sp>
    </p:spTree>
    <p:extLst>
      <p:ext uri="{BB962C8B-B14F-4D97-AF65-F5344CB8AC3E}">
        <p14:creationId xmlns:p14="http://schemas.microsoft.com/office/powerpoint/2010/main" val="3328199400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Gas PPT Template V6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 Gas PPT Template V6.potx</Template>
  <TotalTime>9108</TotalTime>
  <Words>222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Lucida Grande</vt:lpstr>
      <vt:lpstr>Wingdings</vt:lpstr>
      <vt:lpstr>First Gas PPT Template V6</vt:lpstr>
      <vt:lpstr>PowerPoint Presentation</vt:lpstr>
    </vt:vector>
  </TitlesOfParts>
  <Company>Powerco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Ranson</dc:creator>
  <cp:lastModifiedBy>Ben Gerritsen</cp:lastModifiedBy>
  <cp:revision>596</cp:revision>
  <cp:lastPrinted>2017-08-16T21:25:49Z</cp:lastPrinted>
  <dcterms:created xsi:type="dcterms:W3CDTF">2016-03-15T20:45:13Z</dcterms:created>
  <dcterms:modified xsi:type="dcterms:W3CDTF">2017-09-18T03:45:57Z</dcterms:modified>
</cp:coreProperties>
</file>