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9" r:id="rId2"/>
    <p:sldId id="261" r:id="rId3"/>
    <p:sldId id="260" r:id="rId4"/>
    <p:sldId id="256" r:id="rId5"/>
    <p:sldId id="258" r:id="rId6"/>
    <p:sldId id="262" r:id="rId7"/>
    <p:sldId id="257" r:id="rId8"/>
    <p:sldId id="273" r:id="rId9"/>
    <p:sldId id="274" r:id="rId10"/>
    <p:sldId id="267" r:id="rId11"/>
    <p:sldId id="268" r:id="rId12"/>
    <p:sldId id="271" r:id="rId13"/>
    <p:sldId id="269" r:id="rId14"/>
    <p:sldId id="272" r:id="rId15"/>
    <p:sldId id="265" r:id="rId16"/>
    <p:sldId id="266" r:id="rId17"/>
    <p:sldId id="263" r:id="rId18"/>
  </p:sldIdLst>
  <p:sldSz cx="10693400" cy="756126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5" d="100"/>
          <a:sy n="55" d="100"/>
        </p:scale>
        <p:origin x="1260"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35D3C3-0F2C-4DD2-B2DE-F5A109F872C1}" type="datetimeFigureOut">
              <a:rPr lang="en-NZ" smtClean="0"/>
              <a:t>21/09/2017</a:t>
            </a:fld>
            <a:endParaRPr lang="en-NZ"/>
          </a:p>
        </p:txBody>
      </p:sp>
      <p:sp>
        <p:nvSpPr>
          <p:cNvPr id="4" name="Slide Image Placeholder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2D9525-2088-4154-A2EA-341CB5998F3C}" type="slidenum">
              <a:rPr lang="en-NZ" smtClean="0"/>
              <a:t>‹#›</a:t>
            </a:fld>
            <a:endParaRPr lang="en-NZ"/>
          </a:p>
        </p:txBody>
      </p:sp>
    </p:spTree>
    <p:extLst>
      <p:ext uri="{BB962C8B-B14F-4D97-AF65-F5344CB8AC3E}">
        <p14:creationId xmlns:p14="http://schemas.microsoft.com/office/powerpoint/2010/main" val="3199358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66763" y="744538"/>
            <a:ext cx="5264150" cy="3722687"/>
          </a:xfrm>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837868AB-3D6E-4BA2-9CEE-7593714964C7}" type="slidenum">
              <a:rPr lang="en-NZ" smtClean="0"/>
              <a:pPr/>
              <a:t>1</a:t>
            </a:fld>
            <a:endParaRPr lang="en-NZ"/>
          </a:p>
        </p:txBody>
      </p:sp>
    </p:spTree>
    <p:extLst>
      <p:ext uri="{BB962C8B-B14F-4D97-AF65-F5344CB8AC3E}">
        <p14:creationId xmlns:p14="http://schemas.microsoft.com/office/powerpoint/2010/main" val="2727537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2005" y="2348896"/>
            <a:ext cx="9089390" cy="1620771"/>
          </a:xfrm>
        </p:spPr>
        <p:txBody>
          <a:bodyPr/>
          <a:lstStyle/>
          <a:p>
            <a:r>
              <a:rPr lang="en-US"/>
              <a:t>Click to edit Master title style</a:t>
            </a:r>
            <a:endParaRPr lang="en-NZ"/>
          </a:p>
        </p:txBody>
      </p:sp>
      <p:sp>
        <p:nvSpPr>
          <p:cNvPr id="3" name="Subtitle 2"/>
          <p:cNvSpPr>
            <a:spLocks noGrp="1"/>
          </p:cNvSpPr>
          <p:nvPr>
            <p:ph type="subTitle" idx="1"/>
          </p:nvPr>
        </p:nvSpPr>
        <p:spPr>
          <a:xfrm>
            <a:off x="1604011" y="4284718"/>
            <a:ext cx="7485380" cy="1932323"/>
          </a:xfrm>
          <a:prstGeom prst="rect">
            <a:avLst/>
          </a:prstGeom>
        </p:spPr>
        <p:txBody>
          <a:bodyPr lIns="99569" tIns="49785" rIns="99569" bIns="49785"/>
          <a:lstStyle>
            <a:lvl1pPr marL="0" indent="0" algn="ctr">
              <a:buNone/>
              <a:defRPr>
                <a:solidFill>
                  <a:schemeClr val="tx1">
                    <a:tint val="75000"/>
                  </a:schemeClr>
                </a:solidFill>
              </a:defRPr>
            </a:lvl1pPr>
            <a:lvl2pPr marL="521495" indent="0" algn="ctr">
              <a:buNone/>
              <a:defRPr>
                <a:solidFill>
                  <a:schemeClr val="tx1">
                    <a:tint val="75000"/>
                  </a:schemeClr>
                </a:solidFill>
              </a:defRPr>
            </a:lvl2pPr>
            <a:lvl3pPr marL="1042990" indent="0" algn="ctr">
              <a:buNone/>
              <a:defRPr>
                <a:solidFill>
                  <a:schemeClr val="tx1">
                    <a:tint val="75000"/>
                  </a:schemeClr>
                </a:solidFill>
              </a:defRPr>
            </a:lvl3pPr>
            <a:lvl4pPr marL="1564485" indent="0" algn="ctr">
              <a:buNone/>
              <a:defRPr>
                <a:solidFill>
                  <a:schemeClr val="tx1">
                    <a:tint val="75000"/>
                  </a:schemeClr>
                </a:solidFill>
              </a:defRPr>
            </a:lvl4pPr>
            <a:lvl5pPr marL="2085979" indent="0" algn="ctr">
              <a:buNone/>
              <a:defRPr>
                <a:solidFill>
                  <a:schemeClr val="tx1">
                    <a:tint val="75000"/>
                  </a:schemeClr>
                </a:solidFill>
              </a:defRPr>
            </a:lvl5pPr>
            <a:lvl6pPr marL="2607474" indent="0" algn="ctr">
              <a:buNone/>
              <a:defRPr>
                <a:solidFill>
                  <a:schemeClr val="tx1">
                    <a:tint val="75000"/>
                  </a:schemeClr>
                </a:solidFill>
              </a:defRPr>
            </a:lvl6pPr>
            <a:lvl7pPr marL="3128968" indent="0" algn="ctr">
              <a:buNone/>
              <a:defRPr>
                <a:solidFill>
                  <a:schemeClr val="tx1">
                    <a:tint val="75000"/>
                  </a:schemeClr>
                </a:solidFill>
              </a:defRPr>
            </a:lvl7pPr>
            <a:lvl8pPr marL="3650463" indent="0" algn="ctr">
              <a:buNone/>
              <a:defRPr>
                <a:solidFill>
                  <a:schemeClr val="tx1">
                    <a:tint val="75000"/>
                  </a:schemeClr>
                </a:solidFill>
              </a:defRPr>
            </a:lvl8pPr>
            <a:lvl9pPr marL="4171958" indent="0" algn="ctr">
              <a:buNone/>
              <a:defRPr>
                <a:solidFill>
                  <a:schemeClr val="tx1">
                    <a:tint val="75000"/>
                  </a:schemeClr>
                </a:solidFill>
              </a:defRPr>
            </a:lvl9pPr>
          </a:lstStyle>
          <a:p>
            <a:r>
              <a:rPr lang="en-US"/>
              <a:t>Click to edit Master subtitle style</a:t>
            </a:r>
            <a:endParaRPr lang="en-NZ"/>
          </a:p>
        </p:txBody>
      </p:sp>
      <p:sp>
        <p:nvSpPr>
          <p:cNvPr id="4" name="Date Placeholder 3"/>
          <p:cNvSpPr>
            <a:spLocks noGrp="1"/>
          </p:cNvSpPr>
          <p:nvPr>
            <p:ph type="dt" sz="half" idx="10"/>
          </p:nvPr>
        </p:nvSpPr>
        <p:spPr>
          <a:xfrm>
            <a:off x="534671" y="7008174"/>
            <a:ext cx="2495127" cy="402567"/>
          </a:xfrm>
          <a:prstGeom prst="rect">
            <a:avLst/>
          </a:prstGeom>
        </p:spPr>
        <p:txBody>
          <a:bodyPr lIns="99569" tIns="49785" rIns="99569" bIns="49785"/>
          <a:lstStyle/>
          <a:p>
            <a:endParaRPr lang="en-NZ"/>
          </a:p>
        </p:txBody>
      </p:sp>
      <p:sp>
        <p:nvSpPr>
          <p:cNvPr id="5" name="Footer Placeholder 4"/>
          <p:cNvSpPr>
            <a:spLocks noGrp="1"/>
          </p:cNvSpPr>
          <p:nvPr>
            <p:ph type="ftr" sz="quarter" idx="11"/>
          </p:nvPr>
        </p:nvSpPr>
        <p:spPr>
          <a:xfrm>
            <a:off x="3653579" y="7008174"/>
            <a:ext cx="3386243" cy="402567"/>
          </a:xfrm>
          <a:prstGeom prst="rect">
            <a:avLst/>
          </a:prstGeom>
        </p:spPr>
        <p:txBody>
          <a:bodyPr lIns="99569" tIns="49785" rIns="99569" bIns="49785"/>
          <a:lstStyle/>
          <a:p>
            <a:endParaRPr lang="en-NZ"/>
          </a:p>
        </p:txBody>
      </p:sp>
      <p:sp>
        <p:nvSpPr>
          <p:cNvPr id="6" name="Slide Number Placeholder 5"/>
          <p:cNvSpPr>
            <a:spLocks noGrp="1"/>
          </p:cNvSpPr>
          <p:nvPr>
            <p:ph type="sldNum" sz="quarter" idx="12"/>
          </p:nvPr>
        </p:nvSpPr>
        <p:spPr>
          <a:xfrm>
            <a:off x="7663604" y="7008174"/>
            <a:ext cx="2495127" cy="402567"/>
          </a:xfrm>
          <a:prstGeom prst="rect">
            <a:avLst/>
          </a:prstGeom>
        </p:spPr>
        <p:txBody>
          <a:bodyPr lIns="99569" tIns="49785" rIns="99569" bIns="49785"/>
          <a:lstStyle/>
          <a:p>
            <a:fld id="{6024287E-C819-4B81-ADE4-C836522F99EB}" type="slidenum">
              <a:rPr lang="en-NZ" smtClean="0"/>
              <a:pPr/>
              <a:t>‹#›</a:t>
            </a:fld>
            <a:endParaRPr lang="en-NZ"/>
          </a:p>
        </p:txBody>
      </p:sp>
    </p:spTree>
    <p:extLst>
      <p:ext uri="{BB962C8B-B14F-4D97-AF65-F5344CB8AC3E}">
        <p14:creationId xmlns:p14="http://schemas.microsoft.com/office/powerpoint/2010/main" val="3612197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Slide 1">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32001" y="734219"/>
            <a:ext cx="9828000" cy="399641"/>
          </a:xfrm>
        </p:spPr>
        <p:txBody>
          <a:bodyPr/>
          <a:lstStyle>
            <a:lvl1pPr>
              <a:lnSpc>
                <a:spcPts val="3000"/>
              </a:lnSpc>
              <a:defRPr sz="3000" baseline="0">
                <a:solidFill>
                  <a:schemeClr val="bg1"/>
                </a:solidFill>
              </a:defRPr>
            </a:lvl1pPr>
          </a:lstStyle>
          <a:p>
            <a:r>
              <a:rPr lang="en-NZ" noProof="0" dirty="0"/>
              <a:t>First Gas Presentation Title</a:t>
            </a:r>
          </a:p>
        </p:txBody>
      </p:sp>
      <p:sp>
        <p:nvSpPr>
          <p:cNvPr id="3" name="Subtitle 2"/>
          <p:cNvSpPr>
            <a:spLocks noGrp="1"/>
          </p:cNvSpPr>
          <p:nvPr>
            <p:ph type="subTitle" idx="1" hasCustomPrompt="1"/>
          </p:nvPr>
        </p:nvSpPr>
        <p:spPr>
          <a:xfrm>
            <a:off x="432001" y="1166217"/>
            <a:ext cx="9828000" cy="238150"/>
          </a:xfrm>
          <a:prstGeom prst="rect">
            <a:avLst/>
          </a:prstGeom>
        </p:spPr>
        <p:txBody>
          <a:bodyPr lIns="0" tIns="0" rIns="0" bIns="0">
            <a:noAutofit/>
          </a:bodyPr>
          <a:lstStyle>
            <a:lvl1pPr marL="0" indent="0" algn="l">
              <a:lnSpc>
                <a:spcPts val="2000"/>
              </a:lnSpc>
              <a:spcBef>
                <a:spcPts val="0"/>
              </a:spcBef>
              <a:buNone/>
              <a:defRPr sz="1500" b="1">
                <a:solidFill>
                  <a:schemeClr val="bg1"/>
                </a:solidFill>
              </a:defRPr>
            </a:lvl1pPr>
            <a:lvl2pPr marL="521540" indent="0" algn="ctr">
              <a:buNone/>
              <a:defRPr>
                <a:solidFill>
                  <a:schemeClr val="tx1">
                    <a:tint val="75000"/>
                  </a:schemeClr>
                </a:solidFill>
              </a:defRPr>
            </a:lvl2pPr>
            <a:lvl3pPr marL="1043080" indent="0" algn="ctr">
              <a:buNone/>
              <a:defRPr>
                <a:solidFill>
                  <a:schemeClr val="tx1">
                    <a:tint val="75000"/>
                  </a:schemeClr>
                </a:solidFill>
              </a:defRPr>
            </a:lvl3pPr>
            <a:lvl4pPr marL="1564620" indent="0" algn="ctr">
              <a:buNone/>
              <a:defRPr>
                <a:solidFill>
                  <a:schemeClr val="tx1">
                    <a:tint val="75000"/>
                  </a:schemeClr>
                </a:solidFill>
              </a:defRPr>
            </a:lvl4pPr>
            <a:lvl5pPr marL="2086160" indent="0" algn="ctr">
              <a:buNone/>
              <a:defRPr>
                <a:solidFill>
                  <a:schemeClr val="tx1">
                    <a:tint val="75000"/>
                  </a:schemeClr>
                </a:solidFill>
              </a:defRPr>
            </a:lvl5pPr>
            <a:lvl6pPr marL="2607700" indent="0" algn="ctr">
              <a:buNone/>
              <a:defRPr>
                <a:solidFill>
                  <a:schemeClr val="tx1">
                    <a:tint val="75000"/>
                  </a:schemeClr>
                </a:solidFill>
              </a:defRPr>
            </a:lvl6pPr>
            <a:lvl7pPr marL="3129240" indent="0" algn="ctr">
              <a:buNone/>
              <a:defRPr>
                <a:solidFill>
                  <a:schemeClr val="tx1">
                    <a:tint val="75000"/>
                  </a:schemeClr>
                </a:solidFill>
              </a:defRPr>
            </a:lvl7pPr>
            <a:lvl8pPr marL="3650780" indent="0" algn="ctr">
              <a:buNone/>
              <a:defRPr>
                <a:solidFill>
                  <a:schemeClr val="tx1">
                    <a:tint val="75000"/>
                  </a:schemeClr>
                </a:solidFill>
              </a:defRPr>
            </a:lvl8pPr>
            <a:lvl9pPr marL="4172320" indent="0" algn="ctr">
              <a:buNone/>
              <a:defRPr>
                <a:solidFill>
                  <a:schemeClr val="tx1">
                    <a:tint val="75000"/>
                  </a:schemeClr>
                </a:solidFill>
              </a:defRPr>
            </a:lvl9pPr>
          </a:lstStyle>
          <a:p>
            <a:r>
              <a:rPr lang="en-NZ" noProof="0" dirty="0"/>
              <a:t>Presenter’s Name</a:t>
            </a:r>
          </a:p>
        </p:txBody>
      </p:sp>
      <p:sp>
        <p:nvSpPr>
          <p:cNvPr id="8" name="Text Placeholder 7"/>
          <p:cNvSpPr>
            <a:spLocks noGrp="1"/>
          </p:cNvSpPr>
          <p:nvPr>
            <p:ph type="body" sz="quarter" idx="10" hasCustomPrompt="1"/>
          </p:nvPr>
        </p:nvSpPr>
        <p:spPr>
          <a:xfrm>
            <a:off x="432000" y="6949990"/>
            <a:ext cx="9360000" cy="198458"/>
          </a:xfrm>
          <a:prstGeom prst="rect">
            <a:avLst/>
          </a:prstGeom>
        </p:spPr>
        <p:txBody>
          <a:bodyPr lIns="0">
            <a:noAutofit/>
          </a:bodyPr>
          <a:lstStyle>
            <a:lvl1pPr marL="0" indent="0">
              <a:buNone/>
              <a:defRPr sz="1300" b="1" baseline="0">
                <a:solidFill>
                  <a:schemeClr val="bg1"/>
                </a:solidFill>
              </a:defRPr>
            </a:lvl1pPr>
            <a:lvl2pPr marL="205330" indent="0">
              <a:buNone/>
              <a:defRPr sz="1300"/>
            </a:lvl2pPr>
            <a:lvl3pPr marL="410662" indent="0">
              <a:buNone/>
              <a:defRPr sz="1300"/>
            </a:lvl3pPr>
            <a:lvl4pPr marL="615992" indent="0">
              <a:buNone/>
              <a:defRPr sz="1300"/>
            </a:lvl4pPr>
            <a:lvl5pPr marL="821323" indent="0">
              <a:buNone/>
              <a:defRPr sz="1300"/>
            </a:lvl5pPr>
          </a:lstStyle>
          <a:p>
            <a:pPr lvl="0"/>
            <a:r>
              <a:rPr lang="en-NZ" noProof="0" dirty="0"/>
              <a:t>First Gas / Date</a:t>
            </a:r>
          </a:p>
        </p:txBody>
      </p:sp>
      <p:cxnSp>
        <p:nvCxnSpPr>
          <p:cNvPr id="5" name="Straight Connector 4"/>
          <p:cNvCxnSpPr/>
          <p:nvPr userDrawn="1"/>
        </p:nvCxnSpPr>
        <p:spPr>
          <a:xfrm>
            <a:off x="432001" y="7309023"/>
            <a:ext cx="9828000" cy="0"/>
          </a:xfrm>
          <a:prstGeom prst="line">
            <a:avLst/>
          </a:prstGeom>
          <a:ln w="63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97961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5200" y="476302"/>
            <a:ext cx="7721820" cy="424011"/>
          </a:xfrm>
          <a:prstGeom prst="rect">
            <a:avLst/>
          </a:prstGeom>
        </p:spPr>
        <p:txBody>
          <a:bodyPr vert="horz" lIns="0" tIns="0" rIns="0" bIns="0" rtlCol="0" anchor="t" anchorCtr="0">
            <a:noAutofit/>
          </a:bodyPr>
          <a:lstStyle/>
          <a:p>
            <a:r>
              <a:rPr lang="en-US" noProof="0" dirty="0"/>
              <a:t>First Gas </a:t>
            </a:r>
            <a:r>
              <a:rPr lang="en-US" noProof="0" dirty="0" err="1"/>
              <a:t>Powerpoint</a:t>
            </a:r>
            <a:r>
              <a:rPr lang="en-US" noProof="0" dirty="0"/>
              <a:t> Title</a:t>
            </a:r>
            <a:endParaRPr lang="en-NZ" noProof="0" dirty="0"/>
          </a:p>
        </p:txBody>
      </p:sp>
    </p:spTree>
    <p:extLst>
      <p:ext uri="{BB962C8B-B14F-4D97-AF65-F5344CB8AC3E}">
        <p14:creationId xmlns:p14="http://schemas.microsoft.com/office/powerpoint/2010/main" val="2902875041"/>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l" defTabSz="1043080" rtl="0" eaLnBrk="1" latinLnBrk="0" hangingPunct="1">
        <a:lnSpc>
          <a:spcPts val="3422"/>
        </a:lnSpc>
        <a:spcBef>
          <a:spcPct val="0"/>
        </a:spcBef>
        <a:buNone/>
        <a:defRPr sz="2900" b="1" kern="1200" baseline="0">
          <a:solidFill>
            <a:schemeClr val="bg1"/>
          </a:solidFill>
          <a:latin typeface="Arial" pitchFamily="34" charset="0"/>
          <a:ea typeface="+mj-ea"/>
          <a:cs typeface="Arial" pitchFamily="34" charset="0"/>
        </a:defRPr>
      </a:lvl1pPr>
    </p:titleStyle>
    <p:bodyStyle>
      <a:lvl1pPr marL="0" indent="-205330" algn="l" defTabSz="1043080" rtl="0" eaLnBrk="1" latinLnBrk="0" hangingPunct="1">
        <a:lnSpc>
          <a:spcPct val="100000"/>
        </a:lnSpc>
        <a:spcBef>
          <a:spcPts val="913"/>
        </a:spcBef>
        <a:buFont typeface="Arial" pitchFamily="34" charset="0"/>
        <a:buChar char="•"/>
        <a:defRPr sz="1800" kern="1200">
          <a:solidFill>
            <a:schemeClr val="tx1"/>
          </a:solidFill>
          <a:latin typeface="Arial" pitchFamily="34" charset="0"/>
          <a:ea typeface="+mn-ea"/>
          <a:cs typeface="Arial" pitchFamily="34" charset="0"/>
        </a:defRPr>
      </a:lvl1pPr>
      <a:lvl2pPr marL="410662" indent="-205330" algn="l" defTabSz="1043080" rtl="0" eaLnBrk="1" latinLnBrk="0" hangingPunct="1">
        <a:lnSpc>
          <a:spcPct val="100000"/>
        </a:lnSpc>
        <a:spcBef>
          <a:spcPts val="913"/>
        </a:spcBef>
        <a:buFont typeface="Arial" pitchFamily="34" charset="0"/>
        <a:buChar char="-"/>
        <a:defRPr sz="1800" kern="1200">
          <a:solidFill>
            <a:schemeClr val="tx1"/>
          </a:solidFill>
          <a:latin typeface="Arial" pitchFamily="34" charset="0"/>
          <a:ea typeface="+mn-ea"/>
          <a:cs typeface="Arial" pitchFamily="34" charset="0"/>
        </a:defRPr>
      </a:lvl2pPr>
      <a:lvl3pPr marL="615992" indent="-205330" algn="l" defTabSz="1043080" rtl="0" eaLnBrk="1" latinLnBrk="0" hangingPunct="1">
        <a:lnSpc>
          <a:spcPct val="100000"/>
        </a:lnSpc>
        <a:spcBef>
          <a:spcPts val="913"/>
        </a:spcBef>
        <a:buFont typeface="Arial" pitchFamily="34" charset="0"/>
        <a:buChar char="•"/>
        <a:defRPr sz="1800" kern="1200">
          <a:solidFill>
            <a:schemeClr val="tx1"/>
          </a:solidFill>
          <a:latin typeface="Arial" pitchFamily="34" charset="0"/>
          <a:ea typeface="+mn-ea"/>
          <a:cs typeface="Arial" pitchFamily="34" charset="0"/>
        </a:defRPr>
      </a:lvl3pPr>
      <a:lvl4pPr marL="821323" indent="-205330" algn="l" defTabSz="1043080" rtl="0" eaLnBrk="1" latinLnBrk="0" hangingPunct="1">
        <a:lnSpc>
          <a:spcPct val="100000"/>
        </a:lnSpc>
        <a:spcBef>
          <a:spcPts val="913"/>
        </a:spcBef>
        <a:buFont typeface="Arial" pitchFamily="34" charset="0"/>
        <a:buChar char="-"/>
        <a:defRPr sz="1800" kern="1200">
          <a:solidFill>
            <a:schemeClr val="tx1"/>
          </a:solidFill>
          <a:latin typeface="Arial" pitchFamily="34" charset="0"/>
          <a:ea typeface="+mn-ea"/>
          <a:cs typeface="Arial" pitchFamily="34" charset="0"/>
        </a:defRPr>
      </a:lvl4pPr>
      <a:lvl5pPr marL="1026654" indent="-205330" algn="l" defTabSz="1043080" rtl="0" eaLnBrk="1" latinLnBrk="0" hangingPunct="1">
        <a:lnSpc>
          <a:spcPct val="100000"/>
        </a:lnSpc>
        <a:spcBef>
          <a:spcPts val="913"/>
        </a:spcBef>
        <a:buFont typeface="Arial" pitchFamily="34" charset="0"/>
        <a:buChar char="•"/>
        <a:defRPr sz="1800" kern="1200">
          <a:solidFill>
            <a:schemeClr val="tx1"/>
          </a:solidFill>
          <a:latin typeface="Arial" pitchFamily="34" charset="0"/>
          <a:ea typeface="+mn-ea"/>
          <a:cs typeface="Arial" pitchFamily="34" charset="0"/>
        </a:defRPr>
      </a:lvl5pPr>
      <a:lvl6pPr marL="2868470" indent="-260770" algn="l" defTabSz="1043080"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90011" indent="-260770" algn="l" defTabSz="1043080"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550" indent="-260770" algn="l" defTabSz="1043080"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3090" indent="-260770" algn="l" defTabSz="1043080"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3080" rtl="0" eaLnBrk="1" latinLnBrk="0" hangingPunct="1">
        <a:defRPr sz="2100" kern="1200">
          <a:solidFill>
            <a:schemeClr val="tx1"/>
          </a:solidFill>
          <a:latin typeface="+mn-lt"/>
          <a:ea typeface="+mn-ea"/>
          <a:cs typeface="+mn-cs"/>
        </a:defRPr>
      </a:lvl1pPr>
      <a:lvl2pPr marL="521540" algn="l" defTabSz="1043080" rtl="0" eaLnBrk="1" latinLnBrk="0" hangingPunct="1">
        <a:defRPr sz="2100" kern="1200">
          <a:solidFill>
            <a:schemeClr val="tx1"/>
          </a:solidFill>
          <a:latin typeface="+mn-lt"/>
          <a:ea typeface="+mn-ea"/>
          <a:cs typeface="+mn-cs"/>
        </a:defRPr>
      </a:lvl2pPr>
      <a:lvl3pPr marL="1043080" algn="l" defTabSz="1043080" rtl="0" eaLnBrk="1" latinLnBrk="0" hangingPunct="1">
        <a:defRPr sz="2100" kern="1200">
          <a:solidFill>
            <a:schemeClr val="tx1"/>
          </a:solidFill>
          <a:latin typeface="+mn-lt"/>
          <a:ea typeface="+mn-ea"/>
          <a:cs typeface="+mn-cs"/>
        </a:defRPr>
      </a:lvl3pPr>
      <a:lvl4pPr marL="1564620" algn="l" defTabSz="1043080" rtl="0" eaLnBrk="1" latinLnBrk="0" hangingPunct="1">
        <a:defRPr sz="2100" kern="1200">
          <a:solidFill>
            <a:schemeClr val="tx1"/>
          </a:solidFill>
          <a:latin typeface="+mn-lt"/>
          <a:ea typeface="+mn-ea"/>
          <a:cs typeface="+mn-cs"/>
        </a:defRPr>
      </a:lvl4pPr>
      <a:lvl5pPr marL="2086160" algn="l" defTabSz="1043080" rtl="0" eaLnBrk="1" latinLnBrk="0" hangingPunct="1">
        <a:defRPr sz="2100" kern="1200">
          <a:solidFill>
            <a:schemeClr val="tx1"/>
          </a:solidFill>
          <a:latin typeface="+mn-lt"/>
          <a:ea typeface="+mn-ea"/>
          <a:cs typeface="+mn-cs"/>
        </a:defRPr>
      </a:lvl5pPr>
      <a:lvl6pPr marL="2607700" algn="l" defTabSz="1043080" rtl="0" eaLnBrk="1" latinLnBrk="0" hangingPunct="1">
        <a:defRPr sz="2100" kern="1200">
          <a:solidFill>
            <a:schemeClr val="tx1"/>
          </a:solidFill>
          <a:latin typeface="+mn-lt"/>
          <a:ea typeface="+mn-ea"/>
          <a:cs typeface="+mn-cs"/>
        </a:defRPr>
      </a:lvl6pPr>
      <a:lvl7pPr marL="3129240" algn="l" defTabSz="1043080" rtl="0" eaLnBrk="1" latinLnBrk="0" hangingPunct="1">
        <a:defRPr sz="2100" kern="1200">
          <a:solidFill>
            <a:schemeClr val="tx1"/>
          </a:solidFill>
          <a:latin typeface="+mn-lt"/>
          <a:ea typeface="+mn-ea"/>
          <a:cs typeface="+mn-cs"/>
        </a:defRPr>
      </a:lvl7pPr>
      <a:lvl8pPr marL="3650780" algn="l" defTabSz="1043080" rtl="0" eaLnBrk="1" latinLnBrk="0" hangingPunct="1">
        <a:defRPr sz="2100" kern="1200">
          <a:solidFill>
            <a:schemeClr val="tx1"/>
          </a:solidFill>
          <a:latin typeface="+mn-lt"/>
          <a:ea typeface="+mn-ea"/>
          <a:cs typeface="+mn-cs"/>
        </a:defRPr>
      </a:lvl8pPr>
      <a:lvl9pPr marL="4172320" algn="l" defTabSz="1043080"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emf"/><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2000" y="734217"/>
            <a:ext cx="9828000" cy="814166"/>
          </a:xfrm>
        </p:spPr>
        <p:txBody>
          <a:bodyPr/>
          <a:lstStyle/>
          <a:p>
            <a:r>
              <a:rPr lang="en-NZ" sz="3200" dirty="0"/>
              <a:t>Gas Transmission Access:</a:t>
            </a:r>
            <a:br>
              <a:rPr lang="en-NZ" sz="3200" dirty="0"/>
            </a:br>
            <a:r>
              <a:rPr lang="en-NZ" sz="3200" dirty="0"/>
              <a:t>Curtailment</a:t>
            </a:r>
            <a:br>
              <a:rPr lang="en-NZ" sz="3200" dirty="0"/>
            </a:br>
            <a:br>
              <a:rPr lang="en-NZ" sz="3200" dirty="0"/>
            </a:br>
            <a:br>
              <a:rPr lang="en-NZ" sz="3200" dirty="0"/>
            </a:br>
            <a:br>
              <a:rPr lang="en-NZ" sz="3200" dirty="0"/>
            </a:br>
            <a:r>
              <a:rPr lang="en-NZ" sz="3200" dirty="0"/>
              <a:t> </a:t>
            </a:r>
            <a:br>
              <a:rPr lang="en-NZ" sz="3200" dirty="0"/>
            </a:br>
            <a:br>
              <a:rPr lang="en-NZ" sz="3200" dirty="0"/>
            </a:br>
            <a:endParaRPr lang="en-NZ" dirty="0"/>
          </a:p>
        </p:txBody>
      </p:sp>
      <p:sp>
        <p:nvSpPr>
          <p:cNvPr id="3" name="Subtitle 2"/>
          <p:cNvSpPr>
            <a:spLocks noGrp="1"/>
          </p:cNvSpPr>
          <p:nvPr>
            <p:ph type="subTitle" idx="1"/>
          </p:nvPr>
        </p:nvSpPr>
        <p:spPr>
          <a:xfrm>
            <a:off x="432001" y="1554520"/>
            <a:ext cx="9828000" cy="288032"/>
          </a:xfrm>
        </p:spPr>
        <p:txBody>
          <a:bodyPr/>
          <a:lstStyle/>
          <a:p>
            <a:endParaRPr lang="en-NZ" dirty="0"/>
          </a:p>
          <a:p>
            <a:r>
              <a:rPr lang="en-NZ" dirty="0"/>
              <a:t>21 September 2017	</a:t>
            </a:r>
          </a:p>
        </p:txBody>
      </p:sp>
      <p:sp>
        <p:nvSpPr>
          <p:cNvPr id="4" name="Text Placeholder 3"/>
          <p:cNvSpPr>
            <a:spLocks noGrp="1"/>
          </p:cNvSpPr>
          <p:nvPr>
            <p:ph type="body" sz="quarter" idx="10"/>
          </p:nvPr>
        </p:nvSpPr>
        <p:spPr>
          <a:xfrm>
            <a:off x="450156" y="7038557"/>
            <a:ext cx="9360000" cy="198458"/>
          </a:xfrm>
        </p:spPr>
        <p:txBody>
          <a:bodyPr/>
          <a:lstStyle/>
          <a:p>
            <a:r>
              <a:rPr lang="en-NZ" sz="1100" dirty="0"/>
              <a:t>First Gas / Presentation</a:t>
            </a:r>
          </a:p>
        </p:txBody>
      </p:sp>
    </p:spTree>
    <p:extLst>
      <p:ext uri="{BB962C8B-B14F-4D97-AF65-F5344CB8AC3E}">
        <p14:creationId xmlns:p14="http://schemas.microsoft.com/office/powerpoint/2010/main" val="2624655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0156" y="476300"/>
            <a:ext cx="7776864" cy="424011"/>
          </a:xfrm>
          <a:prstGeom prst="rect">
            <a:avLst/>
          </a:prstGeom>
        </p:spPr>
        <p:txBody>
          <a:bodyPr vert="horz" lIns="0" tIns="0" rIns="0" bIns="0" rtlCol="0" anchor="t" anchorCtr="0">
            <a:noAutofit/>
          </a:bodyPr>
          <a:lstStyle/>
          <a:p>
            <a:pPr defTabSz="1043080">
              <a:lnSpc>
                <a:spcPts val="3422"/>
              </a:lnSpc>
              <a:spcBef>
                <a:spcPct val="0"/>
              </a:spcBef>
              <a:defRPr/>
            </a:pPr>
            <a:r>
              <a:rPr lang="en-NZ" sz="2000" b="1" dirty="0">
                <a:solidFill>
                  <a:schemeClr val="bg1"/>
                </a:solidFill>
                <a:latin typeface="Arial" pitchFamily="34" charset="0"/>
                <a:cs typeface="Arial" pitchFamily="34" charset="0"/>
              </a:rPr>
              <a:t>Previous GTAC Curtailment Example: </a:t>
            </a:r>
          </a:p>
          <a:p>
            <a:pPr defTabSz="1043080">
              <a:lnSpc>
                <a:spcPts val="3422"/>
              </a:lnSpc>
              <a:spcBef>
                <a:spcPct val="0"/>
              </a:spcBef>
              <a:defRPr/>
            </a:pPr>
            <a:r>
              <a:rPr lang="en-NZ" sz="2000" b="1" dirty="0">
                <a:solidFill>
                  <a:schemeClr val="bg1"/>
                </a:solidFill>
                <a:latin typeface="Arial" pitchFamily="34" charset="0"/>
                <a:cs typeface="Arial" pitchFamily="34" charset="0"/>
              </a:rPr>
              <a:t>Four Nomination Scenarios</a:t>
            </a:r>
          </a:p>
          <a:p>
            <a:pPr defTabSz="1043080">
              <a:lnSpc>
                <a:spcPts val="3422"/>
              </a:lnSpc>
              <a:spcBef>
                <a:spcPct val="0"/>
              </a:spcBef>
              <a:defRPr/>
            </a:pPr>
            <a:endParaRPr lang="en-NZ" sz="2000" b="1" dirty="0">
              <a:solidFill>
                <a:schemeClr val="bg1"/>
              </a:solidFill>
              <a:latin typeface="Arial" pitchFamily="34" charset="0"/>
              <a:cs typeface="Arial" pitchFamily="34" charset="0"/>
            </a:endParaRPr>
          </a:p>
          <a:p>
            <a:pPr defTabSz="1043080">
              <a:lnSpc>
                <a:spcPts val="3422"/>
              </a:lnSpc>
              <a:spcBef>
                <a:spcPct val="0"/>
              </a:spcBef>
              <a:defRPr/>
            </a:pPr>
            <a:r>
              <a:rPr lang="en-NZ" sz="2000" b="1" dirty="0">
                <a:solidFill>
                  <a:schemeClr val="bg1"/>
                </a:solidFill>
                <a:latin typeface="Arial" pitchFamily="34" charset="0"/>
                <a:cs typeface="Arial" pitchFamily="34" charset="0"/>
              </a:rPr>
              <a:t>Four Nomination Scenarios</a:t>
            </a:r>
          </a:p>
        </p:txBody>
      </p:sp>
      <p:sp>
        <p:nvSpPr>
          <p:cNvPr id="2" name="Slide Number Placeholder 1"/>
          <p:cNvSpPr>
            <a:spLocks noGrp="1"/>
          </p:cNvSpPr>
          <p:nvPr>
            <p:ph type="sldNum" sz="quarter" idx="12"/>
          </p:nvPr>
        </p:nvSpPr>
        <p:spPr/>
        <p:txBody>
          <a:bodyPr/>
          <a:lstStyle/>
          <a:p>
            <a:pPr algn="r"/>
            <a:fld id="{6024287E-C819-4B81-ADE4-C836522F99EB}" type="slidenum">
              <a:rPr lang="en-NZ" sz="1400" smtClean="0"/>
              <a:pPr algn="r"/>
              <a:t>10</a:t>
            </a:fld>
            <a:endParaRPr lang="en-NZ" sz="1400" dirty="0"/>
          </a:p>
        </p:txBody>
      </p:sp>
      <p:sp>
        <p:nvSpPr>
          <p:cNvPr id="3" name="TextBox 2"/>
          <p:cNvSpPr txBox="1"/>
          <p:nvPr/>
        </p:nvSpPr>
        <p:spPr>
          <a:xfrm>
            <a:off x="636608" y="1531710"/>
            <a:ext cx="9383227" cy="5632311"/>
          </a:xfrm>
          <a:prstGeom prst="rect">
            <a:avLst/>
          </a:prstGeom>
          <a:noFill/>
        </p:spPr>
        <p:txBody>
          <a:bodyPr wrap="square" rtlCol="0">
            <a:spAutoFit/>
          </a:bodyPr>
          <a:lstStyle/>
          <a:p>
            <a:pPr marL="342900" indent="-342900">
              <a:buFontTx/>
              <a:buChar char="-"/>
            </a:pPr>
            <a:r>
              <a:rPr lang="en-NZ" dirty="0"/>
              <a:t>There are four ways nominations can change at the Receipt Point in response to the outage and there are two demand permutations:</a:t>
            </a:r>
          </a:p>
          <a:p>
            <a:pPr marL="342900" indent="-342900">
              <a:buFontTx/>
              <a:buChar char="-"/>
            </a:pPr>
            <a:endParaRPr lang="en-NZ" dirty="0"/>
          </a:p>
          <a:p>
            <a:pPr marL="800100" lvl="1" indent="-342900">
              <a:buFont typeface="+mj-lt"/>
              <a:buAutoNum type="arabicPeriod"/>
            </a:pPr>
            <a:r>
              <a:rPr lang="en-NZ" dirty="0"/>
              <a:t>Shippers nominate at ID3 for the same gas as ID2</a:t>
            </a:r>
          </a:p>
          <a:p>
            <a:pPr marL="1257300" lvl="2" indent="-342900">
              <a:buFont typeface="+mj-lt"/>
              <a:buAutoNum type="alphaLcPeriod"/>
            </a:pPr>
            <a:r>
              <a:rPr lang="en-NZ" dirty="0"/>
              <a:t>Producer accepts</a:t>
            </a:r>
          </a:p>
          <a:p>
            <a:pPr marL="1771650" lvl="3" indent="-400050">
              <a:buFont typeface="+mj-lt"/>
              <a:buAutoNum type="romanLcPeriod"/>
            </a:pPr>
            <a:r>
              <a:rPr lang="en-NZ" dirty="0"/>
              <a:t>There is demand response to the outage</a:t>
            </a:r>
          </a:p>
          <a:p>
            <a:pPr marL="1771650" lvl="3" indent="-400050">
              <a:buFont typeface="+mj-lt"/>
              <a:buAutoNum type="romanLcPeriod"/>
            </a:pPr>
            <a:r>
              <a:rPr lang="en-NZ" dirty="0"/>
              <a:t>There is no demand response</a:t>
            </a:r>
          </a:p>
          <a:p>
            <a:pPr lvl="2"/>
            <a:endParaRPr lang="en-NZ" dirty="0"/>
          </a:p>
          <a:p>
            <a:pPr marL="1257300" lvl="2" indent="-342900">
              <a:buFont typeface="+mj-lt"/>
              <a:buAutoNum type="alphaLcPeriod" startAt="2"/>
            </a:pPr>
            <a:r>
              <a:rPr lang="en-NZ" dirty="0"/>
              <a:t>Producer rejects nomination and reduces nominations to deemed flow</a:t>
            </a:r>
          </a:p>
          <a:p>
            <a:pPr marL="1771650" lvl="3" indent="-400050">
              <a:buFont typeface="+mj-lt"/>
              <a:buAutoNum type="romanLcPeriod"/>
            </a:pPr>
            <a:r>
              <a:rPr lang="en-NZ" dirty="0"/>
              <a:t>There is demand response to the outage</a:t>
            </a:r>
          </a:p>
          <a:p>
            <a:pPr marL="1771650" lvl="3" indent="-400050">
              <a:buFont typeface="+mj-lt"/>
              <a:buAutoNum type="romanLcPeriod"/>
            </a:pPr>
            <a:r>
              <a:rPr lang="en-NZ" dirty="0"/>
              <a:t>There is no demand response</a:t>
            </a:r>
          </a:p>
          <a:p>
            <a:pPr lvl="2"/>
            <a:endParaRPr lang="en-NZ" dirty="0"/>
          </a:p>
          <a:p>
            <a:pPr marL="800100" lvl="1" indent="-342900">
              <a:buFont typeface="+mj-lt"/>
              <a:buAutoNum type="arabicPeriod"/>
            </a:pPr>
            <a:r>
              <a:rPr lang="en-NZ" dirty="0"/>
              <a:t>Shippers nominate at ID3 for reduced quantities (demand response)</a:t>
            </a:r>
          </a:p>
          <a:p>
            <a:pPr marL="1257300" lvl="2" indent="-342900">
              <a:buFont typeface="+mj-lt"/>
              <a:buAutoNum type="alphaLcPeriod"/>
            </a:pPr>
            <a:r>
              <a:rPr lang="en-NZ" dirty="0"/>
              <a:t>Producer rejects reduction and nominations are kept the same as ID2</a:t>
            </a:r>
          </a:p>
          <a:p>
            <a:pPr marL="1771650" lvl="3" indent="-400050">
              <a:buFont typeface="+mj-lt"/>
              <a:buAutoNum type="romanLcPeriod"/>
            </a:pPr>
            <a:r>
              <a:rPr lang="en-NZ" dirty="0"/>
              <a:t>There is demand response to the outage</a:t>
            </a:r>
          </a:p>
          <a:p>
            <a:pPr marL="1771650" lvl="3" indent="-400050">
              <a:buFont typeface="+mj-lt"/>
              <a:buAutoNum type="romanLcPeriod"/>
            </a:pPr>
            <a:r>
              <a:rPr lang="en-NZ" dirty="0"/>
              <a:t>There is no demand response</a:t>
            </a:r>
          </a:p>
          <a:p>
            <a:pPr marL="1257300" lvl="2" indent="-342900">
              <a:buFont typeface="+mj-lt"/>
              <a:buAutoNum type="alphaLcPeriod"/>
            </a:pPr>
            <a:endParaRPr lang="en-NZ" dirty="0"/>
          </a:p>
          <a:p>
            <a:pPr marL="1257300" lvl="2" indent="-342900">
              <a:buFont typeface="+mj-lt"/>
              <a:buAutoNum type="alphaLcPeriod"/>
            </a:pPr>
            <a:r>
              <a:rPr lang="en-NZ" dirty="0"/>
              <a:t>Producer accepts</a:t>
            </a:r>
          </a:p>
          <a:p>
            <a:pPr marL="1771650" lvl="3" indent="-400050">
              <a:buFont typeface="+mj-lt"/>
              <a:buAutoNum type="romanLcPeriod"/>
            </a:pPr>
            <a:r>
              <a:rPr lang="en-NZ" dirty="0"/>
              <a:t>There is demand response to the outage</a:t>
            </a:r>
          </a:p>
          <a:p>
            <a:pPr marL="1771650" lvl="3" indent="-400050">
              <a:buFont typeface="+mj-lt"/>
              <a:buAutoNum type="romanLcPeriod"/>
            </a:pPr>
            <a:r>
              <a:rPr lang="en-NZ" dirty="0"/>
              <a:t>There is no demand response</a:t>
            </a:r>
          </a:p>
        </p:txBody>
      </p:sp>
    </p:spTree>
    <p:extLst>
      <p:ext uri="{BB962C8B-B14F-4D97-AF65-F5344CB8AC3E}">
        <p14:creationId xmlns:p14="http://schemas.microsoft.com/office/powerpoint/2010/main" val="724519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0156" y="476300"/>
            <a:ext cx="7776864" cy="424011"/>
          </a:xfrm>
          <a:prstGeom prst="rect">
            <a:avLst/>
          </a:prstGeom>
        </p:spPr>
        <p:txBody>
          <a:bodyPr vert="horz" lIns="0" tIns="0" rIns="0" bIns="0" rtlCol="0" anchor="t" anchorCtr="0">
            <a:noAutofit/>
          </a:bodyPr>
          <a:lstStyle/>
          <a:p>
            <a:pPr defTabSz="1043080">
              <a:lnSpc>
                <a:spcPts val="3422"/>
              </a:lnSpc>
              <a:spcBef>
                <a:spcPct val="0"/>
              </a:spcBef>
              <a:defRPr/>
            </a:pPr>
            <a:r>
              <a:rPr lang="en-NZ" sz="2000" b="1" dirty="0">
                <a:solidFill>
                  <a:schemeClr val="bg1"/>
                </a:solidFill>
                <a:latin typeface="Arial" pitchFamily="34" charset="0"/>
                <a:cs typeface="Arial" pitchFamily="34" charset="0"/>
              </a:rPr>
              <a:t>GTAC Curtailment Example: 1ai &amp; 2ai</a:t>
            </a:r>
          </a:p>
          <a:p>
            <a:pPr defTabSz="1043080">
              <a:lnSpc>
                <a:spcPts val="3422"/>
              </a:lnSpc>
              <a:spcBef>
                <a:spcPct val="0"/>
              </a:spcBef>
              <a:defRPr/>
            </a:pPr>
            <a:endParaRPr lang="en-NZ" sz="2000" b="1" dirty="0">
              <a:solidFill>
                <a:schemeClr val="bg1"/>
              </a:solidFill>
              <a:latin typeface="Arial" pitchFamily="34" charset="0"/>
              <a:cs typeface="Arial" pitchFamily="34" charset="0"/>
            </a:endParaRPr>
          </a:p>
          <a:p>
            <a:pPr defTabSz="1043080">
              <a:lnSpc>
                <a:spcPts val="3422"/>
              </a:lnSpc>
              <a:spcBef>
                <a:spcPct val="0"/>
              </a:spcBef>
              <a:defRPr/>
            </a:pPr>
            <a:r>
              <a:rPr lang="en-NZ" sz="2000" b="1" dirty="0">
                <a:solidFill>
                  <a:schemeClr val="bg1"/>
                </a:solidFill>
                <a:latin typeface="Arial" pitchFamily="34" charset="0"/>
                <a:cs typeface="Arial" pitchFamily="34" charset="0"/>
              </a:rPr>
              <a:t>Four Nomination Scenarios</a:t>
            </a:r>
          </a:p>
        </p:txBody>
      </p:sp>
      <p:sp>
        <p:nvSpPr>
          <p:cNvPr id="2" name="Slide Number Placeholder 1"/>
          <p:cNvSpPr>
            <a:spLocks noGrp="1"/>
          </p:cNvSpPr>
          <p:nvPr>
            <p:ph type="sldNum" sz="quarter" idx="12"/>
          </p:nvPr>
        </p:nvSpPr>
        <p:spPr/>
        <p:txBody>
          <a:bodyPr/>
          <a:lstStyle/>
          <a:p>
            <a:pPr algn="r"/>
            <a:fld id="{6024287E-C819-4B81-ADE4-C836522F99EB}" type="slidenum">
              <a:rPr lang="en-NZ" sz="1400" smtClean="0"/>
              <a:pPr algn="r"/>
              <a:t>11</a:t>
            </a:fld>
            <a:endParaRPr lang="en-NZ" sz="1400" dirty="0"/>
          </a:p>
        </p:txBody>
      </p:sp>
      <p:sp>
        <p:nvSpPr>
          <p:cNvPr id="3" name="TextBox 2"/>
          <p:cNvSpPr txBox="1"/>
          <p:nvPr/>
        </p:nvSpPr>
        <p:spPr>
          <a:xfrm>
            <a:off x="636608" y="1531710"/>
            <a:ext cx="9383227" cy="2308324"/>
          </a:xfrm>
          <a:prstGeom prst="rect">
            <a:avLst/>
          </a:prstGeom>
          <a:noFill/>
        </p:spPr>
        <p:txBody>
          <a:bodyPr wrap="square" rtlCol="0">
            <a:spAutoFit/>
          </a:bodyPr>
          <a:lstStyle/>
          <a:p>
            <a:pPr marL="342900" indent="-342900">
              <a:buFontTx/>
              <a:buChar char="-"/>
            </a:pPr>
            <a:r>
              <a:rPr lang="en-NZ" dirty="0"/>
              <a:t>Producer nominations have been kept the same and there is a demand response</a:t>
            </a:r>
          </a:p>
          <a:p>
            <a:pPr marL="342900" indent="-342900">
              <a:buFontTx/>
              <a:buChar char="-"/>
            </a:pPr>
            <a:endParaRPr lang="en-NZ" dirty="0"/>
          </a:p>
          <a:p>
            <a:pPr marL="342900" indent="-342900">
              <a:buFontTx/>
              <a:buChar char="-"/>
            </a:pPr>
            <a:r>
              <a:rPr lang="en-NZ" dirty="0"/>
              <a:t>Running Mismatch</a:t>
            </a:r>
          </a:p>
          <a:p>
            <a:pPr marL="800100" lvl="1" indent="-342900">
              <a:buFontTx/>
              <a:buChar char="-"/>
            </a:pPr>
            <a:r>
              <a:rPr lang="en-NZ" dirty="0"/>
              <a:t>Producer Negative Running Mismatch increases</a:t>
            </a:r>
          </a:p>
          <a:p>
            <a:pPr marL="800100" lvl="1" indent="-342900">
              <a:buFontTx/>
              <a:buChar char="-"/>
            </a:pPr>
            <a:r>
              <a:rPr lang="en-NZ" dirty="0"/>
              <a:t>Shipper Positive Running Mismatch increases</a:t>
            </a:r>
          </a:p>
          <a:p>
            <a:endParaRPr lang="en-NZ" dirty="0"/>
          </a:p>
          <a:p>
            <a:pPr marL="342900" indent="-342900">
              <a:buFontTx/>
              <a:buChar char="-"/>
            </a:pPr>
            <a:r>
              <a:rPr lang="en-NZ" dirty="0"/>
              <a:t>To alleviate the resulting Running Mismatch the parties trade</a:t>
            </a:r>
          </a:p>
          <a:p>
            <a:pPr marL="342900" indent="-342900">
              <a:buFontTx/>
              <a:buChar char="-"/>
            </a:pPr>
            <a:endParaRPr lang="en-NZ" dirty="0"/>
          </a:p>
        </p:txBody>
      </p:sp>
    </p:spTree>
    <p:extLst>
      <p:ext uri="{BB962C8B-B14F-4D97-AF65-F5344CB8AC3E}">
        <p14:creationId xmlns:p14="http://schemas.microsoft.com/office/powerpoint/2010/main" val="15659407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0156" y="476300"/>
            <a:ext cx="7776864" cy="424011"/>
          </a:xfrm>
          <a:prstGeom prst="rect">
            <a:avLst/>
          </a:prstGeom>
        </p:spPr>
        <p:txBody>
          <a:bodyPr vert="horz" lIns="0" tIns="0" rIns="0" bIns="0" rtlCol="0" anchor="t" anchorCtr="0">
            <a:noAutofit/>
          </a:bodyPr>
          <a:lstStyle/>
          <a:p>
            <a:pPr defTabSz="1043080">
              <a:lnSpc>
                <a:spcPts val="3422"/>
              </a:lnSpc>
              <a:spcBef>
                <a:spcPct val="0"/>
              </a:spcBef>
              <a:defRPr/>
            </a:pPr>
            <a:r>
              <a:rPr lang="en-NZ" sz="2000" b="1" dirty="0">
                <a:solidFill>
                  <a:schemeClr val="bg1"/>
                </a:solidFill>
                <a:latin typeface="Arial" pitchFamily="34" charset="0"/>
                <a:cs typeface="Arial" pitchFamily="34" charset="0"/>
              </a:rPr>
              <a:t>GTAC Curtailment Example: 1aii &amp; 2aii</a:t>
            </a:r>
          </a:p>
          <a:p>
            <a:pPr defTabSz="1043080">
              <a:lnSpc>
                <a:spcPts val="3422"/>
              </a:lnSpc>
              <a:spcBef>
                <a:spcPct val="0"/>
              </a:spcBef>
              <a:defRPr/>
            </a:pPr>
            <a:endParaRPr lang="en-NZ" sz="2000" b="1" dirty="0">
              <a:solidFill>
                <a:schemeClr val="bg1"/>
              </a:solidFill>
              <a:latin typeface="Arial" pitchFamily="34" charset="0"/>
              <a:cs typeface="Arial" pitchFamily="34" charset="0"/>
            </a:endParaRPr>
          </a:p>
          <a:p>
            <a:pPr defTabSz="1043080">
              <a:lnSpc>
                <a:spcPts val="3422"/>
              </a:lnSpc>
              <a:spcBef>
                <a:spcPct val="0"/>
              </a:spcBef>
              <a:defRPr/>
            </a:pPr>
            <a:r>
              <a:rPr lang="en-NZ" sz="2000" b="1" dirty="0">
                <a:solidFill>
                  <a:schemeClr val="bg1"/>
                </a:solidFill>
                <a:latin typeface="Arial" pitchFamily="34" charset="0"/>
                <a:cs typeface="Arial" pitchFamily="34" charset="0"/>
              </a:rPr>
              <a:t>Four Nomination Scenarios</a:t>
            </a:r>
          </a:p>
        </p:txBody>
      </p:sp>
      <p:sp>
        <p:nvSpPr>
          <p:cNvPr id="2" name="Slide Number Placeholder 1"/>
          <p:cNvSpPr>
            <a:spLocks noGrp="1"/>
          </p:cNvSpPr>
          <p:nvPr>
            <p:ph type="sldNum" sz="quarter" idx="12"/>
          </p:nvPr>
        </p:nvSpPr>
        <p:spPr/>
        <p:txBody>
          <a:bodyPr/>
          <a:lstStyle/>
          <a:p>
            <a:pPr algn="r"/>
            <a:fld id="{6024287E-C819-4B81-ADE4-C836522F99EB}" type="slidenum">
              <a:rPr lang="en-NZ" sz="1400" smtClean="0"/>
              <a:pPr algn="r"/>
              <a:t>12</a:t>
            </a:fld>
            <a:endParaRPr lang="en-NZ" sz="1400" dirty="0"/>
          </a:p>
        </p:txBody>
      </p:sp>
      <p:sp>
        <p:nvSpPr>
          <p:cNvPr id="3" name="TextBox 2"/>
          <p:cNvSpPr txBox="1"/>
          <p:nvPr/>
        </p:nvSpPr>
        <p:spPr>
          <a:xfrm>
            <a:off x="636608" y="1531710"/>
            <a:ext cx="9383227" cy="4247317"/>
          </a:xfrm>
          <a:prstGeom prst="rect">
            <a:avLst/>
          </a:prstGeom>
          <a:noFill/>
        </p:spPr>
        <p:txBody>
          <a:bodyPr wrap="square" rtlCol="0">
            <a:spAutoFit/>
          </a:bodyPr>
          <a:lstStyle/>
          <a:p>
            <a:pPr marL="342900" indent="-342900">
              <a:buFontTx/>
              <a:buChar char="-"/>
            </a:pPr>
            <a:r>
              <a:rPr lang="en-NZ" dirty="0"/>
              <a:t>Nominations remain the same and there is no demand response</a:t>
            </a:r>
          </a:p>
          <a:p>
            <a:pPr marL="342900" indent="-342900">
              <a:buFontTx/>
              <a:buChar char="-"/>
            </a:pPr>
            <a:endParaRPr lang="en-NZ" dirty="0"/>
          </a:p>
          <a:p>
            <a:pPr marL="342900" indent="-342900">
              <a:buFontTx/>
              <a:buChar char="-"/>
            </a:pPr>
            <a:r>
              <a:rPr lang="en-NZ" dirty="0"/>
              <a:t>Running Mismatch</a:t>
            </a:r>
          </a:p>
          <a:p>
            <a:pPr marL="800100" lvl="1" indent="-342900">
              <a:buFontTx/>
              <a:buChar char="-"/>
            </a:pPr>
            <a:r>
              <a:rPr lang="en-NZ" dirty="0"/>
              <a:t>Producer Negative Running Mismatch increases</a:t>
            </a:r>
          </a:p>
          <a:p>
            <a:pPr marL="800100" lvl="1" indent="-342900">
              <a:buFontTx/>
              <a:buChar char="-"/>
            </a:pPr>
            <a:r>
              <a:rPr lang="en-NZ" dirty="0"/>
              <a:t>Shipper Running Mismatch remains the same</a:t>
            </a:r>
          </a:p>
          <a:p>
            <a:endParaRPr lang="en-NZ" dirty="0"/>
          </a:p>
          <a:p>
            <a:pPr marL="342900" indent="-342900">
              <a:buFontTx/>
              <a:buChar char="-"/>
            </a:pPr>
            <a:r>
              <a:rPr lang="en-NZ" dirty="0"/>
              <a:t>Producer has two ways to alleviate the Running Mismatch</a:t>
            </a:r>
          </a:p>
          <a:p>
            <a:pPr marL="800100" lvl="1" indent="-342900">
              <a:buFontTx/>
              <a:buChar char="-"/>
            </a:pPr>
            <a:r>
              <a:rPr lang="en-NZ" dirty="0"/>
              <a:t>Purchase from another producer</a:t>
            </a:r>
          </a:p>
          <a:p>
            <a:pPr marL="800100" lvl="1" indent="-342900">
              <a:buFontTx/>
              <a:buChar char="-"/>
            </a:pPr>
            <a:r>
              <a:rPr lang="en-NZ" dirty="0"/>
              <a:t>Purchase a demand response from another Shipper or Delivery OBA party</a:t>
            </a:r>
          </a:p>
          <a:p>
            <a:pPr marL="1257300" lvl="2" indent="-342900">
              <a:buFontTx/>
              <a:buChar char="-"/>
            </a:pPr>
            <a:r>
              <a:rPr lang="en-NZ" dirty="0"/>
              <a:t>The other party effectively increases their positive Running Mismatch which is then purchased by the Producer</a:t>
            </a:r>
          </a:p>
          <a:p>
            <a:pPr marL="800100" lvl="1" indent="-342900">
              <a:buFontTx/>
              <a:buChar char="-"/>
            </a:pPr>
            <a:endParaRPr lang="en-NZ" dirty="0"/>
          </a:p>
          <a:p>
            <a:pPr marL="342900" indent="-342900">
              <a:buFontTx/>
              <a:buChar char="-"/>
            </a:pPr>
            <a:r>
              <a:rPr lang="en-NZ" dirty="0"/>
              <a:t>If alternative supply/demand response cannot be obtained by the Producer and/or Shippers then First Gas will explore trading as well and/or look to curtail demand</a:t>
            </a:r>
          </a:p>
          <a:p>
            <a:pPr marL="342900" indent="-342900">
              <a:buFontTx/>
              <a:buChar char="-"/>
            </a:pPr>
            <a:endParaRPr lang="en-NZ" dirty="0"/>
          </a:p>
        </p:txBody>
      </p:sp>
    </p:spTree>
    <p:extLst>
      <p:ext uri="{BB962C8B-B14F-4D97-AF65-F5344CB8AC3E}">
        <p14:creationId xmlns:p14="http://schemas.microsoft.com/office/powerpoint/2010/main" val="3260118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0156" y="476300"/>
            <a:ext cx="7776864" cy="424011"/>
          </a:xfrm>
          <a:prstGeom prst="rect">
            <a:avLst/>
          </a:prstGeom>
        </p:spPr>
        <p:txBody>
          <a:bodyPr vert="horz" lIns="0" tIns="0" rIns="0" bIns="0" rtlCol="0" anchor="t" anchorCtr="0">
            <a:noAutofit/>
          </a:bodyPr>
          <a:lstStyle/>
          <a:p>
            <a:pPr defTabSz="1043080">
              <a:lnSpc>
                <a:spcPts val="3422"/>
              </a:lnSpc>
              <a:spcBef>
                <a:spcPct val="0"/>
              </a:spcBef>
              <a:defRPr/>
            </a:pPr>
            <a:r>
              <a:rPr lang="en-NZ" sz="2000" b="1" dirty="0">
                <a:solidFill>
                  <a:schemeClr val="bg1"/>
                </a:solidFill>
                <a:latin typeface="Arial" pitchFamily="34" charset="0"/>
                <a:cs typeface="Arial" pitchFamily="34" charset="0"/>
              </a:rPr>
              <a:t>GTAC Curtailment Example: 1bi &amp; 2bi </a:t>
            </a:r>
          </a:p>
          <a:p>
            <a:pPr defTabSz="1043080">
              <a:lnSpc>
                <a:spcPts val="3422"/>
              </a:lnSpc>
              <a:spcBef>
                <a:spcPct val="0"/>
              </a:spcBef>
              <a:defRPr/>
            </a:pPr>
            <a:endParaRPr lang="en-NZ" sz="2000" b="1" dirty="0">
              <a:solidFill>
                <a:schemeClr val="bg1"/>
              </a:solidFill>
              <a:latin typeface="Arial" pitchFamily="34" charset="0"/>
              <a:cs typeface="Arial" pitchFamily="34" charset="0"/>
            </a:endParaRPr>
          </a:p>
          <a:p>
            <a:pPr defTabSz="1043080">
              <a:lnSpc>
                <a:spcPts val="3422"/>
              </a:lnSpc>
              <a:spcBef>
                <a:spcPct val="0"/>
              </a:spcBef>
              <a:defRPr/>
            </a:pPr>
            <a:r>
              <a:rPr lang="en-NZ" sz="2000" b="1" dirty="0">
                <a:solidFill>
                  <a:schemeClr val="bg1"/>
                </a:solidFill>
                <a:latin typeface="Arial" pitchFamily="34" charset="0"/>
                <a:cs typeface="Arial" pitchFamily="34" charset="0"/>
              </a:rPr>
              <a:t>Four Nomination Scenarios</a:t>
            </a:r>
          </a:p>
        </p:txBody>
      </p:sp>
      <p:sp>
        <p:nvSpPr>
          <p:cNvPr id="2" name="Slide Number Placeholder 1"/>
          <p:cNvSpPr>
            <a:spLocks noGrp="1"/>
          </p:cNvSpPr>
          <p:nvPr>
            <p:ph type="sldNum" sz="quarter" idx="12"/>
          </p:nvPr>
        </p:nvSpPr>
        <p:spPr/>
        <p:txBody>
          <a:bodyPr/>
          <a:lstStyle/>
          <a:p>
            <a:pPr algn="r"/>
            <a:fld id="{6024287E-C819-4B81-ADE4-C836522F99EB}" type="slidenum">
              <a:rPr lang="en-NZ" sz="1400" smtClean="0"/>
              <a:pPr algn="r"/>
              <a:t>13</a:t>
            </a:fld>
            <a:endParaRPr lang="en-NZ" sz="1400" dirty="0"/>
          </a:p>
        </p:txBody>
      </p:sp>
      <p:sp>
        <p:nvSpPr>
          <p:cNvPr id="3" name="TextBox 2"/>
          <p:cNvSpPr txBox="1"/>
          <p:nvPr/>
        </p:nvSpPr>
        <p:spPr>
          <a:xfrm>
            <a:off x="636608" y="1531710"/>
            <a:ext cx="9383227" cy="2308324"/>
          </a:xfrm>
          <a:prstGeom prst="rect">
            <a:avLst/>
          </a:prstGeom>
          <a:noFill/>
        </p:spPr>
        <p:txBody>
          <a:bodyPr wrap="square" rtlCol="0">
            <a:spAutoFit/>
          </a:bodyPr>
          <a:lstStyle/>
          <a:p>
            <a:pPr marL="342900" indent="-342900">
              <a:buFontTx/>
              <a:buChar char="-"/>
            </a:pPr>
            <a:r>
              <a:rPr lang="en-NZ" dirty="0"/>
              <a:t>Producer reduces nominations to deemed flow in ID3 and demand is reduced</a:t>
            </a:r>
          </a:p>
          <a:p>
            <a:pPr marL="342900" indent="-342900">
              <a:buFontTx/>
              <a:buChar char="-"/>
            </a:pPr>
            <a:endParaRPr lang="en-NZ" dirty="0"/>
          </a:p>
          <a:p>
            <a:pPr marL="342900" indent="-342900">
              <a:buFontTx/>
              <a:buChar char="-"/>
            </a:pPr>
            <a:r>
              <a:rPr lang="en-NZ" dirty="0"/>
              <a:t>Running Mismatch</a:t>
            </a:r>
          </a:p>
          <a:p>
            <a:pPr marL="800100" lvl="1" indent="-342900">
              <a:buFontTx/>
              <a:buChar char="-"/>
            </a:pPr>
            <a:r>
              <a:rPr lang="en-NZ" dirty="0"/>
              <a:t>Producer Negative Running Mismatch increases (less than before)</a:t>
            </a:r>
          </a:p>
          <a:p>
            <a:pPr marL="800100" lvl="1" indent="-342900">
              <a:buFontTx/>
              <a:buChar char="-"/>
            </a:pPr>
            <a:r>
              <a:rPr lang="en-NZ" dirty="0"/>
              <a:t>Shipper Positive Running Mismatch increases (less than before)</a:t>
            </a:r>
          </a:p>
          <a:p>
            <a:endParaRPr lang="en-NZ" dirty="0"/>
          </a:p>
          <a:p>
            <a:pPr marL="342900" indent="-342900">
              <a:buFontTx/>
              <a:buChar char="-"/>
            </a:pPr>
            <a:r>
              <a:rPr lang="en-NZ" dirty="0"/>
              <a:t>To alleviate the resulting Running Mismatch the parties trade</a:t>
            </a:r>
          </a:p>
          <a:p>
            <a:pPr lvl="1"/>
            <a:endParaRPr lang="en-NZ" dirty="0"/>
          </a:p>
        </p:txBody>
      </p:sp>
    </p:spTree>
    <p:extLst>
      <p:ext uri="{BB962C8B-B14F-4D97-AF65-F5344CB8AC3E}">
        <p14:creationId xmlns:p14="http://schemas.microsoft.com/office/powerpoint/2010/main" val="3667697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0156" y="476300"/>
            <a:ext cx="7776864" cy="424011"/>
          </a:xfrm>
          <a:prstGeom prst="rect">
            <a:avLst/>
          </a:prstGeom>
        </p:spPr>
        <p:txBody>
          <a:bodyPr vert="horz" lIns="0" tIns="0" rIns="0" bIns="0" rtlCol="0" anchor="t" anchorCtr="0">
            <a:noAutofit/>
          </a:bodyPr>
          <a:lstStyle/>
          <a:p>
            <a:pPr defTabSz="1043080">
              <a:lnSpc>
                <a:spcPts val="3422"/>
              </a:lnSpc>
              <a:spcBef>
                <a:spcPct val="0"/>
              </a:spcBef>
              <a:defRPr/>
            </a:pPr>
            <a:r>
              <a:rPr lang="en-NZ" sz="2000" b="1" dirty="0">
                <a:solidFill>
                  <a:schemeClr val="bg1"/>
                </a:solidFill>
                <a:latin typeface="Arial" pitchFamily="34" charset="0"/>
                <a:cs typeface="Arial" pitchFamily="34" charset="0"/>
              </a:rPr>
              <a:t>GTAC Curtailment Example: 1bii &amp; 2bii</a:t>
            </a:r>
          </a:p>
          <a:p>
            <a:pPr defTabSz="1043080">
              <a:lnSpc>
                <a:spcPts val="3422"/>
              </a:lnSpc>
              <a:spcBef>
                <a:spcPct val="0"/>
              </a:spcBef>
              <a:defRPr/>
            </a:pPr>
            <a:endParaRPr lang="en-NZ" sz="2000" b="1" dirty="0">
              <a:solidFill>
                <a:schemeClr val="bg1"/>
              </a:solidFill>
              <a:latin typeface="Arial" pitchFamily="34" charset="0"/>
              <a:cs typeface="Arial" pitchFamily="34" charset="0"/>
            </a:endParaRPr>
          </a:p>
          <a:p>
            <a:pPr defTabSz="1043080">
              <a:lnSpc>
                <a:spcPts val="3422"/>
              </a:lnSpc>
              <a:spcBef>
                <a:spcPct val="0"/>
              </a:spcBef>
              <a:defRPr/>
            </a:pPr>
            <a:r>
              <a:rPr lang="en-NZ" sz="2000" b="1" dirty="0">
                <a:solidFill>
                  <a:schemeClr val="bg1"/>
                </a:solidFill>
                <a:latin typeface="Arial" pitchFamily="34" charset="0"/>
                <a:cs typeface="Arial" pitchFamily="34" charset="0"/>
              </a:rPr>
              <a:t>Four Nomination Scenarios</a:t>
            </a:r>
          </a:p>
        </p:txBody>
      </p:sp>
      <p:sp>
        <p:nvSpPr>
          <p:cNvPr id="2" name="Slide Number Placeholder 1"/>
          <p:cNvSpPr>
            <a:spLocks noGrp="1"/>
          </p:cNvSpPr>
          <p:nvPr>
            <p:ph type="sldNum" sz="quarter" idx="12"/>
          </p:nvPr>
        </p:nvSpPr>
        <p:spPr/>
        <p:txBody>
          <a:bodyPr/>
          <a:lstStyle/>
          <a:p>
            <a:pPr algn="r"/>
            <a:fld id="{6024287E-C819-4B81-ADE4-C836522F99EB}" type="slidenum">
              <a:rPr lang="en-NZ" sz="1400" smtClean="0"/>
              <a:pPr algn="r"/>
              <a:t>14</a:t>
            </a:fld>
            <a:endParaRPr lang="en-NZ" sz="1400" dirty="0"/>
          </a:p>
        </p:txBody>
      </p:sp>
      <p:sp>
        <p:nvSpPr>
          <p:cNvPr id="3" name="TextBox 2"/>
          <p:cNvSpPr txBox="1"/>
          <p:nvPr/>
        </p:nvSpPr>
        <p:spPr>
          <a:xfrm>
            <a:off x="636608" y="1531710"/>
            <a:ext cx="9383227" cy="4801314"/>
          </a:xfrm>
          <a:prstGeom prst="rect">
            <a:avLst/>
          </a:prstGeom>
          <a:noFill/>
        </p:spPr>
        <p:txBody>
          <a:bodyPr wrap="square" rtlCol="0">
            <a:spAutoFit/>
          </a:bodyPr>
          <a:lstStyle/>
          <a:p>
            <a:pPr marL="342900" indent="-342900">
              <a:buFontTx/>
              <a:buChar char="-"/>
            </a:pPr>
            <a:r>
              <a:rPr lang="en-NZ" dirty="0"/>
              <a:t>Producer reduces nominations to deemed flow in ID3 and there is no demand response</a:t>
            </a:r>
          </a:p>
          <a:p>
            <a:pPr marL="342900" indent="-342900">
              <a:buFontTx/>
              <a:buChar char="-"/>
            </a:pPr>
            <a:endParaRPr lang="en-NZ" dirty="0"/>
          </a:p>
          <a:p>
            <a:pPr marL="342900" indent="-342900">
              <a:buFontTx/>
              <a:buChar char="-"/>
            </a:pPr>
            <a:r>
              <a:rPr lang="en-NZ" dirty="0"/>
              <a:t>Running Mismatch</a:t>
            </a:r>
          </a:p>
          <a:p>
            <a:pPr marL="800100" lvl="1" indent="-342900">
              <a:buFontTx/>
              <a:buChar char="-"/>
            </a:pPr>
            <a:r>
              <a:rPr lang="en-NZ" dirty="0"/>
              <a:t>Producer Negative Running Mismatch increases (less than before)</a:t>
            </a:r>
          </a:p>
          <a:p>
            <a:pPr marL="800100" lvl="1" indent="-342900">
              <a:buFontTx/>
              <a:buChar char="-"/>
            </a:pPr>
            <a:r>
              <a:rPr lang="en-NZ" dirty="0"/>
              <a:t>Shipper Negative Running Mismatch increases</a:t>
            </a:r>
          </a:p>
          <a:p>
            <a:pPr marL="342900" indent="-342900">
              <a:buFontTx/>
              <a:buChar char="-"/>
            </a:pPr>
            <a:endParaRPr lang="en-NZ" dirty="0"/>
          </a:p>
          <a:p>
            <a:pPr marL="342900" indent="-342900">
              <a:buFontTx/>
              <a:buChar char="-"/>
            </a:pPr>
            <a:r>
              <a:rPr lang="en-NZ" dirty="0"/>
              <a:t>Producer has the same options as 1a to reduce their (lesser) exposure to Running  Mismatch</a:t>
            </a:r>
          </a:p>
          <a:p>
            <a:endParaRPr lang="en-NZ" dirty="0"/>
          </a:p>
          <a:p>
            <a:pPr marL="342900" indent="-342900">
              <a:buFontTx/>
              <a:buChar char="-"/>
            </a:pPr>
            <a:r>
              <a:rPr lang="en-NZ" dirty="0"/>
              <a:t>Shipper has three ways to alleviate the Running Mismatch</a:t>
            </a:r>
          </a:p>
          <a:p>
            <a:pPr marL="800100" lvl="1" indent="-342900">
              <a:buFontTx/>
              <a:buChar char="-"/>
            </a:pPr>
            <a:r>
              <a:rPr lang="en-NZ" dirty="0"/>
              <a:t>Purchase from another producer</a:t>
            </a:r>
          </a:p>
          <a:p>
            <a:pPr marL="800100" lvl="1" indent="-342900">
              <a:buFontTx/>
              <a:buChar char="-"/>
            </a:pPr>
            <a:r>
              <a:rPr lang="en-NZ" dirty="0"/>
              <a:t>Purchase a demand response from another Shipper or Delivery OBA party</a:t>
            </a:r>
          </a:p>
          <a:p>
            <a:pPr marL="800100" lvl="1" indent="-342900">
              <a:buFontTx/>
              <a:buChar char="-"/>
            </a:pPr>
            <a:r>
              <a:rPr lang="en-NZ" dirty="0"/>
              <a:t>Reduce demand from its end users (if possible)</a:t>
            </a:r>
          </a:p>
          <a:p>
            <a:pPr marL="800100" lvl="1" indent="-342900">
              <a:buFontTx/>
              <a:buChar char="-"/>
            </a:pPr>
            <a:endParaRPr lang="en-NZ" dirty="0"/>
          </a:p>
          <a:p>
            <a:pPr marL="342900" indent="-342900">
              <a:buFontTx/>
              <a:buChar char="-"/>
            </a:pPr>
            <a:r>
              <a:rPr lang="en-NZ" dirty="0"/>
              <a:t>Again, if alternative supply/demand response cannot be obtained by the Producer and/or Shippers then First Gas will explore trading and/or look to curtail demand</a:t>
            </a:r>
          </a:p>
          <a:p>
            <a:pPr lvl="1"/>
            <a:endParaRPr lang="en-NZ" dirty="0"/>
          </a:p>
        </p:txBody>
      </p:sp>
    </p:spTree>
    <p:extLst>
      <p:ext uri="{BB962C8B-B14F-4D97-AF65-F5344CB8AC3E}">
        <p14:creationId xmlns:p14="http://schemas.microsoft.com/office/powerpoint/2010/main" val="5875479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0156" y="476300"/>
            <a:ext cx="7776864" cy="424011"/>
          </a:xfrm>
          <a:prstGeom prst="rect">
            <a:avLst/>
          </a:prstGeom>
        </p:spPr>
        <p:txBody>
          <a:bodyPr vert="horz" lIns="0" tIns="0" rIns="0" bIns="0" rtlCol="0" anchor="t" anchorCtr="0">
            <a:noAutofit/>
          </a:bodyPr>
          <a:lstStyle/>
          <a:p>
            <a:pPr defTabSz="1043080">
              <a:lnSpc>
                <a:spcPts val="3422"/>
              </a:lnSpc>
              <a:spcBef>
                <a:spcPct val="0"/>
              </a:spcBef>
              <a:defRPr/>
            </a:pPr>
            <a:r>
              <a:rPr lang="en-NZ" sz="2000" b="1" dirty="0">
                <a:solidFill>
                  <a:schemeClr val="bg1"/>
                </a:solidFill>
                <a:latin typeface="Arial" pitchFamily="34" charset="0"/>
                <a:ea typeface="+mj-ea"/>
                <a:cs typeface="Arial" pitchFamily="34" charset="0"/>
              </a:rPr>
              <a:t>GTAC Potential Amendments</a:t>
            </a:r>
          </a:p>
        </p:txBody>
      </p:sp>
      <p:sp>
        <p:nvSpPr>
          <p:cNvPr id="5" name="TextBox 4"/>
          <p:cNvSpPr txBox="1"/>
          <p:nvPr/>
        </p:nvSpPr>
        <p:spPr>
          <a:xfrm>
            <a:off x="598289" y="1703900"/>
            <a:ext cx="9031848" cy="5016758"/>
          </a:xfrm>
          <a:prstGeom prst="rect">
            <a:avLst/>
          </a:prstGeom>
          <a:noFill/>
        </p:spPr>
        <p:txBody>
          <a:bodyPr wrap="square" rtlCol="0">
            <a:spAutoFit/>
          </a:bodyPr>
          <a:lstStyle/>
          <a:p>
            <a:pPr marL="342900" indent="-342900">
              <a:spcAft>
                <a:spcPts val="600"/>
              </a:spcAft>
              <a:buFontTx/>
              <a:buChar char="-"/>
            </a:pPr>
            <a:r>
              <a:rPr lang="en-NZ" sz="2000" dirty="0"/>
              <a:t>s4.20 says that any reduced NQ will be automatically accepted: must the gas producer agree to that?</a:t>
            </a:r>
          </a:p>
          <a:p>
            <a:pPr marL="342900" indent="-342900">
              <a:spcAft>
                <a:spcPts val="600"/>
              </a:spcAft>
              <a:buFontTx/>
              <a:buChar char="-"/>
            </a:pPr>
            <a:endParaRPr lang="en-NZ" sz="2000" dirty="0"/>
          </a:p>
          <a:p>
            <a:pPr marL="342900" indent="-342900">
              <a:spcAft>
                <a:spcPts val="600"/>
              </a:spcAft>
              <a:buFontTx/>
              <a:buChar char="-"/>
            </a:pPr>
            <a:r>
              <a:rPr lang="en-NZ" sz="2000" dirty="0"/>
              <a:t>If a gas producer has the right to reduce NQs “intra-ID”, do Shippers need the same right to reduce Delivery NQs?</a:t>
            </a:r>
          </a:p>
          <a:p>
            <a:pPr marL="800100" lvl="1" indent="-342900">
              <a:spcAft>
                <a:spcPts val="600"/>
              </a:spcAft>
              <a:buFontTx/>
              <a:buChar char="-"/>
            </a:pPr>
            <a:r>
              <a:rPr lang="en-NZ" sz="2000" dirty="0"/>
              <a:t>Consumers should not be affected unnecessarily: line pack/Mismatch, park and loan should be utilised</a:t>
            </a:r>
          </a:p>
          <a:p>
            <a:pPr marL="800100" lvl="1" indent="-342900">
              <a:spcAft>
                <a:spcPts val="600"/>
              </a:spcAft>
              <a:buFontTx/>
              <a:buChar char="-"/>
            </a:pPr>
            <a:r>
              <a:rPr lang="en-NZ" sz="2000" dirty="0"/>
              <a:t>First Gas will know which Shippers are affected by a producer outage</a:t>
            </a:r>
          </a:p>
          <a:p>
            <a:pPr marL="800100" lvl="1" indent="-342900">
              <a:spcAft>
                <a:spcPts val="600"/>
              </a:spcAft>
              <a:buFontTx/>
              <a:buChar char="-"/>
            </a:pPr>
            <a:r>
              <a:rPr lang="en-NZ" sz="2000" dirty="0"/>
              <a:t>The producer should advise the outage duration and </a:t>
            </a:r>
            <a:r>
              <a:rPr lang="el-GR" sz="2000" dirty="0"/>
              <a:t>Δ</a:t>
            </a:r>
            <a:r>
              <a:rPr lang="en-NZ" sz="2000" dirty="0"/>
              <a:t>GJ </a:t>
            </a:r>
          </a:p>
          <a:p>
            <a:pPr marL="800100" lvl="1" indent="-342900">
              <a:spcAft>
                <a:spcPts val="600"/>
              </a:spcAft>
              <a:buFontTx/>
              <a:buChar char="-"/>
            </a:pPr>
            <a:r>
              <a:rPr lang="en-NZ" sz="2000" dirty="0"/>
              <a:t>First Gas will try to buy Balancing Gas for ≤ </a:t>
            </a:r>
            <a:r>
              <a:rPr lang="el-GR" sz="2000" dirty="0"/>
              <a:t>Δ</a:t>
            </a:r>
            <a:r>
              <a:rPr lang="en-NZ" sz="2000" dirty="0"/>
              <a:t>GJ  </a:t>
            </a:r>
            <a:r>
              <a:rPr lang="en-NZ" sz="2000" u="sng" dirty="0"/>
              <a:t>if</a:t>
            </a:r>
            <a:r>
              <a:rPr lang="en-NZ" sz="2000" dirty="0"/>
              <a:t> line pack becomes too depleted: that gas may not be obtainable</a:t>
            </a:r>
          </a:p>
          <a:p>
            <a:pPr marL="800100" lvl="1" indent="-342900">
              <a:spcAft>
                <a:spcPts val="600"/>
              </a:spcAft>
              <a:buFontTx/>
              <a:buChar char="-"/>
            </a:pPr>
            <a:r>
              <a:rPr lang="en-NZ" sz="2000" dirty="0"/>
              <a:t>Consumers may then need to be curtailed: Shippers could set up a curtailment order, otherwise First Gas would curtail pro-rata</a:t>
            </a:r>
          </a:p>
          <a:p>
            <a:pPr marL="800100" lvl="1" indent="-342900">
              <a:spcAft>
                <a:spcPts val="600"/>
              </a:spcAft>
              <a:buFontTx/>
              <a:buChar char="-"/>
            </a:pPr>
            <a:endParaRPr lang="en-NZ" sz="2000" dirty="0"/>
          </a:p>
        </p:txBody>
      </p:sp>
      <p:sp>
        <p:nvSpPr>
          <p:cNvPr id="2" name="Slide Number Placeholder 1"/>
          <p:cNvSpPr>
            <a:spLocks noGrp="1"/>
          </p:cNvSpPr>
          <p:nvPr>
            <p:ph type="sldNum" sz="quarter" idx="12"/>
          </p:nvPr>
        </p:nvSpPr>
        <p:spPr/>
        <p:txBody>
          <a:bodyPr/>
          <a:lstStyle/>
          <a:p>
            <a:pPr algn="r"/>
            <a:fld id="{6024287E-C819-4B81-ADE4-C836522F99EB}" type="slidenum">
              <a:rPr lang="en-NZ" sz="1400" smtClean="0"/>
              <a:pPr algn="r"/>
              <a:t>15</a:t>
            </a:fld>
            <a:endParaRPr lang="en-NZ" sz="1400" dirty="0"/>
          </a:p>
        </p:txBody>
      </p:sp>
    </p:spTree>
    <p:extLst>
      <p:ext uri="{BB962C8B-B14F-4D97-AF65-F5344CB8AC3E}">
        <p14:creationId xmlns:p14="http://schemas.microsoft.com/office/powerpoint/2010/main" val="22212053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0156" y="476300"/>
            <a:ext cx="7776864" cy="424011"/>
          </a:xfrm>
          <a:prstGeom prst="rect">
            <a:avLst/>
          </a:prstGeom>
        </p:spPr>
        <p:txBody>
          <a:bodyPr vert="horz" lIns="0" tIns="0" rIns="0" bIns="0" rtlCol="0" anchor="t" anchorCtr="0">
            <a:noAutofit/>
          </a:bodyPr>
          <a:lstStyle/>
          <a:p>
            <a:pPr defTabSz="1043080">
              <a:lnSpc>
                <a:spcPts val="3422"/>
              </a:lnSpc>
              <a:spcBef>
                <a:spcPct val="0"/>
              </a:spcBef>
              <a:defRPr/>
            </a:pPr>
            <a:r>
              <a:rPr lang="en-NZ" sz="2000" b="1" dirty="0">
                <a:solidFill>
                  <a:schemeClr val="bg1"/>
                </a:solidFill>
                <a:latin typeface="Arial" pitchFamily="34" charset="0"/>
                <a:ea typeface="+mj-ea"/>
                <a:cs typeface="Arial" pitchFamily="34" charset="0"/>
              </a:rPr>
              <a:t>GTAC Potential Amendments (2)</a:t>
            </a:r>
          </a:p>
        </p:txBody>
      </p:sp>
      <p:sp>
        <p:nvSpPr>
          <p:cNvPr id="5" name="TextBox 4"/>
          <p:cNvSpPr txBox="1"/>
          <p:nvPr/>
        </p:nvSpPr>
        <p:spPr>
          <a:xfrm>
            <a:off x="598289" y="1703900"/>
            <a:ext cx="9031848" cy="4478149"/>
          </a:xfrm>
          <a:prstGeom prst="rect">
            <a:avLst/>
          </a:prstGeom>
          <a:noFill/>
        </p:spPr>
        <p:txBody>
          <a:bodyPr wrap="square" rtlCol="0">
            <a:spAutoFit/>
          </a:bodyPr>
          <a:lstStyle/>
          <a:p>
            <a:pPr marL="342900" indent="-342900">
              <a:spcAft>
                <a:spcPts val="600"/>
              </a:spcAft>
              <a:buFontTx/>
              <a:buChar char="-"/>
            </a:pPr>
            <a:r>
              <a:rPr lang="en-NZ" sz="2000" dirty="0"/>
              <a:t>What happens when demand is &lt; supply?</a:t>
            </a:r>
          </a:p>
          <a:p>
            <a:pPr marL="800100" lvl="1" indent="-342900">
              <a:spcAft>
                <a:spcPts val="600"/>
              </a:spcAft>
              <a:buFontTx/>
              <a:buChar char="-"/>
            </a:pPr>
            <a:r>
              <a:rPr lang="en-NZ" sz="2000" dirty="0"/>
              <a:t>First Gas will attempt to move gas around the system (“store more”)</a:t>
            </a:r>
          </a:p>
          <a:p>
            <a:pPr marL="800100" lvl="1" indent="-342900">
              <a:spcAft>
                <a:spcPts val="600"/>
              </a:spcAft>
              <a:buFontTx/>
              <a:buChar char="-"/>
            </a:pPr>
            <a:r>
              <a:rPr lang="en-NZ" sz="2000" dirty="0"/>
              <a:t>Line pack increases and TTP may rise &gt; 48 bar g</a:t>
            </a:r>
          </a:p>
          <a:p>
            <a:pPr marL="800100" lvl="1" indent="-342900">
              <a:spcAft>
                <a:spcPts val="600"/>
              </a:spcAft>
              <a:buFontTx/>
              <a:buChar char="-"/>
            </a:pPr>
            <a:r>
              <a:rPr lang="en-NZ" sz="2000" dirty="0"/>
              <a:t>First Gas will try to sell Balancing Gas, but there may be no buyer</a:t>
            </a:r>
          </a:p>
          <a:p>
            <a:pPr marL="342900" indent="-342900">
              <a:spcAft>
                <a:spcPts val="600"/>
              </a:spcAft>
              <a:buFontTx/>
              <a:buChar char="-"/>
            </a:pPr>
            <a:endParaRPr lang="en-NZ" sz="2000" dirty="0"/>
          </a:p>
          <a:p>
            <a:pPr marL="342900" indent="-342900">
              <a:spcAft>
                <a:spcPts val="600"/>
              </a:spcAft>
              <a:buFontTx/>
              <a:buChar char="-"/>
            </a:pPr>
            <a:r>
              <a:rPr lang="en-NZ" sz="2000" dirty="0"/>
              <a:t>Curtailment of gas injections into the system may ultimately be required</a:t>
            </a:r>
          </a:p>
          <a:p>
            <a:pPr marL="800100" lvl="1" indent="-342900">
              <a:spcAft>
                <a:spcPts val="600"/>
              </a:spcAft>
              <a:buFontTx/>
              <a:buChar char="-"/>
            </a:pPr>
            <a:r>
              <a:rPr lang="en-NZ" sz="2000" dirty="0"/>
              <a:t>First Gas can not discriminate against any producer</a:t>
            </a:r>
          </a:p>
          <a:p>
            <a:pPr marL="800100" lvl="1" indent="-342900">
              <a:spcAft>
                <a:spcPts val="600"/>
              </a:spcAft>
              <a:buFontTx/>
              <a:buChar char="-"/>
            </a:pPr>
            <a:r>
              <a:rPr lang="en-NZ" sz="2000" dirty="0"/>
              <a:t>We could quantity the reduction in line pack required and curtail all producers pro rata</a:t>
            </a:r>
          </a:p>
          <a:p>
            <a:pPr marL="800100" lvl="1" indent="-342900">
              <a:spcAft>
                <a:spcPts val="600"/>
              </a:spcAft>
              <a:buFontTx/>
              <a:buChar char="-"/>
            </a:pPr>
            <a:r>
              <a:rPr lang="en-NZ" sz="2000" dirty="0"/>
              <a:t>This would be a last resort: producers and Shippers who might not be in Mismatch would be affected too</a:t>
            </a:r>
          </a:p>
          <a:p>
            <a:pPr marL="800100" lvl="1" indent="-342900">
              <a:spcAft>
                <a:spcPts val="600"/>
              </a:spcAft>
              <a:buFontTx/>
              <a:buChar char="-"/>
            </a:pPr>
            <a:endParaRPr lang="en-NZ" sz="2000" dirty="0"/>
          </a:p>
        </p:txBody>
      </p:sp>
      <p:sp>
        <p:nvSpPr>
          <p:cNvPr id="2" name="Slide Number Placeholder 1"/>
          <p:cNvSpPr>
            <a:spLocks noGrp="1"/>
          </p:cNvSpPr>
          <p:nvPr>
            <p:ph type="sldNum" sz="quarter" idx="12"/>
          </p:nvPr>
        </p:nvSpPr>
        <p:spPr/>
        <p:txBody>
          <a:bodyPr/>
          <a:lstStyle/>
          <a:p>
            <a:pPr algn="r"/>
            <a:fld id="{6024287E-C819-4B81-ADE4-C836522F99EB}" type="slidenum">
              <a:rPr lang="en-NZ" sz="1400" smtClean="0"/>
              <a:pPr algn="r"/>
              <a:t>16</a:t>
            </a:fld>
            <a:endParaRPr lang="en-NZ" sz="1400" dirty="0"/>
          </a:p>
        </p:txBody>
      </p:sp>
    </p:spTree>
    <p:extLst>
      <p:ext uri="{BB962C8B-B14F-4D97-AF65-F5344CB8AC3E}">
        <p14:creationId xmlns:p14="http://schemas.microsoft.com/office/powerpoint/2010/main" val="594611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0156" y="476300"/>
            <a:ext cx="7776864" cy="424011"/>
          </a:xfrm>
          <a:prstGeom prst="rect">
            <a:avLst/>
          </a:prstGeom>
        </p:spPr>
        <p:txBody>
          <a:bodyPr vert="horz" lIns="0" tIns="0" rIns="0" bIns="0" rtlCol="0" anchor="t" anchorCtr="0">
            <a:noAutofit/>
          </a:bodyPr>
          <a:lstStyle/>
          <a:p>
            <a:pPr defTabSz="1043080">
              <a:lnSpc>
                <a:spcPts val="3422"/>
              </a:lnSpc>
              <a:spcBef>
                <a:spcPct val="0"/>
              </a:spcBef>
              <a:defRPr/>
            </a:pPr>
            <a:r>
              <a:rPr lang="en-NZ" sz="2000" b="1" dirty="0">
                <a:solidFill>
                  <a:schemeClr val="bg1"/>
                </a:solidFill>
                <a:latin typeface="Arial" pitchFamily="34" charset="0"/>
                <a:ea typeface="+mj-ea"/>
                <a:cs typeface="Arial" pitchFamily="34" charset="0"/>
              </a:rPr>
              <a:t>Curtailment – </a:t>
            </a:r>
            <a:r>
              <a:rPr lang="en-NZ" sz="2000" b="1" dirty="0">
                <a:solidFill>
                  <a:schemeClr val="bg1"/>
                </a:solidFill>
                <a:latin typeface="Arial" pitchFamily="34" charset="0"/>
                <a:cs typeface="Arial" pitchFamily="34" charset="0"/>
              </a:rPr>
              <a:t>Emergency ID Cycle</a:t>
            </a:r>
            <a:endParaRPr lang="en-NZ" sz="2000" b="1" dirty="0">
              <a:solidFill>
                <a:schemeClr val="bg1"/>
              </a:solidFill>
              <a:latin typeface="Arial" pitchFamily="34" charset="0"/>
              <a:ea typeface="+mj-ea"/>
              <a:cs typeface="Arial" pitchFamily="34" charset="0"/>
            </a:endParaRPr>
          </a:p>
        </p:txBody>
      </p:sp>
      <p:sp>
        <p:nvSpPr>
          <p:cNvPr id="2" name="Slide Number Placeholder 1"/>
          <p:cNvSpPr>
            <a:spLocks noGrp="1"/>
          </p:cNvSpPr>
          <p:nvPr>
            <p:ph type="sldNum" sz="quarter" idx="12"/>
          </p:nvPr>
        </p:nvSpPr>
        <p:spPr/>
        <p:txBody>
          <a:bodyPr/>
          <a:lstStyle/>
          <a:p>
            <a:pPr algn="r"/>
            <a:fld id="{6024287E-C819-4B81-ADE4-C836522F99EB}" type="slidenum">
              <a:rPr lang="en-NZ" sz="1400" smtClean="0"/>
              <a:pPr algn="r"/>
              <a:t>17</a:t>
            </a:fld>
            <a:endParaRPr lang="en-NZ" sz="1400" dirty="0"/>
          </a:p>
        </p:txBody>
      </p:sp>
      <p:sp>
        <p:nvSpPr>
          <p:cNvPr id="3" name="TextBox 2"/>
          <p:cNvSpPr txBox="1">
            <a:spLocks noChangeAspect="1"/>
          </p:cNvSpPr>
          <p:nvPr/>
        </p:nvSpPr>
        <p:spPr>
          <a:xfrm>
            <a:off x="636608" y="1531709"/>
            <a:ext cx="9383227" cy="8956298"/>
          </a:xfrm>
          <a:prstGeom prst="rect">
            <a:avLst/>
          </a:prstGeom>
          <a:noFill/>
        </p:spPr>
        <p:txBody>
          <a:bodyPr wrap="square" rtlCol="0">
            <a:spAutoFit/>
          </a:bodyPr>
          <a:lstStyle/>
          <a:p>
            <a:pPr marL="342900" indent="-342900">
              <a:buFontTx/>
              <a:buChar char="-"/>
            </a:pPr>
            <a:r>
              <a:rPr lang="en-NZ" dirty="0"/>
              <a:t>A proposed “Emergency ID Cycle” is designed to provide flexibility to respond to changing circumstances (particularly after last ID cycle)</a:t>
            </a:r>
          </a:p>
          <a:p>
            <a:pPr marL="342900" indent="-342900">
              <a:buFontTx/>
              <a:buChar char="-"/>
            </a:pPr>
            <a:endParaRPr lang="en-NZ" dirty="0"/>
          </a:p>
          <a:p>
            <a:pPr marL="342900" indent="-342900">
              <a:buFontTx/>
              <a:buChar char="-"/>
            </a:pPr>
            <a:r>
              <a:rPr lang="en-NZ" dirty="0"/>
              <a:t>It would be another tool to help gas producers and Shippers manage their Mismatch positions.</a:t>
            </a:r>
          </a:p>
          <a:p>
            <a:pPr marL="342900" indent="-342900">
              <a:buFontTx/>
              <a:buChar char="-"/>
            </a:pPr>
            <a:endParaRPr lang="en-NZ" dirty="0"/>
          </a:p>
          <a:p>
            <a:pPr marL="342900" indent="-342900">
              <a:buFontTx/>
              <a:buChar char="-"/>
            </a:pPr>
            <a:r>
              <a:rPr lang="en-NZ" dirty="0"/>
              <a:t>Section 4.25 GTAC currently states, “</a:t>
            </a:r>
            <a:r>
              <a:rPr lang="en-NZ" i="1" dirty="0"/>
              <a:t>If practicable, First Gas will provide a fifth Intra-Day Cycle, in addition to and after the four referred to in section 4.14, to be used where a Shipper experiences an unforeseeable change in either its receipts of Gas or its customers’ demand for Gas.</a:t>
            </a:r>
          </a:p>
          <a:p>
            <a:pPr marL="342900" indent="-342900">
              <a:buFontTx/>
              <a:buChar char="-"/>
            </a:pPr>
            <a:endParaRPr lang="en-NZ" i="1" dirty="0"/>
          </a:p>
          <a:p>
            <a:pPr marL="342900" indent="-342900">
              <a:buFontTx/>
              <a:buChar char="-"/>
            </a:pPr>
            <a:r>
              <a:rPr lang="en-NZ" dirty="0"/>
              <a:t>To manage unexpected production station outages, “intra-ID” changes to NQ may be required (Emergency ID cycle ≠ “Intra-ID” Cycle).</a:t>
            </a:r>
          </a:p>
          <a:p>
            <a:pPr marL="342900" indent="-342900">
              <a:buFontTx/>
              <a:buChar char="-"/>
            </a:pPr>
            <a:endParaRPr lang="en-NZ" i="1" dirty="0"/>
          </a:p>
          <a:p>
            <a:pPr marL="342900" indent="-342900">
              <a:buFontTx/>
              <a:buChar char="-"/>
            </a:pPr>
            <a:r>
              <a:rPr lang="en-NZ" dirty="0"/>
              <a:t>Will need to be workable from a new IT system perspective.</a:t>
            </a:r>
          </a:p>
          <a:p>
            <a:endParaRPr lang="en-NZ" dirty="0"/>
          </a:p>
          <a:p>
            <a:pPr marL="342900" indent="-342900">
              <a:buFontTx/>
              <a:buChar char="-"/>
            </a:pPr>
            <a:r>
              <a:rPr lang="en-NZ" dirty="0"/>
              <a:t>Preliminary industry feedback is to remove the reference to “fifth” ID Cycle and possibly make it more than a singular cycle.  </a:t>
            </a:r>
          </a:p>
          <a:p>
            <a:pPr marL="342900" indent="-342900">
              <a:buFontTx/>
              <a:buChar char="-"/>
            </a:pPr>
            <a:endParaRPr lang="en-NZ" dirty="0"/>
          </a:p>
          <a:p>
            <a:pPr marL="342900" indent="-342900">
              <a:buFontTx/>
              <a:buChar char="-"/>
            </a:pPr>
            <a:r>
              <a:rPr lang="en-NZ" dirty="0"/>
              <a:t>We would welcome further feedback on the potential role and application of an Emergency ID Cycle (or cycles).</a:t>
            </a:r>
          </a:p>
          <a:p>
            <a:pPr marL="342900" indent="-342900">
              <a:buFontTx/>
              <a:buChar char="-"/>
            </a:pPr>
            <a:endParaRPr lang="en-NZ" dirty="0"/>
          </a:p>
          <a:p>
            <a:pPr marL="342900" indent="-342900">
              <a:buFontTx/>
              <a:buChar char="-"/>
            </a:pPr>
            <a:endParaRPr lang="en-NZ" dirty="0"/>
          </a:p>
          <a:p>
            <a:pPr marL="342900" indent="-342900">
              <a:buFontTx/>
              <a:buChar char="-"/>
            </a:pPr>
            <a:endParaRPr lang="en-NZ" dirty="0"/>
          </a:p>
          <a:p>
            <a:pPr marL="342900" indent="-342900">
              <a:buFontTx/>
              <a:buChar char="-"/>
            </a:pPr>
            <a:endParaRPr lang="en-NZ" dirty="0"/>
          </a:p>
          <a:p>
            <a:pPr marL="342900" indent="-342900">
              <a:buFontTx/>
              <a:buChar char="-"/>
            </a:pPr>
            <a:endParaRPr lang="en-NZ" dirty="0"/>
          </a:p>
          <a:p>
            <a:pPr marL="342900" indent="-342900">
              <a:buFontTx/>
              <a:buChar char="-"/>
            </a:pPr>
            <a:endParaRPr lang="en-NZ" dirty="0"/>
          </a:p>
          <a:p>
            <a:pPr marL="342900" indent="-342900">
              <a:buFontTx/>
              <a:buChar char="-"/>
            </a:pPr>
            <a:endParaRPr lang="en-NZ" dirty="0"/>
          </a:p>
          <a:p>
            <a:pPr marL="342900" indent="-342900">
              <a:buFontTx/>
              <a:buChar char="-"/>
            </a:pPr>
            <a:endParaRPr lang="en-NZ" dirty="0"/>
          </a:p>
          <a:p>
            <a:pPr marL="342900" indent="-342900">
              <a:buFontTx/>
              <a:buChar char="-"/>
            </a:pPr>
            <a:endParaRPr lang="en-NZ" dirty="0"/>
          </a:p>
          <a:p>
            <a:pPr marL="342900" indent="-342900">
              <a:buFontTx/>
              <a:buChar char="-"/>
            </a:pPr>
            <a:endParaRPr lang="en-NZ" dirty="0"/>
          </a:p>
          <a:p>
            <a:pPr lvl="1"/>
            <a:endParaRPr lang="en-NZ" dirty="0"/>
          </a:p>
        </p:txBody>
      </p:sp>
    </p:spTree>
    <p:extLst>
      <p:ext uri="{BB962C8B-B14F-4D97-AF65-F5344CB8AC3E}">
        <p14:creationId xmlns:p14="http://schemas.microsoft.com/office/powerpoint/2010/main" val="2936160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0156" y="476300"/>
            <a:ext cx="7776864" cy="424011"/>
          </a:xfrm>
          <a:prstGeom prst="rect">
            <a:avLst/>
          </a:prstGeom>
        </p:spPr>
        <p:txBody>
          <a:bodyPr vert="horz" lIns="0" tIns="0" rIns="0" bIns="0" rtlCol="0" anchor="t" anchorCtr="0">
            <a:noAutofit/>
          </a:bodyPr>
          <a:lstStyle/>
          <a:p>
            <a:pPr defTabSz="1043080">
              <a:lnSpc>
                <a:spcPts val="3422"/>
              </a:lnSpc>
              <a:spcBef>
                <a:spcPct val="0"/>
              </a:spcBef>
              <a:defRPr/>
            </a:pPr>
            <a:r>
              <a:rPr lang="en-NZ" sz="2000" b="1" dirty="0">
                <a:solidFill>
                  <a:schemeClr val="bg1"/>
                </a:solidFill>
                <a:latin typeface="Arial" pitchFamily="34" charset="0"/>
                <a:ea typeface="+mj-ea"/>
                <a:cs typeface="Arial" pitchFamily="34" charset="0"/>
              </a:rPr>
              <a:t>Agenda</a:t>
            </a:r>
          </a:p>
        </p:txBody>
      </p:sp>
      <p:sp>
        <p:nvSpPr>
          <p:cNvPr id="5" name="TextBox 4"/>
          <p:cNvSpPr txBox="1"/>
          <p:nvPr/>
        </p:nvSpPr>
        <p:spPr>
          <a:xfrm>
            <a:off x="633013" y="1773348"/>
            <a:ext cx="9031848" cy="5247590"/>
          </a:xfrm>
          <a:prstGeom prst="rect">
            <a:avLst/>
          </a:prstGeom>
          <a:noFill/>
        </p:spPr>
        <p:txBody>
          <a:bodyPr wrap="square" rtlCol="0">
            <a:spAutoFit/>
          </a:bodyPr>
          <a:lstStyle/>
          <a:p>
            <a:pPr>
              <a:spcAft>
                <a:spcPts val="600"/>
              </a:spcAft>
            </a:pPr>
            <a:r>
              <a:rPr lang="en-NZ" sz="2000" dirty="0"/>
              <a:t>Preliminary:</a:t>
            </a:r>
          </a:p>
          <a:p>
            <a:pPr marL="342900" indent="-342900">
              <a:spcAft>
                <a:spcPts val="600"/>
              </a:spcAft>
              <a:buFont typeface="Arial" panose="020B0604020202020204" pitchFamily="34" charset="0"/>
              <a:buChar char="•"/>
            </a:pPr>
            <a:r>
              <a:rPr lang="en-NZ" sz="2000" dirty="0"/>
              <a:t>Confirm what the GTAC says about “curtailment” (e.g. section 9)</a:t>
            </a:r>
          </a:p>
          <a:p>
            <a:pPr marL="342900" indent="-342900">
              <a:spcAft>
                <a:spcPts val="600"/>
              </a:spcAft>
              <a:buFont typeface="Arial" panose="020B0604020202020204" pitchFamily="34" charset="0"/>
              <a:buChar char="•"/>
            </a:pPr>
            <a:r>
              <a:rPr lang="en-NZ" sz="2000" dirty="0"/>
              <a:t>Clarify First Gas’ views in relation to gas producer-gas buyer relations</a:t>
            </a:r>
          </a:p>
          <a:p>
            <a:pPr marL="342900" indent="-342900">
              <a:spcAft>
                <a:spcPts val="600"/>
              </a:spcAft>
              <a:buFont typeface="Arial" panose="020B0604020202020204" pitchFamily="34" charset="0"/>
              <a:buChar char="•"/>
            </a:pPr>
            <a:r>
              <a:rPr lang="en-NZ" sz="2000" dirty="0"/>
              <a:t>Achieve common understanding of what the GTAC currently says about Mismatch (arising from gas production outages or otherwise) </a:t>
            </a:r>
          </a:p>
          <a:p>
            <a:pPr marL="342908" indent="-342908">
              <a:spcAft>
                <a:spcPts val="600"/>
              </a:spcAft>
              <a:buFont typeface="Arial" panose="020B0604020202020204" pitchFamily="34" charset="0"/>
              <a:buChar char="•"/>
            </a:pPr>
            <a:endParaRPr lang="en-NZ" sz="2000" dirty="0"/>
          </a:p>
          <a:p>
            <a:pPr>
              <a:spcAft>
                <a:spcPts val="600"/>
              </a:spcAft>
            </a:pPr>
            <a:r>
              <a:rPr lang="en-NZ" sz="2000" dirty="0"/>
              <a:t>Agenda:</a:t>
            </a:r>
          </a:p>
          <a:p>
            <a:pPr marL="342908" indent="-342908">
              <a:spcAft>
                <a:spcPts val="600"/>
              </a:spcAft>
              <a:buFont typeface="Arial" panose="020B0604020202020204" pitchFamily="34" charset="0"/>
              <a:buChar char="•"/>
            </a:pPr>
            <a:r>
              <a:rPr lang="en-NZ" sz="2000" dirty="0"/>
              <a:t>Seek participants’ views on the need for NQ curtailment rights</a:t>
            </a:r>
          </a:p>
          <a:p>
            <a:pPr marL="342908" indent="-342908">
              <a:spcAft>
                <a:spcPts val="600"/>
              </a:spcAft>
              <a:buFont typeface="Arial" panose="020B0604020202020204" pitchFamily="34" charset="0"/>
              <a:buChar char="•"/>
            </a:pPr>
            <a:r>
              <a:rPr lang="en-NZ" sz="2000" dirty="0"/>
              <a:t>Consider the implications of NQ curtailments</a:t>
            </a:r>
          </a:p>
          <a:p>
            <a:pPr marL="342908" indent="-342908">
              <a:spcAft>
                <a:spcPts val="600"/>
              </a:spcAft>
              <a:buFont typeface="Arial" panose="020B0604020202020204" pitchFamily="34" charset="0"/>
              <a:buChar char="•"/>
            </a:pPr>
            <a:r>
              <a:rPr lang="en-NZ" sz="2000" dirty="0"/>
              <a:t>Confirm the role of OFO’s</a:t>
            </a:r>
          </a:p>
          <a:p>
            <a:pPr marL="342908" indent="-342908">
              <a:spcAft>
                <a:spcPts val="600"/>
              </a:spcAft>
              <a:buFont typeface="Arial" panose="020B0604020202020204" pitchFamily="34" charset="0"/>
              <a:buChar char="•"/>
            </a:pPr>
            <a:r>
              <a:rPr lang="en-NZ" sz="2000" dirty="0"/>
              <a:t>Example – Receipt Point (OBA) outage and possible implications for producer and Shippers</a:t>
            </a:r>
          </a:p>
          <a:p>
            <a:pPr marL="342908" indent="-342908">
              <a:spcAft>
                <a:spcPts val="600"/>
              </a:spcAft>
              <a:buFont typeface="Arial" panose="020B0604020202020204" pitchFamily="34" charset="0"/>
              <a:buChar char="•"/>
            </a:pPr>
            <a:r>
              <a:rPr lang="en-NZ" sz="2000" dirty="0"/>
              <a:t>Discuss potential GTAC amendments to provide NQ curtailment rights</a:t>
            </a:r>
          </a:p>
          <a:p>
            <a:pPr marL="342908" indent="-342908">
              <a:spcAft>
                <a:spcPts val="600"/>
              </a:spcAft>
              <a:buFont typeface="Arial" panose="020B0604020202020204" pitchFamily="34" charset="0"/>
              <a:buChar char="•"/>
            </a:pPr>
            <a:endParaRPr lang="en-NZ" sz="2000" dirty="0"/>
          </a:p>
        </p:txBody>
      </p:sp>
      <p:sp>
        <p:nvSpPr>
          <p:cNvPr id="2" name="Slide Number Placeholder 1"/>
          <p:cNvSpPr>
            <a:spLocks noGrp="1"/>
          </p:cNvSpPr>
          <p:nvPr>
            <p:ph type="sldNum" sz="quarter" idx="12"/>
          </p:nvPr>
        </p:nvSpPr>
        <p:spPr/>
        <p:txBody>
          <a:bodyPr/>
          <a:lstStyle/>
          <a:p>
            <a:pPr algn="r"/>
            <a:fld id="{6024287E-C819-4B81-ADE4-C836522F99EB}" type="slidenum">
              <a:rPr lang="en-NZ" sz="1400" smtClean="0"/>
              <a:pPr algn="r"/>
              <a:t>2</a:t>
            </a:fld>
            <a:endParaRPr lang="en-NZ" sz="1400" dirty="0"/>
          </a:p>
        </p:txBody>
      </p:sp>
    </p:spTree>
    <p:extLst>
      <p:ext uri="{BB962C8B-B14F-4D97-AF65-F5344CB8AC3E}">
        <p14:creationId xmlns:p14="http://schemas.microsoft.com/office/powerpoint/2010/main" val="1265236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0156" y="476300"/>
            <a:ext cx="7776864" cy="424011"/>
          </a:xfrm>
          <a:prstGeom prst="rect">
            <a:avLst/>
          </a:prstGeom>
        </p:spPr>
        <p:txBody>
          <a:bodyPr vert="horz" lIns="0" tIns="0" rIns="0" bIns="0" rtlCol="0" anchor="t" anchorCtr="0">
            <a:noAutofit/>
          </a:bodyPr>
          <a:lstStyle/>
          <a:p>
            <a:pPr defTabSz="1043080">
              <a:lnSpc>
                <a:spcPts val="3422"/>
              </a:lnSpc>
              <a:spcBef>
                <a:spcPct val="0"/>
              </a:spcBef>
              <a:defRPr/>
            </a:pPr>
            <a:r>
              <a:rPr lang="en-NZ" sz="2000" b="1" dirty="0">
                <a:solidFill>
                  <a:schemeClr val="bg1"/>
                </a:solidFill>
                <a:latin typeface="Arial" pitchFamily="34" charset="0"/>
                <a:ea typeface="+mj-ea"/>
                <a:cs typeface="Arial" pitchFamily="34" charset="0"/>
              </a:rPr>
              <a:t>Revised engagement approach for draft GTAC</a:t>
            </a:r>
          </a:p>
        </p:txBody>
      </p:sp>
      <p:sp>
        <p:nvSpPr>
          <p:cNvPr id="2" name="Slide Number Placeholder 1"/>
          <p:cNvSpPr>
            <a:spLocks noGrp="1"/>
          </p:cNvSpPr>
          <p:nvPr>
            <p:ph type="sldNum" sz="quarter" idx="12"/>
          </p:nvPr>
        </p:nvSpPr>
        <p:spPr/>
        <p:txBody>
          <a:bodyPr/>
          <a:lstStyle/>
          <a:p>
            <a:pPr algn="r"/>
            <a:fld id="{6024287E-C819-4B81-ADE4-C836522F99EB}" type="slidenum">
              <a:rPr lang="en-NZ" sz="1400" smtClean="0"/>
              <a:pPr algn="r"/>
              <a:t>3</a:t>
            </a:fld>
            <a:endParaRPr lang="en-NZ" sz="1400" dirty="0"/>
          </a:p>
        </p:txBody>
      </p:sp>
      <p:sp>
        <p:nvSpPr>
          <p:cNvPr id="7" name="Rectangle 6"/>
          <p:cNvSpPr/>
          <p:nvPr/>
        </p:nvSpPr>
        <p:spPr>
          <a:xfrm>
            <a:off x="168444" y="4234120"/>
            <a:ext cx="10359188" cy="3763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4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8" name="TextBox 7"/>
          <p:cNvSpPr txBox="1"/>
          <p:nvPr/>
        </p:nvSpPr>
        <p:spPr>
          <a:xfrm>
            <a:off x="185880" y="4268384"/>
            <a:ext cx="1270812"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Aug 2017</a:t>
            </a:r>
          </a:p>
        </p:txBody>
      </p:sp>
      <p:sp>
        <p:nvSpPr>
          <p:cNvPr id="9" name="TextBox 8"/>
          <p:cNvSpPr txBox="1"/>
          <p:nvPr/>
        </p:nvSpPr>
        <p:spPr>
          <a:xfrm>
            <a:off x="5731314" y="4277675"/>
            <a:ext cx="1473718"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Dec 2017</a:t>
            </a:r>
          </a:p>
        </p:txBody>
      </p:sp>
      <p:sp>
        <p:nvSpPr>
          <p:cNvPr id="10" name="TextBox 9"/>
          <p:cNvSpPr txBox="1"/>
          <p:nvPr/>
        </p:nvSpPr>
        <p:spPr>
          <a:xfrm>
            <a:off x="3016480" y="4286755"/>
            <a:ext cx="1421675"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Oct 2017</a:t>
            </a:r>
          </a:p>
        </p:txBody>
      </p:sp>
      <p:sp>
        <p:nvSpPr>
          <p:cNvPr id="12" name="TextBox 11"/>
          <p:cNvSpPr txBox="1"/>
          <p:nvPr/>
        </p:nvSpPr>
        <p:spPr>
          <a:xfrm>
            <a:off x="1391297" y="3162324"/>
            <a:ext cx="980050"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200" dirty="0">
                <a:solidFill>
                  <a:prstClr val="black"/>
                </a:solidFill>
                <a:latin typeface="Arial" panose="020B0604020202020204" pitchFamily="34" charset="0"/>
                <a:cs typeface="Arial" panose="020B0604020202020204" pitchFamily="34" charset="0"/>
              </a:rPr>
              <a:t>Telecon Q&amp;A session</a:t>
            </a:r>
            <a:br>
              <a:rPr lang="en-NZ" sz="1200" dirty="0">
                <a:solidFill>
                  <a:prstClr val="black"/>
                </a:solidFill>
                <a:latin typeface="Arial" panose="020B0604020202020204" pitchFamily="34" charset="0"/>
                <a:cs typeface="Arial" panose="020B0604020202020204" pitchFamily="34" charset="0"/>
              </a:rPr>
            </a:br>
            <a:r>
              <a:rPr lang="en-NZ" sz="1200" dirty="0">
                <a:solidFill>
                  <a:prstClr val="black"/>
                </a:solidFill>
                <a:latin typeface="Arial" panose="020B0604020202020204" pitchFamily="34" charset="0"/>
                <a:cs typeface="Arial" panose="020B0604020202020204" pitchFamily="34" charset="0"/>
              </a:rPr>
              <a:t>(31 August)</a:t>
            </a:r>
            <a:endParaRPr kumimoji="0" lang="en-NZ"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cxnSp>
        <p:nvCxnSpPr>
          <p:cNvPr id="13" name="Straight Connector 12"/>
          <p:cNvCxnSpPr/>
          <p:nvPr/>
        </p:nvCxnSpPr>
        <p:spPr>
          <a:xfrm flipV="1">
            <a:off x="502015" y="2577363"/>
            <a:ext cx="877" cy="1639625"/>
          </a:xfrm>
          <a:prstGeom prst="line">
            <a:avLst/>
          </a:prstGeom>
          <a:ln>
            <a:tailEnd type="ova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3847" y="1688251"/>
            <a:ext cx="1992334"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Complete GTAC draft released for consultation and negotiation </a:t>
            </a:r>
            <a:br>
              <a:rPr kumimoji="0" lang="en-NZ"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NZ"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(10 August)</a:t>
            </a:r>
          </a:p>
        </p:txBody>
      </p:sp>
      <p:cxnSp>
        <p:nvCxnSpPr>
          <p:cNvPr id="15" name="Straight Connector 14"/>
          <p:cNvCxnSpPr/>
          <p:nvPr/>
        </p:nvCxnSpPr>
        <p:spPr>
          <a:xfrm flipH="1" flipV="1">
            <a:off x="3338763" y="3850105"/>
            <a:ext cx="4298" cy="390608"/>
          </a:xfrm>
          <a:prstGeom prst="line">
            <a:avLst/>
          </a:prstGeom>
          <a:ln>
            <a:tailEnd type="ova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962336" y="3132866"/>
            <a:ext cx="1882219"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Stakeholder mark-ups and submissions on</a:t>
            </a:r>
            <a:r>
              <a:rPr kumimoji="0" lang="en-NZ" sz="1200" b="0" i="0" u="none" strike="noStrike" kern="1200" cap="none" spc="0" normalizeH="0" noProof="0" dirty="0">
                <a:ln>
                  <a:noFill/>
                </a:ln>
                <a:solidFill>
                  <a:prstClr val="black"/>
                </a:solidFill>
                <a:effectLst/>
                <a:uLnTx/>
                <a:uFillTx/>
                <a:latin typeface="Arial" panose="020B0604020202020204" pitchFamily="34" charset="0"/>
                <a:ea typeface="+mn-ea"/>
                <a:cs typeface="Arial" panose="020B0604020202020204" pitchFamily="34" charset="0"/>
              </a:rPr>
              <a:t> revised draft GTAC due</a:t>
            </a:r>
            <a:br>
              <a:rPr kumimoji="0" lang="en-NZ" sz="1200" b="0" i="0" u="none" strike="noStrike" kern="1200" cap="none" spc="0" normalizeH="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NZ" sz="1200" b="0" i="0" u="none" strike="noStrike" kern="1200" cap="none" spc="0" normalizeH="0" noProof="0" dirty="0">
                <a:ln>
                  <a:noFill/>
                </a:ln>
                <a:effectLst/>
                <a:uLnTx/>
                <a:uFillTx/>
                <a:latin typeface="Arial" panose="020B0604020202020204" pitchFamily="34" charset="0"/>
                <a:ea typeface="+mn-ea"/>
                <a:cs typeface="Arial" panose="020B0604020202020204" pitchFamily="34" charset="0"/>
              </a:rPr>
              <a:t>(</a:t>
            </a:r>
            <a:r>
              <a:rPr lang="en-NZ" sz="1200" dirty="0">
                <a:latin typeface="Arial" panose="020B0604020202020204" pitchFamily="34" charset="0"/>
                <a:cs typeface="Arial" panose="020B0604020202020204" pitchFamily="34" charset="0"/>
              </a:rPr>
              <a:t>9</a:t>
            </a:r>
            <a:r>
              <a:rPr kumimoji="0" lang="en-NZ" sz="1200" b="0" i="0" u="none" strike="noStrike" kern="1200" cap="none" spc="0" normalizeH="0" noProof="0" dirty="0">
                <a:ln>
                  <a:noFill/>
                </a:ln>
                <a:effectLst/>
                <a:uLnTx/>
                <a:uFillTx/>
                <a:latin typeface="Arial" panose="020B0604020202020204" pitchFamily="34" charset="0"/>
                <a:ea typeface="+mn-ea"/>
                <a:cs typeface="Arial" panose="020B0604020202020204" pitchFamily="34" charset="0"/>
              </a:rPr>
              <a:t> October)</a:t>
            </a:r>
            <a:endParaRPr kumimoji="0" lang="en-NZ" sz="12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p:txBody>
      </p:sp>
      <p:sp>
        <p:nvSpPr>
          <p:cNvPr id="18" name="TextBox 17"/>
          <p:cNvSpPr txBox="1"/>
          <p:nvPr/>
        </p:nvSpPr>
        <p:spPr>
          <a:xfrm>
            <a:off x="1728327" y="1566224"/>
            <a:ext cx="1460041" cy="646331"/>
          </a:xfrm>
          <a:prstGeom prst="rect">
            <a:avLst/>
          </a:prstGeom>
          <a:noFill/>
        </p:spPr>
        <p:txBody>
          <a:bodyPr wrap="square" rtlCol="0">
            <a:spAutoFit/>
          </a:bodyPr>
          <a:lstStyle/>
          <a:p>
            <a:pPr lvl="0" algn="ctr" defTabSz="914400">
              <a:defRPr/>
            </a:pPr>
            <a:r>
              <a:rPr kumimoji="0" lang="en-NZ"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Release of revised </a:t>
            </a:r>
            <a:r>
              <a:rPr lang="en-NZ" sz="1200" dirty="0">
                <a:solidFill>
                  <a:prstClr val="black"/>
                </a:solidFill>
                <a:latin typeface="Arial" panose="020B0604020202020204" pitchFamily="34" charset="0"/>
                <a:cs typeface="Arial" panose="020B0604020202020204" pitchFamily="34" charset="0"/>
              </a:rPr>
              <a:t>draft GTAC</a:t>
            </a:r>
            <a:br>
              <a:rPr kumimoji="0" lang="en-NZ"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br>
            <a:r>
              <a:rPr kumimoji="0" lang="en-NZ"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(11 September)</a:t>
            </a:r>
          </a:p>
        </p:txBody>
      </p:sp>
      <p:sp>
        <p:nvSpPr>
          <p:cNvPr id="19" name="TextBox 18"/>
          <p:cNvSpPr txBox="1"/>
          <p:nvPr/>
        </p:nvSpPr>
        <p:spPr>
          <a:xfrm>
            <a:off x="1520383" y="4285904"/>
            <a:ext cx="1561601"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Sept 2017</a:t>
            </a:r>
          </a:p>
        </p:txBody>
      </p:sp>
      <p:sp>
        <p:nvSpPr>
          <p:cNvPr id="20" name="TextBox 19"/>
          <p:cNvSpPr txBox="1"/>
          <p:nvPr/>
        </p:nvSpPr>
        <p:spPr>
          <a:xfrm>
            <a:off x="4362652" y="4297976"/>
            <a:ext cx="1535197"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Nov 2017</a:t>
            </a:r>
          </a:p>
        </p:txBody>
      </p:sp>
      <p:sp>
        <p:nvSpPr>
          <p:cNvPr id="22" name="TextBox 21"/>
          <p:cNvSpPr txBox="1"/>
          <p:nvPr/>
        </p:nvSpPr>
        <p:spPr>
          <a:xfrm>
            <a:off x="5397397" y="1621087"/>
            <a:ext cx="1914226"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Submission of GTAC to GIC for review </a:t>
            </a:r>
            <a:br>
              <a:rPr kumimoji="0" lang="en-NZ"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br>
            <a:r>
              <a:rPr kumimoji="0" lang="en-NZ" sz="1200" b="0" i="0" u="none" strike="noStrike" kern="120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a:t>
            </a:r>
            <a:r>
              <a:rPr lang="en-NZ" sz="1200" noProof="0" dirty="0">
                <a:solidFill>
                  <a:srgbClr val="C00000"/>
                </a:solidFill>
                <a:latin typeface="Arial" panose="020B0604020202020204" pitchFamily="34" charset="0"/>
                <a:cs typeface="Arial" panose="020B0604020202020204" pitchFamily="34" charset="0"/>
              </a:rPr>
              <a:t>8</a:t>
            </a:r>
            <a:r>
              <a:rPr lang="en-NZ" sz="1200" dirty="0">
                <a:solidFill>
                  <a:srgbClr val="C00000"/>
                </a:solidFill>
                <a:latin typeface="Arial" panose="020B0604020202020204" pitchFamily="34" charset="0"/>
                <a:cs typeface="Arial" panose="020B0604020202020204" pitchFamily="34" charset="0"/>
              </a:rPr>
              <a:t> December</a:t>
            </a:r>
            <a:r>
              <a:rPr kumimoji="0" lang="en-NZ" sz="1200" b="0" i="0" u="none" strike="noStrike" kern="120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a:t>
            </a:r>
          </a:p>
        </p:txBody>
      </p:sp>
      <p:cxnSp>
        <p:nvCxnSpPr>
          <p:cNvPr id="24" name="Straight Connector 23"/>
          <p:cNvCxnSpPr/>
          <p:nvPr/>
        </p:nvCxnSpPr>
        <p:spPr>
          <a:xfrm flipH="1" flipV="1">
            <a:off x="2356835" y="2252734"/>
            <a:ext cx="1345" cy="1991079"/>
          </a:xfrm>
          <a:prstGeom prst="line">
            <a:avLst/>
          </a:prstGeom>
          <a:ln>
            <a:tailEnd type="ova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864134" y="4065519"/>
            <a:ext cx="0" cy="161345"/>
          </a:xfrm>
          <a:prstGeom prst="line">
            <a:avLst/>
          </a:prstGeom>
          <a:ln>
            <a:tailEnd type="ova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1776612" y="4080035"/>
            <a:ext cx="0" cy="161345"/>
          </a:xfrm>
          <a:prstGeom prst="line">
            <a:avLst/>
          </a:prstGeom>
          <a:ln>
            <a:tailEnd type="oval"/>
          </a:ln>
        </p:spPr>
        <p:style>
          <a:lnRef idx="1">
            <a:schemeClr val="accent1"/>
          </a:lnRef>
          <a:fillRef idx="0">
            <a:schemeClr val="accent1"/>
          </a:fillRef>
          <a:effectRef idx="0">
            <a:schemeClr val="accent1"/>
          </a:effectRef>
          <a:fontRef idx="minor">
            <a:schemeClr val="tx1"/>
          </a:fontRef>
        </p:style>
      </p:cxnSp>
      <p:sp>
        <p:nvSpPr>
          <p:cNvPr id="27" name="Right Brace 26"/>
          <p:cNvSpPr/>
          <p:nvPr/>
        </p:nvSpPr>
        <p:spPr>
          <a:xfrm rot="5400000">
            <a:off x="1497749" y="3452643"/>
            <a:ext cx="365096" cy="298883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NZ" sz="2000"/>
          </a:p>
        </p:txBody>
      </p:sp>
      <p:sp>
        <p:nvSpPr>
          <p:cNvPr id="28" name="TextBox 27"/>
          <p:cNvSpPr txBox="1"/>
          <p:nvPr/>
        </p:nvSpPr>
        <p:spPr>
          <a:xfrm>
            <a:off x="287820" y="5272990"/>
            <a:ext cx="2785067" cy="1384995"/>
          </a:xfrm>
          <a:prstGeom prst="rect">
            <a:avLst/>
          </a:prstGeom>
          <a:noFill/>
        </p:spPr>
        <p:txBody>
          <a:bodyPr wrap="square" rtlCol="0">
            <a:spAutoFit/>
          </a:bodyPr>
          <a:lstStyle/>
          <a:p>
            <a:pPr marL="285750" indent="-285750">
              <a:buFont typeface="Arial" panose="020B0604020202020204" pitchFamily="34" charset="0"/>
              <a:buChar char="•"/>
            </a:pPr>
            <a:r>
              <a:rPr lang="en-NZ" sz="1200" dirty="0">
                <a:latin typeface="Arial" panose="020B0604020202020204" pitchFamily="34" charset="0"/>
                <a:cs typeface="Arial" panose="020B0604020202020204" pitchFamily="34" charset="0"/>
              </a:rPr>
              <a:t>Ensure provisions of GTAC are well-understood before inviting mark-ups</a:t>
            </a:r>
          </a:p>
          <a:p>
            <a:pPr marL="285750" indent="-285750">
              <a:buFont typeface="Arial" panose="020B0604020202020204" pitchFamily="34" charset="0"/>
              <a:buChar char="•"/>
            </a:pPr>
            <a:endParaRPr lang="en-NZ" sz="1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NZ" sz="1200" dirty="0">
                <a:latin typeface="Arial" panose="020B0604020202020204" pitchFamily="34" charset="0"/>
                <a:cs typeface="Arial" panose="020B0604020202020204" pitchFamily="34" charset="0"/>
              </a:rPr>
              <a:t>Enable further revisions to be made to better achieve intent and eliminate ambiguities</a:t>
            </a:r>
          </a:p>
        </p:txBody>
      </p:sp>
      <p:sp>
        <p:nvSpPr>
          <p:cNvPr id="29" name="Right Brace 28"/>
          <p:cNvSpPr/>
          <p:nvPr/>
        </p:nvSpPr>
        <p:spPr>
          <a:xfrm rot="5400000">
            <a:off x="4723427" y="3284839"/>
            <a:ext cx="357838" cy="333170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NZ" sz="2000"/>
          </a:p>
        </p:txBody>
      </p:sp>
      <p:sp>
        <p:nvSpPr>
          <p:cNvPr id="30" name="TextBox 29"/>
          <p:cNvSpPr txBox="1"/>
          <p:nvPr/>
        </p:nvSpPr>
        <p:spPr>
          <a:xfrm>
            <a:off x="3082426" y="5272990"/>
            <a:ext cx="3649242" cy="1754326"/>
          </a:xfrm>
          <a:prstGeom prst="rect">
            <a:avLst/>
          </a:prstGeom>
          <a:noFill/>
        </p:spPr>
        <p:txBody>
          <a:bodyPr wrap="square" rtlCol="0">
            <a:spAutoFit/>
          </a:bodyPr>
          <a:lstStyle/>
          <a:p>
            <a:pPr marL="285750" indent="-285750">
              <a:buFont typeface="Arial" panose="020B0604020202020204" pitchFamily="34" charset="0"/>
              <a:buChar char="•"/>
            </a:pPr>
            <a:r>
              <a:rPr lang="en-NZ" sz="1200" dirty="0">
                <a:latin typeface="Arial" panose="020B0604020202020204" pitchFamily="34" charset="0"/>
                <a:cs typeface="Arial" panose="020B0604020202020204" pitchFamily="34" charset="0"/>
              </a:rPr>
              <a:t>Allow stakeholders to propose improvements and highlight any remaining concerns</a:t>
            </a:r>
          </a:p>
          <a:p>
            <a:pPr marL="285750" indent="-285750">
              <a:buFont typeface="Arial" panose="020B0604020202020204" pitchFamily="34" charset="0"/>
              <a:buChar char="•"/>
            </a:pPr>
            <a:r>
              <a:rPr lang="en-NZ" sz="1200" dirty="0">
                <a:latin typeface="Arial" panose="020B0604020202020204" pitchFamily="34" charset="0"/>
                <a:cs typeface="Arial" panose="020B0604020202020204" pitchFamily="34" charset="0"/>
              </a:rPr>
              <a:t>Allow time for First Gas to review proposed changes and submissions</a:t>
            </a:r>
          </a:p>
          <a:p>
            <a:pPr marL="285750" indent="-285750">
              <a:buFont typeface="Arial" panose="020B0604020202020204" pitchFamily="34" charset="0"/>
              <a:buChar char="•"/>
            </a:pPr>
            <a:r>
              <a:rPr lang="en-NZ" sz="1200" dirty="0">
                <a:latin typeface="Arial" panose="020B0604020202020204" pitchFamily="34" charset="0"/>
                <a:cs typeface="Arial" panose="020B0604020202020204" pitchFamily="34" charset="0"/>
              </a:rPr>
              <a:t>Allow stakeholders to review changes made following first round of mark-ups and obtain legal review/mark-ups</a:t>
            </a:r>
          </a:p>
          <a:p>
            <a:pPr marL="285750" indent="-285750">
              <a:buFont typeface="Arial" panose="020B0604020202020204" pitchFamily="34" charset="0"/>
              <a:buChar char="•"/>
            </a:pPr>
            <a:r>
              <a:rPr lang="en-NZ" sz="1200" dirty="0">
                <a:latin typeface="Arial" panose="020B0604020202020204" pitchFamily="34" charset="0"/>
                <a:cs typeface="Arial" panose="020B0604020202020204" pitchFamily="34" charset="0"/>
              </a:rPr>
              <a:t>Allow time for First Gas to finalise the GTAC before submitting to GIC</a:t>
            </a:r>
          </a:p>
        </p:txBody>
      </p:sp>
      <p:sp>
        <p:nvSpPr>
          <p:cNvPr id="34" name="TextBox 33"/>
          <p:cNvSpPr txBox="1"/>
          <p:nvPr/>
        </p:nvSpPr>
        <p:spPr>
          <a:xfrm>
            <a:off x="6930466" y="5216703"/>
            <a:ext cx="3659050" cy="830997"/>
          </a:xfrm>
          <a:prstGeom prst="rect">
            <a:avLst/>
          </a:prstGeom>
          <a:noFill/>
        </p:spPr>
        <p:txBody>
          <a:bodyPr wrap="square" rtlCol="0">
            <a:spAutoFit/>
          </a:bodyPr>
          <a:lstStyle/>
          <a:p>
            <a:pPr marL="285750" indent="-285750">
              <a:buFont typeface="Arial" panose="020B0604020202020204" pitchFamily="34" charset="0"/>
              <a:buChar char="•"/>
            </a:pPr>
            <a:r>
              <a:rPr lang="en-NZ" sz="1200" dirty="0">
                <a:latin typeface="Arial" panose="020B0604020202020204" pitchFamily="34" charset="0"/>
                <a:cs typeface="Arial" panose="020B0604020202020204" pitchFamily="34" charset="0"/>
              </a:rPr>
              <a:t>Allow stakeholders further opportunity to address any unresolved issues (including issues raised by other parties prior to submission of final GTAC)</a:t>
            </a:r>
          </a:p>
        </p:txBody>
      </p:sp>
      <p:cxnSp>
        <p:nvCxnSpPr>
          <p:cNvPr id="35" name="Straight Connector 34"/>
          <p:cNvCxnSpPr/>
          <p:nvPr/>
        </p:nvCxnSpPr>
        <p:spPr>
          <a:xfrm flipH="1" flipV="1">
            <a:off x="1412522" y="3111747"/>
            <a:ext cx="1179" cy="1284466"/>
          </a:xfrm>
          <a:prstGeom prst="line">
            <a:avLst/>
          </a:prstGeom>
          <a:ln>
            <a:tailEnd type="ova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334998" y="3151777"/>
            <a:ext cx="1241143"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200" dirty="0">
                <a:solidFill>
                  <a:prstClr val="black"/>
                </a:solidFill>
                <a:latin typeface="Arial" panose="020B0604020202020204" pitchFamily="34" charset="0"/>
                <a:cs typeface="Arial" panose="020B0604020202020204" pitchFamily="34" charset="0"/>
              </a:rPr>
              <a:t>Initial run through session</a:t>
            </a:r>
            <a:br>
              <a:rPr lang="en-NZ" sz="1200" dirty="0">
                <a:solidFill>
                  <a:prstClr val="black"/>
                </a:solidFill>
                <a:latin typeface="Arial" panose="020B0604020202020204" pitchFamily="34" charset="0"/>
                <a:cs typeface="Arial" panose="020B0604020202020204" pitchFamily="34" charset="0"/>
              </a:rPr>
            </a:br>
            <a:r>
              <a:rPr lang="en-NZ" sz="1200" dirty="0">
                <a:solidFill>
                  <a:prstClr val="black"/>
                </a:solidFill>
                <a:latin typeface="Arial" panose="020B0604020202020204" pitchFamily="34" charset="0"/>
                <a:cs typeface="Arial" panose="020B0604020202020204" pitchFamily="34" charset="0"/>
              </a:rPr>
              <a:t>(17 August)</a:t>
            </a:r>
            <a:endParaRPr kumimoji="0" lang="en-NZ"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37" name="TextBox 36"/>
          <p:cNvSpPr txBox="1"/>
          <p:nvPr/>
        </p:nvSpPr>
        <p:spPr>
          <a:xfrm>
            <a:off x="785284" y="2565556"/>
            <a:ext cx="1423635"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200" dirty="0">
                <a:solidFill>
                  <a:prstClr val="black"/>
                </a:solidFill>
                <a:latin typeface="Arial" panose="020B0604020202020204" pitchFamily="34" charset="0"/>
                <a:cs typeface="Arial" panose="020B0604020202020204" pitchFamily="34" charset="0"/>
              </a:rPr>
              <a:t>2-day workshop</a:t>
            </a:r>
            <a:br>
              <a:rPr lang="en-NZ" sz="1200" dirty="0">
                <a:solidFill>
                  <a:prstClr val="black"/>
                </a:solidFill>
                <a:latin typeface="Arial" panose="020B0604020202020204" pitchFamily="34" charset="0"/>
                <a:cs typeface="Arial" panose="020B0604020202020204" pitchFamily="34" charset="0"/>
              </a:rPr>
            </a:br>
            <a:r>
              <a:rPr lang="en-NZ" sz="1200" dirty="0">
                <a:solidFill>
                  <a:prstClr val="black"/>
                </a:solidFill>
                <a:latin typeface="Arial" panose="020B0604020202020204" pitchFamily="34" charset="0"/>
                <a:cs typeface="Arial" panose="020B0604020202020204" pitchFamily="34" charset="0"/>
              </a:rPr>
              <a:t>(24-25 August)</a:t>
            </a:r>
            <a:endParaRPr kumimoji="0" lang="en-NZ"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cxnSp>
        <p:nvCxnSpPr>
          <p:cNvPr id="39" name="Straight Connector 38"/>
          <p:cNvCxnSpPr/>
          <p:nvPr/>
        </p:nvCxnSpPr>
        <p:spPr>
          <a:xfrm flipH="1" flipV="1">
            <a:off x="2633269" y="2977436"/>
            <a:ext cx="1292" cy="1263945"/>
          </a:xfrm>
          <a:prstGeom prst="line">
            <a:avLst/>
          </a:prstGeom>
          <a:ln>
            <a:solidFill>
              <a:srgbClr val="6184B9"/>
            </a:solidFill>
            <a:tailEnd type="ova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2317379" y="2280908"/>
            <a:ext cx="1590916"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200" dirty="0">
                <a:latin typeface="Arial" panose="020B0604020202020204" pitchFamily="34" charset="0"/>
                <a:cs typeface="Arial" panose="020B0604020202020204" pitchFamily="34" charset="0"/>
              </a:rPr>
              <a:t>Workshop on revised draft GTAC</a:t>
            </a:r>
            <a:br>
              <a:rPr lang="en-NZ" sz="1200" dirty="0">
                <a:latin typeface="Arial" panose="020B0604020202020204" pitchFamily="34" charset="0"/>
                <a:cs typeface="Arial" panose="020B0604020202020204" pitchFamily="34" charset="0"/>
              </a:rPr>
            </a:br>
            <a:r>
              <a:rPr lang="en-NZ" sz="1200" dirty="0">
                <a:latin typeface="Arial" panose="020B0604020202020204" pitchFamily="34" charset="0"/>
                <a:cs typeface="Arial" panose="020B0604020202020204" pitchFamily="34" charset="0"/>
              </a:rPr>
              <a:t>(15 September)</a:t>
            </a:r>
            <a:endParaRPr kumimoji="0" lang="en-NZ" sz="12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p:txBody>
      </p:sp>
      <p:sp>
        <p:nvSpPr>
          <p:cNvPr id="41" name="TextBox 40"/>
          <p:cNvSpPr txBox="1"/>
          <p:nvPr/>
        </p:nvSpPr>
        <p:spPr>
          <a:xfrm>
            <a:off x="4371159" y="2280908"/>
            <a:ext cx="1557923"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200" dirty="0">
                <a:solidFill>
                  <a:srgbClr val="C00000"/>
                </a:solidFill>
                <a:latin typeface="Arial" panose="020B0604020202020204" pitchFamily="34" charset="0"/>
                <a:cs typeface="Arial" panose="020B0604020202020204" pitchFamily="34" charset="0"/>
              </a:rPr>
              <a:t>Release of second revised draft GTAC</a:t>
            </a:r>
            <a:br>
              <a:rPr lang="en-NZ" sz="1200" dirty="0">
                <a:solidFill>
                  <a:srgbClr val="C00000"/>
                </a:solidFill>
                <a:latin typeface="Arial" panose="020B0604020202020204" pitchFamily="34" charset="0"/>
                <a:cs typeface="Arial" panose="020B0604020202020204" pitchFamily="34" charset="0"/>
              </a:rPr>
            </a:br>
            <a:r>
              <a:rPr lang="en-NZ" sz="1200" dirty="0">
                <a:solidFill>
                  <a:srgbClr val="C00000"/>
                </a:solidFill>
                <a:latin typeface="Arial" panose="020B0604020202020204" pitchFamily="34" charset="0"/>
                <a:cs typeface="Arial" panose="020B0604020202020204" pitchFamily="34" charset="0"/>
              </a:rPr>
              <a:t>(3 November)</a:t>
            </a:r>
            <a:endParaRPr kumimoji="0" lang="en-NZ" sz="1200" b="0" i="0" u="none" strike="noStrike" kern="1200" cap="none" spc="0" normalizeH="0" baseline="0" noProof="0" dirty="0">
              <a:ln>
                <a:noFill/>
              </a:ln>
              <a:solidFill>
                <a:srgbClr val="C00000"/>
              </a:solidFill>
              <a:effectLst/>
              <a:uLnTx/>
              <a:uFillTx/>
              <a:latin typeface="Arial" panose="020B0604020202020204" pitchFamily="34" charset="0"/>
              <a:cs typeface="Arial" panose="020B0604020202020204" pitchFamily="34" charset="0"/>
            </a:endParaRPr>
          </a:p>
        </p:txBody>
      </p:sp>
      <p:cxnSp>
        <p:nvCxnSpPr>
          <p:cNvPr id="43" name="Straight Connector 42"/>
          <p:cNvCxnSpPr/>
          <p:nvPr/>
        </p:nvCxnSpPr>
        <p:spPr>
          <a:xfrm flipV="1">
            <a:off x="4814567" y="2927239"/>
            <a:ext cx="4314" cy="1310514"/>
          </a:xfrm>
          <a:prstGeom prst="line">
            <a:avLst/>
          </a:prstGeom>
          <a:ln>
            <a:solidFill>
              <a:srgbClr val="C00000"/>
            </a:solidFill>
            <a:tailEnd type="oval"/>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4701758" y="2982537"/>
            <a:ext cx="1722988"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200" dirty="0">
                <a:solidFill>
                  <a:srgbClr val="C00000"/>
                </a:solidFill>
                <a:latin typeface="Arial" panose="020B0604020202020204" pitchFamily="34" charset="0"/>
                <a:cs typeface="Arial" panose="020B0604020202020204" pitchFamily="34" charset="0"/>
              </a:rPr>
              <a:t>Final mark-ups on second revised draft GTAC due</a:t>
            </a:r>
            <a:br>
              <a:rPr lang="en-NZ" sz="1200" dirty="0">
                <a:solidFill>
                  <a:srgbClr val="C00000"/>
                </a:solidFill>
                <a:latin typeface="Arial" panose="020B0604020202020204" pitchFamily="34" charset="0"/>
                <a:cs typeface="Arial" panose="020B0604020202020204" pitchFamily="34" charset="0"/>
              </a:rPr>
            </a:br>
            <a:r>
              <a:rPr lang="en-NZ" sz="1200" dirty="0">
                <a:solidFill>
                  <a:srgbClr val="C00000"/>
                </a:solidFill>
                <a:latin typeface="Arial" panose="020B0604020202020204" pitchFamily="34" charset="0"/>
                <a:cs typeface="Arial" panose="020B0604020202020204" pitchFamily="34" charset="0"/>
              </a:rPr>
              <a:t>(24 November)</a:t>
            </a:r>
            <a:endParaRPr kumimoji="0" lang="en-NZ" sz="1200" b="0" i="0" u="none" strike="noStrike" kern="1200" cap="none" spc="0" normalizeH="0" baseline="0" noProof="0" dirty="0">
              <a:ln>
                <a:noFill/>
              </a:ln>
              <a:solidFill>
                <a:srgbClr val="C00000"/>
              </a:solidFill>
              <a:effectLst/>
              <a:uLnTx/>
              <a:uFillTx/>
              <a:latin typeface="Arial" panose="020B0604020202020204" pitchFamily="34" charset="0"/>
              <a:cs typeface="Arial" panose="020B0604020202020204" pitchFamily="34" charset="0"/>
            </a:endParaRPr>
          </a:p>
        </p:txBody>
      </p:sp>
      <p:cxnSp>
        <p:nvCxnSpPr>
          <p:cNvPr id="46" name="Straight Connector 45"/>
          <p:cNvCxnSpPr/>
          <p:nvPr/>
        </p:nvCxnSpPr>
        <p:spPr>
          <a:xfrm flipH="1" flipV="1">
            <a:off x="3006253" y="2973007"/>
            <a:ext cx="1985" cy="1261113"/>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V="1">
            <a:off x="3860162" y="2318004"/>
            <a:ext cx="3632" cy="669865"/>
          </a:xfrm>
          <a:prstGeom prst="line">
            <a:avLst/>
          </a:prstGeom>
          <a:ln>
            <a:solidFill>
              <a:srgbClr val="C00000"/>
            </a:solidFill>
            <a:tailEnd type="ova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3006253" y="3043011"/>
            <a:ext cx="832388"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3039280" y="1584759"/>
            <a:ext cx="1907244"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200" dirty="0">
                <a:solidFill>
                  <a:srgbClr val="C00000"/>
                </a:solidFill>
                <a:latin typeface="Arial" panose="020B0604020202020204" pitchFamily="34" charset="0"/>
                <a:cs typeface="Arial" panose="020B0604020202020204" pitchFamily="34" charset="0"/>
              </a:rPr>
              <a:t>Focused sessions on selected topics</a:t>
            </a:r>
            <a:br>
              <a:rPr lang="en-NZ" sz="1200" dirty="0">
                <a:solidFill>
                  <a:srgbClr val="C00000"/>
                </a:solidFill>
                <a:latin typeface="Arial" panose="020B0604020202020204" pitchFamily="34" charset="0"/>
                <a:cs typeface="Arial" panose="020B0604020202020204" pitchFamily="34" charset="0"/>
              </a:rPr>
            </a:br>
            <a:r>
              <a:rPr lang="en-NZ" sz="1200" dirty="0">
                <a:solidFill>
                  <a:srgbClr val="C00000"/>
                </a:solidFill>
                <a:latin typeface="Arial" panose="020B0604020202020204" pitchFamily="34" charset="0"/>
                <a:cs typeface="Arial" panose="020B0604020202020204" pitchFamily="34" charset="0"/>
              </a:rPr>
              <a:t>(21 &amp; 28 September)</a:t>
            </a:r>
            <a:endParaRPr kumimoji="0" lang="en-NZ" sz="1200" b="0" i="0" u="none" strike="noStrike" kern="1200" cap="none" spc="0" normalizeH="0" baseline="0" noProof="0" dirty="0">
              <a:ln>
                <a:noFill/>
              </a:ln>
              <a:solidFill>
                <a:srgbClr val="C00000"/>
              </a:solidFill>
              <a:effectLst/>
              <a:uLnTx/>
              <a:uFillTx/>
              <a:latin typeface="Arial" panose="020B0604020202020204" pitchFamily="34" charset="0"/>
              <a:cs typeface="Arial" panose="020B0604020202020204" pitchFamily="34" charset="0"/>
            </a:endParaRPr>
          </a:p>
        </p:txBody>
      </p:sp>
      <p:sp>
        <p:nvSpPr>
          <p:cNvPr id="42" name="TextBox 41"/>
          <p:cNvSpPr txBox="1"/>
          <p:nvPr/>
        </p:nvSpPr>
        <p:spPr>
          <a:xfrm>
            <a:off x="6930465" y="4291707"/>
            <a:ext cx="1473718"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Jan 2018</a:t>
            </a:r>
          </a:p>
        </p:txBody>
      </p:sp>
      <p:sp>
        <p:nvSpPr>
          <p:cNvPr id="47" name="TextBox 46"/>
          <p:cNvSpPr txBox="1"/>
          <p:nvPr/>
        </p:nvSpPr>
        <p:spPr>
          <a:xfrm>
            <a:off x="8198372" y="4275600"/>
            <a:ext cx="1473718"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Feb 2018</a:t>
            </a:r>
          </a:p>
        </p:txBody>
      </p:sp>
      <p:sp>
        <p:nvSpPr>
          <p:cNvPr id="48" name="TextBox 47"/>
          <p:cNvSpPr txBox="1"/>
          <p:nvPr/>
        </p:nvSpPr>
        <p:spPr>
          <a:xfrm>
            <a:off x="9484991" y="4271766"/>
            <a:ext cx="1473718"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Mar 2018</a:t>
            </a:r>
          </a:p>
        </p:txBody>
      </p:sp>
      <p:cxnSp>
        <p:nvCxnSpPr>
          <p:cNvPr id="55" name="Straight Connector 54"/>
          <p:cNvCxnSpPr/>
          <p:nvPr/>
        </p:nvCxnSpPr>
        <p:spPr>
          <a:xfrm flipH="1" flipV="1">
            <a:off x="5584660" y="3864139"/>
            <a:ext cx="4298" cy="390608"/>
          </a:xfrm>
          <a:prstGeom prst="line">
            <a:avLst/>
          </a:prstGeom>
          <a:ln>
            <a:solidFill>
              <a:srgbClr val="C00000"/>
            </a:solidFill>
            <a:tailEnd type="oval"/>
          </a:ln>
        </p:spPr>
        <p:style>
          <a:lnRef idx="1">
            <a:schemeClr val="accent1"/>
          </a:lnRef>
          <a:fillRef idx="0">
            <a:schemeClr val="accent1"/>
          </a:fillRef>
          <a:effectRef idx="0">
            <a:schemeClr val="accent1"/>
          </a:effectRef>
          <a:fontRef idx="minor">
            <a:schemeClr val="tx1"/>
          </a:fontRef>
        </p:style>
      </p:cxnSp>
      <p:sp>
        <p:nvSpPr>
          <p:cNvPr id="59" name="Right Brace 58"/>
          <p:cNvSpPr/>
          <p:nvPr/>
        </p:nvSpPr>
        <p:spPr>
          <a:xfrm rot="5400000">
            <a:off x="8377961" y="3034085"/>
            <a:ext cx="347541" cy="384351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NZ" sz="2000"/>
          </a:p>
        </p:txBody>
      </p:sp>
      <p:sp>
        <p:nvSpPr>
          <p:cNvPr id="60" name="TextBox 59"/>
          <p:cNvSpPr txBox="1"/>
          <p:nvPr/>
        </p:nvSpPr>
        <p:spPr>
          <a:xfrm>
            <a:off x="7205032" y="6134791"/>
            <a:ext cx="2627461"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2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See GIC paper “Proposed approach to GTAC assessment” for further details on this stage</a:t>
            </a:r>
          </a:p>
        </p:txBody>
      </p:sp>
      <p:cxnSp>
        <p:nvCxnSpPr>
          <p:cNvPr id="61" name="Straight Connector 60"/>
          <p:cNvCxnSpPr/>
          <p:nvPr/>
        </p:nvCxnSpPr>
        <p:spPr>
          <a:xfrm flipH="1" flipV="1">
            <a:off x="10109026" y="2318004"/>
            <a:ext cx="10811" cy="1925810"/>
          </a:xfrm>
          <a:prstGeom prst="line">
            <a:avLst/>
          </a:prstGeom>
          <a:ln>
            <a:tailEnd type="oval"/>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9061015" y="1820065"/>
            <a:ext cx="1701232" cy="461665"/>
          </a:xfrm>
          <a:prstGeom prst="rect">
            <a:avLst/>
          </a:prstGeom>
          <a:noFill/>
        </p:spPr>
        <p:txBody>
          <a:bodyPr wrap="square" rtlCol="0">
            <a:spAutoFit/>
          </a:bodyPr>
          <a:lstStyle/>
          <a:p>
            <a:pPr lvl="0" algn="ctr">
              <a:defRPr/>
            </a:pPr>
            <a:r>
              <a:rPr kumimoji="0" lang="en-NZ"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GIC </a:t>
            </a:r>
            <a:r>
              <a:rPr lang="en-NZ" sz="1200" dirty="0">
                <a:solidFill>
                  <a:prstClr val="black"/>
                </a:solidFill>
                <a:latin typeface="Arial" panose="020B0604020202020204" pitchFamily="34" charset="0"/>
                <a:cs typeface="Arial" panose="020B0604020202020204" pitchFamily="34" charset="0"/>
              </a:rPr>
              <a:t>complete review (by </a:t>
            </a:r>
            <a:r>
              <a:rPr lang="en-NZ" sz="1200" dirty="0">
                <a:solidFill>
                  <a:srgbClr val="C00000"/>
                </a:solidFill>
                <a:latin typeface="Arial" panose="020B0604020202020204" pitchFamily="34" charset="0"/>
                <a:cs typeface="Arial" panose="020B0604020202020204" pitchFamily="34" charset="0"/>
              </a:rPr>
              <a:t>23 March</a:t>
            </a:r>
            <a:r>
              <a:rPr lang="en-NZ" sz="1200" dirty="0">
                <a:solidFill>
                  <a:prstClr val="black"/>
                </a:solidFill>
                <a:latin typeface="Arial" panose="020B0604020202020204" pitchFamily="34" charset="0"/>
                <a:cs typeface="Arial" panose="020B0604020202020204" pitchFamily="34" charset="0"/>
              </a:rPr>
              <a:t>)</a:t>
            </a:r>
            <a:endParaRPr kumimoji="0" lang="en-NZ"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cxnSp>
        <p:nvCxnSpPr>
          <p:cNvPr id="63" name="Straight Connector 62"/>
          <p:cNvCxnSpPr/>
          <p:nvPr/>
        </p:nvCxnSpPr>
        <p:spPr>
          <a:xfrm flipH="1" flipV="1">
            <a:off x="6331764" y="2308391"/>
            <a:ext cx="1345" cy="1991079"/>
          </a:xfrm>
          <a:prstGeom prst="line">
            <a:avLst/>
          </a:prstGeom>
          <a:ln>
            <a:tailEnd type="ova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H="1" flipV="1">
            <a:off x="9211889" y="3368570"/>
            <a:ext cx="3731" cy="848418"/>
          </a:xfrm>
          <a:prstGeom prst="line">
            <a:avLst/>
          </a:prstGeom>
          <a:ln>
            <a:solidFill>
              <a:srgbClr val="C00000"/>
            </a:solidFill>
            <a:tailEnd type="oval"/>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8198372" y="2701499"/>
            <a:ext cx="2039960" cy="646331"/>
          </a:xfrm>
          <a:prstGeom prst="rect">
            <a:avLst/>
          </a:prstGeom>
          <a:noFill/>
        </p:spPr>
        <p:txBody>
          <a:bodyPr wrap="square" rtlCol="0">
            <a:spAutoFit/>
          </a:bodyPr>
          <a:lstStyle/>
          <a:p>
            <a:pPr lvl="0" algn="ctr">
              <a:defRPr/>
            </a:pPr>
            <a:r>
              <a:rPr kumimoji="0" lang="en-NZ" sz="1200" b="0" i="0" u="none" strike="noStrike" kern="120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Submissions on GIC Preliminary Assessment due (23 February)</a:t>
            </a:r>
          </a:p>
        </p:txBody>
      </p:sp>
      <p:cxnSp>
        <p:nvCxnSpPr>
          <p:cNvPr id="69" name="Straight Connector 68"/>
          <p:cNvCxnSpPr/>
          <p:nvPr/>
        </p:nvCxnSpPr>
        <p:spPr>
          <a:xfrm flipH="1" flipV="1">
            <a:off x="6681098" y="3376890"/>
            <a:ext cx="3731" cy="848418"/>
          </a:xfrm>
          <a:prstGeom prst="line">
            <a:avLst/>
          </a:prstGeom>
          <a:ln>
            <a:solidFill>
              <a:srgbClr val="C00000"/>
            </a:solidFill>
            <a:tailEnd type="oval"/>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6086381" y="2412952"/>
            <a:ext cx="1733488" cy="830997"/>
          </a:xfrm>
          <a:prstGeom prst="rect">
            <a:avLst/>
          </a:prstGeom>
          <a:noFill/>
        </p:spPr>
        <p:txBody>
          <a:bodyPr wrap="square" rtlCol="0">
            <a:spAutoFit/>
          </a:bodyPr>
          <a:lstStyle/>
          <a:p>
            <a:pPr lvl="0" algn="ctr">
              <a:defRPr/>
            </a:pPr>
            <a:r>
              <a:rPr kumimoji="0" lang="en-NZ" sz="1200" b="0" i="0" u="none" strike="noStrike" kern="120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GIC releases Preliminary Assessment </a:t>
            </a:r>
            <a:br>
              <a:rPr kumimoji="0" lang="en-NZ" sz="1200" b="0" i="0" u="none" strike="noStrike" kern="120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br>
            <a:r>
              <a:rPr kumimoji="0" lang="en-NZ" sz="1200" b="0" i="0" u="none" strike="noStrike" kern="120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(22 December)</a:t>
            </a:r>
          </a:p>
        </p:txBody>
      </p:sp>
      <p:sp>
        <p:nvSpPr>
          <p:cNvPr id="51" name="Oval 50"/>
          <p:cNvSpPr/>
          <p:nvPr/>
        </p:nvSpPr>
        <p:spPr>
          <a:xfrm>
            <a:off x="3081984" y="1408432"/>
            <a:ext cx="1828960" cy="961913"/>
          </a:xfrm>
          <a:prstGeom prst="ellipse">
            <a:avLst/>
          </a:prstGeom>
          <a:no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Tree>
    <p:extLst>
      <p:ext uri="{BB962C8B-B14F-4D97-AF65-F5344CB8AC3E}">
        <p14:creationId xmlns:p14="http://schemas.microsoft.com/office/powerpoint/2010/main" val="3328199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0156" y="476300"/>
            <a:ext cx="7776864" cy="424011"/>
          </a:xfrm>
          <a:prstGeom prst="rect">
            <a:avLst/>
          </a:prstGeom>
        </p:spPr>
        <p:txBody>
          <a:bodyPr vert="horz" lIns="0" tIns="0" rIns="0" bIns="0" rtlCol="0" anchor="t" anchorCtr="0">
            <a:noAutofit/>
          </a:bodyPr>
          <a:lstStyle/>
          <a:p>
            <a:pPr defTabSz="1043080">
              <a:lnSpc>
                <a:spcPts val="3422"/>
              </a:lnSpc>
              <a:spcBef>
                <a:spcPct val="0"/>
              </a:spcBef>
              <a:defRPr/>
            </a:pPr>
            <a:r>
              <a:rPr lang="en-NZ" sz="2000" b="1" dirty="0">
                <a:solidFill>
                  <a:schemeClr val="bg1"/>
                </a:solidFill>
                <a:latin typeface="Arial" pitchFamily="34" charset="0"/>
                <a:ea typeface="+mj-ea"/>
                <a:cs typeface="Arial" pitchFamily="34" charset="0"/>
              </a:rPr>
              <a:t>Curtailment – Current GTAC Provisions &amp; Principles</a:t>
            </a:r>
          </a:p>
        </p:txBody>
      </p:sp>
      <p:sp>
        <p:nvSpPr>
          <p:cNvPr id="2" name="Slide Number Placeholder 1"/>
          <p:cNvSpPr>
            <a:spLocks noGrp="1"/>
          </p:cNvSpPr>
          <p:nvPr>
            <p:ph type="sldNum" sz="quarter" idx="12"/>
          </p:nvPr>
        </p:nvSpPr>
        <p:spPr/>
        <p:txBody>
          <a:bodyPr/>
          <a:lstStyle/>
          <a:p>
            <a:pPr algn="r"/>
            <a:fld id="{6024287E-C819-4B81-ADE4-C836522F99EB}" type="slidenum">
              <a:rPr lang="en-NZ" sz="1400" smtClean="0"/>
              <a:pPr algn="r"/>
              <a:t>4</a:t>
            </a:fld>
            <a:endParaRPr lang="en-NZ" sz="1400" dirty="0"/>
          </a:p>
        </p:txBody>
      </p:sp>
      <p:sp>
        <p:nvSpPr>
          <p:cNvPr id="3" name="TextBox 2"/>
          <p:cNvSpPr txBox="1"/>
          <p:nvPr/>
        </p:nvSpPr>
        <p:spPr>
          <a:xfrm>
            <a:off x="775504" y="1670607"/>
            <a:ext cx="9383227" cy="4801314"/>
          </a:xfrm>
          <a:prstGeom prst="rect">
            <a:avLst/>
          </a:prstGeom>
          <a:noFill/>
        </p:spPr>
        <p:txBody>
          <a:bodyPr wrap="square" rtlCol="0">
            <a:spAutoFit/>
          </a:bodyPr>
          <a:lstStyle/>
          <a:p>
            <a:pPr marL="342900" indent="-342900">
              <a:buFontTx/>
              <a:buChar char="-"/>
            </a:pPr>
            <a:r>
              <a:rPr lang="en-NZ" dirty="0"/>
              <a:t>Section 1.2 of the GTAC states that “curtail” includes “</a:t>
            </a:r>
            <a:r>
              <a:rPr lang="en-NZ" i="1" dirty="0"/>
              <a:t>to reduce either partly or to zero and to shut or close down”.</a:t>
            </a:r>
          </a:p>
          <a:p>
            <a:endParaRPr lang="en-NZ" i="1" dirty="0"/>
          </a:p>
          <a:p>
            <a:pPr marL="342900" indent="-342900">
              <a:buFontTx/>
              <a:buChar char="-"/>
            </a:pPr>
            <a:r>
              <a:rPr lang="en-NZ" b="1" dirty="0"/>
              <a:t>GTAC curtailment applies to both nominations and flows</a:t>
            </a:r>
          </a:p>
          <a:p>
            <a:pPr marL="800100" lvl="1" indent="-342900">
              <a:buFontTx/>
              <a:buChar char="-"/>
            </a:pPr>
            <a:r>
              <a:rPr lang="en-NZ" dirty="0"/>
              <a:t> e.g. First Gas may curtail:</a:t>
            </a:r>
          </a:p>
          <a:p>
            <a:pPr marL="1257300" lvl="2" indent="-342900">
              <a:buFontTx/>
              <a:buChar char="-"/>
            </a:pPr>
            <a:r>
              <a:rPr lang="en-NZ" dirty="0"/>
              <a:t>NQs at a Delivery Point &gt; Available Operational Capacity</a:t>
            </a:r>
          </a:p>
          <a:p>
            <a:pPr marL="1257300" lvl="2" indent="-342900">
              <a:buFontTx/>
              <a:buChar char="-"/>
            </a:pPr>
            <a:r>
              <a:rPr lang="en-NZ" dirty="0"/>
              <a:t>NQs at a Receipt Point when NQs &gt; Maximum Design Flow Rate</a:t>
            </a:r>
          </a:p>
          <a:p>
            <a:pPr marL="1257300" lvl="2" indent="-342900">
              <a:buFontTx/>
              <a:buChar char="-"/>
            </a:pPr>
            <a:r>
              <a:rPr lang="en-NZ" dirty="0"/>
              <a:t>Actual flow in the circumstances referred to in section 9.1</a:t>
            </a:r>
          </a:p>
          <a:p>
            <a:endParaRPr lang="en-NZ" dirty="0"/>
          </a:p>
          <a:p>
            <a:pPr marL="342900" indent="-342900">
              <a:buFontTx/>
              <a:buChar char="-"/>
            </a:pPr>
            <a:r>
              <a:rPr lang="en-NZ" dirty="0"/>
              <a:t>Section 9 is currently focused on responding to events that have damaged or affected, or may damage or affect the physical ability of the Transmission System (or part of it) to receive and/or deliver gas.</a:t>
            </a:r>
          </a:p>
          <a:p>
            <a:pPr marL="342900" indent="-342900">
              <a:buFontTx/>
              <a:buChar char="-"/>
            </a:pPr>
            <a:endParaRPr lang="en-NZ" dirty="0"/>
          </a:p>
          <a:p>
            <a:pPr marL="342900" indent="-342900">
              <a:buFontTx/>
              <a:buChar char="-"/>
            </a:pPr>
            <a:r>
              <a:rPr lang="en-NZ" dirty="0"/>
              <a:t>MPOC “Curtailment” is where either the TSO (s15.1) or an Interconnected Party (s15.2) reduces SQs and NQs at both the Receipt and corresponding Delivery Points (as MPOC nominations are daisy-chained).</a:t>
            </a:r>
          </a:p>
          <a:p>
            <a:pPr marL="342900" indent="-342900">
              <a:buFontTx/>
              <a:buChar char="-"/>
            </a:pPr>
            <a:endParaRPr lang="en-NZ" dirty="0"/>
          </a:p>
        </p:txBody>
      </p:sp>
    </p:spTree>
    <p:extLst>
      <p:ext uri="{BB962C8B-B14F-4D97-AF65-F5344CB8AC3E}">
        <p14:creationId xmlns:p14="http://schemas.microsoft.com/office/powerpoint/2010/main" val="3244601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0156" y="476300"/>
            <a:ext cx="7776864" cy="424011"/>
          </a:xfrm>
          <a:prstGeom prst="rect">
            <a:avLst/>
          </a:prstGeom>
        </p:spPr>
        <p:txBody>
          <a:bodyPr vert="horz" lIns="0" tIns="0" rIns="0" bIns="0" rtlCol="0" anchor="t" anchorCtr="0">
            <a:noAutofit/>
          </a:bodyPr>
          <a:lstStyle/>
          <a:p>
            <a:pPr defTabSz="1043080">
              <a:lnSpc>
                <a:spcPts val="3422"/>
              </a:lnSpc>
              <a:spcBef>
                <a:spcPct val="0"/>
              </a:spcBef>
              <a:defRPr/>
            </a:pPr>
            <a:r>
              <a:rPr lang="en-NZ" sz="2000" b="1" dirty="0">
                <a:solidFill>
                  <a:schemeClr val="bg1"/>
                </a:solidFill>
                <a:latin typeface="Arial" pitchFamily="34" charset="0"/>
                <a:ea typeface="+mj-ea"/>
                <a:cs typeface="Arial" pitchFamily="34" charset="0"/>
              </a:rPr>
              <a:t>Curtailment - </a:t>
            </a:r>
            <a:r>
              <a:rPr lang="en-NZ" sz="2000" b="1" dirty="0">
                <a:solidFill>
                  <a:schemeClr val="bg1"/>
                </a:solidFill>
                <a:latin typeface="Arial" pitchFamily="34" charset="0"/>
                <a:cs typeface="Arial" pitchFamily="34" charset="0"/>
              </a:rPr>
              <a:t>Current GTAC Provisions &amp; Principles (2)</a:t>
            </a:r>
            <a:endParaRPr lang="en-NZ" sz="2000" b="1" dirty="0">
              <a:solidFill>
                <a:schemeClr val="bg1"/>
              </a:solidFill>
              <a:latin typeface="Arial" pitchFamily="34" charset="0"/>
              <a:ea typeface="+mj-ea"/>
              <a:cs typeface="Arial" pitchFamily="34" charset="0"/>
            </a:endParaRPr>
          </a:p>
        </p:txBody>
      </p:sp>
      <p:sp>
        <p:nvSpPr>
          <p:cNvPr id="2" name="Slide Number Placeholder 1"/>
          <p:cNvSpPr>
            <a:spLocks noGrp="1"/>
          </p:cNvSpPr>
          <p:nvPr>
            <p:ph type="sldNum" sz="quarter" idx="12"/>
          </p:nvPr>
        </p:nvSpPr>
        <p:spPr/>
        <p:txBody>
          <a:bodyPr/>
          <a:lstStyle/>
          <a:p>
            <a:pPr algn="r"/>
            <a:fld id="{6024287E-C819-4B81-ADE4-C836522F99EB}" type="slidenum">
              <a:rPr lang="en-NZ" sz="1400" smtClean="0"/>
              <a:pPr algn="r"/>
              <a:t>5</a:t>
            </a:fld>
            <a:endParaRPr lang="en-NZ" sz="1400" dirty="0"/>
          </a:p>
        </p:txBody>
      </p:sp>
      <p:sp>
        <p:nvSpPr>
          <p:cNvPr id="3" name="TextBox 2"/>
          <p:cNvSpPr txBox="1"/>
          <p:nvPr/>
        </p:nvSpPr>
        <p:spPr>
          <a:xfrm>
            <a:off x="775504" y="1651557"/>
            <a:ext cx="9383227" cy="5078313"/>
          </a:xfrm>
          <a:prstGeom prst="rect">
            <a:avLst/>
          </a:prstGeom>
          <a:noFill/>
        </p:spPr>
        <p:txBody>
          <a:bodyPr wrap="square" rtlCol="0">
            <a:spAutoFit/>
          </a:bodyPr>
          <a:lstStyle/>
          <a:p>
            <a:pPr marL="342900" indent="-342900">
              <a:buFontTx/>
              <a:buChar char="-"/>
            </a:pPr>
            <a:r>
              <a:rPr lang="en-NZ" dirty="0"/>
              <a:t>First Gas won’t become involved in the gas sale and purchase arrangements of gas producers and Shippers</a:t>
            </a:r>
          </a:p>
          <a:p>
            <a:pPr marL="342900" indent="-342900">
              <a:buFontTx/>
              <a:buChar char="-"/>
            </a:pPr>
            <a:endParaRPr lang="en-NZ" dirty="0"/>
          </a:p>
          <a:p>
            <a:pPr marL="342900" indent="-342900">
              <a:buFontTx/>
              <a:buChar char="-"/>
            </a:pPr>
            <a:r>
              <a:rPr lang="en-NZ" dirty="0"/>
              <a:t>First Gas believes that including an equivalent to section 15.2 of the MPOC in the GTAC would be inappropriate  </a:t>
            </a:r>
          </a:p>
          <a:p>
            <a:pPr marL="342900" indent="-342900">
              <a:buFontTx/>
              <a:buChar char="-"/>
            </a:pPr>
            <a:endParaRPr lang="en-NZ" dirty="0"/>
          </a:p>
          <a:p>
            <a:pPr marL="342900" indent="-342900">
              <a:buFontTx/>
              <a:buChar char="-"/>
            </a:pPr>
            <a:r>
              <a:rPr lang="en-NZ" dirty="0"/>
              <a:t>OBAs are one choice for gas producers: they are not compulsory</a:t>
            </a:r>
          </a:p>
          <a:p>
            <a:pPr marL="342900" indent="-342900">
              <a:buFontTx/>
              <a:buChar char="-"/>
            </a:pPr>
            <a:endParaRPr lang="en-NZ" dirty="0"/>
          </a:p>
          <a:p>
            <a:pPr marL="342900" indent="-342900">
              <a:buFontTx/>
              <a:buChar char="-"/>
            </a:pPr>
            <a:r>
              <a:rPr lang="en-NZ" dirty="0"/>
              <a:t>Not “daisy-chaining” nominations (now gas/capacity, not gas/gas) is deliberate</a:t>
            </a:r>
          </a:p>
          <a:p>
            <a:pPr marL="342900" indent="-342900">
              <a:buFontTx/>
              <a:buChar char="-"/>
            </a:pPr>
            <a:endParaRPr lang="en-NZ" dirty="0"/>
          </a:p>
          <a:p>
            <a:pPr marL="342900" indent="-342900">
              <a:buFontTx/>
              <a:buChar char="-"/>
            </a:pPr>
            <a:r>
              <a:rPr lang="en-NZ" dirty="0"/>
              <a:t>Gas producers and Shippers have means under the GTAC, e.g. ID Cycles (including proposed Emergency Cycle) and gas trading, to manage their Mismatches</a:t>
            </a:r>
          </a:p>
          <a:p>
            <a:pPr marL="342900" indent="-342900">
              <a:buFontTx/>
              <a:buChar char="-"/>
            </a:pPr>
            <a:endParaRPr lang="en-NZ" dirty="0"/>
          </a:p>
          <a:p>
            <a:pPr marL="342900" indent="-342900">
              <a:buFontTx/>
              <a:buChar char="-"/>
            </a:pPr>
            <a:r>
              <a:rPr lang="en-NZ" dirty="0"/>
              <a:t>Circumstances for First Gas to reduce NQs in the GTAC are currently limited.  However, some of the scenario analysis in this presentation show that there may be scope for an increased ability for First Gas to initiate a curtailment of NQs / SQs at either Receipt Points and Delivery Points depending on the circumstances</a:t>
            </a:r>
          </a:p>
          <a:p>
            <a:pPr marL="342900" indent="-342900">
              <a:buFontTx/>
              <a:buChar char="-"/>
            </a:pPr>
            <a:endParaRPr lang="en-NZ" dirty="0"/>
          </a:p>
        </p:txBody>
      </p:sp>
    </p:spTree>
    <p:extLst>
      <p:ext uri="{BB962C8B-B14F-4D97-AF65-F5344CB8AC3E}">
        <p14:creationId xmlns:p14="http://schemas.microsoft.com/office/powerpoint/2010/main" val="3187443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0156" y="476300"/>
            <a:ext cx="7776864" cy="424011"/>
          </a:xfrm>
          <a:prstGeom prst="rect">
            <a:avLst/>
          </a:prstGeom>
        </p:spPr>
        <p:txBody>
          <a:bodyPr vert="horz" lIns="0" tIns="0" rIns="0" bIns="0" rtlCol="0" anchor="t" anchorCtr="0">
            <a:noAutofit/>
          </a:bodyPr>
          <a:lstStyle/>
          <a:p>
            <a:pPr defTabSz="1043080">
              <a:lnSpc>
                <a:spcPts val="3422"/>
              </a:lnSpc>
              <a:spcBef>
                <a:spcPct val="0"/>
              </a:spcBef>
              <a:defRPr/>
            </a:pPr>
            <a:r>
              <a:rPr lang="en-NZ" sz="2000" b="1" dirty="0">
                <a:solidFill>
                  <a:schemeClr val="bg1"/>
                </a:solidFill>
                <a:latin typeface="Arial" pitchFamily="34" charset="0"/>
                <a:cs typeface="Arial" pitchFamily="34" charset="0"/>
              </a:rPr>
              <a:t>OFO’s – Another Form of “Curtailment”</a:t>
            </a:r>
            <a:endParaRPr lang="en-NZ" sz="2000" b="1" dirty="0">
              <a:solidFill>
                <a:schemeClr val="bg1"/>
              </a:solidFill>
              <a:latin typeface="Arial" pitchFamily="34" charset="0"/>
              <a:ea typeface="+mj-ea"/>
              <a:cs typeface="Arial" pitchFamily="34" charset="0"/>
            </a:endParaRPr>
          </a:p>
        </p:txBody>
      </p:sp>
      <p:sp>
        <p:nvSpPr>
          <p:cNvPr id="2" name="Slide Number Placeholder 1"/>
          <p:cNvSpPr>
            <a:spLocks noGrp="1"/>
          </p:cNvSpPr>
          <p:nvPr>
            <p:ph type="sldNum" sz="quarter" idx="12"/>
          </p:nvPr>
        </p:nvSpPr>
        <p:spPr/>
        <p:txBody>
          <a:bodyPr/>
          <a:lstStyle/>
          <a:p>
            <a:pPr algn="r"/>
            <a:fld id="{6024287E-C819-4B81-ADE4-C836522F99EB}" type="slidenum">
              <a:rPr lang="en-NZ" sz="1400" smtClean="0"/>
              <a:pPr algn="r"/>
              <a:t>6</a:t>
            </a:fld>
            <a:endParaRPr lang="en-NZ" sz="1400" dirty="0"/>
          </a:p>
        </p:txBody>
      </p:sp>
      <p:sp>
        <p:nvSpPr>
          <p:cNvPr id="3" name="TextBox 2"/>
          <p:cNvSpPr txBox="1"/>
          <p:nvPr/>
        </p:nvSpPr>
        <p:spPr>
          <a:xfrm>
            <a:off x="636608" y="1531710"/>
            <a:ext cx="9383227" cy="8402300"/>
          </a:xfrm>
          <a:prstGeom prst="rect">
            <a:avLst/>
          </a:prstGeom>
          <a:noFill/>
        </p:spPr>
        <p:txBody>
          <a:bodyPr wrap="square" rtlCol="0">
            <a:spAutoFit/>
          </a:bodyPr>
          <a:lstStyle/>
          <a:p>
            <a:pPr marL="342900" indent="-342900">
              <a:buFontTx/>
              <a:buChar char="-"/>
            </a:pPr>
            <a:r>
              <a:rPr lang="en-NZ" dirty="0"/>
              <a:t>OFO’s may be used to curtail flow in the circumstances where an “adverse event” such as those listed in section 9.1(a) of the GTAC or template ICA’s has occurred and a physical response is required to “curtail” flow</a:t>
            </a:r>
          </a:p>
          <a:p>
            <a:pPr marL="342900" indent="-342900">
              <a:buFontTx/>
              <a:buChar char="-"/>
            </a:pPr>
            <a:endParaRPr lang="en-NZ" dirty="0"/>
          </a:p>
          <a:p>
            <a:pPr marL="342900" indent="-342900">
              <a:buFontTx/>
              <a:buChar char="-"/>
            </a:pPr>
            <a:r>
              <a:rPr lang="en-NZ" dirty="0"/>
              <a:t>OFO’s can be issued to Shippers or Interconnected Parties</a:t>
            </a:r>
          </a:p>
          <a:p>
            <a:pPr marL="342900" indent="-342900">
              <a:buFontTx/>
              <a:buChar char="-"/>
            </a:pPr>
            <a:endParaRPr lang="en-NZ" dirty="0"/>
          </a:p>
          <a:p>
            <a:pPr marL="342900" indent="-342900">
              <a:buFontTx/>
              <a:buChar char="-"/>
            </a:pPr>
            <a:r>
              <a:rPr lang="en-NZ" dirty="0"/>
              <a:t>First Gas will issue an OFO to the Interconnected Party at a Receipt Point or Dedicated Delivery Point, and not to the Shipper(s) using that point (new section 9.5 GTAC)</a:t>
            </a:r>
          </a:p>
          <a:p>
            <a:pPr marL="342900" indent="-342900">
              <a:buFontTx/>
              <a:buChar char="-"/>
            </a:pPr>
            <a:endParaRPr lang="en-NZ" dirty="0"/>
          </a:p>
          <a:p>
            <a:pPr marL="342900" indent="-342900">
              <a:buFontTx/>
              <a:buChar char="-"/>
            </a:pPr>
            <a:r>
              <a:rPr lang="en-NZ" dirty="0"/>
              <a:t>There are potentially significant consequences for failing to comply with an OFO:</a:t>
            </a:r>
          </a:p>
          <a:p>
            <a:endParaRPr lang="en-NZ" dirty="0"/>
          </a:p>
          <a:p>
            <a:pPr marL="800100" lvl="1" indent="-342900">
              <a:buFontTx/>
              <a:buChar char="-"/>
            </a:pPr>
            <a:r>
              <a:rPr lang="en-NZ" dirty="0"/>
              <a:t>First Gas may curtail the injection and/or take of Gas itself; and</a:t>
            </a:r>
          </a:p>
          <a:p>
            <a:pPr lvl="1"/>
            <a:endParaRPr lang="en-NZ" dirty="0"/>
          </a:p>
          <a:p>
            <a:pPr marL="800100" lvl="1" indent="-342900">
              <a:buFontTx/>
              <a:buChar char="-"/>
            </a:pPr>
            <a:r>
              <a:rPr lang="en-NZ" dirty="0"/>
              <a:t>the Shipper and/or Interconnected Party indemnify First Gas for any Loss incurred by First Gas for failing to comply: GTAC liability caps will not apply</a:t>
            </a:r>
          </a:p>
          <a:p>
            <a:pPr marL="342900" indent="-342900">
              <a:buFontTx/>
              <a:buChar char="-"/>
            </a:pPr>
            <a:endParaRPr lang="en-NZ" dirty="0"/>
          </a:p>
          <a:p>
            <a:pPr marL="342900" indent="-342900">
              <a:buFontTx/>
              <a:buChar char="-"/>
            </a:pPr>
            <a:r>
              <a:rPr lang="en-NZ" dirty="0"/>
              <a:t>OFO’s will be published on the new IT system</a:t>
            </a:r>
          </a:p>
          <a:p>
            <a:pPr marL="342900" indent="-342900">
              <a:buFontTx/>
              <a:buChar char="-"/>
            </a:pPr>
            <a:endParaRPr lang="en-NZ" dirty="0"/>
          </a:p>
          <a:p>
            <a:pPr marL="342900" indent="-342900">
              <a:buFontTx/>
              <a:buChar char="-"/>
            </a:pPr>
            <a:r>
              <a:rPr lang="en-NZ" dirty="0"/>
              <a:t>OFO’s cannot make a party inject or increase offtake</a:t>
            </a:r>
          </a:p>
          <a:p>
            <a:pPr marL="342900" indent="-342900">
              <a:buFontTx/>
              <a:buChar char="-"/>
            </a:pPr>
            <a:endParaRPr lang="en-NZ" dirty="0"/>
          </a:p>
          <a:p>
            <a:pPr marL="342900" indent="-342900">
              <a:buFontTx/>
              <a:buChar char="-"/>
            </a:pPr>
            <a:endParaRPr lang="en-NZ" dirty="0"/>
          </a:p>
          <a:p>
            <a:pPr marL="342900" indent="-342900">
              <a:buFontTx/>
              <a:buChar char="-"/>
            </a:pPr>
            <a:endParaRPr lang="en-NZ" dirty="0"/>
          </a:p>
          <a:p>
            <a:pPr marL="342900" indent="-342900">
              <a:buFontTx/>
              <a:buChar char="-"/>
            </a:pPr>
            <a:endParaRPr lang="en-NZ" dirty="0"/>
          </a:p>
          <a:p>
            <a:pPr marL="342900" indent="-342900">
              <a:buFontTx/>
              <a:buChar char="-"/>
            </a:pPr>
            <a:endParaRPr lang="en-NZ" dirty="0"/>
          </a:p>
          <a:p>
            <a:pPr marL="342900" indent="-342900">
              <a:buFontTx/>
              <a:buChar char="-"/>
            </a:pPr>
            <a:endParaRPr lang="en-NZ" dirty="0"/>
          </a:p>
          <a:p>
            <a:pPr marL="342900" indent="-342900">
              <a:buFontTx/>
              <a:buChar char="-"/>
            </a:pPr>
            <a:endParaRPr lang="en-NZ" dirty="0"/>
          </a:p>
          <a:p>
            <a:pPr marL="342900" indent="-342900">
              <a:buFontTx/>
              <a:buChar char="-"/>
            </a:pPr>
            <a:endParaRPr lang="en-NZ" dirty="0"/>
          </a:p>
          <a:p>
            <a:pPr marL="342900" indent="-342900">
              <a:buFontTx/>
              <a:buChar char="-"/>
            </a:pPr>
            <a:endParaRPr lang="en-NZ" dirty="0"/>
          </a:p>
          <a:p>
            <a:pPr marL="342900" indent="-342900">
              <a:buFontTx/>
              <a:buChar char="-"/>
            </a:pPr>
            <a:endParaRPr lang="en-NZ" dirty="0"/>
          </a:p>
          <a:p>
            <a:pPr lvl="1"/>
            <a:endParaRPr lang="en-NZ" dirty="0"/>
          </a:p>
        </p:txBody>
      </p:sp>
    </p:spTree>
    <p:extLst>
      <p:ext uri="{BB962C8B-B14F-4D97-AF65-F5344CB8AC3E}">
        <p14:creationId xmlns:p14="http://schemas.microsoft.com/office/powerpoint/2010/main" val="2441040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0156" y="476300"/>
            <a:ext cx="7776864" cy="424011"/>
          </a:xfrm>
          <a:prstGeom prst="rect">
            <a:avLst/>
          </a:prstGeom>
        </p:spPr>
        <p:txBody>
          <a:bodyPr vert="horz" lIns="0" tIns="0" rIns="0" bIns="0" rtlCol="0" anchor="t" anchorCtr="0">
            <a:noAutofit/>
          </a:bodyPr>
          <a:lstStyle/>
          <a:p>
            <a:pPr defTabSz="1043080">
              <a:lnSpc>
                <a:spcPts val="3422"/>
              </a:lnSpc>
              <a:spcBef>
                <a:spcPct val="0"/>
              </a:spcBef>
              <a:defRPr/>
            </a:pPr>
            <a:r>
              <a:rPr lang="en-NZ" sz="2000" b="1" dirty="0">
                <a:solidFill>
                  <a:schemeClr val="bg1"/>
                </a:solidFill>
                <a:latin typeface="Arial" pitchFamily="34" charset="0"/>
                <a:ea typeface="+mj-ea"/>
                <a:cs typeface="Arial" pitchFamily="34" charset="0"/>
              </a:rPr>
              <a:t>GTAC Curtailment Example:</a:t>
            </a:r>
          </a:p>
          <a:p>
            <a:pPr defTabSz="1043080">
              <a:lnSpc>
                <a:spcPts val="3422"/>
              </a:lnSpc>
              <a:spcBef>
                <a:spcPct val="0"/>
              </a:spcBef>
              <a:defRPr/>
            </a:pPr>
            <a:r>
              <a:rPr lang="en-NZ" sz="2000" b="1" dirty="0">
                <a:solidFill>
                  <a:schemeClr val="bg1"/>
                </a:solidFill>
                <a:latin typeface="Arial" pitchFamily="34" charset="0"/>
                <a:ea typeface="+mj-ea"/>
                <a:cs typeface="Arial" pitchFamily="34" charset="0"/>
              </a:rPr>
              <a:t>Production Station (OBA) Outage – Falling Line Pack / Pressure</a:t>
            </a:r>
          </a:p>
        </p:txBody>
      </p:sp>
      <p:sp>
        <p:nvSpPr>
          <p:cNvPr id="2" name="Slide Number Placeholder 1"/>
          <p:cNvSpPr>
            <a:spLocks noGrp="1"/>
          </p:cNvSpPr>
          <p:nvPr>
            <p:ph type="sldNum" sz="quarter" idx="12"/>
          </p:nvPr>
        </p:nvSpPr>
        <p:spPr/>
        <p:txBody>
          <a:bodyPr/>
          <a:lstStyle/>
          <a:p>
            <a:pPr algn="r"/>
            <a:fld id="{6024287E-C819-4B81-ADE4-C836522F99EB}" type="slidenum">
              <a:rPr lang="en-NZ" sz="1400" smtClean="0"/>
              <a:pPr algn="r"/>
              <a:t>7</a:t>
            </a:fld>
            <a:endParaRPr lang="en-NZ" sz="1400" dirty="0"/>
          </a:p>
        </p:txBody>
      </p:sp>
      <p:grpSp>
        <p:nvGrpSpPr>
          <p:cNvPr id="10" name="Group 9"/>
          <p:cNvGrpSpPr/>
          <p:nvPr/>
        </p:nvGrpSpPr>
        <p:grpSpPr>
          <a:xfrm>
            <a:off x="698402" y="3714191"/>
            <a:ext cx="8063634" cy="792164"/>
            <a:chOff x="1616075" y="4571999"/>
            <a:chExt cx="6770688" cy="792164"/>
          </a:xfrm>
        </p:grpSpPr>
        <p:sp>
          <p:nvSpPr>
            <p:cNvPr id="7" name="Rectangle 5"/>
            <p:cNvSpPr>
              <a:spLocks noChangeArrowheads="1"/>
            </p:cNvSpPr>
            <p:nvPr/>
          </p:nvSpPr>
          <p:spPr bwMode="auto">
            <a:xfrm>
              <a:off x="1689100" y="4572000"/>
              <a:ext cx="6624638" cy="792163"/>
            </a:xfrm>
            <a:prstGeom prst="rect">
              <a:avLst/>
            </a:prstGeom>
            <a:solidFill>
              <a:srgbClr val="F6872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NZ"/>
            </a:p>
          </p:txBody>
        </p:sp>
        <p:sp>
          <p:nvSpPr>
            <p:cNvPr id="8" name="Oval 7"/>
            <p:cNvSpPr>
              <a:spLocks noChangeArrowheads="1"/>
            </p:cNvSpPr>
            <p:nvPr/>
          </p:nvSpPr>
          <p:spPr bwMode="auto">
            <a:xfrm>
              <a:off x="8242300" y="4572000"/>
              <a:ext cx="144463" cy="792163"/>
            </a:xfrm>
            <a:prstGeom prst="ellipse">
              <a:avLst/>
            </a:prstGeom>
            <a:solidFill>
              <a:srgbClr val="F6872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NZ"/>
            </a:p>
          </p:txBody>
        </p:sp>
        <p:sp>
          <p:nvSpPr>
            <p:cNvPr id="9" name="Oval 7"/>
            <p:cNvSpPr>
              <a:spLocks noChangeArrowheads="1"/>
            </p:cNvSpPr>
            <p:nvPr/>
          </p:nvSpPr>
          <p:spPr bwMode="auto">
            <a:xfrm>
              <a:off x="1616075" y="4571999"/>
              <a:ext cx="144463" cy="792163"/>
            </a:xfrm>
            <a:prstGeom prst="ellipse">
              <a:avLst/>
            </a:prstGeom>
            <a:solidFill>
              <a:srgbClr val="F6872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NZ"/>
            </a:p>
          </p:txBody>
        </p:sp>
      </p:grpSp>
      <p:pic>
        <p:nvPicPr>
          <p:cNvPr id="11" name="Picture 19" descr="MCj0298001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8402" y="1695270"/>
            <a:ext cx="1154112" cy="1223962"/>
          </a:xfrm>
          <a:prstGeom prst="rect">
            <a:avLst/>
          </a:prstGeom>
          <a:noFill/>
          <a:extLst>
            <a:ext uri="{909E8E84-426E-40DD-AFC4-6F175D3DCCD1}">
              <a14:hiddenFill xmlns:a14="http://schemas.microsoft.com/office/drawing/2010/main">
                <a:solidFill>
                  <a:srgbClr val="FFFFFF"/>
                </a:solidFill>
              </a14:hiddenFill>
            </a:ext>
          </a:extLst>
        </p:spPr>
      </p:pic>
      <p:sp>
        <p:nvSpPr>
          <p:cNvPr id="12" name="Arrow: Up 11"/>
          <p:cNvSpPr/>
          <p:nvPr/>
        </p:nvSpPr>
        <p:spPr>
          <a:xfrm rot="10800000">
            <a:off x="1061326" y="2919232"/>
            <a:ext cx="428263" cy="128237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3" name="Explosion: 8 Points 12"/>
          <p:cNvSpPr/>
          <p:nvPr/>
        </p:nvSpPr>
        <p:spPr>
          <a:xfrm>
            <a:off x="941056" y="2613304"/>
            <a:ext cx="820864" cy="733925"/>
          </a:xfrm>
          <a:prstGeom prst="irregularSeal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4" name="TextBox 13"/>
          <p:cNvSpPr txBox="1"/>
          <p:nvPr/>
        </p:nvSpPr>
        <p:spPr>
          <a:xfrm>
            <a:off x="2034250" y="1771905"/>
            <a:ext cx="8124481" cy="1754326"/>
          </a:xfrm>
          <a:prstGeom prst="rect">
            <a:avLst/>
          </a:prstGeom>
          <a:noFill/>
        </p:spPr>
        <p:txBody>
          <a:bodyPr wrap="square" rtlCol="0">
            <a:spAutoFit/>
          </a:bodyPr>
          <a:lstStyle/>
          <a:p>
            <a:pPr marL="342900" indent="-342900">
              <a:buAutoNum type="arabicPeriod"/>
            </a:pPr>
            <a:r>
              <a:rPr lang="en-NZ" dirty="0"/>
              <a:t>Receipt Point (with OBA) experiences significant outage.</a:t>
            </a:r>
          </a:p>
          <a:p>
            <a:pPr marL="342900" indent="-342900">
              <a:buAutoNum type="arabicPeriod"/>
            </a:pPr>
            <a:endParaRPr lang="en-NZ" dirty="0"/>
          </a:p>
          <a:p>
            <a:pPr marL="342900" indent="-342900">
              <a:buAutoNum type="arabicPeriod"/>
            </a:pPr>
            <a:r>
              <a:rPr lang="en-NZ" dirty="0"/>
              <a:t>First Gas received notification of outage (wider notification to industry?)</a:t>
            </a:r>
          </a:p>
          <a:p>
            <a:pPr marL="342900" indent="-342900">
              <a:buAutoNum type="arabicPeriod"/>
            </a:pPr>
            <a:endParaRPr lang="en-NZ" dirty="0"/>
          </a:p>
          <a:p>
            <a:pPr marL="342900" indent="-342900">
              <a:buAutoNum type="arabicPeriod"/>
            </a:pPr>
            <a:r>
              <a:rPr lang="en-NZ" dirty="0"/>
              <a:t>No flow at Receipt Point anticipated for rest of day.</a:t>
            </a:r>
            <a:endParaRPr lang="en-NZ" strike="sngStrike" dirty="0"/>
          </a:p>
          <a:p>
            <a:endParaRPr lang="en-NZ" dirty="0"/>
          </a:p>
        </p:txBody>
      </p:sp>
      <p:pic>
        <p:nvPicPr>
          <p:cNvPr id="15" name="Picture 29" descr="MCj0290393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56186" y="5403914"/>
            <a:ext cx="1584325" cy="1098550"/>
          </a:xfrm>
          <a:prstGeom prst="rect">
            <a:avLst/>
          </a:prstGeom>
          <a:noFill/>
          <a:extLst>
            <a:ext uri="{909E8E84-426E-40DD-AFC4-6F175D3DCCD1}">
              <a14:hiddenFill xmlns:a14="http://schemas.microsoft.com/office/drawing/2010/main">
                <a:solidFill>
                  <a:srgbClr val="FFFFFF"/>
                </a:solidFill>
              </a14:hiddenFill>
            </a:ext>
          </a:extLst>
        </p:spPr>
      </p:pic>
      <p:sp>
        <p:nvSpPr>
          <p:cNvPr id="16" name="Arrow: Up 15"/>
          <p:cNvSpPr/>
          <p:nvPr/>
        </p:nvSpPr>
        <p:spPr>
          <a:xfrm rot="8026058">
            <a:off x="8775187" y="4066464"/>
            <a:ext cx="236833" cy="17815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pic>
        <p:nvPicPr>
          <p:cNvPr id="17" name="Picture 22" descr="MCj030372700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45577" y="4320665"/>
            <a:ext cx="863600" cy="808038"/>
          </a:xfrm>
          <a:prstGeom prst="rect">
            <a:avLst/>
          </a:prstGeom>
          <a:noFill/>
          <a:extLst>
            <a:ext uri="{909E8E84-426E-40DD-AFC4-6F175D3DCCD1}">
              <a14:hiddenFill xmlns:a14="http://schemas.microsoft.com/office/drawing/2010/main">
                <a:solidFill>
                  <a:srgbClr val="FFFFFF"/>
                </a:solidFill>
              </a14:hiddenFill>
            </a:ext>
          </a:extLst>
        </p:spPr>
      </p:pic>
      <p:grpSp>
        <p:nvGrpSpPr>
          <p:cNvPr id="18" name="Group 17"/>
          <p:cNvGrpSpPr/>
          <p:nvPr/>
        </p:nvGrpSpPr>
        <p:grpSpPr>
          <a:xfrm>
            <a:off x="8675066" y="3968049"/>
            <a:ext cx="1302311" cy="339154"/>
            <a:chOff x="1616075" y="4571999"/>
            <a:chExt cx="6770688" cy="792164"/>
          </a:xfrm>
        </p:grpSpPr>
        <p:sp>
          <p:nvSpPr>
            <p:cNvPr id="19" name="Rectangle 5"/>
            <p:cNvSpPr>
              <a:spLocks noChangeArrowheads="1"/>
            </p:cNvSpPr>
            <p:nvPr/>
          </p:nvSpPr>
          <p:spPr bwMode="auto">
            <a:xfrm>
              <a:off x="1689100" y="4572000"/>
              <a:ext cx="6624638" cy="792163"/>
            </a:xfrm>
            <a:prstGeom prst="rect">
              <a:avLst/>
            </a:prstGeom>
            <a:solidFill>
              <a:srgbClr val="F6872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NZ"/>
            </a:p>
          </p:txBody>
        </p:sp>
        <p:sp>
          <p:nvSpPr>
            <p:cNvPr id="20" name="Oval 19"/>
            <p:cNvSpPr>
              <a:spLocks noChangeArrowheads="1"/>
            </p:cNvSpPr>
            <p:nvPr/>
          </p:nvSpPr>
          <p:spPr bwMode="auto">
            <a:xfrm>
              <a:off x="8242300" y="4572000"/>
              <a:ext cx="144463" cy="792163"/>
            </a:xfrm>
            <a:prstGeom prst="ellipse">
              <a:avLst/>
            </a:prstGeom>
            <a:solidFill>
              <a:srgbClr val="F6872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NZ"/>
            </a:p>
          </p:txBody>
        </p:sp>
        <p:sp>
          <p:nvSpPr>
            <p:cNvPr id="21" name="Oval 7"/>
            <p:cNvSpPr>
              <a:spLocks noChangeArrowheads="1"/>
            </p:cNvSpPr>
            <p:nvPr/>
          </p:nvSpPr>
          <p:spPr bwMode="auto">
            <a:xfrm>
              <a:off x="1616075" y="4571999"/>
              <a:ext cx="144463" cy="792163"/>
            </a:xfrm>
            <a:prstGeom prst="ellipse">
              <a:avLst/>
            </a:prstGeom>
            <a:solidFill>
              <a:srgbClr val="F6872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NZ"/>
            </a:p>
          </p:txBody>
        </p:sp>
      </p:grpSp>
      <p:pic>
        <p:nvPicPr>
          <p:cNvPr id="22" name="Picture 24" descr="MCj04316270000[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674507" y="3296421"/>
            <a:ext cx="431800" cy="431800"/>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4" descr="MCj04316270000[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77377" y="3416335"/>
            <a:ext cx="431800" cy="431800"/>
          </a:xfrm>
          <a:prstGeom prst="rect">
            <a:avLst/>
          </a:prstGeom>
          <a:noFill/>
          <a:extLst>
            <a:ext uri="{909E8E84-426E-40DD-AFC4-6F175D3DCCD1}">
              <a14:hiddenFill xmlns:a14="http://schemas.microsoft.com/office/drawing/2010/main">
                <a:solidFill>
                  <a:srgbClr val="FFFFFF"/>
                </a:solidFill>
              </a14:hiddenFill>
            </a:ext>
          </a:extLst>
        </p:spPr>
      </p:pic>
      <p:sp>
        <p:nvSpPr>
          <p:cNvPr id="25" name="Arrow: Up 24"/>
          <p:cNvSpPr/>
          <p:nvPr/>
        </p:nvSpPr>
        <p:spPr>
          <a:xfrm rot="3083874">
            <a:off x="9708184" y="3717138"/>
            <a:ext cx="91704" cy="43126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27" name="Arrow: Up 26"/>
          <p:cNvSpPr/>
          <p:nvPr/>
        </p:nvSpPr>
        <p:spPr>
          <a:xfrm rot="7473392">
            <a:off x="9733408" y="4098302"/>
            <a:ext cx="91704" cy="43126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28" name="Arrow: Up 27"/>
          <p:cNvSpPr/>
          <p:nvPr/>
        </p:nvSpPr>
        <p:spPr>
          <a:xfrm rot="3083874">
            <a:off x="9860584" y="3869538"/>
            <a:ext cx="91704" cy="43126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29" name="TextBox 28"/>
          <p:cNvSpPr txBox="1"/>
          <p:nvPr/>
        </p:nvSpPr>
        <p:spPr>
          <a:xfrm>
            <a:off x="178051" y="4759371"/>
            <a:ext cx="9003454" cy="1754326"/>
          </a:xfrm>
          <a:prstGeom prst="rect">
            <a:avLst/>
          </a:prstGeom>
          <a:noFill/>
        </p:spPr>
        <p:txBody>
          <a:bodyPr wrap="square" rtlCol="0">
            <a:spAutoFit/>
          </a:bodyPr>
          <a:lstStyle/>
          <a:p>
            <a:pPr marL="342900" indent="-342900">
              <a:buFont typeface="+mj-lt"/>
              <a:buAutoNum type="arabicPeriod" startAt="4"/>
            </a:pPr>
            <a:r>
              <a:rPr lang="en-NZ" dirty="0"/>
              <a:t>Outage occurs shortly after commencement of ID2 Nominations Cycle</a:t>
            </a:r>
          </a:p>
          <a:p>
            <a:pPr marL="342900" indent="-342900">
              <a:buFont typeface="+mj-lt"/>
              <a:buAutoNum type="arabicPeriod" startAt="4"/>
            </a:pPr>
            <a:endParaRPr lang="en-NZ" dirty="0"/>
          </a:p>
          <a:p>
            <a:pPr marL="342900" indent="-342900">
              <a:buFont typeface="+mj-lt"/>
              <a:buAutoNum type="arabicPeriod" startAt="4"/>
            </a:pPr>
            <a:r>
              <a:rPr lang="en-NZ" dirty="0"/>
              <a:t>Receipt Point supplies Shippers with a diverse range of customers ranging from large direct connected parties to smaller commercial and domestic users.</a:t>
            </a:r>
          </a:p>
          <a:p>
            <a:pPr marL="342900" indent="-342900">
              <a:buFont typeface="+mj-lt"/>
              <a:buAutoNum type="arabicPeriod" startAt="4"/>
            </a:pPr>
            <a:endParaRPr lang="en-NZ" dirty="0"/>
          </a:p>
          <a:p>
            <a:endParaRPr lang="en-NZ" dirty="0"/>
          </a:p>
        </p:txBody>
      </p:sp>
    </p:spTree>
    <p:extLst>
      <p:ext uri="{BB962C8B-B14F-4D97-AF65-F5344CB8AC3E}">
        <p14:creationId xmlns:p14="http://schemas.microsoft.com/office/powerpoint/2010/main" val="244040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0156" y="476300"/>
            <a:ext cx="7776864" cy="424011"/>
          </a:xfrm>
          <a:prstGeom prst="rect">
            <a:avLst/>
          </a:prstGeom>
        </p:spPr>
        <p:txBody>
          <a:bodyPr vert="horz" lIns="0" tIns="0" rIns="0" bIns="0" rtlCol="0" anchor="t" anchorCtr="0">
            <a:noAutofit/>
          </a:bodyPr>
          <a:lstStyle/>
          <a:p>
            <a:pPr defTabSz="1043080">
              <a:lnSpc>
                <a:spcPts val="3422"/>
              </a:lnSpc>
              <a:spcBef>
                <a:spcPct val="0"/>
              </a:spcBef>
              <a:defRPr/>
            </a:pPr>
            <a:r>
              <a:rPr lang="en-NZ" sz="2000" b="1" dirty="0">
                <a:solidFill>
                  <a:schemeClr val="bg1"/>
                </a:solidFill>
                <a:latin typeface="Arial" pitchFamily="34" charset="0"/>
                <a:ea typeface="+mj-ea"/>
                <a:cs typeface="Arial" pitchFamily="34" charset="0"/>
              </a:rPr>
              <a:t>GTAC Curtailment Example:</a:t>
            </a:r>
          </a:p>
          <a:p>
            <a:pPr defTabSz="1043080">
              <a:lnSpc>
                <a:spcPts val="3422"/>
              </a:lnSpc>
              <a:spcBef>
                <a:spcPct val="0"/>
              </a:spcBef>
              <a:defRPr/>
            </a:pPr>
            <a:r>
              <a:rPr lang="en-NZ" sz="2000" b="1" dirty="0">
                <a:solidFill>
                  <a:schemeClr val="bg1"/>
                </a:solidFill>
                <a:latin typeface="Arial" pitchFamily="34" charset="0"/>
                <a:ea typeface="+mj-ea"/>
                <a:cs typeface="Arial" pitchFamily="34" charset="0"/>
              </a:rPr>
              <a:t>Production Station (OBA) Outage – Falling Line Pack / Pressure</a:t>
            </a:r>
          </a:p>
        </p:txBody>
      </p:sp>
      <p:sp>
        <p:nvSpPr>
          <p:cNvPr id="2" name="Slide Number Placeholder 1"/>
          <p:cNvSpPr>
            <a:spLocks noGrp="1"/>
          </p:cNvSpPr>
          <p:nvPr>
            <p:ph type="sldNum" sz="quarter" idx="12"/>
          </p:nvPr>
        </p:nvSpPr>
        <p:spPr/>
        <p:txBody>
          <a:bodyPr/>
          <a:lstStyle/>
          <a:p>
            <a:pPr algn="r"/>
            <a:fld id="{6024287E-C819-4B81-ADE4-C836522F99EB}" type="slidenum">
              <a:rPr lang="en-NZ" sz="1400" smtClean="0"/>
              <a:pPr algn="r"/>
              <a:t>8</a:t>
            </a:fld>
            <a:endParaRPr lang="en-NZ" sz="1400" dirty="0"/>
          </a:p>
        </p:txBody>
      </p:sp>
      <p:graphicFrame>
        <p:nvGraphicFramePr>
          <p:cNvPr id="6" name="Table 5"/>
          <p:cNvGraphicFramePr>
            <a:graphicFrameLocks noGrp="1"/>
          </p:cNvGraphicFramePr>
          <p:nvPr>
            <p:extLst>
              <p:ext uri="{D42A27DB-BD31-4B8C-83A1-F6EECF244321}">
                <p14:modId xmlns:p14="http://schemas.microsoft.com/office/powerpoint/2010/main" val="177060754"/>
              </p:ext>
            </p:extLst>
          </p:nvPr>
        </p:nvGraphicFramePr>
        <p:xfrm>
          <a:off x="991870" y="1949835"/>
          <a:ext cx="8709660" cy="4404360"/>
        </p:xfrm>
        <a:graphic>
          <a:graphicData uri="http://schemas.openxmlformats.org/drawingml/2006/table">
            <a:tbl>
              <a:tblPr firstRow="1" bandRow="1">
                <a:tableStyleId>{5C22544A-7EE6-4342-B048-85BDC9FD1C3A}</a:tableStyleId>
              </a:tblPr>
              <a:tblGrid>
                <a:gridCol w="807721">
                  <a:extLst>
                    <a:ext uri="{9D8B030D-6E8A-4147-A177-3AD203B41FA5}">
                      <a16:colId xmlns:a16="http://schemas.microsoft.com/office/drawing/2014/main" val="1113924025"/>
                    </a:ext>
                  </a:extLst>
                </a:gridCol>
                <a:gridCol w="2606040">
                  <a:extLst>
                    <a:ext uri="{9D8B030D-6E8A-4147-A177-3AD203B41FA5}">
                      <a16:colId xmlns:a16="http://schemas.microsoft.com/office/drawing/2014/main" val="3489419352"/>
                    </a:ext>
                  </a:extLst>
                </a:gridCol>
                <a:gridCol w="2606040">
                  <a:extLst>
                    <a:ext uri="{9D8B030D-6E8A-4147-A177-3AD203B41FA5}">
                      <a16:colId xmlns:a16="http://schemas.microsoft.com/office/drawing/2014/main" val="3828631428"/>
                    </a:ext>
                  </a:extLst>
                </a:gridCol>
                <a:gridCol w="2689859">
                  <a:extLst>
                    <a:ext uri="{9D8B030D-6E8A-4147-A177-3AD203B41FA5}">
                      <a16:colId xmlns:a16="http://schemas.microsoft.com/office/drawing/2014/main" val="3330453224"/>
                    </a:ext>
                  </a:extLst>
                </a:gridCol>
              </a:tblGrid>
              <a:tr h="370840">
                <a:tc>
                  <a:txBody>
                    <a:bodyPr/>
                    <a:lstStyle/>
                    <a:p>
                      <a:r>
                        <a:rPr lang="en-NZ" sz="1600" dirty="0"/>
                        <a:t>Time</a:t>
                      </a:r>
                    </a:p>
                  </a:txBody>
                  <a:tcPr/>
                </a:tc>
                <a:tc>
                  <a:txBody>
                    <a:bodyPr/>
                    <a:lstStyle/>
                    <a:p>
                      <a:pPr algn="ctr"/>
                      <a:r>
                        <a:rPr lang="en-NZ" sz="1600" dirty="0"/>
                        <a:t>Event</a:t>
                      </a:r>
                    </a:p>
                  </a:txBody>
                  <a:tcPr/>
                </a:tc>
                <a:tc>
                  <a:txBody>
                    <a:bodyPr/>
                    <a:lstStyle/>
                    <a:p>
                      <a:r>
                        <a:rPr lang="en-NZ" sz="1600" dirty="0"/>
                        <a:t>Scenario</a:t>
                      </a:r>
                      <a:r>
                        <a:rPr lang="en-NZ" sz="1600" baseline="0" dirty="0"/>
                        <a:t> 1</a:t>
                      </a:r>
                      <a:endParaRPr lang="en-NZ" sz="1600" dirty="0"/>
                    </a:p>
                  </a:txBody>
                  <a:tcPr/>
                </a:tc>
                <a:tc>
                  <a:txBody>
                    <a:bodyPr/>
                    <a:lstStyle/>
                    <a:p>
                      <a:r>
                        <a:rPr lang="en-NZ" sz="1600" dirty="0"/>
                        <a:t>Scenario</a:t>
                      </a:r>
                      <a:r>
                        <a:rPr lang="en-NZ" sz="1600" baseline="0" dirty="0"/>
                        <a:t> 2</a:t>
                      </a:r>
                      <a:endParaRPr lang="en-NZ" sz="1600" dirty="0"/>
                    </a:p>
                  </a:txBody>
                  <a:tcPr/>
                </a:tc>
                <a:extLst>
                  <a:ext uri="{0D108BD9-81ED-4DB2-BD59-A6C34878D82A}">
                    <a16:rowId xmlns:a16="http://schemas.microsoft.com/office/drawing/2014/main" val="1769781757"/>
                  </a:ext>
                </a:extLst>
              </a:tr>
              <a:tr h="370840">
                <a:tc>
                  <a:txBody>
                    <a:bodyPr/>
                    <a:lstStyle/>
                    <a:p>
                      <a:r>
                        <a:rPr lang="en-NZ" sz="1600" dirty="0"/>
                        <a:t>11:00</a:t>
                      </a:r>
                    </a:p>
                  </a:txBody>
                  <a:tcPr/>
                </a:tc>
                <a:tc>
                  <a:txBody>
                    <a:bodyPr/>
                    <a:lstStyle/>
                    <a:p>
                      <a:r>
                        <a:rPr lang="en-NZ" sz="1600" dirty="0"/>
                        <a:t>I2 starts</a:t>
                      </a:r>
                    </a:p>
                  </a:txBody>
                  <a:tcPr/>
                </a:tc>
                <a:tc>
                  <a:txBody>
                    <a:bodyPr/>
                    <a:lstStyle/>
                    <a:p>
                      <a:r>
                        <a:rPr lang="en-NZ" sz="1600" dirty="0"/>
                        <a:t>-</a:t>
                      </a:r>
                    </a:p>
                  </a:txBody>
                  <a:tcPr/>
                </a:tc>
                <a:tc>
                  <a:txBody>
                    <a:bodyPr/>
                    <a:lstStyle/>
                    <a:p>
                      <a:r>
                        <a:rPr lang="en-NZ" sz="1600" dirty="0"/>
                        <a:t>-</a:t>
                      </a:r>
                    </a:p>
                  </a:txBody>
                  <a:tcPr/>
                </a:tc>
                <a:extLst>
                  <a:ext uri="{0D108BD9-81ED-4DB2-BD59-A6C34878D82A}">
                    <a16:rowId xmlns:a16="http://schemas.microsoft.com/office/drawing/2014/main" val="1419051695"/>
                  </a:ext>
                </a:extLst>
              </a:tr>
              <a:tr h="370840">
                <a:tc>
                  <a:txBody>
                    <a:bodyPr/>
                    <a:lstStyle/>
                    <a:p>
                      <a:r>
                        <a:rPr lang="en-NZ" sz="1600" dirty="0"/>
                        <a:t>11:01</a:t>
                      </a:r>
                    </a:p>
                  </a:txBody>
                  <a:tcPr/>
                </a:tc>
                <a:tc>
                  <a:txBody>
                    <a:bodyPr/>
                    <a:lstStyle/>
                    <a:p>
                      <a:r>
                        <a:rPr lang="en-NZ" sz="1600" dirty="0"/>
                        <a:t>Production Station (OBA) Trips</a:t>
                      </a:r>
                    </a:p>
                  </a:txBody>
                  <a:tcPr/>
                </a:tc>
                <a:tc>
                  <a:txBody>
                    <a:bodyPr/>
                    <a:lstStyle/>
                    <a:p>
                      <a:r>
                        <a:rPr lang="en-NZ" sz="1600" dirty="0"/>
                        <a:t>Incentives for Shipper and</a:t>
                      </a:r>
                      <a:r>
                        <a:rPr lang="en-NZ" sz="1600" baseline="0" dirty="0"/>
                        <a:t> Producer </a:t>
                      </a:r>
                      <a:r>
                        <a:rPr lang="en-NZ" sz="1600" dirty="0"/>
                        <a:t>to reduce </a:t>
                      </a:r>
                      <a:r>
                        <a:rPr lang="en-NZ" sz="1600" dirty="0" err="1"/>
                        <a:t>Noms</a:t>
                      </a:r>
                      <a:r>
                        <a:rPr lang="en-NZ" sz="1600" dirty="0"/>
                        <a:t>.</a:t>
                      </a:r>
                    </a:p>
                  </a:txBody>
                  <a:tcPr/>
                </a:tc>
                <a:tc>
                  <a:txBody>
                    <a:bodyPr/>
                    <a:lstStyle/>
                    <a:p>
                      <a:r>
                        <a:rPr lang="en-NZ" sz="1600" dirty="0"/>
                        <a:t>Incentives for Shipper and</a:t>
                      </a:r>
                      <a:r>
                        <a:rPr lang="en-NZ" sz="1600" baseline="0" dirty="0"/>
                        <a:t> Producer </a:t>
                      </a:r>
                      <a:r>
                        <a:rPr lang="en-NZ" sz="1600" dirty="0"/>
                        <a:t>to reduce </a:t>
                      </a:r>
                      <a:r>
                        <a:rPr lang="en-NZ" sz="1600" dirty="0" err="1"/>
                        <a:t>Noms</a:t>
                      </a:r>
                      <a:r>
                        <a:rPr lang="en-NZ" sz="1600" dirty="0"/>
                        <a:t>.</a:t>
                      </a:r>
                    </a:p>
                  </a:txBody>
                  <a:tcPr/>
                </a:tc>
                <a:extLst>
                  <a:ext uri="{0D108BD9-81ED-4DB2-BD59-A6C34878D82A}">
                    <a16:rowId xmlns:a16="http://schemas.microsoft.com/office/drawing/2014/main" val="2522834819"/>
                  </a:ext>
                </a:extLst>
              </a:tr>
              <a:tr h="370840">
                <a:tc>
                  <a:txBody>
                    <a:bodyPr/>
                    <a:lstStyle/>
                    <a:p>
                      <a:r>
                        <a:rPr lang="en-NZ" sz="1600" dirty="0"/>
                        <a:t>14:00</a:t>
                      </a:r>
                    </a:p>
                  </a:txBody>
                  <a:tcPr/>
                </a:tc>
                <a:tc>
                  <a:txBody>
                    <a:bodyPr/>
                    <a:lstStyle/>
                    <a:p>
                      <a:r>
                        <a:rPr lang="en-NZ" sz="1600" dirty="0"/>
                        <a:t>I3 Nominations,</a:t>
                      </a:r>
                      <a:r>
                        <a:rPr lang="en-NZ" sz="1600" baseline="0" dirty="0"/>
                        <a:t> Confirmations, Approvals</a:t>
                      </a:r>
                      <a:endParaRPr lang="en-NZ" sz="1600" dirty="0"/>
                    </a:p>
                  </a:txBody>
                  <a:tcPr/>
                </a:tc>
                <a:tc>
                  <a:txBody>
                    <a:bodyPr/>
                    <a:lstStyle/>
                    <a:p>
                      <a:r>
                        <a:rPr lang="en-NZ" sz="1600" dirty="0"/>
                        <a:t>Shipper » </a:t>
                      </a:r>
                      <a:r>
                        <a:rPr lang="en-NZ" sz="1600" baseline="0" dirty="0" err="1"/>
                        <a:t>Noms</a:t>
                      </a:r>
                      <a:r>
                        <a:rPr lang="en-NZ" sz="1600" baseline="0" dirty="0"/>
                        <a:t> I3 = I2</a:t>
                      </a:r>
                    </a:p>
                    <a:p>
                      <a:r>
                        <a:rPr lang="en-NZ" sz="1600" dirty="0"/>
                        <a:t>Producer »</a:t>
                      </a:r>
                      <a:r>
                        <a:rPr lang="en-NZ" sz="1600" baseline="0" dirty="0"/>
                        <a:t> accepts</a:t>
                      </a:r>
                      <a:endParaRPr lang="en-NZ" sz="1600" dirty="0"/>
                    </a:p>
                  </a:txBody>
                  <a:tcPr/>
                </a:tc>
                <a:tc>
                  <a:txBody>
                    <a:bodyPr/>
                    <a:lstStyle/>
                    <a:p>
                      <a:r>
                        <a:rPr lang="en-NZ" sz="1600" dirty="0"/>
                        <a:t>Shipper » </a:t>
                      </a:r>
                      <a:r>
                        <a:rPr lang="en-NZ" sz="1600" baseline="0" dirty="0" err="1"/>
                        <a:t>Noms</a:t>
                      </a:r>
                      <a:r>
                        <a:rPr lang="en-NZ" sz="1600" baseline="0" dirty="0"/>
                        <a:t> I3 = I2</a:t>
                      </a:r>
                    </a:p>
                    <a:p>
                      <a:r>
                        <a:rPr lang="en-NZ" sz="1600" dirty="0"/>
                        <a:t>Producer »</a:t>
                      </a:r>
                      <a:r>
                        <a:rPr lang="en-NZ" sz="1600" baseline="0" dirty="0"/>
                        <a:t> rejects by reducing it to deemed Qty</a:t>
                      </a:r>
                      <a:endParaRPr lang="en-NZ" sz="1600" dirty="0"/>
                    </a:p>
                  </a:txBody>
                  <a:tcPr/>
                </a:tc>
                <a:extLst>
                  <a:ext uri="{0D108BD9-81ED-4DB2-BD59-A6C34878D82A}">
                    <a16:rowId xmlns:a16="http://schemas.microsoft.com/office/drawing/2014/main" val="3876823914"/>
                  </a:ext>
                </a:extLst>
              </a:tr>
              <a:tr h="370840">
                <a:tc>
                  <a:txBody>
                    <a:bodyPr/>
                    <a:lstStyle/>
                    <a:p>
                      <a:r>
                        <a:rPr lang="en-NZ" sz="1600" dirty="0"/>
                        <a:t>15:00</a:t>
                      </a:r>
                    </a:p>
                  </a:txBody>
                  <a:tcPr/>
                </a:tc>
                <a:tc>
                  <a:txBody>
                    <a:bodyPr/>
                    <a:lstStyle/>
                    <a:p>
                      <a:r>
                        <a:rPr lang="en-NZ" sz="1600" dirty="0"/>
                        <a:t>I3 starts</a:t>
                      </a:r>
                    </a:p>
                  </a:txBody>
                  <a:tcPr/>
                </a:tc>
                <a:tc>
                  <a:txBody>
                    <a:bodyPr/>
                    <a:lstStyle/>
                    <a:p>
                      <a:r>
                        <a:rPr lang="en-NZ" sz="1600" dirty="0"/>
                        <a:t>-</a:t>
                      </a:r>
                    </a:p>
                  </a:txBody>
                  <a:tcPr/>
                </a:tc>
                <a:tc>
                  <a:txBody>
                    <a:bodyPr/>
                    <a:lstStyle/>
                    <a:p>
                      <a:r>
                        <a:rPr lang="en-NZ" sz="1600" dirty="0"/>
                        <a:t>-</a:t>
                      </a:r>
                    </a:p>
                  </a:txBody>
                  <a:tcPr/>
                </a:tc>
                <a:extLst>
                  <a:ext uri="{0D108BD9-81ED-4DB2-BD59-A6C34878D82A}">
                    <a16:rowId xmlns:a16="http://schemas.microsoft.com/office/drawing/2014/main" val="3025770353"/>
                  </a:ext>
                </a:extLst>
              </a:tr>
              <a:tr h="370840">
                <a:tc>
                  <a:txBody>
                    <a:bodyPr/>
                    <a:lstStyle/>
                    <a:p>
                      <a:endParaRPr lang="en-NZ" sz="1600"/>
                    </a:p>
                  </a:txBody>
                  <a:tcPr/>
                </a:tc>
                <a:tc>
                  <a:txBody>
                    <a:bodyPr/>
                    <a:lstStyle/>
                    <a:p>
                      <a:r>
                        <a:rPr lang="en-NZ" sz="1600" dirty="0"/>
                        <a:t>Incentives</a:t>
                      </a:r>
                    </a:p>
                  </a:txBody>
                  <a:tcPr/>
                </a:tc>
                <a:tc>
                  <a:txBody>
                    <a:bodyPr/>
                    <a:lstStyle/>
                    <a:p>
                      <a:r>
                        <a:rPr lang="en-NZ" sz="1600" dirty="0"/>
                        <a:t>Producer »</a:t>
                      </a:r>
                      <a:r>
                        <a:rPr lang="en-NZ" sz="1600" baseline="0" dirty="0"/>
                        <a:t> to </a:t>
                      </a:r>
                      <a:r>
                        <a:rPr lang="en-NZ" sz="1600" dirty="0"/>
                        <a:t>fix issue</a:t>
                      </a:r>
                    </a:p>
                    <a:p>
                      <a:r>
                        <a:rPr lang="en-NZ" sz="1600" dirty="0"/>
                        <a:t>Shipper » none</a:t>
                      </a:r>
                    </a:p>
                  </a:txBody>
                  <a:tcPr/>
                </a:tc>
                <a:tc>
                  <a:txBody>
                    <a:bodyPr/>
                    <a:lstStyle/>
                    <a:p>
                      <a:r>
                        <a:rPr lang="en-NZ" sz="1600" dirty="0"/>
                        <a:t>Producer »</a:t>
                      </a:r>
                      <a:r>
                        <a:rPr lang="en-NZ" sz="1600" baseline="0" dirty="0"/>
                        <a:t> to </a:t>
                      </a:r>
                      <a:r>
                        <a:rPr lang="en-NZ" sz="1600" dirty="0"/>
                        <a:t>fix issue</a:t>
                      </a:r>
                    </a:p>
                    <a:p>
                      <a:r>
                        <a:rPr lang="en-NZ" sz="1600" dirty="0"/>
                        <a:t>Shipper » to reduce</a:t>
                      </a:r>
                      <a:r>
                        <a:rPr lang="en-NZ" sz="1600" baseline="0" dirty="0"/>
                        <a:t> </a:t>
                      </a:r>
                      <a:r>
                        <a:rPr lang="en-NZ" sz="1600" baseline="0" dirty="0" err="1"/>
                        <a:t>Noms</a:t>
                      </a:r>
                      <a:r>
                        <a:rPr lang="en-NZ" sz="1600" baseline="0" dirty="0"/>
                        <a:t> and</a:t>
                      </a:r>
                      <a:r>
                        <a:rPr lang="en-NZ" sz="1600" dirty="0"/>
                        <a:t> offtake; or source gas somewhere else</a:t>
                      </a:r>
                    </a:p>
                  </a:txBody>
                  <a:tcPr/>
                </a:tc>
                <a:extLst>
                  <a:ext uri="{0D108BD9-81ED-4DB2-BD59-A6C34878D82A}">
                    <a16:rowId xmlns:a16="http://schemas.microsoft.com/office/drawing/2014/main" val="1830464217"/>
                  </a:ext>
                </a:extLst>
              </a:tr>
              <a:tr h="370840">
                <a:tc>
                  <a:txBody>
                    <a:bodyPr/>
                    <a:lstStyle/>
                    <a:p>
                      <a:endParaRPr lang="en-NZ" sz="1600"/>
                    </a:p>
                  </a:txBody>
                  <a:tcPr/>
                </a:tc>
                <a:tc>
                  <a:txBody>
                    <a:bodyPr/>
                    <a:lstStyle/>
                    <a:p>
                      <a:r>
                        <a:rPr lang="en-NZ" sz="1600" dirty="0"/>
                        <a:t>Charges/Fees</a:t>
                      </a:r>
                    </a:p>
                  </a:txBody>
                  <a:tcPr/>
                </a:tc>
                <a:tc>
                  <a:txBody>
                    <a:bodyPr/>
                    <a:lstStyle/>
                    <a:p>
                      <a:r>
                        <a:rPr lang="en-NZ" sz="1600" dirty="0"/>
                        <a:t>Producer »</a:t>
                      </a:r>
                      <a:r>
                        <a:rPr lang="en-NZ" sz="1600" baseline="0" dirty="0"/>
                        <a:t> </a:t>
                      </a:r>
                      <a:r>
                        <a:rPr lang="en-NZ" sz="1600" dirty="0"/>
                        <a:t>Negative RM</a:t>
                      </a:r>
                    </a:p>
                    <a:p>
                      <a:r>
                        <a:rPr lang="en-NZ" sz="1600" dirty="0"/>
                        <a:t>Shipper » none</a:t>
                      </a:r>
                    </a:p>
                  </a:txBody>
                  <a:tcPr/>
                </a:tc>
                <a:tc>
                  <a:txBody>
                    <a:bodyPr/>
                    <a:lstStyle/>
                    <a:p>
                      <a:r>
                        <a:rPr lang="en-NZ" sz="1600" dirty="0"/>
                        <a:t>Producer »</a:t>
                      </a:r>
                      <a:r>
                        <a:rPr lang="en-NZ" sz="1600" baseline="0" dirty="0"/>
                        <a:t> </a:t>
                      </a:r>
                      <a:r>
                        <a:rPr lang="en-NZ" sz="1600" dirty="0"/>
                        <a:t>Negative RM to</a:t>
                      </a:r>
                      <a:r>
                        <a:rPr lang="en-NZ" sz="1600" baseline="0" dirty="0"/>
                        <a:t> a lesser amount</a:t>
                      </a:r>
                      <a:endParaRPr lang="en-NZ" sz="1600" dirty="0"/>
                    </a:p>
                    <a:p>
                      <a:r>
                        <a:rPr lang="en-NZ" sz="1600" dirty="0"/>
                        <a:t>Shipper » Negative RM</a:t>
                      </a:r>
                    </a:p>
                  </a:txBody>
                  <a:tcPr/>
                </a:tc>
                <a:extLst>
                  <a:ext uri="{0D108BD9-81ED-4DB2-BD59-A6C34878D82A}">
                    <a16:rowId xmlns:a16="http://schemas.microsoft.com/office/drawing/2014/main" val="3908796589"/>
                  </a:ext>
                </a:extLst>
              </a:tr>
            </a:tbl>
          </a:graphicData>
        </a:graphic>
      </p:graphicFrame>
    </p:spTree>
    <p:extLst>
      <p:ext uri="{BB962C8B-B14F-4D97-AF65-F5344CB8AC3E}">
        <p14:creationId xmlns:p14="http://schemas.microsoft.com/office/powerpoint/2010/main" val="845124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0156" y="476300"/>
            <a:ext cx="7776864" cy="424011"/>
          </a:xfrm>
          <a:prstGeom prst="rect">
            <a:avLst/>
          </a:prstGeom>
        </p:spPr>
        <p:txBody>
          <a:bodyPr vert="horz" lIns="0" tIns="0" rIns="0" bIns="0" rtlCol="0" anchor="t" anchorCtr="0">
            <a:noAutofit/>
          </a:bodyPr>
          <a:lstStyle/>
          <a:p>
            <a:pPr defTabSz="1043080">
              <a:lnSpc>
                <a:spcPts val="3422"/>
              </a:lnSpc>
              <a:spcBef>
                <a:spcPct val="0"/>
              </a:spcBef>
              <a:defRPr/>
            </a:pPr>
            <a:r>
              <a:rPr lang="en-NZ" sz="2000" b="1" dirty="0">
                <a:solidFill>
                  <a:schemeClr val="bg1"/>
                </a:solidFill>
                <a:latin typeface="Arial" pitchFamily="34" charset="0"/>
                <a:ea typeface="+mj-ea"/>
                <a:cs typeface="Arial" pitchFamily="34" charset="0"/>
              </a:rPr>
              <a:t>GTAC Curtailment Example:</a:t>
            </a:r>
          </a:p>
          <a:p>
            <a:pPr defTabSz="1043080">
              <a:lnSpc>
                <a:spcPts val="3422"/>
              </a:lnSpc>
              <a:spcBef>
                <a:spcPct val="0"/>
              </a:spcBef>
              <a:defRPr/>
            </a:pPr>
            <a:r>
              <a:rPr lang="en-NZ" sz="2000" b="1" dirty="0">
                <a:solidFill>
                  <a:schemeClr val="bg1"/>
                </a:solidFill>
                <a:latin typeface="Arial" pitchFamily="34" charset="0"/>
                <a:ea typeface="+mj-ea"/>
                <a:cs typeface="Arial" pitchFamily="34" charset="0"/>
              </a:rPr>
              <a:t>Production Station (OBA) Outage – Falling Line Pack / Pressure</a:t>
            </a:r>
          </a:p>
        </p:txBody>
      </p:sp>
      <p:sp>
        <p:nvSpPr>
          <p:cNvPr id="2" name="Slide Number Placeholder 1"/>
          <p:cNvSpPr>
            <a:spLocks noGrp="1"/>
          </p:cNvSpPr>
          <p:nvPr>
            <p:ph type="sldNum" sz="quarter" idx="12"/>
          </p:nvPr>
        </p:nvSpPr>
        <p:spPr/>
        <p:txBody>
          <a:bodyPr/>
          <a:lstStyle/>
          <a:p>
            <a:pPr algn="r"/>
            <a:fld id="{6024287E-C819-4B81-ADE4-C836522F99EB}" type="slidenum">
              <a:rPr lang="en-NZ" sz="1400" smtClean="0"/>
              <a:pPr algn="r"/>
              <a:t>9</a:t>
            </a:fld>
            <a:endParaRPr lang="en-NZ" sz="1400" dirty="0"/>
          </a:p>
        </p:txBody>
      </p:sp>
      <p:graphicFrame>
        <p:nvGraphicFramePr>
          <p:cNvPr id="6" name="Table 5"/>
          <p:cNvGraphicFramePr>
            <a:graphicFrameLocks noGrp="1"/>
          </p:cNvGraphicFramePr>
          <p:nvPr>
            <p:extLst>
              <p:ext uri="{D42A27DB-BD31-4B8C-83A1-F6EECF244321}">
                <p14:modId xmlns:p14="http://schemas.microsoft.com/office/powerpoint/2010/main" val="227578227"/>
              </p:ext>
            </p:extLst>
          </p:nvPr>
        </p:nvGraphicFramePr>
        <p:xfrm>
          <a:off x="991870" y="1949835"/>
          <a:ext cx="8709660" cy="4892040"/>
        </p:xfrm>
        <a:graphic>
          <a:graphicData uri="http://schemas.openxmlformats.org/drawingml/2006/table">
            <a:tbl>
              <a:tblPr firstRow="1" bandRow="1">
                <a:tableStyleId>{5C22544A-7EE6-4342-B048-85BDC9FD1C3A}</a:tableStyleId>
              </a:tblPr>
              <a:tblGrid>
                <a:gridCol w="807721">
                  <a:extLst>
                    <a:ext uri="{9D8B030D-6E8A-4147-A177-3AD203B41FA5}">
                      <a16:colId xmlns:a16="http://schemas.microsoft.com/office/drawing/2014/main" val="1113924025"/>
                    </a:ext>
                  </a:extLst>
                </a:gridCol>
                <a:gridCol w="2606040">
                  <a:extLst>
                    <a:ext uri="{9D8B030D-6E8A-4147-A177-3AD203B41FA5}">
                      <a16:colId xmlns:a16="http://schemas.microsoft.com/office/drawing/2014/main" val="3489419352"/>
                    </a:ext>
                  </a:extLst>
                </a:gridCol>
                <a:gridCol w="2606040">
                  <a:extLst>
                    <a:ext uri="{9D8B030D-6E8A-4147-A177-3AD203B41FA5}">
                      <a16:colId xmlns:a16="http://schemas.microsoft.com/office/drawing/2014/main" val="3828631428"/>
                    </a:ext>
                  </a:extLst>
                </a:gridCol>
                <a:gridCol w="2689859">
                  <a:extLst>
                    <a:ext uri="{9D8B030D-6E8A-4147-A177-3AD203B41FA5}">
                      <a16:colId xmlns:a16="http://schemas.microsoft.com/office/drawing/2014/main" val="3330453224"/>
                    </a:ext>
                  </a:extLst>
                </a:gridCol>
              </a:tblGrid>
              <a:tr h="370840">
                <a:tc>
                  <a:txBody>
                    <a:bodyPr/>
                    <a:lstStyle/>
                    <a:p>
                      <a:r>
                        <a:rPr lang="en-NZ" sz="1600" dirty="0"/>
                        <a:t>Time</a:t>
                      </a:r>
                    </a:p>
                  </a:txBody>
                  <a:tcPr/>
                </a:tc>
                <a:tc>
                  <a:txBody>
                    <a:bodyPr/>
                    <a:lstStyle/>
                    <a:p>
                      <a:pPr algn="ctr"/>
                      <a:r>
                        <a:rPr lang="en-NZ" sz="1600" dirty="0"/>
                        <a:t>Event</a:t>
                      </a:r>
                    </a:p>
                  </a:txBody>
                  <a:tcPr/>
                </a:tc>
                <a:tc>
                  <a:txBody>
                    <a:bodyPr/>
                    <a:lstStyle/>
                    <a:p>
                      <a:r>
                        <a:rPr lang="en-NZ" sz="1600" dirty="0"/>
                        <a:t>Scenario</a:t>
                      </a:r>
                      <a:r>
                        <a:rPr lang="en-NZ" sz="1600" baseline="0" dirty="0"/>
                        <a:t> 3</a:t>
                      </a:r>
                      <a:endParaRPr lang="en-NZ" sz="1600" dirty="0"/>
                    </a:p>
                  </a:txBody>
                  <a:tcPr/>
                </a:tc>
                <a:tc>
                  <a:txBody>
                    <a:bodyPr/>
                    <a:lstStyle/>
                    <a:p>
                      <a:r>
                        <a:rPr lang="en-NZ" sz="1600" dirty="0"/>
                        <a:t>Scenario</a:t>
                      </a:r>
                      <a:r>
                        <a:rPr lang="en-NZ" sz="1600" baseline="0" dirty="0"/>
                        <a:t> 4</a:t>
                      </a:r>
                      <a:endParaRPr lang="en-NZ" sz="1600" dirty="0"/>
                    </a:p>
                  </a:txBody>
                  <a:tcPr/>
                </a:tc>
                <a:extLst>
                  <a:ext uri="{0D108BD9-81ED-4DB2-BD59-A6C34878D82A}">
                    <a16:rowId xmlns:a16="http://schemas.microsoft.com/office/drawing/2014/main" val="1769781757"/>
                  </a:ext>
                </a:extLst>
              </a:tr>
              <a:tr h="370840">
                <a:tc>
                  <a:txBody>
                    <a:bodyPr/>
                    <a:lstStyle/>
                    <a:p>
                      <a:r>
                        <a:rPr lang="en-NZ" sz="1600" dirty="0"/>
                        <a:t>11:00</a:t>
                      </a:r>
                    </a:p>
                  </a:txBody>
                  <a:tcPr/>
                </a:tc>
                <a:tc>
                  <a:txBody>
                    <a:bodyPr/>
                    <a:lstStyle/>
                    <a:p>
                      <a:r>
                        <a:rPr lang="en-NZ" sz="1600" dirty="0"/>
                        <a:t>I2 starts</a:t>
                      </a:r>
                    </a:p>
                  </a:txBody>
                  <a:tcPr/>
                </a:tc>
                <a:tc>
                  <a:txBody>
                    <a:bodyPr/>
                    <a:lstStyle/>
                    <a:p>
                      <a:r>
                        <a:rPr lang="en-NZ" sz="1600" dirty="0"/>
                        <a:t>-</a:t>
                      </a:r>
                    </a:p>
                  </a:txBody>
                  <a:tcPr/>
                </a:tc>
                <a:tc>
                  <a:txBody>
                    <a:bodyPr/>
                    <a:lstStyle/>
                    <a:p>
                      <a:r>
                        <a:rPr lang="en-NZ" sz="1600" dirty="0"/>
                        <a:t>-</a:t>
                      </a:r>
                    </a:p>
                  </a:txBody>
                  <a:tcPr/>
                </a:tc>
                <a:extLst>
                  <a:ext uri="{0D108BD9-81ED-4DB2-BD59-A6C34878D82A}">
                    <a16:rowId xmlns:a16="http://schemas.microsoft.com/office/drawing/2014/main" val="1419051695"/>
                  </a:ext>
                </a:extLst>
              </a:tr>
              <a:tr h="370840">
                <a:tc>
                  <a:txBody>
                    <a:bodyPr/>
                    <a:lstStyle/>
                    <a:p>
                      <a:r>
                        <a:rPr lang="en-NZ" sz="1600" dirty="0"/>
                        <a:t>11:01</a:t>
                      </a:r>
                    </a:p>
                  </a:txBody>
                  <a:tcPr/>
                </a:tc>
                <a:tc>
                  <a:txBody>
                    <a:bodyPr/>
                    <a:lstStyle/>
                    <a:p>
                      <a:r>
                        <a:rPr lang="en-NZ" sz="1600" dirty="0"/>
                        <a:t>Production Station (OBA) Trips</a:t>
                      </a:r>
                    </a:p>
                  </a:txBody>
                  <a:tcPr/>
                </a:tc>
                <a:tc>
                  <a:txBody>
                    <a:bodyPr/>
                    <a:lstStyle/>
                    <a:p>
                      <a:r>
                        <a:rPr lang="en-NZ" sz="1600" dirty="0"/>
                        <a:t>Incentives for Shipper and</a:t>
                      </a:r>
                      <a:r>
                        <a:rPr lang="en-NZ" sz="1600" baseline="0" dirty="0"/>
                        <a:t> Producer </a:t>
                      </a:r>
                      <a:r>
                        <a:rPr lang="en-NZ" sz="1600" dirty="0"/>
                        <a:t>to reduce </a:t>
                      </a:r>
                      <a:r>
                        <a:rPr lang="en-NZ" sz="1600" dirty="0" err="1"/>
                        <a:t>Noms</a:t>
                      </a:r>
                      <a:r>
                        <a:rPr lang="en-NZ" sz="1600" dirty="0"/>
                        <a:t>.</a:t>
                      </a:r>
                    </a:p>
                  </a:txBody>
                  <a:tcPr/>
                </a:tc>
                <a:tc>
                  <a:txBody>
                    <a:bodyPr/>
                    <a:lstStyle/>
                    <a:p>
                      <a:r>
                        <a:rPr lang="en-NZ" sz="1600" dirty="0"/>
                        <a:t>Incentives for Shipper and</a:t>
                      </a:r>
                      <a:r>
                        <a:rPr lang="en-NZ" sz="1600" baseline="0" dirty="0"/>
                        <a:t> Producer </a:t>
                      </a:r>
                      <a:r>
                        <a:rPr lang="en-NZ" sz="1600" dirty="0"/>
                        <a:t>to reduce </a:t>
                      </a:r>
                      <a:r>
                        <a:rPr lang="en-NZ" sz="1600" dirty="0" err="1"/>
                        <a:t>Noms</a:t>
                      </a:r>
                      <a:r>
                        <a:rPr lang="en-NZ" sz="1600" dirty="0"/>
                        <a:t>.</a:t>
                      </a:r>
                    </a:p>
                  </a:txBody>
                  <a:tcPr/>
                </a:tc>
                <a:extLst>
                  <a:ext uri="{0D108BD9-81ED-4DB2-BD59-A6C34878D82A}">
                    <a16:rowId xmlns:a16="http://schemas.microsoft.com/office/drawing/2014/main" val="2522834819"/>
                  </a:ext>
                </a:extLst>
              </a:tr>
              <a:tr h="370840">
                <a:tc>
                  <a:txBody>
                    <a:bodyPr/>
                    <a:lstStyle/>
                    <a:p>
                      <a:r>
                        <a:rPr lang="en-NZ" sz="1600" dirty="0"/>
                        <a:t>14:00</a:t>
                      </a:r>
                    </a:p>
                  </a:txBody>
                  <a:tcPr/>
                </a:tc>
                <a:tc>
                  <a:txBody>
                    <a:bodyPr/>
                    <a:lstStyle/>
                    <a:p>
                      <a:r>
                        <a:rPr lang="en-NZ" sz="1600" dirty="0"/>
                        <a:t>I3 Nominations,</a:t>
                      </a:r>
                      <a:r>
                        <a:rPr lang="en-NZ" sz="1600" baseline="0" dirty="0"/>
                        <a:t> Confirmations, Approvals</a:t>
                      </a:r>
                      <a:endParaRPr lang="en-NZ" sz="1600" dirty="0"/>
                    </a:p>
                  </a:txBody>
                  <a:tcPr/>
                </a:tc>
                <a:tc>
                  <a:txBody>
                    <a:bodyPr/>
                    <a:lstStyle/>
                    <a:p>
                      <a:r>
                        <a:rPr lang="en-NZ" sz="1600" dirty="0"/>
                        <a:t>Shipper » </a:t>
                      </a:r>
                      <a:r>
                        <a:rPr lang="en-NZ" sz="1600" baseline="0" dirty="0" err="1"/>
                        <a:t>Noms</a:t>
                      </a:r>
                      <a:r>
                        <a:rPr lang="en-NZ" sz="1600" baseline="0" dirty="0"/>
                        <a:t> I3 &lt; I2 (reduction)</a:t>
                      </a:r>
                    </a:p>
                    <a:p>
                      <a:r>
                        <a:rPr lang="en-NZ" sz="1600" dirty="0"/>
                        <a:t>Producer »</a:t>
                      </a:r>
                      <a:r>
                        <a:rPr lang="en-NZ" sz="1600" baseline="0" dirty="0"/>
                        <a:t> accepts</a:t>
                      </a:r>
                      <a:endParaRPr lang="en-NZ" sz="1600" dirty="0"/>
                    </a:p>
                  </a:txBody>
                  <a:tcPr/>
                </a:tc>
                <a:tc>
                  <a:txBody>
                    <a:bodyPr/>
                    <a:lstStyle/>
                    <a:p>
                      <a:r>
                        <a:rPr lang="en-NZ" sz="1600" dirty="0"/>
                        <a:t>Shipper » </a:t>
                      </a:r>
                      <a:r>
                        <a:rPr lang="en-NZ" sz="1600" baseline="0" dirty="0" err="1"/>
                        <a:t>Noms</a:t>
                      </a:r>
                      <a:r>
                        <a:rPr lang="en-NZ" sz="1600" baseline="0" dirty="0"/>
                        <a:t> I3 &lt; I2 (reduction)</a:t>
                      </a:r>
                    </a:p>
                    <a:p>
                      <a:r>
                        <a:rPr lang="en-NZ" sz="1600" dirty="0"/>
                        <a:t>Producer »</a:t>
                      </a:r>
                      <a:r>
                        <a:rPr lang="en-NZ" sz="1600" baseline="0" dirty="0"/>
                        <a:t> rejects by increasing it to previously approved Qty (I3 = I2)</a:t>
                      </a:r>
                      <a:endParaRPr lang="en-NZ" sz="1600" dirty="0"/>
                    </a:p>
                  </a:txBody>
                  <a:tcPr/>
                </a:tc>
                <a:extLst>
                  <a:ext uri="{0D108BD9-81ED-4DB2-BD59-A6C34878D82A}">
                    <a16:rowId xmlns:a16="http://schemas.microsoft.com/office/drawing/2014/main" val="3876823914"/>
                  </a:ext>
                </a:extLst>
              </a:tr>
              <a:tr h="370840">
                <a:tc>
                  <a:txBody>
                    <a:bodyPr/>
                    <a:lstStyle/>
                    <a:p>
                      <a:r>
                        <a:rPr lang="en-NZ" sz="1600" dirty="0"/>
                        <a:t>15:00</a:t>
                      </a:r>
                    </a:p>
                  </a:txBody>
                  <a:tcPr/>
                </a:tc>
                <a:tc>
                  <a:txBody>
                    <a:bodyPr/>
                    <a:lstStyle/>
                    <a:p>
                      <a:r>
                        <a:rPr lang="en-NZ" sz="1600" dirty="0"/>
                        <a:t>I3 starts</a:t>
                      </a:r>
                    </a:p>
                  </a:txBody>
                  <a:tcPr/>
                </a:tc>
                <a:tc>
                  <a:txBody>
                    <a:bodyPr/>
                    <a:lstStyle/>
                    <a:p>
                      <a:r>
                        <a:rPr lang="en-NZ" sz="1600" dirty="0"/>
                        <a:t>-</a:t>
                      </a:r>
                    </a:p>
                  </a:txBody>
                  <a:tcPr/>
                </a:tc>
                <a:tc>
                  <a:txBody>
                    <a:bodyPr/>
                    <a:lstStyle/>
                    <a:p>
                      <a:r>
                        <a:rPr lang="en-NZ" sz="1600" dirty="0"/>
                        <a:t>-</a:t>
                      </a:r>
                    </a:p>
                  </a:txBody>
                  <a:tcPr/>
                </a:tc>
                <a:extLst>
                  <a:ext uri="{0D108BD9-81ED-4DB2-BD59-A6C34878D82A}">
                    <a16:rowId xmlns:a16="http://schemas.microsoft.com/office/drawing/2014/main" val="3025770353"/>
                  </a:ext>
                </a:extLst>
              </a:tr>
              <a:tr h="370840">
                <a:tc>
                  <a:txBody>
                    <a:bodyPr/>
                    <a:lstStyle/>
                    <a:p>
                      <a:endParaRPr lang="en-NZ" sz="1600"/>
                    </a:p>
                  </a:txBody>
                  <a:tcPr/>
                </a:tc>
                <a:tc>
                  <a:txBody>
                    <a:bodyPr/>
                    <a:lstStyle/>
                    <a:p>
                      <a:r>
                        <a:rPr lang="en-NZ" sz="1600" dirty="0"/>
                        <a:t>Incentives</a:t>
                      </a:r>
                    </a:p>
                  </a:txBody>
                  <a:tcPr/>
                </a:tc>
                <a:tc>
                  <a:txBody>
                    <a:bodyPr/>
                    <a:lstStyle/>
                    <a:p>
                      <a:r>
                        <a:rPr lang="en-NZ" sz="1600" dirty="0"/>
                        <a:t>Producer »</a:t>
                      </a:r>
                      <a:r>
                        <a:rPr lang="en-NZ" sz="1600" baseline="0" dirty="0"/>
                        <a:t> to </a:t>
                      </a:r>
                      <a:r>
                        <a:rPr lang="en-NZ" sz="1600" dirty="0"/>
                        <a:t>fix issue</a:t>
                      </a:r>
                    </a:p>
                    <a:p>
                      <a:r>
                        <a:rPr lang="en-NZ" sz="1600" dirty="0"/>
                        <a:t>Shipper » none</a:t>
                      </a:r>
                    </a:p>
                  </a:txBody>
                  <a:tcPr/>
                </a:tc>
                <a:tc>
                  <a:txBody>
                    <a:bodyPr/>
                    <a:lstStyle/>
                    <a:p>
                      <a:r>
                        <a:rPr lang="en-NZ" sz="1600" dirty="0"/>
                        <a:t>Producer »</a:t>
                      </a:r>
                      <a:r>
                        <a:rPr lang="en-NZ" sz="1600" baseline="0" dirty="0"/>
                        <a:t> to </a:t>
                      </a:r>
                      <a:r>
                        <a:rPr lang="en-NZ" sz="1600" dirty="0"/>
                        <a:t>fix issue</a:t>
                      </a:r>
                    </a:p>
                    <a:p>
                      <a:r>
                        <a:rPr lang="en-NZ" sz="1600" dirty="0"/>
                        <a:t>Shipper » to reduce</a:t>
                      </a:r>
                      <a:r>
                        <a:rPr lang="en-NZ" sz="1600" baseline="0" dirty="0"/>
                        <a:t> </a:t>
                      </a:r>
                      <a:r>
                        <a:rPr lang="en-NZ" sz="1600" baseline="0" dirty="0" err="1"/>
                        <a:t>Noms</a:t>
                      </a:r>
                      <a:r>
                        <a:rPr lang="en-NZ" sz="1600" baseline="0" dirty="0"/>
                        <a:t> or increase offtake</a:t>
                      </a:r>
                      <a:r>
                        <a:rPr lang="en-NZ" sz="1600" dirty="0"/>
                        <a:t>; </a:t>
                      </a:r>
                    </a:p>
                  </a:txBody>
                  <a:tcPr/>
                </a:tc>
                <a:extLst>
                  <a:ext uri="{0D108BD9-81ED-4DB2-BD59-A6C34878D82A}">
                    <a16:rowId xmlns:a16="http://schemas.microsoft.com/office/drawing/2014/main" val="1830464217"/>
                  </a:ext>
                </a:extLst>
              </a:tr>
              <a:tr h="370840">
                <a:tc>
                  <a:txBody>
                    <a:bodyPr/>
                    <a:lstStyle/>
                    <a:p>
                      <a:endParaRPr lang="en-NZ" sz="1600"/>
                    </a:p>
                  </a:txBody>
                  <a:tcPr/>
                </a:tc>
                <a:tc>
                  <a:txBody>
                    <a:bodyPr/>
                    <a:lstStyle/>
                    <a:p>
                      <a:r>
                        <a:rPr lang="en-NZ" sz="1600" dirty="0"/>
                        <a:t>Charges/Fees</a:t>
                      </a:r>
                    </a:p>
                  </a:txBody>
                  <a:tcPr/>
                </a:tc>
                <a:tc>
                  <a:txBody>
                    <a:bodyPr/>
                    <a:lstStyle/>
                    <a:p>
                      <a:r>
                        <a:rPr lang="en-NZ" sz="1600" dirty="0"/>
                        <a:t>Producer »</a:t>
                      </a:r>
                      <a:r>
                        <a:rPr lang="en-NZ" sz="1600" baseline="0" dirty="0"/>
                        <a:t> </a:t>
                      </a:r>
                      <a:r>
                        <a:rPr lang="en-NZ" sz="1600" dirty="0"/>
                        <a:t>Negative RM to</a:t>
                      </a:r>
                      <a:r>
                        <a:rPr lang="en-NZ" sz="1600" baseline="0" dirty="0"/>
                        <a:t> a lesser amount</a:t>
                      </a:r>
                      <a:endParaRPr lang="en-NZ" sz="1600" dirty="0"/>
                    </a:p>
                    <a:p>
                      <a:r>
                        <a:rPr lang="en-NZ" sz="1600" dirty="0"/>
                        <a:t>Shipper » none</a:t>
                      </a:r>
                    </a:p>
                  </a:txBody>
                  <a:tcPr/>
                </a:tc>
                <a:tc>
                  <a:txBody>
                    <a:bodyPr/>
                    <a:lstStyle/>
                    <a:p>
                      <a:r>
                        <a:rPr lang="en-NZ" sz="1600" dirty="0"/>
                        <a:t>Producer »</a:t>
                      </a:r>
                      <a:r>
                        <a:rPr lang="en-NZ" sz="1600" baseline="0" dirty="0"/>
                        <a:t> </a:t>
                      </a:r>
                      <a:r>
                        <a:rPr lang="en-NZ" sz="1600" dirty="0"/>
                        <a:t>Negative RM to</a:t>
                      </a:r>
                      <a:r>
                        <a:rPr lang="en-NZ" sz="1600" baseline="0" dirty="0"/>
                        <a:t> a lesser amount</a:t>
                      </a:r>
                      <a:endParaRPr lang="en-NZ" sz="1600" dirty="0"/>
                    </a:p>
                    <a:p>
                      <a:r>
                        <a:rPr lang="en-NZ" sz="1600" dirty="0"/>
                        <a:t>Shipper » Positive RM</a:t>
                      </a:r>
                      <a:r>
                        <a:rPr lang="en-NZ" sz="1600" baseline="0" dirty="0"/>
                        <a:t> and Underrun Charges</a:t>
                      </a:r>
                      <a:endParaRPr lang="en-NZ" sz="1600" dirty="0"/>
                    </a:p>
                  </a:txBody>
                  <a:tcPr/>
                </a:tc>
                <a:extLst>
                  <a:ext uri="{0D108BD9-81ED-4DB2-BD59-A6C34878D82A}">
                    <a16:rowId xmlns:a16="http://schemas.microsoft.com/office/drawing/2014/main" val="3908796589"/>
                  </a:ext>
                </a:extLst>
              </a:tr>
            </a:tbl>
          </a:graphicData>
        </a:graphic>
      </p:graphicFrame>
    </p:spTree>
    <p:extLst>
      <p:ext uri="{BB962C8B-B14F-4D97-AF65-F5344CB8AC3E}">
        <p14:creationId xmlns:p14="http://schemas.microsoft.com/office/powerpoint/2010/main" val="3880709403"/>
      </p:ext>
    </p:extLst>
  </p:cSld>
  <p:clrMapOvr>
    <a:masterClrMapping/>
  </p:clrMapOvr>
</p:sld>
</file>

<file path=ppt/theme/theme1.xml><?xml version="1.0" encoding="utf-8"?>
<a:theme xmlns:a="http://schemas.openxmlformats.org/drawingml/2006/main" name="First Gas PPT Template V6">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First Gas PPT Template V6.potx</Template>
  <TotalTime>14709</TotalTime>
  <Words>2089</Words>
  <Application>Microsoft Office PowerPoint</Application>
  <PresentationFormat>Custom</PresentationFormat>
  <Paragraphs>309</Paragraphs>
  <Slides>17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First Gas PPT Template V6</vt:lpstr>
      <vt:lpstr>Gas Transmission Access: Curtailment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Powerco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170911 Revised Draft GTAC Release_JB_sjk</dc:title>
  <dc:creator>Nicole Ranson</dc:creator>
  <dc:description/>
  <cp:lastModifiedBy>John Blackstock</cp:lastModifiedBy>
  <cp:revision>699</cp:revision>
  <cp:lastPrinted>2017-08-16T21:25:49Z</cp:lastPrinted>
  <dcterms:created xsi:type="dcterms:W3CDTF">2016-03-15T20:45:13Z</dcterms:created>
  <dcterms:modified xsi:type="dcterms:W3CDTF">2017-09-20T20:13:36Z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170911 Revised Draft GTAC Release_JB_sjk</vt:lpwstr>
  </property>
  <property fmtid="{D5CDD505-2E9C-101B-9397-08002B2CF9AE}" pid="3" name="SlideDescription">
    <vt:lpwstr/>
  </property>
</Properties>
</file>