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9" r:id="rId2"/>
    <p:sldId id="261" r:id="rId3"/>
    <p:sldId id="260" r:id="rId4"/>
    <p:sldId id="269" r:id="rId5"/>
    <p:sldId id="268" r:id="rId6"/>
    <p:sldId id="267" r:id="rId7"/>
    <p:sldId id="270" r:id="rId8"/>
    <p:sldId id="271" r:id="rId9"/>
    <p:sldId id="272" r:id="rId10"/>
    <p:sldId id="273" r:id="rId11"/>
  </p:sldIdLst>
  <p:sldSz cx="10693400" cy="756126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059" autoAdjust="0"/>
  </p:normalViewPr>
  <p:slideViewPr>
    <p:cSldViewPr snapToGrid="0">
      <p:cViewPr varScale="1">
        <p:scale>
          <a:sx n="102" d="100"/>
          <a:sy n="102" d="100"/>
        </p:scale>
        <p:origin x="138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35D3C3-0F2C-4DD2-B2DE-F5A109F872C1}" type="datetimeFigureOut">
              <a:rPr lang="en-NZ" smtClean="0"/>
              <a:t>28/09/2017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143000"/>
            <a:ext cx="4365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2D9525-2088-4154-A2EA-341CB5998F3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993580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66763" y="744538"/>
            <a:ext cx="526415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7868AB-3D6E-4BA2-9CEE-7593714964C7}" type="slidenum">
              <a:rPr lang="en-NZ" smtClean="0"/>
              <a:pPr/>
              <a:t>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275376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2005" y="2348896"/>
            <a:ext cx="9089390" cy="16207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4011" y="4284718"/>
            <a:ext cx="7485380" cy="1932323"/>
          </a:xfrm>
          <a:prstGeom prst="rect">
            <a:avLst/>
          </a:prstGeom>
        </p:spPr>
        <p:txBody>
          <a:bodyPr lIns="99569" tIns="49785" rIns="99569" bIns="49785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29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59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4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89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4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19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671" y="7008174"/>
            <a:ext cx="2495127" cy="402567"/>
          </a:xfrm>
          <a:prstGeom prst="rect">
            <a:avLst/>
          </a:prstGeom>
        </p:spPr>
        <p:txBody>
          <a:bodyPr lIns="99569" tIns="49785" rIns="99569" bIns="49785"/>
          <a:lstStyle/>
          <a:p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3579" y="7008174"/>
            <a:ext cx="3386243" cy="402567"/>
          </a:xfrm>
          <a:prstGeom prst="rect">
            <a:avLst/>
          </a:prstGeom>
        </p:spPr>
        <p:txBody>
          <a:bodyPr lIns="99569" tIns="49785" rIns="99569" bIns="49785"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63604" y="7008174"/>
            <a:ext cx="2495127" cy="402567"/>
          </a:xfrm>
          <a:prstGeom prst="rect">
            <a:avLst/>
          </a:prstGeom>
        </p:spPr>
        <p:txBody>
          <a:bodyPr lIns="99569" tIns="49785" rIns="99569" bIns="49785"/>
          <a:lstStyle/>
          <a:p>
            <a:fld id="{6024287E-C819-4B81-ADE4-C836522F99EB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12197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1">
    <p:bg>
      <p:bgPr>
        <a:blipFill dpi="0"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2001" y="734219"/>
            <a:ext cx="9828000" cy="399641"/>
          </a:xfrm>
        </p:spPr>
        <p:txBody>
          <a:bodyPr/>
          <a:lstStyle>
            <a:lvl1pPr>
              <a:lnSpc>
                <a:spcPts val="3000"/>
              </a:lnSpc>
              <a:defRPr sz="3000" baseline="0">
                <a:solidFill>
                  <a:schemeClr val="bg1"/>
                </a:solidFill>
              </a:defRPr>
            </a:lvl1pPr>
          </a:lstStyle>
          <a:p>
            <a:r>
              <a:rPr lang="en-NZ" noProof="0" dirty="0"/>
              <a:t>First Gas 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2001" y="1166217"/>
            <a:ext cx="9828000" cy="23815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ts val="2000"/>
              </a:lnSpc>
              <a:spcBef>
                <a:spcPts val="0"/>
              </a:spcBef>
              <a:buNone/>
              <a:defRPr sz="1500" b="1">
                <a:solidFill>
                  <a:schemeClr val="bg1"/>
                </a:solidFill>
              </a:defRPr>
            </a:lvl1pPr>
            <a:lvl2pPr marL="521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7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NZ" noProof="0" dirty="0"/>
              <a:t>Presenter’s Name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432000" y="6949990"/>
            <a:ext cx="9360000" cy="198458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buNone/>
              <a:defRPr sz="1300" b="1" baseline="0">
                <a:solidFill>
                  <a:schemeClr val="bg1"/>
                </a:solidFill>
              </a:defRPr>
            </a:lvl1pPr>
            <a:lvl2pPr marL="205330" indent="0">
              <a:buNone/>
              <a:defRPr sz="1300"/>
            </a:lvl2pPr>
            <a:lvl3pPr marL="410662" indent="0">
              <a:buNone/>
              <a:defRPr sz="1300"/>
            </a:lvl3pPr>
            <a:lvl4pPr marL="615992" indent="0">
              <a:buNone/>
              <a:defRPr sz="1300"/>
            </a:lvl4pPr>
            <a:lvl5pPr marL="821323" indent="0">
              <a:buNone/>
              <a:defRPr sz="1300"/>
            </a:lvl5pPr>
          </a:lstStyle>
          <a:p>
            <a:pPr lvl="0"/>
            <a:r>
              <a:rPr lang="en-NZ" noProof="0" dirty="0"/>
              <a:t>First Gas / Date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32001" y="7309023"/>
            <a:ext cx="9828000" cy="0"/>
          </a:xfrm>
          <a:prstGeom prst="line">
            <a:avLst/>
          </a:prstGeom>
          <a:ln w="63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9796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5200" y="476302"/>
            <a:ext cx="7721820" cy="42401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 dirty="0"/>
              <a:t>First Gas </a:t>
            </a:r>
            <a:r>
              <a:rPr lang="en-US" noProof="0" dirty="0" err="1"/>
              <a:t>Powerpoint</a:t>
            </a:r>
            <a:r>
              <a:rPr lang="en-US" noProof="0" dirty="0"/>
              <a:t> Title</a:t>
            </a:r>
            <a:endParaRPr lang="en-NZ" noProof="0" dirty="0"/>
          </a:p>
        </p:txBody>
      </p:sp>
    </p:spTree>
    <p:extLst>
      <p:ext uri="{BB962C8B-B14F-4D97-AF65-F5344CB8AC3E}">
        <p14:creationId xmlns:p14="http://schemas.microsoft.com/office/powerpoint/2010/main" val="2902875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l" defTabSz="1043080" rtl="0" eaLnBrk="1" latinLnBrk="0" hangingPunct="1">
        <a:lnSpc>
          <a:spcPts val="3422"/>
        </a:lnSpc>
        <a:spcBef>
          <a:spcPct val="0"/>
        </a:spcBef>
        <a:buNone/>
        <a:defRPr sz="2900" b="1" kern="1200" baseline="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0" indent="-205330" algn="l" defTabSz="1043080" rtl="0" eaLnBrk="1" latinLnBrk="0" hangingPunct="1">
        <a:lnSpc>
          <a:spcPct val="100000"/>
        </a:lnSpc>
        <a:spcBef>
          <a:spcPts val="913"/>
        </a:spcBef>
        <a:buFont typeface="Arial" pitchFamily="34" charset="0"/>
        <a:buChar char="•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10662" indent="-205330" algn="l" defTabSz="1043080" rtl="0" eaLnBrk="1" latinLnBrk="0" hangingPunct="1">
        <a:lnSpc>
          <a:spcPct val="100000"/>
        </a:lnSpc>
        <a:spcBef>
          <a:spcPts val="913"/>
        </a:spcBef>
        <a:buFont typeface="Arial" pitchFamily="34" charset="0"/>
        <a:buChar char="-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615992" indent="-205330" algn="l" defTabSz="1043080" rtl="0" eaLnBrk="1" latinLnBrk="0" hangingPunct="1">
        <a:lnSpc>
          <a:spcPct val="100000"/>
        </a:lnSpc>
        <a:spcBef>
          <a:spcPts val="913"/>
        </a:spcBef>
        <a:buFont typeface="Arial" pitchFamily="34" charset="0"/>
        <a:buChar char="•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821323" indent="-205330" algn="l" defTabSz="1043080" rtl="0" eaLnBrk="1" latinLnBrk="0" hangingPunct="1">
        <a:lnSpc>
          <a:spcPct val="100000"/>
        </a:lnSpc>
        <a:spcBef>
          <a:spcPts val="913"/>
        </a:spcBef>
        <a:buFont typeface="Arial" pitchFamily="34" charset="0"/>
        <a:buChar char="-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026654" indent="-205330" algn="l" defTabSz="1043080" rtl="0" eaLnBrk="1" latinLnBrk="0" hangingPunct="1">
        <a:lnSpc>
          <a:spcPct val="100000"/>
        </a:lnSpc>
        <a:spcBef>
          <a:spcPts val="913"/>
        </a:spcBef>
        <a:buFont typeface="Arial" pitchFamily="34" charset="0"/>
        <a:buChar char="•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868470" indent="-260770" algn="l" defTabSz="104308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90011" indent="-260770" algn="l" defTabSz="104308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550" indent="-260770" algn="l" defTabSz="104308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3090" indent="-260770" algn="l" defTabSz="104308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4308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40" algn="l" defTabSz="104308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80" algn="l" defTabSz="104308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620" algn="l" defTabSz="104308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60" algn="l" defTabSz="104308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700" algn="l" defTabSz="104308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240" algn="l" defTabSz="104308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780" algn="l" defTabSz="104308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320" algn="l" defTabSz="104308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2000" y="734217"/>
            <a:ext cx="9828000" cy="814166"/>
          </a:xfrm>
        </p:spPr>
        <p:txBody>
          <a:bodyPr/>
          <a:lstStyle/>
          <a:p>
            <a:r>
              <a:rPr lang="en-NZ" sz="3200" dirty="0"/>
              <a:t>Gas Transmission Access:</a:t>
            </a:r>
            <a:br>
              <a:rPr lang="en-NZ" sz="3200" dirty="0"/>
            </a:br>
            <a:r>
              <a:rPr lang="en-NZ" sz="3200" dirty="0"/>
              <a:t>Priority Rights</a:t>
            </a:r>
            <a:br>
              <a:rPr lang="en-NZ" sz="3200" dirty="0"/>
            </a:br>
            <a:br>
              <a:rPr lang="en-NZ" sz="3200" dirty="0"/>
            </a:br>
            <a:br>
              <a:rPr lang="en-NZ" sz="3200" dirty="0"/>
            </a:br>
            <a:br>
              <a:rPr lang="en-NZ" sz="3200" dirty="0"/>
            </a:br>
            <a:r>
              <a:rPr lang="en-NZ" sz="3200" dirty="0"/>
              <a:t> </a:t>
            </a:r>
            <a:br>
              <a:rPr lang="en-NZ" sz="3200" dirty="0"/>
            </a:br>
            <a:br>
              <a:rPr lang="en-NZ" sz="3200" dirty="0"/>
            </a:b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2001" y="1554520"/>
            <a:ext cx="9828000" cy="288032"/>
          </a:xfrm>
        </p:spPr>
        <p:txBody>
          <a:bodyPr/>
          <a:lstStyle/>
          <a:p>
            <a:endParaRPr lang="en-NZ" dirty="0"/>
          </a:p>
          <a:p>
            <a:r>
              <a:rPr lang="en-NZ" dirty="0"/>
              <a:t>28 September 2017	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50156" y="7038557"/>
            <a:ext cx="9360000" cy="198458"/>
          </a:xfrm>
        </p:spPr>
        <p:txBody>
          <a:bodyPr/>
          <a:lstStyle/>
          <a:p>
            <a:r>
              <a:rPr lang="en-NZ" sz="1100" dirty="0"/>
              <a:t>First Gas / Presentation</a:t>
            </a:r>
          </a:p>
        </p:txBody>
      </p:sp>
    </p:spTree>
    <p:extLst>
      <p:ext uri="{BB962C8B-B14F-4D97-AF65-F5344CB8AC3E}">
        <p14:creationId xmlns:p14="http://schemas.microsoft.com/office/powerpoint/2010/main" val="26246554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0156" y="476300"/>
            <a:ext cx="7776864" cy="42401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defTabSz="1043080">
              <a:lnSpc>
                <a:spcPts val="3422"/>
              </a:lnSpc>
              <a:spcBef>
                <a:spcPct val="0"/>
              </a:spcBef>
              <a:defRPr/>
            </a:pPr>
            <a:r>
              <a:rPr lang="en-NZ" sz="2000" b="1" dirty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Views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024287E-C819-4B81-ADE4-C836522F99EB}" type="slidenum">
              <a:rPr lang="en-NZ" sz="1400" smtClean="0"/>
              <a:pPr algn="r"/>
              <a:t>10</a:t>
            </a:fld>
            <a:endParaRPr lang="en-NZ" sz="1400" dirty="0"/>
          </a:p>
        </p:txBody>
      </p:sp>
      <p:sp>
        <p:nvSpPr>
          <p:cNvPr id="3" name="TextBox 2"/>
          <p:cNvSpPr txBox="1"/>
          <p:nvPr/>
        </p:nvSpPr>
        <p:spPr>
          <a:xfrm>
            <a:off x="636608" y="1531710"/>
            <a:ext cx="9383227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endParaRPr lang="en-NZ" dirty="0"/>
          </a:p>
          <a:p>
            <a:pPr marL="342900" indent="-342900">
              <a:buFontTx/>
              <a:buChar char="-"/>
            </a:pPr>
            <a:endParaRPr lang="en-NZ" sz="2000" dirty="0"/>
          </a:p>
          <a:p>
            <a:pPr marL="342900" indent="-342900">
              <a:buFontTx/>
              <a:buChar char="-"/>
            </a:pPr>
            <a:r>
              <a:rPr lang="en-NZ" sz="2000" dirty="0"/>
              <a:t>Suggested improvements?</a:t>
            </a:r>
          </a:p>
          <a:p>
            <a:pPr marL="342900" indent="-342900">
              <a:buFontTx/>
              <a:buChar char="-"/>
            </a:pPr>
            <a:endParaRPr lang="en-NZ" sz="2000" dirty="0"/>
          </a:p>
          <a:p>
            <a:pPr marL="342900" indent="-342900">
              <a:buFontTx/>
              <a:buChar char="-"/>
            </a:pPr>
            <a:r>
              <a:rPr lang="en-NZ" sz="2000" dirty="0"/>
              <a:t>Got a better idea? Let’s hear it</a:t>
            </a:r>
          </a:p>
          <a:p>
            <a:pPr marL="342900" indent="-342900">
              <a:buFontTx/>
              <a:buChar char="-"/>
            </a:pPr>
            <a:endParaRPr lang="en-NZ" sz="2000" dirty="0"/>
          </a:p>
          <a:p>
            <a:pPr marL="342900" indent="-342900">
              <a:buFontTx/>
              <a:buChar char="-"/>
            </a:pPr>
            <a:endParaRPr lang="en-NZ" sz="2000" dirty="0"/>
          </a:p>
          <a:p>
            <a:pPr marL="342900" indent="-342900">
              <a:buFontTx/>
              <a:buChar char="-"/>
            </a:pPr>
            <a:endParaRPr lang="en-NZ" sz="2000" dirty="0"/>
          </a:p>
          <a:p>
            <a:pPr marL="342900" indent="-342900">
              <a:buFontTx/>
              <a:buChar char="-"/>
            </a:pP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543257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0156" y="476300"/>
            <a:ext cx="7776864" cy="42401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defTabSz="1043080">
              <a:lnSpc>
                <a:spcPts val="3422"/>
              </a:lnSpc>
              <a:spcBef>
                <a:spcPct val="0"/>
              </a:spcBef>
              <a:defRPr/>
            </a:pPr>
            <a:r>
              <a:rPr lang="en-NZ" sz="2000" b="1" dirty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Agenda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33013" y="1773348"/>
            <a:ext cx="9031848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NZ" sz="2000" dirty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NZ" sz="2000" dirty="0"/>
              <a:t>What is Congestion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NZ" sz="2000" dirty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NZ" sz="2000" dirty="0"/>
              <a:t>When could it occur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NZ" sz="2000" dirty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NZ" sz="2000" dirty="0"/>
              <a:t>What the GTAC says about Congestion</a:t>
            </a:r>
          </a:p>
          <a:p>
            <a:pPr marL="342908" indent="-342908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NZ" sz="2000" dirty="0"/>
          </a:p>
          <a:p>
            <a:pPr marL="342908" indent="-34290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NZ" sz="2000" dirty="0"/>
              <a:t>What improvements could be made </a:t>
            </a:r>
            <a:r>
              <a:rPr lang="en-NZ" sz="2000" dirty="0"/>
              <a:t>(in section 3 and/or elsewhere)</a:t>
            </a:r>
            <a:endParaRPr lang="en-NZ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024287E-C819-4B81-ADE4-C836522F99EB}" type="slidenum">
              <a:rPr lang="en-NZ" sz="1400" smtClean="0"/>
              <a:pPr algn="r"/>
              <a:t>2</a:t>
            </a:fld>
            <a:endParaRPr lang="en-NZ" sz="1400" dirty="0"/>
          </a:p>
        </p:txBody>
      </p:sp>
    </p:spTree>
    <p:extLst>
      <p:ext uri="{BB962C8B-B14F-4D97-AF65-F5344CB8AC3E}">
        <p14:creationId xmlns:p14="http://schemas.microsoft.com/office/powerpoint/2010/main" val="1265236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0156" y="476300"/>
            <a:ext cx="7776864" cy="42401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defTabSz="1043080">
              <a:lnSpc>
                <a:spcPts val="3422"/>
              </a:lnSpc>
              <a:spcBef>
                <a:spcPct val="0"/>
              </a:spcBef>
              <a:defRPr/>
            </a:pPr>
            <a:r>
              <a:rPr lang="en-NZ" sz="2000" b="1" dirty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Engagement with draft GTAC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024287E-C819-4B81-ADE4-C836522F99EB}" type="slidenum">
              <a:rPr lang="en-NZ" sz="1400" smtClean="0"/>
              <a:pPr algn="r"/>
              <a:t>3</a:t>
            </a:fld>
            <a:endParaRPr lang="en-NZ" sz="1400" dirty="0"/>
          </a:p>
        </p:txBody>
      </p:sp>
      <p:sp>
        <p:nvSpPr>
          <p:cNvPr id="7" name="Rectangle 6"/>
          <p:cNvSpPr/>
          <p:nvPr/>
        </p:nvSpPr>
        <p:spPr>
          <a:xfrm>
            <a:off x="168444" y="4234120"/>
            <a:ext cx="10359188" cy="3763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NZ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5880" y="4268384"/>
            <a:ext cx="12708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Aug 2017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731314" y="4277675"/>
            <a:ext cx="14737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Dec 2017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016480" y="4286755"/>
            <a:ext cx="14216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Oct 2017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391297" y="3162324"/>
            <a:ext cx="9800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Telecon Q&amp;A session</a:t>
            </a:r>
            <a:br>
              <a:rPr lang="en-NZ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NZ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(31 August)</a:t>
            </a:r>
            <a:endParaRPr kumimoji="0" lang="en-NZ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502015" y="2577363"/>
            <a:ext cx="877" cy="1639625"/>
          </a:xfrm>
          <a:prstGeom prst="line">
            <a:avLst/>
          </a:prstGeom>
          <a:ln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-63847" y="1688251"/>
            <a:ext cx="19923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Complete GTAC draft released for consultation and negotiation </a:t>
            </a:r>
            <a:br>
              <a:rPr kumimoji="0" lang="en-NZ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NZ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(10 August)</a:t>
            </a:r>
          </a:p>
        </p:txBody>
      </p:sp>
      <p:cxnSp>
        <p:nvCxnSpPr>
          <p:cNvPr id="15" name="Straight Connector 14"/>
          <p:cNvCxnSpPr/>
          <p:nvPr/>
        </p:nvCxnSpPr>
        <p:spPr>
          <a:xfrm flipH="1" flipV="1">
            <a:off x="3338763" y="3850105"/>
            <a:ext cx="4298" cy="390608"/>
          </a:xfrm>
          <a:prstGeom prst="line">
            <a:avLst/>
          </a:prstGeom>
          <a:ln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962336" y="3132866"/>
            <a:ext cx="18822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Stakeholder mark-ups and submissions on</a:t>
            </a:r>
            <a:r>
              <a:rPr kumimoji="0" lang="en-NZ" sz="12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revised draft GTAC due</a:t>
            </a:r>
            <a:br>
              <a:rPr kumimoji="0" lang="en-NZ" sz="12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NZ" sz="12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lang="en-NZ" sz="12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kumimoji="0" lang="en-NZ" sz="12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October)</a:t>
            </a:r>
            <a:endParaRPr kumimoji="0" lang="en-NZ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728327" y="1566224"/>
            <a:ext cx="14600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>
              <a:defRPr/>
            </a:pPr>
            <a:r>
              <a:rPr kumimoji="0" lang="en-NZ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Release of revised </a:t>
            </a:r>
            <a:r>
              <a:rPr lang="en-NZ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draft GTAC</a:t>
            </a:r>
            <a:br>
              <a:rPr kumimoji="0" lang="en-NZ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NZ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(11 September)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520383" y="4285904"/>
            <a:ext cx="15616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Sept 2017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362652" y="4297976"/>
            <a:ext cx="15351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Nov 2017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397397" y="1621087"/>
            <a:ext cx="19142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Submission of GTAC to GIC for review </a:t>
            </a:r>
            <a:br>
              <a:rPr kumimoji="0" lang="en-NZ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NZ" sz="1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NZ" sz="1200" noProof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NZ" sz="1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December</a:t>
            </a:r>
            <a:r>
              <a:rPr kumimoji="0" lang="en-NZ" sz="1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cxnSp>
        <p:nvCxnSpPr>
          <p:cNvPr id="24" name="Straight Connector 23"/>
          <p:cNvCxnSpPr/>
          <p:nvPr/>
        </p:nvCxnSpPr>
        <p:spPr>
          <a:xfrm flipH="1" flipV="1">
            <a:off x="2356835" y="2252734"/>
            <a:ext cx="1345" cy="1991079"/>
          </a:xfrm>
          <a:prstGeom prst="line">
            <a:avLst/>
          </a:prstGeom>
          <a:ln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864134" y="4065519"/>
            <a:ext cx="0" cy="161345"/>
          </a:xfrm>
          <a:prstGeom prst="line">
            <a:avLst/>
          </a:prstGeom>
          <a:ln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1776612" y="4080035"/>
            <a:ext cx="0" cy="161345"/>
          </a:xfrm>
          <a:prstGeom prst="line">
            <a:avLst/>
          </a:prstGeom>
          <a:ln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ight Brace 26"/>
          <p:cNvSpPr/>
          <p:nvPr/>
        </p:nvSpPr>
        <p:spPr>
          <a:xfrm rot="5400000">
            <a:off x="1497749" y="3452643"/>
            <a:ext cx="365096" cy="298883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NZ" sz="2000"/>
          </a:p>
        </p:txBody>
      </p:sp>
      <p:sp>
        <p:nvSpPr>
          <p:cNvPr id="28" name="TextBox 27"/>
          <p:cNvSpPr txBox="1"/>
          <p:nvPr/>
        </p:nvSpPr>
        <p:spPr>
          <a:xfrm>
            <a:off x="287820" y="5272990"/>
            <a:ext cx="278506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sz="1200" dirty="0">
                <a:latin typeface="Arial" panose="020B0604020202020204" pitchFamily="34" charset="0"/>
                <a:cs typeface="Arial" panose="020B0604020202020204" pitchFamily="34" charset="0"/>
              </a:rPr>
              <a:t>Ensure provisions of GTAC are well-understood before inviting mark-ups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NZ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sz="1200" dirty="0">
                <a:latin typeface="Arial" panose="020B0604020202020204" pitchFamily="34" charset="0"/>
                <a:cs typeface="Arial" panose="020B0604020202020204" pitchFamily="34" charset="0"/>
              </a:rPr>
              <a:t>Enable further revisions to be made to better achieve intent and eliminate ambiguities</a:t>
            </a:r>
          </a:p>
        </p:txBody>
      </p:sp>
      <p:sp>
        <p:nvSpPr>
          <p:cNvPr id="29" name="Right Brace 28"/>
          <p:cNvSpPr/>
          <p:nvPr/>
        </p:nvSpPr>
        <p:spPr>
          <a:xfrm rot="5400000">
            <a:off x="4723427" y="3284839"/>
            <a:ext cx="357838" cy="333170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NZ" sz="2000"/>
          </a:p>
        </p:txBody>
      </p:sp>
      <p:sp>
        <p:nvSpPr>
          <p:cNvPr id="30" name="TextBox 29"/>
          <p:cNvSpPr txBox="1"/>
          <p:nvPr/>
        </p:nvSpPr>
        <p:spPr>
          <a:xfrm>
            <a:off x="3082426" y="5272990"/>
            <a:ext cx="36492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sz="1200" dirty="0">
                <a:latin typeface="Arial" panose="020B0604020202020204" pitchFamily="34" charset="0"/>
                <a:cs typeface="Arial" panose="020B0604020202020204" pitchFamily="34" charset="0"/>
              </a:rPr>
              <a:t>Allow stakeholders to propose improvements and highlight any remaining concerns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sz="1200" dirty="0">
                <a:latin typeface="Arial" panose="020B0604020202020204" pitchFamily="34" charset="0"/>
                <a:cs typeface="Arial" panose="020B0604020202020204" pitchFamily="34" charset="0"/>
              </a:rPr>
              <a:t>Allow time for First Gas to review proposed changes and submissions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sz="1200" dirty="0">
                <a:latin typeface="Arial" panose="020B0604020202020204" pitchFamily="34" charset="0"/>
                <a:cs typeface="Arial" panose="020B0604020202020204" pitchFamily="34" charset="0"/>
              </a:rPr>
              <a:t>Allow stakeholders to review changes made following first round of mark-ups and obtain legal review/mark-ups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sz="1200" dirty="0">
                <a:latin typeface="Arial" panose="020B0604020202020204" pitchFamily="34" charset="0"/>
                <a:cs typeface="Arial" panose="020B0604020202020204" pitchFamily="34" charset="0"/>
              </a:rPr>
              <a:t>Allow time for First Gas to finalise the GTAC before submitting to GIC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930466" y="5216703"/>
            <a:ext cx="36590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sz="1200" dirty="0">
                <a:latin typeface="Arial" panose="020B0604020202020204" pitchFamily="34" charset="0"/>
                <a:cs typeface="Arial" panose="020B0604020202020204" pitchFamily="34" charset="0"/>
              </a:rPr>
              <a:t>Allow stakeholders further opportunity to address any unresolved issues (including issues raised by other parties prior to submission of final GTAC)</a:t>
            </a:r>
          </a:p>
        </p:txBody>
      </p:sp>
      <p:cxnSp>
        <p:nvCxnSpPr>
          <p:cNvPr id="35" name="Straight Connector 34"/>
          <p:cNvCxnSpPr/>
          <p:nvPr/>
        </p:nvCxnSpPr>
        <p:spPr>
          <a:xfrm flipH="1" flipV="1">
            <a:off x="1412522" y="3111747"/>
            <a:ext cx="1179" cy="1284466"/>
          </a:xfrm>
          <a:prstGeom prst="line">
            <a:avLst/>
          </a:prstGeom>
          <a:ln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334998" y="3151777"/>
            <a:ext cx="12411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Initial run through session</a:t>
            </a:r>
            <a:br>
              <a:rPr lang="en-NZ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NZ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(17 August)</a:t>
            </a:r>
            <a:endParaRPr kumimoji="0" lang="en-NZ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85284" y="2565556"/>
            <a:ext cx="14236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2-day workshop</a:t>
            </a:r>
            <a:br>
              <a:rPr lang="en-NZ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NZ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(24-25 August)</a:t>
            </a:r>
            <a:endParaRPr kumimoji="0" lang="en-NZ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flipH="1" flipV="1">
            <a:off x="2633269" y="2977436"/>
            <a:ext cx="1292" cy="1263945"/>
          </a:xfrm>
          <a:prstGeom prst="line">
            <a:avLst/>
          </a:prstGeom>
          <a:ln>
            <a:solidFill>
              <a:srgbClr val="6184B9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2317379" y="2280908"/>
            <a:ext cx="15909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sz="1200" dirty="0">
                <a:latin typeface="Arial" panose="020B0604020202020204" pitchFamily="34" charset="0"/>
                <a:cs typeface="Arial" panose="020B0604020202020204" pitchFamily="34" charset="0"/>
              </a:rPr>
              <a:t>Workshop on revised draft GTAC</a:t>
            </a:r>
            <a:br>
              <a:rPr lang="en-NZ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NZ" sz="1200" dirty="0">
                <a:latin typeface="Arial" panose="020B0604020202020204" pitchFamily="34" charset="0"/>
                <a:cs typeface="Arial" panose="020B0604020202020204" pitchFamily="34" charset="0"/>
              </a:rPr>
              <a:t>(15 September)</a:t>
            </a:r>
            <a:endParaRPr kumimoji="0" lang="en-NZ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371159" y="2280908"/>
            <a:ext cx="15579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sz="1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Release of second revised draft GTAC</a:t>
            </a:r>
            <a:br>
              <a:rPr lang="en-NZ" sz="1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NZ" sz="1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 November)</a:t>
            </a:r>
            <a:endParaRPr kumimoji="0" lang="en-NZ" sz="12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3" name="Straight Connector 42"/>
          <p:cNvCxnSpPr/>
          <p:nvPr/>
        </p:nvCxnSpPr>
        <p:spPr>
          <a:xfrm flipV="1">
            <a:off x="4814567" y="2927239"/>
            <a:ext cx="4314" cy="1310514"/>
          </a:xfrm>
          <a:prstGeom prst="line">
            <a:avLst/>
          </a:prstGeom>
          <a:ln>
            <a:solidFill>
              <a:srgbClr val="C0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4701758" y="2982537"/>
            <a:ext cx="17229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sz="1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Final mark-ups on second revised draft GTAC due</a:t>
            </a:r>
            <a:br>
              <a:rPr lang="en-NZ" sz="1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NZ" sz="1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(24 November)</a:t>
            </a:r>
            <a:endParaRPr kumimoji="0" lang="en-NZ" sz="12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6" name="Straight Connector 45"/>
          <p:cNvCxnSpPr/>
          <p:nvPr/>
        </p:nvCxnSpPr>
        <p:spPr>
          <a:xfrm flipH="1" flipV="1">
            <a:off x="3006253" y="2973007"/>
            <a:ext cx="1985" cy="1261113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3860162" y="2318004"/>
            <a:ext cx="3632" cy="669865"/>
          </a:xfrm>
          <a:prstGeom prst="line">
            <a:avLst/>
          </a:prstGeom>
          <a:ln>
            <a:solidFill>
              <a:srgbClr val="C0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3006253" y="3043011"/>
            <a:ext cx="832388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3039280" y="1584759"/>
            <a:ext cx="19072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sz="1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Focused sessions on selected topics</a:t>
            </a:r>
            <a:br>
              <a:rPr lang="en-NZ" sz="1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NZ" sz="1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(21 &amp; 28 September)</a:t>
            </a:r>
            <a:endParaRPr kumimoji="0" lang="en-NZ" sz="12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930465" y="4291707"/>
            <a:ext cx="14737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Jan 2018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8198372" y="4275600"/>
            <a:ext cx="14737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Feb 2018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9484991" y="4271766"/>
            <a:ext cx="14737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Mar 2018</a:t>
            </a:r>
          </a:p>
        </p:txBody>
      </p:sp>
      <p:cxnSp>
        <p:nvCxnSpPr>
          <p:cNvPr id="55" name="Straight Connector 54"/>
          <p:cNvCxnSpPr/>
          <p:nvPr/>
        </p:nvCxnSpPr>
        <p:spPr>
          <a:xfrm flipH="1" flipV="1">
            <a:off x="5584660" y="3864139"/>
            <a:ext cx="4298" cy="390608"/>
          </a:xfrm>
          <a:prstGeom prst="line">
            <a:avLst/>
          </a:prstGeom>
          <a:ln>
            <a:solidFill>
              <a:srgbClr val="C0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ight Brace 58"/>
          <p:cNvSpPr/>
          <p:nvPr/>
        </p:nvSpPr>
        <p:spPr>
          <a:xfrm rot="5400000">
            <a:off x="8377961" y="3034085"/>
            <a:ext cx="347541" cy="384351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NZ" sz="2000"/>
          </a:p>
        </p:txBody>
      </p:sp>
      <p:sp>
        <p:nvSpPr>
          <p:cNvPr id="60" name="TextBox 59"/>
          <p:cNvSpPr txBox="1"/>
          <p:nvPr/>
        </p:nvSpPr>
        <p:spPr>
          <a:xfrm>
            <a:off x="7205032" y="6134791"/>
            <a:ext cx="26274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 See GIC paper “Proposed approach to GTAC assessment” for further details on this stage</a:t>
            </a:r>
          </a:p>
        </p:txBody>
      </p:sp>
      <p:cxnSp>
        <p:nvCxnSpPr>
          <p:cNvPr id="61" name="Straight Connector 60"/>
          <p:cNvCxnSpPr/>
          <p:nvPr/>
        </p:nvCxnSpPr>
        <p:spPr>
          <a:xfrm flipH="1" flipV="1">
            <a:off x="10109026" y="2318004"/>
            <a:ext cx="10811" cy="1925810"/>
          </a:xfrm>
          <a:prstGeom prst="line">
            <a:avLst/>
          </a:prstGeom>
          <a:ln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9061015" y="1820065"/>
            <a:ext cx="1701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kumimoji="0" lang="en-NZ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GIC </a:t>
            </a:r>
            <a:r>
              <a:rPr lang="en-NZ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complete review (by </a:t>
            </a:r>
            <a:r>
              <a:rPr lang="en-NZ" sz="1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 March</a:t>
            </a:r>
            <a:r>
              <a:rPr lang="en-NZ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kumimoji="0" lang="en-NZ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3" name="Straight Connector 62"/>
          <p:cNvCxnSpPr/>
          <p:nvPr/>
        </p:nvCxnSpPr>
        <p:spPr>
          <a:xfrm flipH="1" flipV="1">
            <a:off x="6331764" y="2308391"/>
            <a:ext cx="1345" cy="1991079"/>
          </a:xfrm>
          <a:prstGeom prst="line">
            <a:avLst/>
          </a:prstGeom>
          <a:ln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H="1" flipV="1">
            <a:off x="9211889" y="3368570"/>
            <a:ext cx="3731" cy="848418"/>
          </a:xfrm>
          <a:prstGeom prst="line">
            <a:avLst/>
          </a:prstGeom>
          <a:ln>
            <a:solidFill>
              <a:srgbClr val="C0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8198372" y="2701499"/>
            <a:ext cx="2039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kumimoji="0" lang="en-NZ" sz="1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Submissions on GIC Preliminary Assessment due (23 February)</a:t>
            </a:r>
          </a:p>
        </p:txBody>
      </p:sp>
      <p:cxnSp>
        <p:nvCxnSpPr>
          <p:cNvPr id="69" name="Straight Connector 68"/>
          <p:cNvCxnSpPr/>
          <p:nvPr/>
        </p:nvCxnSpPr>
        <p:spPr>
          <a:xfrm flipH="1" flipV="1">
            <a:off x="6681098" y="3376890"/>
            <a:ext cx="3731" cy="848418"/>
          </a:xfrm>
          <a:prstGeom prst="line">
            <a:avLst/>
          </a:prstGeom>
          <a:ln>
            <a:solidFill>
              <a:srgbClr val="C0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6086381" y="2412952"/>
            <a:ext cx="17334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kumimoji="0" lang="en-NZ" sz="1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GIC releases Preliminary Assessment </a:t>
            </a:r>
            <a:br>
              <a:rPr kumimoji="0" lang="en-NZ" sz="1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NZ" sz="1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(22 December)</a:t>
            </a:r>
          </a:p>
        </p:txBody>
      </p:sp>
      <p:sp>
        <p:nvSpPr>
          <p:cNvPr id="51" name="Oval 50"/>
          <p:cNvSpPr/>
          <p:nvPr/>
        </p:nvSpPr>
        <p:spPr>
          <a:xfrm>
            <a:off x="3081984" y="1408432"/>
            <a:ext cx="1828960" cy="961913"/>
          </a:xfrm>
          <a:prstGeom prst="ellipse">
            <a:avLst/>
          </a:prstGeom>
          <a:noFill/>
          <a:ln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28199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0156" y="476300"/>
            <a:ext cx="7776864" cy="42401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defTabSz="1043080">
              <a:lnSpc>
                <a:spcPts val="3422"/>
              </a:lnSpc>
              <a:spcBef>
                <a:spcPct val="0"/>
              </a:spcBef>
              <a:defRPr/>
            </a:pPr>
            <a:r>
              <a:rPr lang="en-NZ" sz="2000" b="1" dirty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What would Congestion look like?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024287E-C819-4B81-ADE4-C836522F99EB}" type="slidenum">
              <a:rPr lang="en-NZ" sz="1400" smtClean="0"/>
              <a:pPr algn="r"/>
              <a:t>4</a:t>
            </a:fld>
            <a:endParaRPr lang="en-NZ" sz="1400" dirty="0"/>
          </a:p>
        </p:txBody>
      </p:sp>
      <p:sp>
        <p:nvSpPr>
          <p:cNvPr id="3" name="TextBox 2"/>
          <p:cNvSpPr txBox="1"/>
          <p:nvPr/>
        </p:nvSpPr>
        <p:spPr>
          <a:xfrm>
            <a:off x="636608" y="1531710"/>
            <a:ext cx="9383227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endParaRPr lang="en-NZ" dirty="0"/>
          </a:p>
          <a:p>
            <a:pPr marL="342900" indent="-342900">
              <a:buFontTx/>
              <a:buChar char="-"/>
            </a:pPr>
            <a:r>
              <a:rPr lang="en-NZ" sz="2000" dirty="0"/>
              <a:t>Gas being gas, the most likely sign of </a:t>
            </a:r>
            <a:r>
              <a:rPr lang="en-NZ" sz="2000" i="1" dirty="0"/>
              <a:t>actual</a:t>
            </a:r>
            <a:r>
              <a:rPr lang="en-NZ" sz="2000" dirty="0"/>
              <a:t> Congestion would be a pressure problem, i.e. not enough of it </a:t>
            </a:r>
          </a:p>
          <a:p>
            <a:pPr marL="342900" indent="-342900">
              <a:buFontTx/>
              <a:buChar char="-"/>
            </a:pPr>
            <a:endParaRPr lang="en-NZ" sz="2000" dirty="0"/>
          </a:p>
          <a:p>
            <a:pPr marL="342900" indent="-342900">
              <a:buFontTx/>
              <a:buChar char="-"/>
            </a:pPr>
            <a:r>
              <a:rPr lang="en-NZ" sz="2000" dirty="0"/>
              <a:t>The problem would be quantified by reference to Security Standard criteria:</a:t>
            </a:r>
          </a:p>
          <a:p>
            <a:pPr marL="800100" lvl="1" indent="-342900">
              <a:buFontTx/>
              <a:buChar char="-"/>
            </a:pPr>
            <a:r>
              <a:rPr lang="en-NZ" sz="2000" dirty="0"/>
              <a:t>Minimum acceptable pressures in pipelines</a:t>
            </a:r>
          </a:p>
          <a:p>
            <a:pPr marL="800100" lvl="1" indent="-342900">
              <a:buFontTx/>
              <a:buChar char="-"/>
            </a:pPr>
            <a:r>
              <a:rPr lang="en-NZ" sz="2000" dirty="0"/>
              <a:t>Time to minimum acceptable pressure (@ current -</a:t>
            </a:r>
            <a:r>
              <a:rPr lang="en-NZ" sz="2000" dirty="0" err="1"/>
              <a:t>dP</a:t>
            </a:r>
            <a:r>
              <a:rPr lang="en-NZ" sz="2000" dirty="0"/>
              <a:t>/</a:t>
            </a:r>
            <a:r>
              <a:rPr lang="en-NZ" sz="2000" dirty="0" err="1"/>
              <a:t>dt</a:t>
            </a:r>
            <a:r>
              <a:rPr lang="en-NZ" sz="2000" dirty="0"/>
              <a:t>)</a:t>
            </a:r>
          </a:p>
          <a:p>
            <a:pPr marL="342900" indent="-342900">
              <a:buFontTx/>
              <a:buChar char="-"/>
            </a:pPr>
            <a:endParaRPr lang="en-NZ" sz="2000" dirty="0"/>
          </a:p>
          <a:p>
            <a:pPr marL="342900" indent="-342900">
              <a:buFontTx/>
              <a:buChar char="-"/>
            </a:pPr>
            <a:r>
              <a:rPr lang="en-NZ" sz="2000" dirty="0"/>
              <a:t>Congestion is unlikely to occur “instantly”: more likely a gradual deterioration</a:t>
            </a:r>
          </a:p>
          <a:p>
            <a:pPr marL="342900" indent="-342900">
              <a:buFontTx/>
              <a:buChar char="-"/>
            </a:pPr>
            <a:endParaRPr lang="en-NZ" sz="2000" dirty="0"/>
          </a:p>
          <a:p>
            <a:pPr marL="342900" indent="-342900">
              <a:buFontTx/>
              <a:buChar char="-"/>
            </a:pPr>
            <a:r>
              <a:rPr lang="en-NZ" sz="2000" dirty="0"/>
              <a:t>Congestion could appear as a local (Delivery Point) problem, e.g. regulator instability and possible relief valve feathering</a:t>
            </a:r>
          </a:p>
          <a:p>
            <a:pPr marL="800100" lvl="1" indent="-342900">
              <a:buFontTx/>
              <a:buChar char="-"/>
            </a:pPr>
            <a:r>
              <a:rPr lang="en-NZ" sz="2000" dirty="0"/>
              <a:t>Serious, but much less likely than a pipeline issue</a:t>
            </a:r>
          </a:p>
          <a:p>
            <a:pPr marL="342900" indent="-342900">
              <a:buFontTx/>
              <a:buChar char="-"/>
            </a:pPr>
            <a:endParaRPr lang="en-NZ" sz="2000" dirty="0"/>
          </a:p>
          <a:p>
            <a:pPr marL="342900" indent="-342900">
              <a:buFontTx/>
              <a:buChar char="-"/>
            </a:pPr>
            <a:r>
              <a:rPr lang="en-NZ" sz="2000" dirty="0"/>
              <a:t>The Critical Contingency Regulations require physical demand curtailment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610013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0156" y="476300"/>
            <a:ext cx="7776864" cy="42401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defTabSz="1043080">
              <a:lnSpc>
                <a:spcPts val="3422"/>
              </a:lnSpc>
              <a:spcBef>
                <a:spcPct val="0"/>
              </a:spcBef>
              <a:defRPr/>
            </a:pPr>
            <a:r>
              <a:rPr lang="en-NZ" sz="2000" b="1" dirty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Congestion: when could it occur?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024287E-C819-4B81-ADE4-C836522F99EB}" type="slidenum">
              <a:rPr lang="en-NZ" sz="1400" smtClean="0"/>
              <a:pPr algn="r"/>
              <a:t>5</a:t>
            </a:fld>
            <a:endParaRPr lang="en-NZ" sz="1400" dirty="0"/>
          </a:p>
        </p:txBody>
      </p:sp>
      <p:sp>
        <p:nvSpPr>
          <p:cNvPr id="3" name="TextBox 2"/>
          <p:cNvSpPr txBox="1"/>
          <p:nvPr/>
        </p:nvSpPr>
        <p:spPr>
          <a:xfrm>
            <a:off x="636608" y="1531710"/>
            <a:ext cx="9383227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endParaRPr lang="en-NZ" dirty="0"/>
          </a:p>
          <a:p>
            <a:pPr marL="342900" indent="-342900">
              <a:buFontTx/>
              <a:buChar char="-"/>
            </a:pPr>
            <a:r>
              <a:rPr lang="en-NZ" sz="2000" dirty="0"/>
              <a:t>Congestion can arise if: </a:t>
            </a:r>
          </a:p>
          <a:p>
            <a:pPr marL="800100" lvl="1" indent="-342900">
              <a:buFontTx/>
              <a:buChar char="-"/>
            </a:pPr>
            <a:r>
              <a:rPr lang="en-NZ" sz="2000" dirty="0"/>
              <a:t>Aggregate NQs (= </a:t>
            </a:r>
            <a:r>
              <a:rPr lang="en-NZ" sz="2000" i="1" dirty="0"/>
              <a:t>requests</a:t>
            </a:r>
            <a:r>
              <a:rPr lang="en-NZ" sz="2000" dirty="0"/>
              <a:t> for DNC) &gt; Available Operational Capacity</a:t>
            </a:r>
          </a:p>
          <a:p>
            <a:pPr marL="800100" lvl="1" indent="-342900">
              <a:buFontTx/>
              <a:buChar char="-"/>
            </a:pPr>
            <a:r>
              <a:rPr lang="en-NZ" sz="2000" i="1" dirty="0"/>
              <a:t>Actual</a:t>
            </a:r>
            <a:r>
              <a:rPr lang="en-NZ" sz="2000" dirty="0"/>
              <a:t> offtake &gt; Available Operational Capacity</a:t>
            </a:r>
          </a:p>
          <a:p>
            <a:pPr marL="342900" indent="-342900">
              <a:buFontTx/>
              <a:buChar char="-"/>
            </a:pPr>
            <a:endParaRPr lang="en-NZ" sz="2000" dirty="0"/>
          </a:p>
          <a:p>
            <a:pPr marL="342900" indent="-342900">
              <a:buFontTx/>
              <a:buChar char="-"/>
            </a:pPr>
            <a:r>
              <a:rPr lang="en-NZ" sz="2000" dirty="0"/>
              <a:t>Available Operational Capacity is a function of pipeline </a:t>
            </a:r>
            <a:r>
              <a:rPr lang="en-NZ" sz="2000" i="1" dirty="0"/>
              <a:t>and</a:t>
            </a:r>
            <a:r>
              <a:rPr lang="en-NZ" sz="2000" dirty="0"/>
              <a:t> DP capacity</a:t>
            </a:r>
          </a:p>
          <a:p>
            <a:pPr marL="342900" indent="-342900">
              <a:buFontTx/>
              <a:buChar char="-"/>
            </a:pPr>
            <a:endParaRPr lang="en-NZ" sz="2000" dirty="0"/>
          </a:p>
          <a:p>
            <a:pPr marL="342900" indent="-342900">
              <a:buFontTx/>
              <a:buChar char="-"/>
            </a:pPr>
            <a:r>
              <a:rPr lang="en-NZ" sz="2000" dirty="0"/>
              <a:t>FG will try to predict Congestion: </a:t>
            </a:r>
          </a:p>
          <a:p>
            <a:pPr marL="800100" lvl="1" indent="-342900">
              <a:buFontTx/>
              <a:buChar char="-"/>
            </a:pPr>
            <a:r>
              <a:rPr lang="en-NZ" sz="2000" dirty="0"/>
              <a:t>AMP, other modelling, monitoring, ICAs</a:t>
            </a:r>
          </a:p>
          <a:p>
            <a:pPr marL="800100" lvl="1" indent="-342900">
              <a:buFontTx/>
              <a:buChar char="-"/>
            </a:pPr>
            <a:r>
              <a:rPr lang="en-NZ" sz="2000" dirty="0"/>
              <a:t>Require notification of significant new load</a:t>
            </a:r>
          </a:p>
          <a:p>
            <a:pPr marL="800100" lvl="1" indent="-342900">
              <a:buFontTx/>
              <a:buChar char="-"/>
            </a:pPr>
            <a:r>
              <a:rPr lang="en-NZ" sz="2000" dirty="0"/>
              <a:t>Congestion may nevertheless occur during the year </a:t>
            </a:r>
          </a:p>
          <a:p>
            <a:pPr marL="342900" indent="-342900">
              <a:buFontTx/>
              <a:buChar char="-"/>
            </a:pPr>
            <a:endParaRPr lang="en-NZ" sz="2000" dirty="0"/>
          </a:p>
          <a:p>
            <a:pPr marL="342900" indent="-342900">
              <a:buFontTx/>
              <a:buChar char="-"/>
            </a:pPr>
            <a:r>
              <a:rPr lang="en-NZ" sz="2000" dirty="0"/>
              <a:t>More accurate NQs → more likely to see Congestion coming</a:t>
            </a:r>
          </a:p>
          <a:p>
            <a:pPr marL="342900" indent="-342900">
              <a:buFontTx/>
              <a:buChar char="-"/>
            </a:pPr>
            <a:endParaRPr lang="en-NZ" sz="2000" dirty="0"/>
          </a:p>
          <a:p>
            <a:pPr marL="342900" indent="-342900">
              <a:buFontTx/>
              <a:buChar char="-"/>
            </a:pPr>
            <a:r>
              <a:rPr lang="en-NZ" sz="2000" dirty="0"/>
              <a:t>FG will still use Interruptible Agreements</a:t>
            </a:r>
          </a:p>
          <a:p>
            <a:pPr marL="800100" lvl="1" indent="-342900">
              <a:buFontTx/>
              <a:buChar char="-"/>
            </a:pPr>
            <a:r>
              <a:rPr lang="en-NZ" sz="2000" dirty="0"/>
              <a:t>They’re not a fully reliable alternative to PRs</a:t>
            </a:r>
          </a:p>
          <a:p>
            <a:pPr marL="800100" lvl="1" indent="-342900">
              <a:buFontTx/>
              <a:buChar char="-"/>
            </a:pPr>
            <a:endParaRPr lang="en-NZ" sz="2000" dirty="0"/>
          </a:p>
          <a:p>
            <a:pPr marL="342900" indent="-342900">
              <a:buFontTx/>
              <a:buChar char="-"/>
            </a:pPr>
            <a:r>
              <a:rPr lang="en-NZ" sz="2000" dirty="0"/>
              <a:t>FG looks for opportunities to invest, not live with the problem (if it occurs)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1050964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0156" y="476300"/>
            <a:ext cx="7776864" cy="42401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defTabSz="1043080">
              <a:lnSpc>
                <a:spcPts val="3422"/>
              </a:lnSpc>
              <a:spcBef>
                <a:spcPct val="0"/>
              </a:spcBef>
              <a:defRPr/>
            </a:pPr>
            <a:r>
              <a:rPr lang="en-NZ" sz="2000" b="1" dirty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Code Approaches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024287E-C819-4B81-ADE4-C836522F99EB}" type="slidenum">
              <a:rPr lang="en-NZ" sz="1400" smtClean="0"/>
              <a:pPr algn="r"/>
              <a:t>6</a:t>
            </a:fld>
            <a:endParaRPr lang="en-NZ" sz="1400" dirty="0"/>
          </a:p>
        </p:txBody>
      </p:sp>
      <p:sp>
        <p:nvSpPr>
          <p:cNvPr id="3" name="TextBox 2"/>
          <p:cNvSpPr txBox="1"/>
          <p:nvPr/>
        </p:nvSpPr>
        <p:spPr>
          <a:xfrm>
            <a:off x="636608" y="1531710"/>
            <a:ext cx="9383227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NZ" sz="2000" dirty="0"/>
              <a:t>MPOC approach (</a:t>
            </a:r>
            <a:r>
              <a:rPr lang="en-NZ" sz="2000" i="1" dirty="0"/>
              <a:t>the Ostrich?</a:t>
            </a:r>
            <a:r>
              <a:rPr lang="en-NZ" sz="2000" dirty="0"/>
              <a:t>): </a:t>
            </a:r>
          </a:p>
          <a:p>
            <a:pPr marL="800100" lvl="1" indent="-342900">
              <a:buFontTx/>
              <a:buChar char="-"/>
            </a:pPr>
            <a:r>
              <a:rPr lang="en-NZ" sz="2000" dirty="0"/>
              <a:t>The TSO curtails delivery NQs: </a:t>
            </a:r>
            <a:r>
              <a:rPr lang="en-NZ" sz="2000" i="1" dirty="0"/>
              <a:t>ta da!</a:t>
            </a:r>
            <a:r>
              <a:rPr lang="en-NZ" sz="2000" dirty="0"/>
              <a:t> problem solved</a:t>
            </a:r>
          </a:p>
          <a:p>
            <a:pPr marL="800100" lvl="1" indent="-342900">
              <a:buFontTx/>
              <a:buChar char="-"/>
            </a:pPr>
            <a:r>
              <a:rPr lang="en-NZ" sz="2000" dirty="0"/>
              <a:t>The affected Interconnected Party must curtail, however it can</a:t>
            </a:r>
          </a:p>
          <a:p>
            <a:pPr marL="342900" indent="-342900">
              <a:buFontTx/>
              <a:buChar char="-"/>
            </a:pPr>
            <a:endParaRPr lang="en-NZ" sz="2000" dirty="0"/>
          </a:p>
          <a:p>
            <a:pPr marL="342900" indent="-342900">
              <a:buFontTx/>
              <a:buChar char="-"/>
            </a:pPr>
            <a:r>
              <a:rPr lang="en-NZ" sz="2000" dirty="0"/>
              <a:t>VTC approach (</a:t>
            </a:r>
            <a:r>
              <a:rPr lang="en-NZ" sz="2000" i="1" dirty="0"/>
              <a:t>feudalism?</a:t>
            </a:r>
            <a:r>
              <a:rPr lang="en-NZ" sz="2000" dirty="0"/>
              <a:t>): </a:t>
            </a:r>
          </a:p>
          <a:p>
            <a:pPr marL="800100" lvl="1" indent="-342900">
              <a:buFontTx/>
              <a:buChar char="-"/>
            </a:pPr>
            <a:r>
              <a:rPr lang="en-NZ" sz="2000" dirty="0"/>
              <a:t>If you’ve got Reserved Capacity you’re OK</a:t>
            </a:r>
          </a:p>
          <a:p>
            <a:pPr marL="800100" lvl="1" indent="-342900">
              <a:buFontTx/>
              <a:buChar char="-"/>
            </a:pPr>
            <a:r>
              <a:rPr lang="en-NZ" sz="2000" dirty="0"/>
              <a:t>If you can’t get any, you’re stuffed</a:t>
            </a:r>
          </a:p>
          <a:p>
            <a:pPr marL="342900" indent="-342900">
              <a:buFontTx/>
              <a:buChar char="-"/>
            </a:pPr>
            <a:endParaRPr lang="en-NZ" sz="2000" dirty="0"/>
          </a:p>
          <a:p>
            <a:pPr marL="342900" indent="-342900">
              <a:buFontTx/>
              <a:buChar char="-"/>
            </a:pPr>
            <a:r>
              <a:rPr lang="en-NZ" sz="2000" dirty="0"/>
              <a:t>GTAC approach (</a:t>
            </a:r>
            <a:r>
              <a:rPr lang="en-NZ" sz="2000" i="1" dirty="0"/>
              <a:t>market rules, OK?</a:t>
            </a:r>
            <a:r>
              <a:rPr lang="en-NZ" sz="2000" dirty="0"/>
              <a:t>):</a:t>
            </a:r>
          </a:p>
          <a:p>
            <a:pPr marL="800100" lvl="1" indent="-342900">
              <a:buFontTx/>
              <a:buChar char="-"/>
            </a:pPr>
            <a:r>
              <a:rPr lang="en-NZ" sz="2000" dirty="0"/>
              <a:t>No more legacy rights to capacity: equal opportunity access</a:t>
            </a:r>
          </a:p>
          <a:p>
            <a:pPr marL="800100" lvl="1" indent="-342900">
              <a:buFontTx/>
              <a:buChar char="-"/>
            </a:pPr>
            <a:r>
              <a:rPr lang="en-NZ" sz="2000" dirty="0"/>
              <a:t>Enable scarce capacity to be obtained by parties who value it the most</a:t>
            </a:r>
          </a:p>
          <a:p>
            <a:pPr marL="342900" indent="-342900">
              <a:buFontTx/>
              <a:buChar char="-"/>
            </a:pPr>
            <a:endParaRPr lang="en-NZ" sz="2000" dirty="0"/>
          </a:p>
          <a:p>
            <a:pPr marL="342900" indent="-342900">
              <a:buFontTx/>
              <a:buChar char="-"/>
            </a:pPr>
            <a:r>
              <a:rPr lang="en-NZ" sz="2000" dirty="0"/>
              <a:t>Priority Rights are a key part of the GTAC</a:t>
            </a:r>
          </a:p>
          <a:p>
            <a:pPr marL="800100" lvl="1" indent="-342900">
              <a:buFontTx/>
              <a:buChar char="-"/>
            </a:pPr>
            <a:r>
              <a:rPr lang="en-NZ" sz="2000" dirty="0"/>
              <a:t>The PEA wanted it</a:t>
            </a:r>
          </a:p>
          <a:p>
            <a:pPr marL="342900" indent="-342900">
              <a:buFontTx/>
              <a:buChar char="-"/>
            </a:pPr>
            <a:endParaRPr lang="en-NZ" dirty="0"/>
          </a:p>
          <a:p>
            <a:pPr marL="342900" indent="-342900">
              <a:buFontTx/>
              <a:buChar char="-"/>
            </a:pPr>
            <a:r>
              <a:rPr lang="en-NZ" sz="2000" dirty="0"/>
              <a:t>FG will seek Interruptible Load (s10.5) as a Congestion management tool</a:t>
            </a:r>
          </a:p>
          <a:p>
            <a:pPr marL="800100" lvl="1" indent="-342900">
              <a:buFontTx/>
              <a:buChar char="-"/>
            </a:pPr>
            <a:r>
              <a:rPr lang="en-NZ" sz="2000" dirty="0"/>
              <a:t>Could be enough on its own / might not get any</a:t>
            </a:r>
          </a:p>
        </p:txBody>
      </p:sp>
    </p:spTree>
    <p:extLst>
      <p:ext uri="{BB962C8B-B14F-4D97-AF65-F5344CB8AC3E}">
        <p14:creationId xmlns:p14="http://schemas.microsoft.com/office/powerpoint/2010/main" val="31607620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0156" y="476300"/>
            <a:ext cx="7776864" cy="42401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defTabSz="1043080">
              <a:lnSpc>
                <a:spcPts val="3422"/>
              </a:lnSpc>
              <a:spcBef>
                <a:spcPct val="0"/>
              </a:spcBef>
              <a:defRPr/>
            </a:pPr>
            <a:r>
              <a:rPr lang="en-NZ" sz="2000" b="1" dirty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Priority Rights under GTAC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024287E-C819-4B81-ADE4-C836522F99EB}" type="slidenum">
              <a:rPr lang="en-NZ" sz="1400" smtClean="0"/>
              <a:pPr algn="r"/>
              <a:t>7</a:t>
            </a:fld>
            <a:endParaRPr lang="en-NZ" sz="1400" dirty="0"/>
          </a:p>
        </p:txBody>
      </p:sp>
      <p:sp>
        <p:nvSpPr>
          <p:cNvPr id="3" name="TextBox 2"/>
          <p:cNvSpPr txBox="1"/>
          <p:nvPr/>
        </p:nvSpPr>
        <p:spPr>
          <a:xfrm>
            <a:off x="636608" y="1531710"/>
            <a:ext cx="9383227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endParaRPr lang="en-NZ" dirty="0"/>
          </a:p>
          <a:p>
            <a:pPr marL="342900" indent="-342900">
              <a:buFontTx/>
              <a:buChar char="-"/>
            </a:pPr>
            <a:r>
              <a:rPr lang="en-NZ" sz="2000" dirty="0"/>
              <a:t>Delivery Zones will exclude Congested Delivery Points (s.3.4)</a:t>
            </a:r>
          </a:p>
          <a:p>
            <a:pPr marL="800100" lvl="1" indent="-342900">
              <a:buFontTx/>
              <a:buChar char="-"/>
            </a:pPr>
            <a:r>
              <a:rPr lang="en-NZ" sz="2000" dirty="0"/>
              <a:t>Congestion may occur during a year (s.3.16)</a:t>
            </a:r>
          </a:p>
          <a:p>
            <a:pPr marL="342900" indent="-342900">
              <a:buFontTx/>
              <a:buChar char="-"/>
            </a:pPr>
            <a:endParaRPr lang="en-NZ" sz="2000" dirty="0"/>
          </a:p>
          <a:p>
            <a:pPr marL="342900" indent="-342900">
              <a:buFontTx/>
              <a:buChar char="-"/>
            </a:pPr>
            <a:r>
              <a:rPr lang="en-NZ" sz="2000" dirty="0"/>
              <a:t>At a Congested DP / group of DPs, FG will offer PRs up to AOC (s.3.5, 3.7)</a:t>
            </a:r>
          </a:p>
          <a:p>
            <a:pPr marL="342900" indent="-342900">
              <a:buFontTx/>
              <a:buChar char="-"/>
            </a:pPr>
            <a:endParaRPr lang="en-NZ" sz="2000" dirty="0"/>
          </a:p>
          <a:p>
            <a:pPr marL="342900" indent="-342900">
              <a:buFontTx/>
              <a:buChar char="-"/>
            </a:pPr>
            <a:r>
              <a:rPr lang="en-NZ" sz="2000" dirty="0"/>
              <a:t>PRs allocated by auction only (s3.9). FG will notify (s3.10) ≥ 10 days before :</a:t>
            </a:r>
          </a:p>
          <a:p>
            <a:pPr marL="800100" lvl="1" indent="-342900">
              <a:buFontTx/>
              <a:buChar char="-"/>
            </a:pPr>
            <a:r>
              <a:rPr lang="en-NZ" sz="2000" dirty="0"/>
              <a:t>The Delivery Point(s)</a:t>
            </a:r>
          </a:p>
          <a:p>
            <a:pPr marL="800100" lvl="1" indent="-342900">
              <a:buFontTx/>
              <a:buChar char="-"/>
            </a:pPr>
            <a:r>
              <a:rPr lang="en-NZ" sz="2000" dirty="0"/>
              <a:t>Number of PRs</a:t>
            </a:r>
          </a:p>
          <a:p>
            <a:pPr marL="800100" lvl="1" indent="-342900">
              <a:buFontTx/>
              <a:buChar char="-"/>
            </a:pPr>
            <a:r>
              <a:rPr lang="en-NZ" sz="2000" dirty="0"/>
              <a:t>PR Term (6 Months initially)</a:t>
            </a:r>
          </a:p>
          <a:p>
            <a:pPr marL="800100" lvl="1" indent="-342900">
              <a:buFontTx/>
              <a:buChar char="-"/>
            </a:pPr>
            <a:r>
              <a:rPr lang="en-NZ" sz="2000" dirty="0"/>
              <a:t>Reserve Price ($/PR)</a:t>
            </a:r>
          </a:p>
          <a:p>
            <a:pPr marL="800100" lvl="1" indent="-342900">
              <a:buFontTx/>
              <a:buChar char="-"/>
            </a:pPr>
            <a:r>
              <a:rPr lang="en-NZ" sz="2000" dirty="0"/>
              <a:t>No auction if congestion eases (s3.17): PRs may be cancelled</a:t>
            </a:r>
          </a:p>
          <a:p>
            <a:pPr marL="800100" lvl="1" indent="-342900">
              <a:buFontTx/>
              <a:buChar char="-"/>
            </a:pPr>
            <a:r>
              <a:rPr lang="en-NZ" sz="2000" dirty="0"/>
              <a:t>Shippers may bid ($/PR) for PRs: up to 5 tranches, different prices</a:t>
            </a:r>
          </a:p>
          <a:p>
            <a:pPr marL="800100" lvl="1" indent="-342900">
              <a:buFontTx/>
              <a:buChar char="-"/>
            </a:pPr>
            <a:endParaRPr lang="en-NZ" sz="2000" dirty="0"/>
          </a:p>
          <a:p>
            <a:pPr marL="342900" indent="-342900">
              <a:buFontTx/>
              <a:buChar char="-"/>
            </a:pPr>
            <a:r>
              <a:rPr lang="en-NZ" sz="2000" dirty="0"/>
              <a:t>FG will allocate PRs in descending order of bid price (s3.11)</a:t>
            </a:r>
          </a:p>
          <a:p>
            <a:pPr marL="342900" indent="-342900">
              <a:buFontTx/>
              <a:buChar char="-"/>
            </a:pPr>
            <a:endParaRPr lang="en-NZ" sz="2000" dirty="0"/>
          </a:p>
          <a:p>
            <a:pPr marL="342900" indent="-342900">
              <a:buFontTx/>
              <a:buChar char="-"/>
            </a:pPr>
            <a:r>
              <a:rPr lang="en-NZ" sz="2000" dirty="0"/>
              <a:t>Shippers may trade PRs (s3.12, 3.13)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0327774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0156" y="476300"/>
            <a:ext cx="7776864" cy="42401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defTabSz="1043080">
              <a:lnSpc>
                <a:spcPts val="3422"/>
              </a:lnSpc>
              <a:spcBef>
                <a:spcPct val="0"/>
              </a:spcBef>
              <a:defRPr/>
            </a:pPr>
            <a:r>
              <a:rPr lang="en-NZ" sz="2000" b="1" dirty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Who gets Priority Rights?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024287E-C819-4B81-ADE4-C836522F99EB}" type="slidenum">
              <a:rPr lang="en-NZ" sz="1400" smtClean="0"/>
              <a:pPr algn="r"/>
              <a:t>8</a:t>
            </a:fld>
            <a:endParaRPr lang="en-NZ" sz="1400" dirty="0"/>
          </a:p>
        </p:txBody>
      </p:sp>
      <p:sp>
        <p:nvSpPr>
          <p:cNvPr id="3" name="TextBox 2"/>
          <p:cNvSpPr txBox="1"/>
          <p:nvPr/>
        </p:nvSpPr>
        <p:spPr>
          <a:xfrm>
            <a:off x="636608" y="1531710"/>
            <a:ext cx="9383227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endParaRPr lang="en-NZ" dirty="0"/>
          </a:p>
          <a:p>
            <a:pPr marL="342900" indent="-342900">
              <a:buFontTx/>
              <a:buChar char="-"/>
            </a:pPr>
            <a:r>
              <a:rPr lang="en-NZ" sz="2000" dirty="0"/>
              <a:t>Those who bid the most, get the most</a:t>
            </a:r>
          </a:p>
          <a:p>
            <a:pPr marL="342900" indent="-342900">
              <a:buFontTx/>
              <a:buChar char="-"/>
            </a:pPr>
            <a:endParaRPr lang="en-NZ" sz="2000" dirty="0"/>
          </a:p>
          <a:p>
            <a:pPr marL="342900" indent="-342900">
              <a:buFontTx/>
              <a:buChar char="-"/>
            </a:pPr>
            <a:r>
              <a:rPr lang="en-NZ" sz="2000" dirty="0"/>
              <a:t>Most Dedicated Delivery Points will be included in Delivery Zones</a:t>
            </a:r>
          </a:p>
          <a:p>
            <a:pPr marL="342900" indent="-342900">
              <a:buFontTx/>
              <a:buChar char="-"/>
            </a:pPr>
            <a:endParaRPr lang="en-NZ" sz="2000" dirty="0"/>
          </a:p>
          <a:p>
            <a:pPr marL="342900" indent="-342900">
              <a:buFontTx/>
              <a:buChar char="-"/>
            </a:pPr>
            <a:r>
              <a:rPr lang="en-NZ" sz="2000" dirty="0"/>
              <a:t>Up to ~13 Dedicated Delivery Points may not initially be in a Delivery Zone, because:</a:t>
            </a:r>
          </a:p>
          <a:p>
            <a:pPr marL="800100" lvl="1" indent="-342900">
              <a:buFontTx/>
              <a:buChar char="-"/>
            </a:pPr>
            <a:r>
              <a:rPr lang="en-NZ" sz="2000" dirty="0"/>
              <a:t>For some while yet they’ll be supplied under a Supplementary Agreement </a:t>
            </a:r>
          </a:p>
          <a:p>
            <a:pPr marL="800100" lvl="1" indent="-342900">
              <a:buFontTx/>
              <a:buChar char="-"/>
            </a:pPr>
            <a:r>
              <a:rPr lang="en-NZ" sz="2000" dirty="0"/>
              <a:t>We’re haven’t yet decided otherwise</a:t>
            </a:r>
          </a:p>
          <a:p>
            <a:pPr marL="342900" indent="-342900">
              <a:buFontTx/>
              <a:buChar char="-"/>
            </a:pPr>
            <a:endParaRPr lang="en-NZ" sz="2000" dirty="0"/>
          </a:p>
          <a:p>
            <a:pPr marL="342900" indent="-342900">
              <a:buFontTx/>
              <a:buChar char="-"/>
            </a:pPr>
            <a:r>
              <a:rPr lang="en-NZ" sz="2000" dirty="0"/>
              <a:t>Should the PR Auction terms say anything about “who, or why”?</a:t>
            </a:r>
          </a:p>
          <a:p>
            <a:pPr marL="800100" lvl="1" indent="-342900">
              <a:buFontTx/>
              <a:buChar char="-"/>
            </a:pPr>
            <a:r>
              <a:rPr lang="en-NZ" sz="2000" dirty="0"/>
              <a:t>Ban hoarding (use them or lose them)?</a:t>
            </a:r>
            <a:endParaRPr lang="en-NZ" sz="2000" dirty="0"/>
          </a:p>
          <a:p>
            <a:pPr marL="342900" indent="-342900">
              <a:buFontTx/>
              <a:buChar char="-"/>
            </a:pPr>
            <a:endParaRPr lang="en-NZ" sz="2000" dirty="0"/>
          </a:p>
          <a:p>
            <a:pPr marL="342900" indent="-342900">
              <a:buFontTx/>
              <a:buChar char="-"/>
            </a:pPr>
            <a:r>
              <a:rPr lang="en-NZ" sz="2000" dirty="0"/>
              <a:t>All PR Charges will be credited to Shippers (s11.14), pro-rata on DNC Charges</a:t>
            </a:r>
          </a:p>
          <a:p>
            <a:pPr marL="800100" lvl="1" indent="-342900">
              <a:buFontTx/>
              <a:buChar char="-"/>
            </a:pPr>
            <a:r>
              <a:rPr lang="en-NZ" sz="2000" dirty="0"/>
              <a:t>FG is financially indifferent</a:t>
            </a:r>
          </a:p>
        </p:txBody>
      </p:sp>
    </p:spTree>
    <p:extLst>
      <p:ext uri="{BB962C8B-B14F-4D97-AF65-F5344CB8AC3E}">
        <p14:creationId xmlns:p14="http://schemas.microsoft.com/office/powerpoint/2010/main" val="9487855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0156" y="476300"/>
            <a:ext cx="7776864" cy="42401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defTabSz="1043080">
              <a:lnSpc>
                <a:spcPts val="3422"/>
              </a:lnSpc>
              <a:spcBef>
                <a:spcPct val="0"/>
              </a:spcBef>
              <a:defRPr/>
            </a:pPr>
            <a:r>
              <a:rPr lang="en-NZ" sz="2000" b="1" dirty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Use of Priority Rights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024287E-C819-4B81-ADE4-C836522F99EB}" type="slidenum">
              <a:rPr lang="en-NZ" sz="1400" smtClean="0"/>
              <a:pPr algn="r"/>
              <a:t>9</a:t>
            </a:fld>
            <a:endParaRPr lang="en-NZ" sz="1400" dirty="0"/>
          </a:p>
        </p:txBody>
      </p:sp>
      <p:sp>
        <p:nvSpPr>
          <p:cNvPr id="3" name="TextBox 2"/>
          <p:cNvSpPr txBox="1"/>
          <p:nvPr/>
        </p:nvSpPr>
        <p:spPr>
          <a:xfrm>
            <a:off x="636608" y="1531710"/>
            <a:ext cx="9383227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endParaRPr lang="en-NZ" dirty="0"/>
          </a:p>
          <a:p>
            <a:pPr marL="342900" indent="-342900">
              <a:buFontTx/>
              <a:buChar char="-"/>
            </a:pPr>
            <a:endParaRPr lang="en-NZ" sz="2000" dirty="0"/>
          </a:p>
          <a:p>
            <a:pPr marL="342900" indent="-342900">
              <a:buFontTx/>
              <a:buChar char="-"/>
            </a:pPr>
            <a:r>
              <a:rPr lang="en-NZ" sz="2000" dirty="0"/>
              <a:t>PRs ≠ Reserved Capacity: a Shipper must still nominate for DNC (s3.15)</a:t>
            </a:r>
          </a:p>
          <a:p>
            <a:pPr marL="800100" lvl="1" indent="-342900">
              <a:buFontTx/>
              <a:buChar char="-"/>
            </a:pPr>
            <a:r>
              <a:rPr lang="en-NZ" sz="2000" dirty="0"/>
              <a:t>Regardless, the PR Charge is payable (s3.14)</a:t>
            </a:r>
          </a:p>
          <a:p>
            <a:pPr marL="800100" lvl="1" indent="-342900">
              <a:buFontTx/>
              <a:buChar char="-"/>
            </a:pPr>
            <a:endParaRPr lang="en-NZ" sz="2000" dirty="0"/>
          </a:p>
          <a:p>
            <a:pPr marL="342900" indent="-342900">
              <a:buFontTx/>
              <a:buChar char="-"/>
            </a:pPr>
            <a:r>
              <a:rPr lang="en-NZ" sz="2000" dirty="0"/>
              <a:t>Changed Provisional NQs have precedence (s4.19). Then, on the Day:</a:t>
            </a:r>
          </a:p>
          <a:p>
            <a:pPr marL="800100" lvl="1" indent="-342900">
              <a:buFontTx/>
              <a:buChar char="-"/>
            </a:pPr>
            <a:r>
              <a:rPr lang="en-NZ" sz="2000" dirty="0"/>
              <a:t>Approved Intra-Day NQ &gt; later Intra-Day NQs?</a:t>
            </a:r>
          </a:p>
          <a:p>
            <a:pPr marL="800100" lvl="1" indent="-342900">
              <a:buFontTx/>
              <a:buChar char="-"/>
            </a:pPr>
            <a:r>
              <a:rPr lang="en-NZ" sz="2000" dirty="0"/>
              <a:t>Or, should we make each Intra-Day cycle a fresh start? </a:t>
            </a:r>
          </a:p>
          <a:p>
            <a:pPr marL="342900" indent="-342900">
              <a:buFontTx/>
              <a:buChar char="-"/>
            </a:pPr>
            <a:endParaRPr lang="en-NZ" sz="2000" dirty="0"/>
          </a:p>
          <a:p>
            <a:pPr marL="342900" indent="-342900">
              <a:buFontTx/>
              <a:buChar char="-"/>
            </a:pPr>
            <a:r>
              <a:rPr lang="en-NZ" sz="2000" b="1" dirty="0"/>
              <a:t>Option 1:</a:t>
            </a:r>
            <a:r>
              <a:rPr lang="en-NZ" sz="2000" dirty="0"/>
              <a:t> Align PRs precisely with NQs for DNC</a:t>
            </a:r>
          </a:p>
          <a:p>
            <a:pPr marL="800100" lvl="1" indent="-342900">
              <a:buFontTx/>
              <a:buChar char="-"/>
            </a:pPr>
            <a:r>
              <a:rPr lang="en-NZ" sz="2000" dirty="0"/>
              <a:t>Shipper must nominate to use PRs</a:t>
            </a:r>
          </a:p>
          <a:p>
            <a:pPr marL="342900" indent="-342900">
              <a:buFontTx/>
              <a:buChar char="-"/>
            </a:pPr>
            <a:endParaRPr lang="en-NZ" sz="2000" dirty="0"/>
          </a:p>
          <a:p>
            <a:pPr marL="342900" indent="-342900">
              <a:buFontTx/>
              <a:buChar char="-"/>
            </a:pPr>
            <a:r>
              <a:rPr lang="en-NZ" sz="2000" b="1" dirty="0"/>
              <a:t>Option 2:</a:t>
            </a:r>
            <a:r>
              <a:rPr lang="en-NZ" sz="2000" dirty="0"/>
              <a:t> PRs a standing right</a:t>
            </a:r>
          </a:p>
          <a:p>
            <a:pPr marL="800100" lvl="1" indent="-342900">
              <a:buFontTx/>
              <a:buChar char="-"/>
            </a:pPr>
            <a:r>
              <a:rPr lang="en-NZ" sz="2000" dirty="0"/>
              <a:t>At every nominations cycle, including Intra-Day, a Shipper has priority up to the level of its PRs</a:t>
            </a:r>
          </a:p>
          <a:p>
            <a:pPr marL="800100" lvl="1" indent="-342900">
              <a:buFontTx/>
              <a:buChar char="-"/>
            </a:pPr>
            <a:r>
              <a:rPr lang="en-NZ" sz="2000" dirty="0"/>
              <a:t>But still, Shipper must nominate to use PRs</a:t>
            </a:r>
          </a:p>
        </p:txBody>
      </p:sp>
    </p:spTree>
    <p:extLst>
      <p:ext uri="{BB962C8B-B14F-4D97-AF65-F5344CB8AC3E}">
        <p14:creationId xmlns:p14="http://schemas.microsoft.com/office/powerpoint/2010/main" val="4031522621"/>
      </p:ext>
    </p:extLst>
  </p:cSld>
  <p:clrMapOvr>
    <a:masterClrMapping/>
  </p:clrMapOvr>
</p:sld>
</file>

<file path=ppt/theme/theme1.xml><?xml version="1.0" encoding="utf-8"?>
<a:theme xmlns:a="http://schemas.openxmlformats.org/drawingml/2006/main" name="First Gas PPT Template V6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First Gas PPT Template V6.potx</Template>
  <TotalTime>14682</TotalTime>
  <Words>974</Words>
  <Application>Microsoft Office PowerPoint</Application>
  <PresentationFormat>Custom</PresentationFormat>
  <Paragraphs>163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First Gas PPT Template V6</vt:lpstr>
      <vt:lpstr>Gas Transmission Access: Priority Rights   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Powerco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170911 Revised Draft GTAC Release_JB_sjk</dc:title>
  <dc:creator>Nicole Ranson</dc:creator>
  <dc:description/>
  <cp:lastModifiedBy>Steve Kirkman</cp:lastModifiedBy>
  <cp:revision>713</cp:revision>
  <cp:lastPrinted>2017-08-16T21:25:49Z</cp:lastPrinted>
  <dcterms:created xsi:type="dcterms:W3CDTF">2016-03-15T20:45:13Z</dcterms:created>
  <dcterms:modified xsi:type="dcterms:W3CDTF">2017-09-28T00:12:35Z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170911 Revised Draft GTAC Release_JB_sjk</vt:lpwstr>
  </property>
  <property fmtid="{D5CDD505-2E9C-101B-9397-08002B2CF9AE}" pid="3" name="SlideDescription">
    <vt:lpwstr/>
  </property>
</Properties>
</file>