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366" r:id="rId2"/>
    <p:sldId id="358" r:id="rId3"/>
    <p:sldId id="568" r:id="rId4"/>
    <p:sldId id="620" r:id="rId5"/>
    <p:sldId id="625" r:id="rId6"/>
    <p:sldId id="621" r:id="rId7"/>
    <p:sldId id="623" r:id="rId8"/>
    <p:sldId id="624" r:id="rId9"/>
    <p:sldId id="626" r:id="rId10"/>
    <p:sldId id="622" r:id="rId11"/>
    <p:sldId id="628" r:id="rId12"/>
    <p:sldId id="629" r:id="rId13"/>
    <p:sldId id="630" r:id="rId14"/>
    <p:sldId id="631" r:id="rId15"/>
    <p:sldId id="632" r:id="rId16"/>
    <p:sldId id="633" r:id="rId17"/>
    <p:sldId id="638" r:id="rId18"/>
    <p:sldId id="639" r:id="rId19"/>
    <p:sldId id="635" r:id="rId20"/>
    <p:sldId id="637" r:id="rId21"/>
  </p:sldIdLst>
  <p:sldSz cx="10693400" cy="7561263"/>
  <p:notesSz cx="6797675" cy="9926638"/>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7B1482-D81C-014A-96E6-69CDD8B81504}">
          <p14:sldIdLst>
            <p14:sldId id="366"/>
            <p14:sldId id="358"/>
            <p14:sldId id="568"/>
            <p14:sldId id="620"/>
            <p14:sldId id="625"/>
            <p14:sldId id="621"/>
            <p14:sldId id="623"/>
            <p14:sldId id="624"/>
            <p14:sldId id="626"/>
            <p14:sldId id="622"/>
            <p14:sldId id="628"/>
            <p14:sldId id="629"/>
            <p14:sldId id="630"/>
            <p14:sldId id="631"/>
            <p14:sldId id="632"/>
            <p14:sldId id="633"/>
            <p14:sldId id="638"/>
            <p14:sldId id="639"/>
            <p14:sldId id="635"/>
            <p14:sldId id="637"/>
          </p14:sldIdLst>
        </p14:section>
      </p14:sectionLst>
    </p:ext>
    <p:ext uri="{EFAFB233-063F-42B5-8137-9DF3F51BA10A}">
      <p15:sldGuideLst xmlns:p15="http://schemas.microsoft.com/office/powerpoint/2012/main">
        <p15:guide id="1" orient="horz" pos="238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Ben Gerritsen" initials="BG" lastIdx="13" clrIdx="28">
    <p:extLst/>
  </p:cmAuthor>
  <p:cmAuthor id="1" name="Chris Bolton" initials="CB" lastIdx="6" clrIdx="0">
    <p:extLst/>
  </p:cmAuthor>
  <p:cmAuthor id="30" name="Don Gray" initials="DG [2]" lastIdx="2" clrIdx="29">
    <p:extLst/>
  </p:cmAuthor>
  <p:cmAuthor id="2" name="Bruce Girdwood" initials="BG" lastIdx="1" clrIdx="1">
    <p:extLst/>
  </p:cmAuthor>
  <p:cmAuthor id="31" name="John Blackstock" initials="JB" lastIdx="9" clrIdx="30">
    <p:extLst/>
  </p:cmAuthor>
  <p:cmAuthor id="3" name="Bruce Girdwood" initials="BG [2]" lastIdx="1" clrIdx="2">
    <p:extLst/>
  </p:cmAuthor>
  <p:cmAuthor id="4" name="Bruce Girdwood" initials="BG [3]" lastIdx="1" clrIdx="3">
    <p:extLst/>
  </p:cmAuthor>
  <p:cmAuthor id="5" name="Bruce Girdwood" initials="BG [4]" lastIdx="1" clrIdx="4">
    <p:extLst/>
  </p:cmAuthor>
  <p:cmAuthor id="6" name="Bruce Girdwood" initials="BG [5]" lastIdx="1" clrIdx="5">
    <p:extLst/>
  </p:cmAuthor>
  <p:cmAuthor id="7" name="Bruce Girdwood" initials="BG [6]" lastIdx="1" clrIdx="6">
    <p:extLst/>
  </p:cmAuthor>
  <p:cmAuthor id="8" name="Bruce Girdwood" initials="BG [7]" lastIdx="1" clrIdx="7">
    <p:extLst/>
  </p:cmAuthor>
  <p:cmAuthor id="9" name="Bruce Girdwood" initials="BG [5] [2]" lastIdx="1" clrIdx="8">
    <p:extLst/>
  </p:cmAuthor>
  <p:cmAuthor id="10" name="Bruce Girdwood" initials="BG [4] [2]" lastIdx="1" clrIdx="9">
    <p:extLst/>
  </p:cmAuthor>
  <p:cmAuthor id="11" name="Bruce Girdwood" initials="BG [8]" lastIdx="1" clrIdx="10">
    <p:extLst/>
  </p:cmAuthor>
  <p:cmAuthor id="12" name="Bruce Girdwood" initials="BG [5] [3]" lastIdx="1" clrIdx="11">
    <p:extLst/>
  </p:cmAuthor>
  <p:cmAuthor id="13" name="Bruce Girdwood" initials="BG [4] [3]" lastIdx="1" clrIdx="12">
    <p:extLst/>
  </p:cmAuthor>
  <p:cmAuthor id="14" name="Bruce Girdwood" initials="BG [9]" lastIdx="0" clrIdx="13">
    <p:extLst/>
  </p:cmAuthor>
  <p:cmAuthor id="15" name="Bruce Girdwood" initials="BG [10]" lastIdx="1" clrIdx="14">
    <p:extLst/>
  </p:cmAuthor>
  <p:cmAuthor id="16" name="Bruce Girdwood" initials="BG [11]" lastIdx="1" clrIdx="15">
    <p:extLst/>
  </p:cmAuthor>
  <p:cmAuthor id="17" name="Bruce Girdwood" initials="BG [12]" lastIdx="1" clrIdx="16">
    <p:extLst/>
  </p:cmAuthor>
  <p:cmAuthor id="18" name="Bruce Girdwood" initials="BG [13]" lastIdx="1" clrIdx="17">
    <p:extLst/>
  </p:cmAuthor>
  <p:cmAuthor id="19" name="Bruce Girdwood" initials="BG [12] [2]" lastIdx="1" clrIdx="18">
    <p:extLst/>
  </p:cmAuthor>
  <p:cmAuthor id="20" name="Bruce Girdwood" initials="BG [12] [3]" lastIdx="1" clrIdx="19">
    <p:extLst/>
  </p:cmAuthor>
  <p:cmAuthor id="21" name="Bruce Girdwood" initials="BG [12] [3] [2]" lastIdx="1" clrIdx="20">
    <p:extLst/>
  </p:cmAuthor>
  <p:cmAuthor id="22" name="Bruce Girdwood" initials="BG [12] [3] [3]" lastIdx="1" clrIdx="21">
    <p:extLst/>
  </p:cmAuthor>
  <p:cmAuthor id="23" name="Bruce Girdwood" initials="BG [14]" lastIdx="1" clrIdx="22">
    <p:extLst/>
  </p:cmAuthor>
  <p:cmAuthor id="24" name="Bruce Girdwood" initials="BG [15]" lastIdx="1" clrIdx="23">
    <p:extLst/>
  </p:cmAuthor>
  <p:cmAuthor id="25" name="Bruce Girdwood" initials="BG [16]" lastIdx="1" clrIdx="24">
    <p:extLst/>
  </p:cmAuthor>
  <p:cmAuthor id="26" name="Bruce Girdwood" initials="BG [16] [2]" lastIdx="1" clrIdx="25">
    <p:extLst/>
  </p:cmAuthor>
  <p:cmAuthor id="27" name="Bruce Girdwood" initials="BG [17]" lastIdx="1" clrIdx="26">
    <p:extLst/>
  </p:cmAuthor>
  <p:cmAuthor id="28" name="Don Gray" initials="DG" lastIdx="3" clrIdx="27">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3A1"/>
    <a:srgbClr val="FFFFFF"/>
    <a:srgbClr val="524B48"/>
    <a:srgbClr val="6184B9"/>
    <a:srgbClr val="FFD400"/>
    <a:srgbClr val="2B528E"/>
    <a:srgbClr val="5E831B"/>
    <a:srgbClr val="3B4042"/>
    <a:srgbClr val="8035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747" autoAdjust="0"/>
    <p:restoredTop sz="96370" autoAdjust="0"/>
  </p:normalViewPr>
  <p:slideViewPr>
    <p:cSldViewPr snapToGrid="0">
      <p:cViewPr varScale="1">
        <p:scale>
          <a:sx n="62" d="100"/>
          <a:sy n="62" d="100"/>
        </p:scale>
        <p:origin x="1432" y="36"/>
      </p:cViewPr>
      <p:guideLst>
        <p:guide orient="horz" pos="2382"/>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440" tIns="45720" rIns="91440" bIns="45720" rtlCol="0"/>
          <a:lstStyle>
            <a:lvl1pPr algn="l">
              <a:defRPr sz="1200"/>
            </a:lvl1pPr>
          </a:lstStyle>
          <a:p>
            <a:r>
              <a:rPr lang="en-NZ"/>
              <a:t>SUBJECT TO CONSULTATION</a:t>
            </a:r>
          </a:p>
        </p:txBody>
      </p:sp>
      <p:sp>
        <p:nvSpPr>
          <p:cNvPr id="3" name="Date Placeholder 2"/>
          <p:cNvSpPr>
            <a:spLocks noGrp="1"/>
          </p:cNvSpPr>
          <p:nvPr>
            <p:ph type="dt" sz="quarter" idx="1"/>
          </p:nvPr>
        </p:nvSpPr>
        <p:spPr>
          <a:xfrm>
            <a:off x="3850445" y="1"/>
            <a:ext cx="2945659" cy="496332"/>
          </a:xfrm>
          <a:prstGeom prst="rect">
            <a:avLst/>
          </a:prstGeom>
        </p:spPr>
        <p:txBody>
          <a:bodyPr vert="horz" lIns="91440" tIns="45720" rIns="91440" bIns="45720" rtlCol="0"/>
          <a:lstStyle>
            <a:lvl1pPr algn="r">
              <a:defRPr sz="1200"/>
            </a:lvl1pPr>
          </a:lstStyle>
          <a:p>
            <a:fld id="{2C2D6816-286C-4DE8-AF47-AAEE9C11C071}" type="datetimeFigureOut">
              <a:rPr lang="en-NZ" smtClean="0"/>
              <a:t>8/11/2017</a:t>
            </a:fld>
            <a:endParaRPr lang="en-NZ"/>
          </a:p>
        </p:txBody>
      </p:sp>
      <p:sp>
        <p:nvSpPr>
          <p:cNvPr id="4" name="Footer Placeholder 3"/>
          <p:cNvSpPr>
            <a:spLocks noGrp="1"/>
          </p:cNvSpPr>
          <p:nvPr>
            <p:ph type="ftr" sz="quarter" idx="2"/>
          </p:nvPr>
        </p:nvSpPr>
        <p:spPr>
          <a:xfrm>
            <a:off x="2" y="9428585"/>
            <a:ext cx="2945659" cy="49633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5" y="9428585"/>
            <a:ext cx="2945659" cy="496332"/>
          </a:xfrm>
          <a:prstGeom prst="rect">
            <a:avLst/>
          </a:prstGeom>
        </p:spPr>
        <p:txBody>
          <a:bodyPr vert="horz" lIns="91440" tIns="45720" rIns="91440" bIns="45720" rtlCol="0" anchor="b"/>
          <a:lstStyle>
            <a:lvl1pPr algn="r">
              <a:defRPr sz="1200"/>
            </a:lvl1pPr>
          </a:lstStyle>
          <a:p>
            <a:fld id="{58FBC06A-6E73-443C-B63C-F1A64ECE6A76}" type="slidenum">
              <a:rPr lang="en-NZ" smtClean="0"/>
              <a:t>‹#›</a:t>
            </a:fld>
            <a:endParaRPr lang="en-NZ"/>
          </a:p>
        </p:txBody>
      </p:sp>
    </p:spTree>
    <p:extLst>
      <p:ext uri="{BB962C8B-B14F-4D97-AF65-F5344CB8AC3E}">
        <p14:creationId xmlns:p14="http://schemas.microsoft.com/office/powerpoint/2010/main" val="3393662539"/>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440" tIns="45720" rIns="91440" bIns="45720" rtlCol="0"/>
          <a:lstStyle>
            <a:lvl1pPr algn="l">
              <a:defRPr sz="1200"/>
            </a:lvl1pPr>
          </a:lstStyle>
          <a:p>
            <a:r>
              <a:rPr lang="en-NZ"/>
              <a:t>SUBJECT TO CONSULTATION</a:t>
            </a:r>
          </a:p>
        </p:txBody>
      </p:sp>
      <p:sp>
        <p:nvSpPr>
          <p:cNvPr id="3" name="Date Placeholder 2"/>
          <p:cNvSpPr>
            <a:spLocks noGrp="1"/>
          </p:cNvSpPr>
          <p:nvPr>
            <p:ph type="dt" idx="1"/>
          </p:nvPr>
        </p:nvSpPr>
        <p:spPr>
          <a:xfrm>
            <a:off x="3850445" y="1"/>
            <a:ext cx="2945659" cy="496332"/>
          </a:xfrm>
          <a:prstGeom prst="rect">
            <a:avLst/>
          </a:prstGeom>
        </p:spPr>
        <p:txBody>
          <a:bodyPr vert="horz" lIns="91440" tIns="45720" rIns="91440" bIns="45720" rtlCol="0"/>
          <a:lstStyle>
            <a:lvl1pPr algn="r">
              <a:defRPr sz="1200"/>
            </a:lvl1pPr>
          </a:lstStyle>
          <a:p>
            <a:fld id="{45B47486-765F-4EB5-A3AC-C6ACB5DEB9E1}" type="datetimeFigureOut">
              <a:rPr lang="en-NZ" smtClean="0"/>
              <a:pPr/>
              <a:t>8/11/2017</a:t>
            </a:fld>
            <a:endParaRPr lang="en-NZ"/>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5"/>
            <a:ext cx="5438140" cy="4466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2" y="9428585"/>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5" y="9428585"/>
            <a:ext cx="2945659" cy="496332"/>
          </a:xfrm>
          <a:prstGeom prst="rect">
            <a:avLst/>
          </a:prstGeom>
        </p:spPr>
        <p:txBody>
          <a:bodyPr vert="horz" lIns="91440" tIns="45720" rIns="91440" bIns="45720" rtlCol="0" anchor="b"/>
          <a:lstStyle>
            <a:lvl1pPr algn="r">
              <a:defRPr sz="1200"/>
            </a:lvl1pPr>
          </a:lstStyle>
          <a:p>
            <a:fld id="{837868AB-3D6E-4BA2-9CEE-7593714964C7}" type="slidenum">
              <a:rPr lang="en-NZ" smtClean="0"/>
              <a:pPr/>
              <a:t>‹#›</a:t>
            </a:fld>
            <a:endParaRPr lang="en-NZ"/>
          </a:p>
        </p:txBody>
      </p:sp>
    </p:spTree>
    <p:extLst>
      <p:ext uri="{BB962C8B-B14F-4D97-AF65-F5344CB8AC3E}">
        <p14:creationId xmlns:p14="http://schemas.microsoft.com/office/powerpoint/2010/main" val="104724915"/>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4538"/>
            <a:ext cx="5264150" cy="37226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37868AB-3D6E-4BA2-9CEE-7593714964C7}" type="slidenum">
              <a:rPr lang="en-NZ" smtClean="0"/>
              <a:pPr/>
              <a:t>1</a:t>
            </a:fld>
            <a:endParaRPr lang="en-NZ"/>
          </a:p>
        </p:txBody>
      </p:sp>
    </p:spTree>
    <p:extLst>
      <p:ext uri="{BB962C8B-B14F-4D97-AF65-F5344CB8AC3E}">
        <p14:creationId xmlns:p14="http://schemas.microsoft.com/office/powerpoint/2010/main" val="4083650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2001" y="734219"/>
            <a:ext cx="9828000" cy="399641"/>
          </a:xfrm>
        </p:spPr>
        <p:txBody>
          <a:bodyPr/>
          <a:lstStyle>
            <a:lvl1pPr>
              <a:lnSpc>
                <a:spcPts val="3000"/>
              </a:lnSpc>
              <a:defRPr sz="3000" baseline="0">
                <a:solidFill>
                  <a:schemeClr val="bg1"/>
                </a:solidFill>
              </a:defRPr>
            </a:lvl1pPr>
          </a:lstStyle>
          <a:p>
            <a:r>
              <a:rPr lang="en-NZ" noProof="0" dirty="0"/>
              <a:t>First Gas Presentation Title</a:t>
            </a:r>
          </a:p>
        </p:txBody>
      </p:sp>
      <p:sp>
        <p:nvSpPr>
          <p:cNvPr id="3" name="Subtitle 2"/>
          <p:cNvSpPr>
            <a:spLocks noGrp="1"/>
          </p:cNvSpPr>
          <p:nvPr>
            <p:ph type="subTitle" idx="1" hasCustomPrompt="1"/>
          </p:nvPr>
        </p:nvSpPr>
        <p:spPr>
          <a:xfrm>
            <a:off x="432001"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bg1"/>
                </a:solidFill>
              </a:defRPr>
            </a:lvl1pPr>
            <a:lvl2pPr marL="521540" indent="0" algn="ctr">
              <a:buNone/>
              <a:defRPr>
                <a:solidFill>
                  <a:schemeClr val="tx1">
                    <a:tint val="75000"/>
                  </a:schemeClr>
                </a:solidFill>
              </a:defRPr>
            </a:lvl2pPr>
            <a:lvl3pPr marL="1043080" indent="0" algn="ctr">
              <a:buNone/>
              <a:defRPr>
                <a:solidFill>
                  <a:schemeClr val="tx1">
                    <a:tint val="75000"/>
                  </a:schemeClr>
                </a:solidFill>
              </a:defRPr>
            </a:lvl3pPr>
            <a:lvl4pPr marL="1564620" indent="0" algn="ctr">
              <a:buNone/>
              <a:defRPr>
                <a:solidFill>
                  <a:schemeClr val="tx1">
                    <a:tint val="75000"/>
                  </a:schemeClr>
                </a:solidFill>
              </a:defRPr>
            </a:lvl4pPr>
            <a:lvl5pPr marL="2086160" indent="0" algn="ctr">
              <a:buNone/>
              <a:defRPr>
                <a:solidFill>
                  <a:schemeClr val="tx1">
                    <a:tint val="75000"/>
                  </a:schemeClr>
                </a:solidFill>
              </a:defRPr>
            </a:lvl5pPr>
            <a:lvl6pPr marL="2607700" indent="0" algn="ctr">
              <a:buNone/>
              <a:defRPr>
                <a:solidFill>
                  <a:schemeClr val="tx1">
                    <a:tint val="75000"/>
                  </a:schemeClr>
                </a:solidFill>
              </a:defRPr>
            </a:lvl6pPr>
            <a:lvl7pPr marL="3129240" indent="0" algn="ctr">
              <a:buNone/>
              <a:defRPr>
                <a:solidFill>
                  <a:schemeClr val="tx1">
                    <a:tint val="75000"/>
                  </a:schemeClr>
                </a:solidFill>
              </a:defRPr>
            </a:lvl7pPr>
            <a:lvl8pPr marL="3650780" indent="0" algn="ctr">
              <a:buNone/>
              <a:defRPr>
                <a:solidFill>
                  <a:schemeClr val="tx1">
                    <a:tint val="75000"/>
                  </a:schemeClr>
                </a:solidFill>
              </a:defRPr>
            </a:lvl8pPr>
            <a:lvl9pPr marL="4172320" indent="0" algn="ctr">
              <a:buNone/>
              <a:defRPr>
                <a:solidFill>
                  <a:schemeClr val="tx1">
                    <a:tint val="75000"/>
                  </a:schemeClr>
                </a:solidFill>
              </a:defRPr>
            </a:lvl9pPr>
          </a:lstStyle>
          <a:p>
            <a:r>
              <a:rPr lang="en-NZ" noProof="0" dirty="0"/>
              <a:t>Presenter’s Name</a:t>
            </a:r>
          </a:p>
        </p:txBody>
      </p:sp>
      <p:sp>
        <p:nvSpPr>
          <p:cNvPr id="8" name="Text Placeholder 7"/>
          <p:cNvSpPr>
            <a:spLocks noGrp="1"/>
          </p:cNvSpPr>
          <p:nvPr>
            <p:ph type="body" sz="quarter" idx="10" hasCustomPrompt="1"/>
          </p:nvPr>
        </p:nvSpPr>
        <p:spPr>
          <a:xfrm>
            <a:off x="432000" y="6949990"/>
            <a:ext cx="9360000" cy="198458"/>
          </a:xfrm>
          <a:prstGeom prst="rect">
            <a:avLst/>
          </a:prstGeom>
        </p:spPr>
        <p:txBody>
          <a:bodyPr lIns="0">
            <a:noAutofit/>
          </a:bodyPr>
          <a:lstStyle>
            <a:lvl1pPr marL="0" indent="0">
              <a:buNone/>
              <a:defRPr sz="1300" b="1" baseline="0">
                <a:solidFill>
                  <a:schemeClr val="bg1"/>
                </a:solidFill>
              </a:defRPr>
            </a:lvl1pPr>
            <a:lvl2pPr marL="205330" indent="0">
              <a:buNone/>
              <a:defRPr sz="1300"/>
            </a:lvl2pPr>
            <a:lvl3pPr marL="410662" indent="0">
              <a:buNone/>
              <a:defRPr sz="1300"/>
            </a:lvl3pPr>
            <a:lvl4pPr marL="615992" indent="0">
              <a:buNone/>
              <a:defRPr sz="1300"/>
            </a:lvl4pPr>
            <a:lvl5pPr marL="821323" indent="0">
              <a:buNone/>
              <a:defRPr sz="1300"/>
            </a:lvl5pPr>
          </a:lstStyle>
          <a:p>
            <a:pPr lvl="0"/>
            <a:r>
              <a:rPr lang="en-NZ" noProof="0" dirty="0"/>
              <a:t>First Gas / Date</a:t>
            </a:r>
          </a:p>
        </p:txBody>
      </p:sp>
      <p:cxnSp>
        <p:nvCxnSpPr>
          <p:cNvPr id="5" name="Straight Connector 4"/>
          <p:cNvCxnSpPr/>
          <p:nvPr userDrawn="1"/>
        </p:nvCxnSpPr>
        <p:spPr>
          <a:xfrm>
            <a:off x="432001" y="7309023"/>
            <a:ext cx="9828000"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293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3" name="Subtitle 2"/>
          <p:cNvSpPr>
            <a:spLocks noGrp="1"/>
          </p:cNvSpPr>
          <p:nvPr>
            <p:ph type="subTitle" idx="4294967295"/>
          </p:nvPr>
        </p:nvSpPr>
        <p:spPr>
          <a:xfrm>
            <a:off x="0" y="1548383"/>
            <a:ext cx="10693400" cy="576064"/>
          </a:xfrm>
          <a:prstGeom prst="rect">
            <a:avLst/>
          </a:prstGeom>
        </p:spPr>
        <p:txBody>
          <a:bodyPr>
            <a:normAutofit/>
          </a:bodyPr>
          <a:lstStyle>
            <a:lvl1pPr marL="0" indent="0" algn="ctr">
              <a:spcBef>
                <a:spcPts val="0"/>
              </a:spcBef>
              <a:buFontTx/>
              <a:buNone/>
              <a:defRPr/>
            </a:lvl1pPr>
          </a:lstStyle>
          <a:p>
            <a:pPr algn="ctr"/>
            <a:endParaRPr lang="en-NZ" sz="2000" dirty="0">
              <a:solidFill>
                <a:schemeClr val="accent6">
                  <a:lumMod val="50000"/>
                </a:schemeClr>
              </a:solidFill>
            </a:endParaRPr>
          </a:p>
        </p:txBody>
      </p:sp>
    </p:spTree>
    <p:extLst>
      <p:ext uri="{BB962C8B-B14F-4D97-AF65-F5344CB8AC3E}">
        <p14:creationId xmlns:p14="http://schemas.microsoft.com/office/powerpoint/2010/main" val="303331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6"/>
            <a:ext cx="9089390" cy="1620771"/>
          </a:xfrm>
        </p:spPr>
        <p:txBody>
          <a:bodyPr/>
          <a:lstStyle/>
          <a:p>
            <a:r>
              <a:rPr lang="en-US"/>
              <a:t>Click to edit Master title style</a:t>
            </a:r>
            <a:endParaRPr lang="en-NZ"/>
          </a:p>
        </p:txBody>
      </p:sp>
      <p:sp>
        <p:nvSpPr>
          <p:cNvPr id="3" name="Subtitle 2"/>
          <p:cNvSpPr>
            <a:spLocks noGrp="1"/>
          </p:cNvSpPr>
          <p:nvPr>
            <p:ph type="subTitle" idx="1"/>
          </p:nvPr>
        </p:nvSpPr>
        <p:spPr>
          <a:xfrm>
            <a:off x="1604011" y="4284718"/>
            <a:ext cx="7485380" cy="1932323"/>
          </a:xfrm>
          <a:prstGeom prst="rect">
            <a:avLst/>
          </a:prstGeom>
        </p:spPr>
        <p:txBody>
          <a:bodyPr lIns="99569" tIns="49785" rIns="99569" bIns="49785"/>
          <a:lstStyle>
            <a:lvl1pPr marL="0" indent="0" algn="ctr">
              <a:buNone/>
              <a:defRPr>
                <a:solidFill>
                  <a:schemeClr val="tx1">
                    <a:tint val="75000"/>
                  </a:schemeClr>
                </a:solidFill>
              </a:defRPr>
            </a:lvl1pPr>
            <a:lvl2pPr marL="521495" indent="0" algn="ctr">
              <a:buNone/>
              <a:defRPr>
                <a:solidFill>
                  <a:schemeClr val="tx1">
                    <a:tint val="75000"/>
                  </a:schemeClr>
                </a:solidFill>
              </a:defRPr>
            </a:lvl2pPr>
            <a:lvl3pPr marL="1042990" indent="0" algn="ctr">
              <a:buNone/>
              <a:defRPr>
                <a:solidFill>
                  <a:schemeClr val="tx1">
                    <a:tint val="75000"/>
                  </a:schemeClr>
                </a:solidFill>
              </a:defRPr>
            </a:lvl3pPr>
            <a:lvl4pPr marL="1564485" indent="0" algn="ctr">
              <a:buNone/>
              <a:defRPr>
                <a:solidFill>
                  <a:schemeClr val="tx1">
                    <a:tint val="75000"/>
                  </a:schemeClr>
                </a:solidFill>
              </a:defRPr>
            </a:lvl4pPr>
            <a:lvl5pPr marL="2085979" indent="0" algn="ctr">
              <a:buNone/>
              <a:defRPr>
                <a:solidFill>
                  <a:schemeClr val="tx1">
                    <a:tint val="75000"/>
                  </a:schemeClr>
                </a:solidFill>
              </a:defRPr>
            </a:lvl5pPr>
            <a:lvl6pPr marL="2607474" indent="0" algn="ctr">
              <a:buNone/>
              <a:defRPr>
                <a:solidFill>
                  <a:schemeClr val="tx1">
                    <a:tint val="75000"/>
                  </a:schemeClr>
                </a:solidFill>
              </a:defRPr>
            </a:lvl6pPr>
            <a:lvl7pPr marL="3128968" indent="0" algn="ctr">
              <a:buNone/>
              <a:defRPr>
                <a:solidFill>
                  <a:schemeClr val="tx1">
                    <a:tint val="75000"/>
                  </a:schemeClr>
                </a:solidFill>
              </a:defRPr>
            </a:lvl7pPr>
            <a:lvl8pPr marL="3650463" indent="0" algn="ctr">
              <a:buNone/>
              <a:defRPr>
                <a:solidFill>
                  <a:schemeClr val="tx1">
                    <a:tint val="75000"/>
                  </a:schemeClr>
                </a:solidFill>
              </a:defRPr>
            </a:lvl8pPr>
            <a:lvl9pPr marL="4171958"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a:xfrm>
            <a:off x="534671" y="7008174"/>
            <a:ext cx="2495127" cy="402567"/>
          </a:xfrm>
          <a:prstGeom prst="rect">
            <a:avLst/>
          </a:prstGeom>
        </p:spPr>
        <p:txBody>
          <a:bodyPr lIns="99569" tIns="49785" rIns="99569" bIns="49785"/>
          <a:lstStyle/>
          <a:p>
            <a:endParaRPr lang="en-NZ"/>
          </a:p>
        </p:txBody>
      </p:sp>
      <p:sp>
        <p:nvSpPr>
          <p:cNvPr id="5" name="Footer Placeholder 4"/>
          <p:cNvSpPr>
            <a:spLocks noGrp="1"/>
          </p:cNvSpPr>
          <p:nvPr>
            <p:ph type="ftr" sz="quarter" idx="11"/>
          </p:nvPr>
        </p:nvSpPr>
        <p:spPr>
          <a:xfrm>
            <a:off x="3653579" y="7008174"/>
            <a:ext cx="3386243" cy="402567"/>
          </a:xfrm>
          <a:prstGeom prst="rect">
            <a:avLst/>
          </a:prstGeom>
        </p:spPr>
        <p:txBody>
          <a:bodyPr lIns="99569" tIns="49785" rIns="99569" bIns="49785"/>
          <a:lstStyle/>
          <a:p>
            <a:endParaRPr lang="en-NZ"/>
          </a:p>
        </p:txBody>
      </p:sp>
      <p:sp>
        <p:nvSpPr>
          <p:cNvPr id="6" name="Slide Number Placeholder 5"/>
          <p:cNvSpPr>
            <a:spLocks noGrp="1"/>
          </p:cNvSpPr>
          <p:nvPr>
            <p:ph type="sldNum" sz="quarter" idx="12"/>
          </p:nvPr>
        </p:nvSpPr>
        <p:spPr>
          <a:xfrm>
            <a:off x="7663604" y="7008174"/>
            <a:ext cx="2495127" cy="402567"/>
          </a:xfrm>
          <a:prstGeom prst="rect">
            <a:avLst/>
          </a:prstGeom>
        </p:spPr>
        <p:txBody>
          <a:bodyPr lIns="99569" tIns="49785" rIns="99569" bIns="49785"/>
          <a:lstStyle/>
          <a:p>
            <a:fld id="{6024287E-C819-4B81-ADE4-C836522F99EB}"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10" hasCustomPrompt="1"/>
          </p:nvPr>
        </p:nvSpPr>
        <p:spPr>
          <a:xfrm>
            <a:off x="432000" y="6949990"/>
            <a:ext cx="9360000" cy="198458"/>
          </a:xfrm>
          <a:prstGeom prst="rect">
            <a:avLst/>
          </a:prstGeom>
        </p:spPr>
        <p:txBody>
          <a:bodyPr lIns="0">
            <a:noAutofit/>
          </a:bodyPr>
          <a:lstStyle>
            <a:lvl1pPr marL="0" indent="0">
              <a:buNone/>
              <a:defRPr sz="1300" b="1">
                <a:solidFill>
                  <a:schemeClr val="bg1"/>
                </a:solidFill>
              </a:defRPr>
            </a:lvl1pPr>
            <a:lvl2pPr marL="205330" indent="0">
              <a:buNone/>
              <a:defRPr sz="1300"/>
            </a:lvl2pPr>
            <a:lvl3pPr marL="410662" indent="0">
              <a:buNone/>
              <a:defRPr sz="1300"/>
            </a:lvl3pPr>
            <a:lvl4pPr marL="615992" indent="0">
              <a:buNone/>
              <a:defRPr sz="1300"/>
            </a:lvl4pPr>
            <a:lvl5pPr marL="821323" indent="0">
              <a:buNone/>
              <a:defRPr sz="1300"/>
            </a:lvl5pPr>
          </a:lstStyle>
          <a:p>
            <a:pPr lvl="0"/>
            <a:r>
              <a:rPr lang="en-NZ" noProof="0" dirty="0"/>
              <a:t>First Gas / Date</a:t>
            </a:r>
          </a:p>
        </p:txBody>
      </p:sp>
      <p:cxnSp>
        <p:nvCxnSpPr>
          <p:cNvPr id="10" name="Straight Connector 9"/>
          <p:cNvCxnSpPr/>
          <p:nvPr userDrawn="1"/>
        </p:nvCxnSpPr>
        <p:spPr>
          <a:xfrm>
            <a:off x="432001" y="7309023"/>
            <a:ext cx="9828000"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hasCustomPrompt="1"/>
          </p:nvPr>
        </p:nvSpPr>
        <p:spPr>
          <a:xfrm>
            <a:off x="432001" y="734219"/>
            <a:ext cx="9828000" cy="399641"/>
          </a:xfrm>
        </p:spPr>
        <p:txBody>
          <a:bodyPr/>
          <a:lstStyle>
            <a:lvl1pPr>
              <a:lnSpc>
                <a:spcPts val="3000"/>
              </a:lnSpc>
              <a:defRPr sz="3000" baseline="0">
                <a:solidFill>
                  <a:schemeClr val="tx1"/>
                </a:solidFill>
              </a:defRPr>
            </a:lvl1pPr>
          </a:lstStyle>
          <a:p>
            <a:r>
              <a:rPr lang="en-NZ" noProof="0" dirty="0"/>
              <a:t>First Gas Presentation Title</a:t>
            </a:r>
          </a:p>
        </p:txBody>
      </p:sp>
      <p:sp>
        <p:nvSpPr>
          <p:cNvPr id="11" name="Subtitle 2"/>
          <p:cNvSpPr>
            <a:spLocks noGrp="1"/>
          </p:cNvSpPr>
          <p:nvPr>
            <p:ph type="subTitle" idx="1" hasCustomPrompt="1"/>
          </p:nvPr>
        </p:nvSpPr>
        <p:spPr>
          <a:xfrm>
            <a:off x="432001"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tx1"/>
                </a:solidFill>
              </a:defRPr>
            </a:lvl1pPr>
            <a:lvl2pPr marL="521540" indent="0" algn="ctr">
              <a:buNone/>
              <a:defRPr>
                <a:solidFill>
                  <a:schemeClr val="tx1">
                    <a:tint val="75000"/>
                  </a:schemeClr>
                </a:solidFill>
              </a:defRPr>
            </a:lvl2pPr>
            <a:lvl3pPr marL="1043080" indent="0" algn="ctr">
              <a:buNone/>
              <a:defRPr>
                <a:solidFill>
                  <a:schemeClr val="tx1">
                    <a:tint val="75000"/>
                  </a:schemeClr>
                </a:solidFill>
              </a:defRPr>
            </a:lvl3pPr>
            <a:lvl4pPr marL="1564620" indent="0" algn="ctr">
              <a:buNone/>
              <a:defRPr>
                <a:solidFill>
                  <a:schemeClr val="tx1">
                    <a:tint val="75000"/>
                  </a:schemeClr>
                </a:solidFill>
              </a:defRPr>
            </a:lvl4pPr>
            <a:lvl5pPr marL="2086160" indent="0" algn="ctr">
              <a:buNone/>
              <a:defRPr>
                <a:solidFill>
                  <a:schemeClr val="tx1">
                    <a:tint val="75000"/>
                  </a:schemeClr>
                </a:solidFill>
              </a:defRPr>
            </a:lvl5pPr>
            <a:lvl6pPr marL="2607700" indent="0" algn="ctr">
              <a:buNone/>
              <a:defRPr>
                <a:solidFill>
                  <a:schemeClr val="tx1">
                    <a:tint val="75000"/>
                  </a:schemeClr>
                </a:solidFill>
              </a:defRPr>
            </a:lvl6pPr>
            <a:lvl7pPr marL="3129240" indent="0" algn="ctr">
              <a:buNone/>
              <a:defRPr>
                <a:solidFill>
                  <a:schemeClr val="tx1">
                    <a:tint val="75000"/>
                  </a:schemeClr>
                </a:solidFill>
              </a:defRPr>
            </a:lvl7pPr>
            <a:lvl8pPr marL="3650780" indent="0" algn="ctr">
              <a:buNone/>
              <a:defRPr>
                <a:solidFill>
                  <a:schemeClr val="tx1">
                    <a:tint val="75000"/>
                  </a:schemeClr>
                </a:solidFill>
              </a:defRPr>
            </a:lvl8pPr>
            <a:lvl9pPr marL="4172320" indent="0" algn="ctr">
              <a:buNone/>
              <a:defRPr>
                <a:solidFill>
                  <a:schemeClr val="tx1">
                    <a:tint val="75000"/>
                  </a:schemeClr>
                </a:solidFill>
              </a:defRPr>
            </a:lvl9pPr>
          </a:lstStyle>
          <a:p>
            <a:r>
              <a:rPr lang="en-NZ" noProof="0" dirty="0"/>
              <a:t>Presenter’s Name</a:t>
            </a:r>
          </a:p>
        </p:txBody>
      </p:sp>
    </p:spTree>
    <p:extLst>
      <p:ext uri="{BB962C8B-B14F-4D97-AF65-F5344CB8AC3E}">
        <p14:creationId xmlns:p14="http://schemas.microsoft.com/office/powerpoint/2010/main" val="32896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10" hasCustomPrompt="1"/>
          </p:nvPr>
        </p:nvSpPr>
        <p:spPr>
          <a:xfrm>
            <a:off x="432000" y="6949990"/>
            <a:ext cx="9360000" cy="198458"/>
          </a:xfrm>
          <a:prstGeom prst="rect">
            <a:avLst/>
          </a:prstGeom>
        </p:spPr>
        <p:txBody>
          <a:bodyPr lIns="0">
            <a:noAutofit/>
          </a:bodyPr>
          <a:lstStyle>
            <a:lvl1pPr marL="0" indent="0">
              <a:buNone/>
              <a:defRPr sz="1300" b="1">
                <a:solidFill>
                  <a:schemeClr val="bg1"/>
                </a:solidFill>
              </a:defRPr>
            </a:lvl1pPr>
            <a:lvl2pPr marL="205330" indent="0">
              <a:buNone/>
              <a:defRPr sz="1300"/>
            </a:lvl2pPr>
            <a:lvl3pPr marL="410662" indent="0">
              <a:buNone/>
              <a:defRPr sz="1300"/>
            </a:lvl3pPr>
            <a:lvl4pPr marL="615992" indent="0">
              <a:buNone/>
              <a:defRPr sz="1300"/>
            </a:lvl4pPr>
            <a:lvl5pPr marL="821323" indent="0">
              <a:buNone/>
              <a:defRPr sz="1300"/>
            </a:lvl5pPr>
          </a:lstStyle>
          <a:p>
            <a:pPr lvl="0"/>
            <a:r>
              <a:rPr lang="en-NZ" noProof="0" dirty="0"/>
              <a:t>First Gas / Date</a:t>
            </a:r>
          </a:p>
          <a:p>
            <a:pPr lvl="0"/>
            <a:endParaRPr lang="en-NZ" noProof="0" dirty="0"/>
          </a:p>
        </p:txBody>
      </p:sp>
      <p:cxnSp>
        <p:nvCxnSpPr>
          <p:cNvPr id="10" name="Straight Connector 9"/>
          <p:cNvCxnSpPr/>
          <p:nvPr userDrawn="1"/>
        </p:nvCxnSpPr>
        <p:spPr>
          <a:xfrm>
            <a:off x="432001" y="7309023"/>
            <a:ext cx="9828000"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hasCustomPrompt="1"/>
          </p:nvPr>
        </p:nvSpPr>
        <p:spPr>
          <a:xfrm>
            <a:off x="432001" y="734219"/>
            <a:ext cx="9828000" cy="399641"/>
          </a:xfrm>
        </p:spPr>
        <p:txBody>
          <a:bodyPr/>
          <a:lstStyle>
            <a:lvl1pPr>
              <a:lnSpc>
                <a:spcPts val="3000"/>
              </a:lnSpc>
              <a:defRPr sz="3000" baseline="0">
                <a:solidFill>
                  <a:schemeClr val="bg1"/>
                </a:solidFill>
              </a:defRPr>
            </a:lvl1pPr>
          </a:lstStyle>
          <a:p>
            <a:r>
              <a:rPr lang="en-NZ" noProof="0" dirty="0"/>
              <a:t>First Gas Presentation Title</a:t>
            </a:r>
          </a:p>
        </p:txBody>
      </p:sp>
      <p:sp>
        <p:nvSpPr>
          <p:cNvPr id="11" name="Subtitle 2"/>
          <p:cNvSpPr>
            <a:spLocks noGrp="1"/>
          </p:cNvSpPr>
          <p:nvPr>
            <p:ph type="subTitle" idx="1" hasCustomPrompt="1"/>
          </p:nvPr>
        </p:nvSpPr>
        <p:spPr>
          <a:xfrm>
            <a:off x="432001"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bg1"/>
                </a:solidFill>
              </a:defRPr>
            </a:lvl1pPr>
            <a:lvl2pPr marL="521540" indent="0" algn="ctr">
              <a:buNone/>
              <a:defRPr>
                <a:solidFill>
                  <a:schemeClr val="tx1">
                    <a:tint val="75000"/>
                  </a:schemeClr>
                </a:solidFill>
              </a:defRPr>
            </a:lvl2pPr>
            <a:lvl3pPr marL="1043080" indent="0" algn="ctr">
              <a:buNone/>
              <a:defRPr>
                <a:solidFill>
                  <a:schemeClr val="tx1">
                    <a:tint val="75000"/>
                  </a:schemeClr>
                </a:solidFill>
              </a:defRPr>
            </a:lvl3pPr>
            <a:lvl4pPr marL="1564620" indent="0" algn="ctr">
              <a:buNone/>
              <a:defRPr>
                <a:solidFill>
                  <a:schemeClr val="tx1">
                    <a:tint val="75000"/>
                  </a:schemeClr>
                </a:solidFill>
              </a:defRPr>
            </a:lvl4pPr>
            <a:lvl5pPr marL="2086160" indent="0" algn="ctr">
              <a:buNone/>
              <a:defRPr>
                <a:solidFill>
                  <a:schemeClr val="tx1">
                    <a:tint val="75000"/>
                  </a:schemeClr>
                </a:solidFill>
              </a:defRPr>
            </a:lvl5pPr>
            <a:lvl6pPr marL="2607700" indent="0" algn="ctr">
              <a:buNone/>
              <a:defRPr>
                <a:solidFill>
                  <a:schemeClr val="tx1">
                    <a:tint val="75000"/>
                  </a:schemeClr>
                </a:solidFill>
              </a:defRPr>
            </a:lvl6pPr>
            <a:lvl7pPr marL="3129240" indent="0" algn="ctr">
              <a:buNone/>
              <a:defRPr>
                <a:solidFill>
                  <a:schemeClr val="tx1">
                    <a:tint val="75000"/>
                  </a:schemeClr>
                </a:solidFill>
              </a:defRPr>
            </a:lvl7pPr>
            <a:lvl8pPr marL="3650780" indent="0" algn="ctr">
              <a:buNone/>
              <a:defRPr>
                <a:solidFill>
                  <a:schemeClr val="tx1">
                    <a:tint val="75000"/>
                  </a:schemeClr>
                </a:solidFill>
              </a:defRPr>
            </a:lvl8pPr>
            <a:lvl9pPr marL="4172320" indent="0" algn="ctr">
              <a:buNone/>
              <a:defRPr>
                <a:solidFill>
                  <a:schemeClr val="tx1">
                    <a:tint val="75000"/>
                  </a:schemeClr>
                </a:solidFill>
              </a:defRPr>
            </a:lvl9pPr>
          </a:lstStyle>
          <a:p>
            <a:r>
              <a:rPr lang="en-NZ" noProof="0" dirty="0"/>
              <a:t>Presenter’s Name</a:t>
            </a:r>
          </a:p>
        </p:txBody>
      </p:sp>
    </p:spTree>
    <p:extLst>
      <p:ext uri="{BB962C8B-B14F-4D97-AF65-F5344CB8AC3E}">
        <p14:creationId xmlns:p14="http://schemas.microsoft.com/office/powerpoint/2010/main" val="336558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Sub heading">
    <p:spTree>
      <p:nvGrpSpPr>
        <p:cNvPr id="1" name=""/>
        <p:cNvGrpSpPr/>
        <p:nvPr/>
      </p:nvGrpSpPr>
      <p:grpSpPr>
        <a:xfrm>
          <a:off x="0" y="0"/>
          <a:ext cx="0" cy="0"/>
          <a:chOff x="0" y="0"/>
          <a:chExt cx="0" cy="0"/>
        </a:xfrm>
      </p:grpSpPr>
      <p:sp>
        <p:nvSpPr>
          <p:cNvPr id="2" name="Title 1"/>
          <p:cNvSpPr>
            <a:spLocks noGrp="1"/>
          </p:cNvSpPr>
          <p:nvPr>
            <p:ph type="title"/>
          </p:nvPr>
        </p:nvSpPr>
        <p:spPr>
          <a:xfrm>
            <a:off x="450157" y="476302"/>
            <a:ext cx="7776864" cy="424011"/>
          </a:xfrm>
        </p:spPr>
        <p:txBody>
          <a:bodyPr/>
          <a:lstStyle/>
          <a:p>
            <a:r>
              <a:rPr lang="en-AU"/>
              <a:t>Click to edit Master title style</a:t>
            </a:r>
            <a:endParaRPr lang="en-NZ"/>
          </a:p>
        </p:txBody>
      </p:sp>
      <p:cxnSp>
        <p:nvCxnSpPr>
          <p:cNvPr id="4" name="Straight Connector 3"/>
          <p:cNvCxnSpPr/>
          <p:nvPr userDrawn="1"/>
        </p:nvCxnSpPr>
        <p:spPr>
          <a:xfrm>
            <a:off x="432001" y="7309023"/>
            <a:ext cx="9828000" cy="0"/>
          </a:xfrm>
          <a:prstGeom prst="line">
            <a:avLst/>
          </a:prstGeom>
          <a:ln w="19050" cmpd="sng">
            <a:solidFill>
              <a:srgbClr val="7F7F7F"/>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p:nvPr>
        </p:nvSpPr>
        <p:spPr>
          <a:xfrm>
            <a:off x="452870" y="2162507"/>
            <a:ext cx="9790375" cy="4570453"/>
          </a:xfrm>
          <a:prstGeom prst="rect">
            <a:avLst/>
          </a:prstGeom>
        </p:spPr>
        <p:txBody>
          <a:bodyPr vert="horz"/>
          <a:lstStyle>
            <a:lvl1pPr marL="274644" indent="-274644">
              <a:spcBef>
                <a:spcPts val="1600"/>
              </a:spcBef>
              <a:defRPr sz="2200"/>
            </a:lvl1pPr>
            <a:lvl2pPr marL="630252" indent="-209555">
              <a:spcBef>
                <a:spcPts val="900"/>
              </a:spcBef>
              <a:buFont typeface="Lucida Grande"/>
              <a:buChar char="-"/>
              <a:defRPr sz="2200"/>
            </a:lvl2pPr>
            <a:lvl3pPr marL="990623" indent="-180979">
              <a:spcBef>
                <a:spcPts val="500"/>
              </a:spcBef>
              <a:buFont typeface="Wingdings" charset="2"/>
              <a:buChar char="§"/>
              <a:defRPr sz="2200"/>
            </a:lvl3pPr>
          </a:lstStyle>
          <a:p>
            <a:pPr lvl="0"/>
            <a:r>
              <a:rPr lang="en-AU" dirty="0"/>
              <a:t>Click to edit Master text styles</a:t>
            </a:r>
          </a:p>
          <a:p>
            <a:pPr lvl="1"/>
            <a:r>
              <a:rPr lang="en-AU" dirty="0"/>
              <a:t>Second level</a:t>
            </a:r>
          </a:p>
          <a:p>
            <a:pPr lvl="2"/>
            <a:r>
              <a:rPr lang="en-AU" dirty="0"/>
              <a:t>Third level</a:t>
            </a:r>
          </a:p>
        </p:txBody>
      </p:sp>
      <p:sp>
        <p:nvSpPr>
          <p:cNvPr id="10" name="Text Placeholder 9"/>
          <p:cNvSpPr>
            <a:spLocks noGrp="1"/>
          </p:cNvSpPr>
          <p:nvPr>
            <p:ph type="body" sz="quarter" idx="11"/>
          </p:nvPr>
        </p:nvSpPr>
        <p:spPr>
          <a:xfrm>
            <a:off x="452870" y="1692399"/>
            <a:ext cx="9790375" cy="360040"/>
          </a:xfrm>
          <a:prstGeom prst="rect">
            <a:avLst/>
          </a:prstGeom>
        </p:spPr>
        <p:txBody>
          <a:bodyPr vert="horz"/>
          <a:lstStyle>
            <a:lvl1pPr marL="0" indent="0">
              <a:buNone/>
              <a:defRPr sz="2200" b="1">
                <a:solidFill>
                  <a:schemeClr val="bg1">
                    <a:lumMod val="50000"/>
                  </a:schemeClr>
                </a:solidFill>
              </a:defRPr>
            </a:lvl1pPr>
          </a:lstStyle>
          <a:p>
            <a:pPr lvl="0"/>
            <a:r>
              <a:rPr lang="en-AU"/>
              <a:t>Click to edit Master text styles</a:t>
            </a:r>
          </a:p>
        </p:txBody>
      </p:sp>
      <p:sp>
        <p:nvSpPr>
          <p:cNvPr id="9"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11"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Tree>
    <p:extLst>
      <p:ext uri="{BB962C8B-B14F-4D97-AF65-F5344CB8AC3E}">
        <p14:creationId xmlns:p14="http://schemas.microsoft.com/office/powerpoint/2010/main" val="104460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157" y="476302"/>
            <a:ext cx="7776864" cy="424011"/>
          </a:xfrm>
        </p:spPr>
        <p:txBody>
          <a:bodyPr/>
          <a:lstStyle/>
          <a:p>
            <a:r>
              <a:rPr lang="en-AU"/>
              <a:t>Click to edit Master title style</a:t>
            </a:r>
            <a:endParaRPr lang="en-NZ"/>
          </a:p>
        </p:txBody>
      </p:sp>
      <p:cxnSp>
        <p:nvCxnSpPr>
          <p:cNvPr id="4" name="Straight Connector 3"/>
          <p:cNvCxnSpPr/>
          <p:nvPr userDrawn="1"/>
        </p:nvCxnSpPr>
        <p:spPr>
          <a:xfrm>
            <a:off x="432001" y="7309023"/>
            <a:ext cx="9828000" cy="0"/>
          </a:xfrm>
          <a:prstGeom prst="line">
            <a:avLst/>
          </a:prstGeom>
          <a:ln w="19050" cmpd="sng">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6"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8" name="Text Placeholder 7"/>
          <p:cNvSpPr>
            <a:spLocks noGrp="1"/>
          </p:cNvSpPr>
          <p:nvPr>
            <p:ph type="body" sz="quarter" idx="10"/>
          </p:nvPr>
        </p:nvSpPr>
        <p:spPr>
          <a:xfrm>
            <a:off x="452870" y="1692399"/>
            <a:ext cx="9790375" cy="5040560"/>
          </a:xfrm>
          <a:prstGeom prst="rect">
            <a:avLst/>
          </a:prstGeom>
        </p:spPr>
        <p:txBody>
          <a:bodyPr vert="horz"/>
          <a:lstStyle>
            <a:lvl1pPr marL="269881" indent="-269881">
              <a:spcBef>
                <a:spcPts val="1200"/>
              </a:spcBef>
              <a:defRPr/>
            </a:lvl1pPr>
            <a:lvl2pPr marL="630252" indent="-209555">
              <a:spcBef>
                <a:spcPts val="900"/>
              </a:spcBef>
              <a:buFont typeface="Lucida Grande"/>
              <a:buChar char="-"/>
              <a:defRPr/>
            </a:lvl2pPr>
            <a:lvl3pPr marL="990623" indent="-180979">
              <a:spcBef>
                <a:spcPts val="500"/>
              </a:spcBef>
              <a:buFont typeface="Wingdings" charset="2"/>
              <a:buChar char="§"/>
              <a:defRPr/>
            </a:lvl3p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224956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0157" y="476302"/>
            <a:ext cx="7776864" cy="424011"/>
          </a:xfrm>
        </p:spPr>
        <p:txBody>
          <a:bodyPr/>
          <a:lstStyle/>
          <a:p>
            <a:r>
              <a:rPr lang="en-AU"/>
              <a:t>Click to edit Master title style</a:t>
            </a:r>
            <a:endParaRPr lang="en-NZ"/>
          </a:p>
        </p:txBody>
      </p:sp>
      <p:cxnSp>
        <p:nvCxnSpPr>
          <p:cNvPr id="4" name="Straight Connector 3"/>
          <p:cNvCxnSpPr/>
          <p:nvPr userDrawn="1"/>
        </p:nvCxnSpPr>
        <p:spPr>
          <a:xfrm>
            <a:off x="432001" y="7309023"/>
            <a:ext cx="9828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6"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8" name="Text Placeholder 7"/>
          <p:cNvSpPr>
            <a:spLocks noGrp="1"/>
          </p:cNvSpPr>
          <p:nvPr>
            <p:ph type="body" sz="quarter" idx="10"/>
          </p:nvPr>
        </p:nvSpPr>
        <p:spPr>
          <a:xfrm>
            <a:off x="452870" y="1692399"/>
            <a:ext cx="4605799" cy="5040560"/>
          </a:xfrm>
          <a:prstGeom prst="rect">
            <a:avLst/>
          </a:prstGeom>
        </p:spPr>
        <p:txBody>
          <a:bodyPr vert="horz"/>
          <a:lstStyle>
            <a:lvl1pPr>
              <a:spcBef>
                <a:spcPts val="1200"/>
              </a:spcBef>
              <a:defRPr/>
            </a:lvl1pPr>
            <a:lvl2pPr marL="723917" indent="-303220">
              <a:spcBef>
                <a:spcPts val="900"/>
              </a:spcBef>
              <a:buFont typeface="Lucida Grande"/>
              <a:buChar char="-"/>
              <a:defRPr/>
            </a:lvl2pPr>
            <a:lvl3pPr marL="1162077" indent="-260356">
              <a:spcBef>
                <a:spcPts val="500"/>
              </a:spcBef>
              <a:buFont typeface="Wingdings" charset="2"/>
              <a:buChar char="§"/>
              <a:defRPr/>
            </a:lvl3pPr>
          </a:lstStyle>
          <a:p>
            <a:pPr lvl="0"/>
            <a:r>
              <a:rPr lang="en-AU"/>
              <a:t>Click to edit Master text styles</a:t>
            </a:r>
          </a:p>
          <a:p>
            <a:pPr lvl="1"/>
            <a:r>
              <a:rPr lang="en-AU"/>
              <a:t>Second level</a:t>
            </a:r>
          </a:p>
          <a:p>
            <a:pPr lvl="2"/>
            <a:r>
              <a:rPr lang="en-AU"/>
              <a:t>Third level</a:t>
            </a:r>
          </a:p>
        </p:txBody>
      </p:sp>
      <p:sp>
        <p:nvSpPr>
          <p:cNvPr id="7" name="Text Placeholder 7"/>
          <p:cNvSpPr>
            <a:spLocks noGrp="1"/>
          </p:cNvSpPr>
          <p:nvPr>
            <p:ph type="body" sz="quarter" idx="11"/>
          </p:nvPr>
        </p:nvSpPr>
        <p:spPr>
          <a:xfrm>
            <a:off x="5634733" y="1692399"/>
            <a:ext cx="4605799" cy="5040560"/>
          </a:xfrm>
          <a:prstGeom prst="rect">
            <a:avLst/>
          </a:prstGeom>
        </p:spPr>
        <p:txBody>
          <a:bodyPr vert="horz"/>
          <a:lstStyle>
            <a:lvl1pPr>
              <a:spcBef>
                <a:spcPts val="1200"/>
              </a:spcBef>
              <a:defRPr/>
            </a:lvl1pPr>
            <a:lvl2pPr marL="723917" indent="-303220">
              <a:spcBef>
                <a:spcPts val="900"/>
              </a:spcBef>
              <a:buFont typeface="Lucida Grande"/>
              <a:buChar char="-"/>
              <a:defRPr/>
            </a:lvl2pPr>
            <a:lvl3pPr marL="1162077" indent="-260356">
              <a:spcBef>
                <a:spcPts val="500"/>
              </a:spcBef>
              <a:buFont typeface="Wingdings" charset="2"/>
              <a:buChar char="§"/>
              <a:defRPr/>
            </a:lvl3pPr>
          </a:lstStyle>
          <a:p>
            <a:pPr lvl="0"/>
            <a:r>
              <a:rPr lang="en-AU"/>
              <a:t>Click to edit Master text styles</a:t>
            </a:r>
          </a:p>
          <a:p>
            <a:pPr lvl="1"/>
            <a:r>
              <a:rPr lang="en-AU"/>
              <a:t>Second level</a:t>
            </a:r>
          </a:p>
          <a:p>
            <a:pPr lvl="2"/>
            <a:r>
              <a:rPr lang="en-AU"/>
              <a:t>Third level</a:t>
            </a:r>
          </a:p>
        </p:txBody>
      </p:sp>
    </p:spTree>
    <p:extLst>
      <p:ext uri="{BB962C8B-B14F-4D97-AF65-F5344CB8AC3E}">
        <p14:creationId xmlns:p14="http://schemas.microsoft.com/office/powerpoint/2010/main" val="424991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wo Column and Sub heading">
    <p:spTree>
      <p:nvGrpSpPr>
        <p:cNvPr id="1" name=""/>
        <p:cNvGrpSpPr/>
        <p:nvPr/>
      </p:nvGrpSpPr>
      <p:grpSpPr>
        <a:xfrm>
          <a:off x="0" y="0"/>
          <a:ext cx="0" cy="0"/>
          <a:chOff x="0" y="0"/>
          <a:chExt cx="0" cy="0"/>
        </a:xfrm>
      </p:grpSpPr>
      <p:sp>
        <p:nvSpPr>
          <p:cNvPr id="2" name="Title 1"/>
          <p:cNvSpPr>
            <a:spLocks noGrp="1"/>
          </p:cNvSpPr>
          <p:nvPr>
            <p:ph type="title"/>
          </p:nvPr>
        </p:nvSpPr>
        <p:spPr>
          <a:xfrm>
            <a:off x="450157" y="476302"/>
            <a:ext cx="7776864" cy="424011"/>
          </a:xfrm>
        </p:spPr>
        <p:txBody>
          <a:bodyPr/>
          <a:lstStyle/>
          <a:p>
            <a:r>
              <a:rPr lang="en-AU"/>
              <a:t>Click to edit Master title style</a:t>
            </a:r>
            <a:endParaRPr lang="en-NZ"/>
          </a:p>
        </p:txBody>
      </p:sp>
      <p:cxnSp>
        <p:nvCxnSpPr>
          <p:cNvPr id="4" name="Straight Connector 3"/>
          <p:cNvCxnSpPr/>
          <p:nvPr userDrawn="1"/>
        </p:nvCxnSpPr>
        <p:spPr>
          <a:xfrm>
            <a:off x="432001" y="7309023"/>
            <a:ext cx="9828000" cy="0"/>
          </a:xfrm>
          <a:prstGeom prst="line">
            <a:avLst/>
          </a:prstGeom>
          <a:ln w="19050" cmpd="sng">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6"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8" name="Text Placeholder 7"/>
          <p:cNvSpPr>
            <a:spLocks noGrp="1"/>
          </p:cNvSpPr>
          <p:nvPr>
            <p:ph type="body" sz="quarter" idx="10"/>
          </p:nvPr>
        </p:nvSpPr>
        <p:spPr>
          <a:xfrm>
            <a:off x="452870" y="2052439"/>
            <a:ext cx="4605799" cy="4680520"/>
          </a:xfrm>
          <a:prstGeom prst="rect">
            <a:avLst/>
          </a:prstGeom>
        </p:spPr>
        <p:txBody>
          <a:bodyPr vert="horz"/>
          <a:lstStyle>
            <a:lvl1pPr marL="269881" indent="-269881">
              <a:spcBef>
                <a:spcPts val="1200"/>
              </a:spcBef>
              <a:defRPr/>
            </a:lvl1pPr>
            <a:lvl2pPr marL="630252" indent="-180979">
              <a:spcBef>
                <a:spcPts val="900"/>
              </a:spcBef>
              <a:buFont typeface="Lucida Grande"/>
              <a:buChar char="-"/>
              <a:defRPr/>
            </a:lvl2pPr>
            <a:lvl3pPr marL="990623" indent="-180979">
              <a:spcBef>
                <a:spcPts val="500"/>
              </a:spcBef>
              <a:buFont typeface="Wingdings" charset="2"/>
              <a:buChar char="§"/>
              <a:defRPr/>
            </a:lvl3pPr>
          </a:lstStyle>
          <a:p>
            <a:pPr lvl="0"/>
            <a:r>
              <a:rPr lang="en-AU" dirty="0"/>
              <a:t>Click to edit Master text styles</a:t>
            </a:r>
          </a:p>
          <a:p>
            <a:pPr lvl="1"/>
            <a:r>
              <a:rPr lang="en-AU" dirty="0"/>
              <a:t>Second level</a:t>
            </a:r>
          </a:p>
          <a:p>
            <a:pPr lvl="2"/>
            <a:r>
              <a:rPr lang="en-AU" dirty="0"/>
              <a:t>Third level</a:t>
            </a:r>
          </a:p>
        </p:txBody>
      </p:sp>
      <p:sp>
        <p:nvSpPr>
          <p:cNvPr id="10" name="Text Placeholder 9"/>
          <p:cNvSpPr>
            <a:spLocks noGrp="1"/>
          </p:cNvSpPr>
          <p:nvPr>
            <p:ph type="body" sz="quarter" idx="11"/>
          </p:nvPr>
        </p:nvSpPr>
        <p:spPr>
          <a:xfrm>
            <a:off x="452870" y="1692399"/>
            <a:ext cx="4605799" cy="360040"/>
          </a:xfrm>
          <a:prstGeom prst="rect">
            <a:avLst/>
          </a:prstGeom>
        </p:spPr>
        <p:txBody>
          <a:bodyPr vert="horz"/>
          <a:lstStyle>
            <a:lvl1pPr marL="0" indent="0">
              <a:buNone/>
              <a:defRPr b="1">
                <a:solidFill>
                  <a:schemeClr val="bg1">
                    <a:lumMod val="50000"/>
                  </a:schemeClr>
                </a:solidFill>
              </a:defRPr>
            </a:lvl1pPr>
          </a:lstStyle>
          <a:p>
            <a:pPr lvl="0"/>
            <a:r>
              <a:rPr lang="en-AU"/>
              <a:t>Click to edit Master text styles</a:t>
            </a:r>
          </a:p>
        </p:txBody>
      </p:sp>
      <p:sp>
        <p:nvSpPr>
          <p:cNvPr id="9" name="Text Placeholder 7"/>
          <p:cNvSpPr>
            <a:spLocks noGrp="1"/>
          </p:cNvSpPr>
          <p:nvPr>
            <p:ph type="body" sz="quarter" idx="12"/>
          </p:nvPr>
        </p:nvSpPr>
        <p:spPr>
          <a:xfrm>
            <a:off x="5634733" y="2052439"/>
            <a:ext cx="4605799" cy="4680520"/>
          </a:xfrm>
          <a:prstGeom prst="rect">
            <a:avLst/>
          </a:prstGeom>
        </p:spPr>
        <p:txBody>
          <a:bodyPr vert="horz"/>
          <a:lstStyle>
            <a:lvl1pPr marL="269881" indent="-269881">
              <a:spcBef>
                <a:spcPts val="1200"/>
              </a:spcBef>
              <a:defRPr/>
            </a:lvl1pPr>
            <a:lvl2pPr marL="630252" indent="-209555">
              <a:spcBef>
                <a:spcPts val="900"/>
              </a:spcBef>
              <a:buFont typeface="Lucida Grande"/>
              <a:buChar char="-"/>
              <a:defRPr/>
            </a:lvl2pPr>
            <a:lvl3pPr marL="990623" indent="-177804">
              <a:spcBef>
                <a:spcPts val="500"/>
              </a:spcBef>
              <a:buFont typeface="Wingdings" charset="2"/>
              <a:buChar char="§"/>
              <a:defRPr/>
            </a:lvl3pPr>
          </a:lstStyle>
          <a:p>
            <a:pPr lvl="0"/>
            <a:r>
              <a:rPr lang="en-AU" dirty="0"/>
              <a:t>Click to edit Master text styles</a:t>
            </a:r>
          </a:p>
          <a:p>
            <a:pPr lvl="1"/>
            <a:r>
              <a:rPr lang="en-AU" dirty="0"/>
              <a:t>Second level</a:t>
            </a:r>
          </a:p>
          <a:p>
            <a:pPr lvl="2"/>
            <a:r>
              <a:rPr lang="en-AU" dirty="0"/>
              <a:t>Third level</a:t>
            </a:r>
          </a:p>
        </p:txBody>
      </p:sp>
      <p:sp>
        <p:nvSpPr>
          <p:cNvPr id="11" name="Text Placeholder 9"/>
          <p:cNvSpPr>
            <a:spLocks noGrp="1"/>
          </p:cNvSpPr>
          <p:nvPr>
            <p:ph type="body" sz="quarter" idx="13"/>
          </p:nvPr>
        </p:nvSpPr>
        <p:spPr>
          <a:xfrm>
            <a:off x="5634733" y="1692399"/>
            <a:ext cx="4605799" cy="360040"/>
          </a:xfrm>
          <a:prstGeom prst="rect">
            <a:avLst/>
          </a:prstGeom>
        </p:spPr>
        <p:txBody>
          <a:bodyPr vert="horz"/>
          <a:lstStyle>
            <a:lvl1pPr marL="0" indent="0">
              <a:buNone/>
              <a:defRPr b="1">
                <a:solidFill>
                  <a:schemeClr val="bg1">
                    <a:lumMod val="50000"/>
                  </a:schemeClr>
                </a:solidFill>
              </a:defRPr>
            </a:lvl1pPr>
          </a:lstStyle>
          <a:p>
            <a:pPr lvl="0"/>
            <a:r>
              <a:rPr lang="en-AU"/>
              <a:t>Click to edit Master text styles</a:t>
            </a:r>
          </a:p>
        </p:txBody>
      </p:sp>
    </p:spTree>
    <p:extLst>
      <p:ext uri="{BB962C8B-B14F-4D97-AF65-F5344CB8AC3E}">
        <p14:creationId xmlns:p14="http://schemas.microsoft.com/office/powerpoint/2010/main" val="345134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Objec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userDrawn="1"/>
        </p:nvCxnSpPr>
        <p:spPr>
          <a:xfrm>
            <a:off x="432001" y="7309023"/>
            <a:ext cx="9828000" cy="0"/>
          </a:xfrm>
          <a:prstGeom prst="line">
            <a:avLst/>
          </a:prstGeom>
          <a:ln w="190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8"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11" name="Content Placeholder 2"/>
          <p:cNvSpPr>
            <a:spLocks noGrp="1"/>
          </p:cNvSpPr>
          <p:nvPr>
            <p:ph idx="1"/>
          </p:nvPr>
        </p:nvSpPr>
        <p:spPr>
          <a:xfrm>
            <a:off x="432001" y="1692399"/>
            <a:ext cx="9828000" cy="5112568"/>
          </a:xfrm>
          <a:prstGeom prst="rect">
            <a:avLst/>
          </a:prstGeom>
        </p:spPr>
        <p:txBody>
          <a:bodyPr lIns="0"/>
          <a:lstStyle>
            <a:lvl1pPr marL="0" indent="-205330">
              <a:buFont typeface="Arial"/>
              <a:buChar char="•"/>
              <a:defRPr sz="1600" baseline="0"/>
            </a:lvl1pPr>
            <a:lvl2pPr>
              <a:defRPr sz="1600" baseline="0"/>
            </a:lvl2pPr>
          </a:lstStyle>
          <a:p>
            <a:pPr marL="0" lvl="0" indent="0">
              <a:buNone/>
            </a:pPr>
            <a:r>
              <a:rPr lang="en-AU"/>
              <a:t>Click to edit Master text styles</a:t>
            </a:r>
          </a:p>
        </p:txBody>
      </p:sp>
      <p:sp>
        <p:nvSpPr>
          <p:cNvPr id="9" name="Title 1"/>
          <p:cNvSpPr>
            <a:spLocks noGrp="1"/>
          </p:cNvSpPr>
          <p:nvPr>
            <p:ph type="title"/>
          </p:nvPr>
        </p:nvSpPr>
        <p:spPr>
          <a:xfrm>
            <a:off x="450157" y="476302"/>
            <a:ext cx="7776864" cy="424011"/>
          </a:xfrm>
        </p:spPr>
        <p:txBody>
          <a:bodyPr/>
          <a:lstStyle/>
          <a:p>
            <a:r>
              <a:rPr lang="en-AU"/>
              <a:t>Click to edit Master title style</a:t>
            </a:r>
            <a:endParaRPr lang="en-NZ"/>
          </a:p>
        </p:txBody>
      </p:sp>
    </p:spTree>
    <p:extLst>
      <p:ext uri="{BB962C8B-B14F-4D97-AF65-F5344CB8AC3E}">
        <p14:creationId xmlns:p14="http://schemas.microsoft.com/office/powerpoint/2010/main" val="136831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ple Imager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432001" y="7309023"/>
            <a:ext cx="9828000" cy="0"/>
          </a:xfrm>
          <a:prstGeom prst="line">
            <a:avLst/>
          </a:prstGeom>
          <a:ln w="190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432000" y="540272"/>
            <a:ext cx="7867028" cy="360040"/>
          </a:xfrm>
        </p:spPr>
        <p:txBody>
          <a:bodyPr/>
          <a:lstStyle>
            <a:lvl1pPr>
              <a:lnSpc>
                <a:spcPts val="3000"/>
              </a:lnSpc>
              <a:defRPr sz="2500"/>
            </a:lvl1pPr>
          </a:lstStyle>
          <a:p>
            <a:r>
              <a:rPr lang="en-US" noProof="0" dirty="0"/>
              <a:t>First Gas </a:t>
            </a:r>
            <a:r>
              <a:rPr lang="en-US" noProof="0" dirty="0" err="1"/>
              <a:t>Powerpoint</a:t>
            </a:r>
            <a:r>
              <a:rPr lang="en-US" noProof="0" dirty="0"/>
              <a:t> Title</a:t>
            </a:r>
            <a:endParaRPr lang="en-NZ" noProof="0" dirty="0"/>
          </a:p>
        </p:txBody>
      </p:sp>
      <p:sp>
        <p:nvSpPr>
          <p:cNvPr id="9" name="Footer Placeholder 4"/>
          <p:cNvSpPr>
            <a:spLocks noGrp="1"/>
          </p:cNvSpPr>
          <p:nvPr>
            <p:ph type="ftr" sz="quarter" idx="3"/>
          </p:nvPr>
        </p:nvSpPr>
        <p:spPr>
          <a:xfrm>
            <a:off x="432000" y="7111023"/>
            <a:ext cx="9360000" cy="198000"/>
          </a:xfrm>
          <a:prstGeom prst="rect">
            <a:avLst/>
          </a:prstGeom>
        </p:spPr>
        <p:txBody>
          <a:bodyPr vert="horz" lIns="0" tIns="0" rIns="0" bIns="0" rtlCol="0" anchor="t" anchorCtr="0"/>
          <a:lstStyle>
            <a:lvl1pPr algn="l">
              <a:defRPr sz="1100" b="1">
                <a:solidFill>
                  <a:schemeClr val="tx1">
                    <a:lumMod val="50000"/>
                    <a:lumOff val="50000"/>
                  </a:schemeClr>
                </a:solidFill>
                <a:latin typeface="Arial" pitchFamily="34" charset="0"/>
                <a:cs typeface="Arial" pitchFamily="34" charset="0"/>
              </a:defRPr>
            </a:lvl1pPr>
          </a:lstStyle>
          <a:p>
            <a:endParaRPr lang="en-NZ" dirty="0"/>
          </a:p>
        </p:txBody>
      </p:sp>
      <p:sp>
        <p:nvSpPr>
          <p:cNvPr id="12" name="Slide Number Placeholder 3"/>
          <p:cNvSpPr>
            <a:spLocks noGrp="1"/>
          </p:cNvSpPr>
          <p:nvPr>
            <p:ph type="sldNum" sz="quarter" idx="4"/>
          </p:nvPr>
        </p:nvSpPr>
        <p:spPr>
          <a:xfrm>
            <a:off x="9900000" y="7111023"/>
            <a:ext cx="360000" cy="198000"/>
          </a:xfrm>
          <a:prstGeom prst="rect">
            <a:avLst/>
          </a:prstGeom>
        </p:spPr>
        <p:txBody>
          <a:bodyPr vert="horz" lIns="0" tIns="0" rIns="0" bIns="0" rtlCol="0" anchor="ctr"/>
          <a:lstStyle>
            <a:lvl1pPr algn="r">
              <a:defRPr sz="1200"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13" name="Picture Placeholder 3"/>
          <p:cNvSpPr>
            <a:spLocks noGrp="1"/>
          </p:cNvSpPr>
          <p:nvPr>
            <p:ph type="pic" sz="quarter" idx="4294967295"/>
          </p:nvPr>
        </p:nvSpPr>
        <p:spPr>
          <a:xfrm>
            <a:off x="1980000" y="2376000"/>
            <a:ext cx="2160000" cy="3240088"/>
          </a:xfrm>
          <a:prstGeom prst="rect">
            <a:avLst/>
          </a:prstGeom>
        </p:spPr>
      </p:sp>
      <p:sp>
        <p:nvSpPr>
          <p:cNvPr id="20" name="Picture Placeholder 9"/>
          <p:cNvSpPr>
            <a:spLocks noGrp="1"/>
          </p:cNvSpPr>
          <p:nvPr>
            <p:ph type="pic" sz="quarter" idx="4294967295"/>
          </p:nvPr>
        </p:nvSpPr>
        <p:spPr>
          <a:xfrm>
            <a:off x="4248000" y="2376000"/>
            <a:ext cx="2160000" cy="3240088"/>
          </a:xfrm>
          <a:prstGeom prst="rect">
            <a:avLst/>
          </a:prstGeom>
        </p:spPr>
      </p:sp>
      <p:sp>
        <p:nvSpPr>
          <p:cNvPr id="21" name="Picture Placeholder 10"/>
          <p:cNvSpPr>
            <a:spLocks noGrp="1"/>
          </p:cNvSpPr>
          <p:nvPr>
            <p:ph type="pic" sz="quarter" idx="4294967295"/>
          </p:nvPr>
        </p:nvSpPr>
        <p:spPr>
          <a:xfrm>
            <a:off x="6516000" y="2376000"/>
            <a:ext cx="2160000" cy="3240088"/>
          </a:xfrm>
          <a:prstGeom prst="rect">
            <a:avLst/>
          </a:prstGeom>
        </p:spPr>
      </p:sp>
    </p:spTree>
    <p:extLst>
      <p:ext uri="{BB962C8B-B14F-4D97-AF65-F5344CB8AC3E}">
        <p14:creationId xmlns:p14="http://schemas.microsoft.com/office/powerpoint/2010/main" val="61878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5200" y="476302"/>
            <a:ext cx="7721820" cy="424011"/>
          </a:xfrm>
          <a:prstGeom prst="rect">
            <a:avLst/>
          </a:prstGeom>
        </p:spPr>
        <p:txBody>
          <a:bodyPr vert="horz" lIns="0" tIns="0" rIns="0" bIns="0" rtlCol="0" anchor="t" anchorCtr="0">
            <a:noAutofit/>
          </a:bodyPr>
          <a:lstStyle/>
          <a:p>
            <a:r>
              <a:rPr lang="en-US" noProof="0" dirty="0"/>
              <a:t>First Gas </a:t>
            </a:r>
            <a:r>
              <a:rPr lang="en-US" noProof="0" dirty="0" err="1"/>
              <a:t>Powerpoint</a:t>
            </a:r>
            <a:r>
              <a:rPr lang="en-US" noProof="0" dirty="0"/>
              <a:t> Title</a:t>
            </a:r>
            <a:endParaRPr lang="en-NZ" noProof="0" dirty="0"/>
          </a:p>
        </p:txBody>
      </p:sp>
    </p:spTree>
    <p:extLst>
      <p:ext uri="{BB962C8B-B14F-4D97-AF65-F5344CB8AC3E}">
        <p14:creationId xmlns:p14="http://schemas.microsoft.com/office/powerpoint/2010/main" val="3097925022"/>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6" r:id="rId3"/>
    <p:sldLayoutId id="2147483658" r:id="rId4"/>
    <p:sldLayoutId id="2147483659" r:id="rId5"/>
    <p:sldLayoutId id="2147483660" r:id="rId6"/>
    <p:sldLayoutId id="2147483661" r:id="rId7"/>
    <p:sldLayoutId id="2147483650" r:id="rId8"/>
    <p:sldLayoutId id="2147483655" r:id="rId9"/>
    <p:sldLayoutId id="2147483657" r:id="rId10"/>
    <p:sldLayoutId id="2147483662" r:id="rId11"/>
  </p:sldLayoutIdLst>
  <p:hf hdr="0" ftr="0" dt="0"/>
  <p:txStyles>
    <p:titleStyle>
      <a:lvl1pPr algn="l" defTabSz="1043080" rtl="0" eaLnBrk="1" latinLnBrk="0" hangingPunct="1">
        <a:lnSpc>
          <a:spcPts val="3422"/>
        </a:lnSpc>
        <a:spcBef>
          <a:spcPct val="0"/>
        </a:spcBef>
        <a:buNone/>
        <a:defRPr sz="2900" b="1" kern="1200" baseline="0">
          <a:solidFill>
            <a:schemeClr val="bg1"/>
          </a:solidFill>
          <a:latin typeface="Arial" pitchFamily="34" charset="0"/>
          <a:ea typeface="+mj-ea"/>
          <a:cs typeface="Arial" pitchFamily="34" charset="0"/>
        </a:defRPr>
      </a:lvl1pPr>
    </p:titleStyle>
    <p:bodyStyle>
      <a:lvl1pPr marL="0" indent="-205330" algn="l" defTabSz="1043080"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1pPr>
      <a:lvl2pPr marL="410662" indent="-205330" algn="l" defTabSz="1043080"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2pPr>
      <a:lvl3pPr marL="615992" indent="-205330" algn="l" defTabSz="1043080"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23" indent="-205330" algn="l" defTabSz="1043080"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54" indent="-205330" algn="l" defTabSz="1043080"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70" indent="-260770" algn="l" defTabSz="104308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90011" indent="-260770" algn="l" defTabSz="104308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550" indent="-260770" algn="l" defTabSz="104308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3090" indent="-260770" algn="l" defTabSz="104308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80" rtl="0" eaLnBrk="1" latinLnBrk="0" hangingPunct="1">
        <a:defRPr sz="2100" kern="1200">
          <a:solidFill>
            <a:schemeClr val="tx1"/>
          </a:solidFill>
          <a:latin typeface="+mn-lt"/>
          <a:ea typeface="+mn-ea"/>
          <a:cs typeface="+mn-cs"/>
        </a:defRPr>
      </a:lvl1pPr>
      <a:lvl2pPr marL="521540" algn="l" defTabSz="1043080" rtl="0" eaLnBrk="1" latinLnBrk="0" hangingPunct="1">
        <a:defRPr sz="2100" kern="1200">
          <a:solidFill>
            <a:schemeClr val="tx1"/>
          </a:solidFill>
          <a:latin typeface="+mn-lt"/>
          <a:ea typeface="+mn-ea"/>
          <a:cs typeface="+mn-cs"/>
        </a:defRPr>
      </a:lvl2pPr>
      <a:lvl3pPr marL="1043080" algn="l" defTabSz="1043080" rtl="0" eaLnBrk="1" latinLnBrk="0" hangingPunct="1">
        <a:defRPr sz="2100" kern="1200">
          <a:solidFill>
            <a:schemeClr val="tx1"/>
          </a:solidFill>
          <a:latin typeface="+mn-lt"/>
          <a:ea typeface="+mn-ea"/>
          <a:cs typeface="+mn-cs"/>
        </a:defRPr>
      </a:lvl3pPr>
      <a:lvl4pPr marL="1564620" algn="l" defTabSz="1043080" rtl="0" eaLnBrk="1" latinLnBrk="0" hangingPunct="1">
        <a:defRPr sz="2100" kern="1200">
          <a:solidFill>
            <a:schemeClr val="tx1"/>
          </a:solidFill>
          <a:latin typeface="+mn-lt"/>
          <a:ea typeface="+mn-ea"/>
          <a:cs typeface="+mn-cs"/>
        </a:defRPr>
      </a:lvl4pPr>
      <a:lvl5pPr marL="2086160" algn="l" defTabSz="1043080" rtl="0" eaLnBrk="1" latinLnBrk="0" hangingPunct="1">
        <a:defRPr sz="2100" kern="1200">
          <a:solidFill>
            <a:schemeClr val="tx1"/>
          </a:solidFill>
          <a:latin typeface="+mn-lt"/>
          <a:ea typeface="+mn-ea"/>
          <a:cs typeface="+mn-cs"/>
        </a:defRPr>
      </a:lvl5pPr>
      <a:lvl6pPr marL="2607700" algn="l" defTabSz="1043080" rtl="0" eaLnBrk="1" latinLnBrk="0" hangingPunct="1">
        <a:defRPr sz="2100" kern="1200">
          <a:solidFill>
            <a:schemeClr val="tx1"/>
          </a:solidFill>
          <a:latin typeface="+mn-lt"/>
          <a:ea typeface="+mn-ea"/>
          <a:cs typeface="+mn-cs"/>
        </a:defRPr>
      </a:lvl6pPr>
      <a:lvl7pPr marL="3129240" algn="l" defTabSz="1043080" rtl="0" eaLnBrk="1" latinLnBrk="0" hangingPunct="1">
        <a:defRPr sz="2100" kern="1200">
          <a:solidFill>
            <a:schemeClr val="tx1"/>
          </a:solidFill>
          <a:latin typeface="+mn-lt"/>
          <a:ea typeface="+mn-ea"/>
          <a:cs typeface="+mn-cs"/>
        </a:defRPr>
      </a:lvl7pPr>
      <a:lvl8pPr marL="3650780" algn="l" defTabSz="1043080" rtl="0" eaLnBrk="1" latinLnBrk="0" hangingPunct="1">
        <a:defRPr sz="2100" kern="1200">
          <a:solidFill>
            <a:schemeClr val="tx1"/>
          </a:solidFill>
          <a:latin typeface="+mn-lt"/>
          <a:ea typeface="+mn-ea"/>
          <a:cs typeface="+mn-cs"/>
        </a:defRPr>
      </a:lvl8pPr>
      <a:lvl9pPr marL="4172320" algn="l" defTabSz="104308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www.gasindustry.co.nz/dmsdocument/4885"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000" y="734217"/>
            <a:ext cx="9828000" cy="814166"/>
          </a:xfrm>
        </p:spPr>
        <p:txBody>
          <a:bodyPr/>
          <a:lstStyle/>
          <a:p>
            <a:r>
              <a:rPr lang="en-NZ" sz="3200" dirty="0"/>
              <a:t>Gas Transmission Access:</a:t>
            </a:r>
            <a:br>
              <a:rPr lang="en-NZ" sz="3200" dirty="0"/>
            </a:br>
            <a:r>
              <a:rPr lang="en-NZ" sz="3200" dirty="0"/>
              <a:t>Second Revised Draft GTAC Release</a:t>
            </a:r>
            <a:br>
              <a:rPr lang="en-NZ" sz="3200" dirty="0"/>
            </a:br>
            <a:br>
              <a:rPr lang="en-NZ" sz="3200" dirty="0"/>
            </a:br>
            <a:br>
              <a:rPr lang="en-NZ" sz="3200" dirty="0"/>
            </a:br>
            <a:br>
              <a:rPr lang="en-NZ" sz="3200" dirty="0"/>
            </a:br>
            <a:r>
              <a:rPr lang="en-NZ" sz="3200" dirty="0"/>
              <a:t> </a:t>
            </a:r>
            <a:br>
              <a:rPr lang="en-NZ" sz="3200" dirty="0"/>
            </a:br>
            <a:br>
              <a:rPr lang="en-NZ" sz="3200" dirty="0"/>
            </a:br>
            <a:endParaRPr lang="en-NZ" dirty="0"/>
          </a:p>
        </p:txBody>
      </p:sp>
      <p:sp>
        <p:nvSpPr>
          <p:cNvPr id="3" name="Subtitle 2"/>
          <p:cNvSpPr>
            <a:spLocks noGrp="1"/>
          </p:cNvSpPr>
          <p:nvPr>
            <p:ph type="subTitle" idx="1"/>
          </p:nvPr>
        </p:nvSpPr>
        <p:spPr>
          <a:xfrm>
            <a:off x="432001" y="1554520"/>
            <a:ext cx="9828000" cy="288032"/>
          </a:xfrm>
        </p:spPr>
        <p:txBody>
          <a:bodyPr/>
          <a:lstStyle/>
          <a:p>
            <a:endParaRPr lang="en-NZ" dirty="0"/>
          </a:p>
          <a:p>
            <a:r>
              <a:rPr lang="en-NZ" dirty="0"/>
              <a:t>9 November 2017	</a:t>
            </a:r>
          </a:p>
        </p:txBody>
      </p:sp>
      <p:sp>
        <p:nvSpPr>
          <p:cNvPr id="4" name="Text Placeholder 3"/>
          <p:cNvSpPr>
            <a:spLocks noGrp="1"/>
          </p:cNvSpPr>
          <p:nvPr>
            <p:ph type="body" sz="quarter" idx="10"/>
          </p:nvPr>
        </p:nvSpPr>
        <p:spPr>
          <a:xfrm>
            <a:off x="450156" y="7038557"/>
            <a:ext cx="9360000" cy="198458"/>
          </a:xfrm>
        </p:spPr>
        <p:txBody>
          <a:bodyPr/>
          <a:lstStyle/>
          <a:p>
            <a:r>
              <a:rPr lang="en-NZ" sz="1100" dirty="0"/>
              <a:t>First Gas / Presentation</a:t>
            </a:r>
          </a:p>
        </p:txBody>
      </p:sp>
    </p:spTree>
    <p:extLst>
      <p:ext uri="{BB962C8B-B14F-4D97-AF65-F5344CB8AC3E}">
        <p14:creationId xmlns:p14="http://schemas.microsoft.com/office/powerpoint/2010/main" val="2624655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Themes / comments from submissions and mark-ups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10</a:t>
            </a:fld>
            <a:endParaRPr lang="en-NZ" sz="1400" dirty="0"/>
          </a:p>
        </p:txBody>
      </p:sp>
      <p:sp>
        <p:nvSpPr>
          <p:cNvPr id="5" name="TextBox 4">
            <a:extLst>
              <a:ext uri="{FF2B5EF4-FFF2-40B4-BE49-F238E27FC236}">
                <a16:creationId xmlns:a16="http://schemas.microsoft.com/office/drawing/2014/main" id="{CA52FDC3-B623-4C61-AF83-F2D02FAD95BC}"/>
              </a:ext>
            </a:extLst>
          </p:cNvPr>
          <p:cNvSpPr txBox="1"/>
          <p:nvPr/>
        </p:nvSpPr>
        <p:spPr>
          <a:xfrm>
            <a:off x="793434" y="1917728"/>
            <a:ext cx="8998857" cy="3477875"/>
          </a:xfrm>
          <a:prstGeom prst="rect">
            <a:avLst/>
          </a:prstGeom>
          <a:noFill/>
        </p:spPr>
        <p:txBody>
          <a:bodyPr wrap="square" rtlCol="0">
            <a:spAutoFit/>
          </a:bodyPr>
          <a:lstStyle/>
          <a:p>
            <a:pPr marL="342908" indent="-342908">
              <a:spcAft>
                <a:spcPts val="600"/>
              </a:spcAft>
              <a:buFont typeface="Arial" panose="020B0604020202020204" pitchFamily="34" charset="0"/>
              <a:buChar char="•"/>
            </a:pPr>
            <a:r>
              <a:rPr lang="en-NZ" sz="2000" dirty="0"/>
              <a:t>Overall objectives</a:t>
            </a:r>
          </a:p>
          <a:p>
            <a:pPr marL="342908" indent="-342908">
              <a:spcAft>
                <a:spcPts val="600"/>
              </a:spcAft>
              <a:buFont typeface="Arial" panose="020B0604020202020204" pitchFamily="34" charset="0"/>
              <a:buChar char="•"/>
            </a:pPr>
            <a:r>
              <a:rPr lang="en-NZ" sz="2000" dirty="0"/>
              <a:t>Workability</a:t>
            </a:r>
          </a:p>
          <a:p>
            <a:pPr marL="342908" indent="-342908">
              <a:spcAft>
                <a:spcPts val="600"/>
              </a:spcAft>
              <a:buFont typeface="Arial" panose="020B0604020202020204" pitchFamily="34" charset="0"/>
              <a:buChar char="•"/>
            </a:pPr>
            <a:r>
              <a:rPr lang="en-NZ" sz="2000" dirty="0"/>
              <a:t>Certainty v flexibility</a:t>
            </a:r>
          </a:p>
          <a:p>
            <a:pPr marL="864436" lvl="1" indent="-342908">
              <a:spcAft>
                <a:spcPts val="600"/>
              </a:spcAft>
              <a:buFont typeface="Arial" panose="020B0604020202020204" pitchFamily="34" charset="0"/>
              <a:buChar char="•"/>
            </a:pPr>
            <a:r>
              <a:rPr lang="en-NZ" sz="2000" dirty="0"/>
              <a:t>During transition to GTAC</a:t>
            </a:r>
          </a:p>
          <a:p>
            <a:pPr marL="864436" lvl="1" indent="-342908">
              <a:spcAft>
                <a:spcPts val="600"/>
              </a:spcAft>
              <a:buFont typeface="Arial" panose="020B0604020202020204" pitchFamily="34" charset="0"/>
              <a:buChar char="•"/>
            </a:pPr>
            <a:r>
              <a:rPr lang="en-NZ" sz="2000" dirty="0"/>
              <a:t>Once GTAC is in force</a:t>
            </a:r>
          </a:p>
          <a:p>
            <a:pPr marL="342908" indent="-342908">
              <a:spcAft>
                <a:spcPts val="600"/>
              </a:spcAft>
              <a:buFont typeface="Arial" panose="020B0604020202020204" pitchFamily="34" charset="0"/>
              <a:buChar char="•"/>
            </a:pPr>
            <a:r>
              <a:rPr lang="en-NZ" sz="2000" dirty="0"/>
              <a:t>Status of interconnected parties, especially at receipt points</a:t>
            </a:r>
          </a:p>
          <a:p>
            <a:pPr marL="342908" indent="-342908">
              <a:spcAft>
                <a:spcPts val="600"/>
              </a:spcAft>
              <a:buFont typeface="Arial" panose="020B0604020202020204" pitchFamily="34" charset="0"/>
              <a:buChar char="•"/>
            </a:pPr>
            <a:r>
              <a:rPr lang="en-NZ" sz="2000" dirty="0"/>
              <a:t>Need to change design of Priority Rights product</a:t>
            </a:r>
          </a:p>
          <a:p>
            <a:pPr marL="342908" indent="-342908">
              <a:spcAft>
                <a:spcPts val="600"/>
              </a:spcAft>
              <a:buFont typeface="Arial" panose="020B0604020202020204" pitchFamily="34" charset="0"/>
              <a:buChar char="•"/>
            </a:pPr>
            <a:r>
              <a:rPr lang="en-NZ" sz="2000" dirty="0"/>
              <a:t>Consistent approach to pricing products and incentives</a:t>
            </a:r>
          </a:p>
          <a:p>
            <a:pPr marL="342908" indent="-342908">
              <a:spcAft>
                <a:spcPts val="600"/>
              </a:spcAft>
              <a:buFont typeface="Arial" panose="020B0604020202020204" pitchFamily="34" charset="0"/>
              <a:buChar char="•"/>
            </a:pPr>
            <a:endParaRPr lang="en-NZ" sz="2000" dirty="0"/>
          </a:p>
        </p:txBody>
      </p:sp>
    </p:spTree>
    <p:extLst>
      <p:ext uri="{BB962C8B-B14F-4D97-AF65-F5344CB8AC3E}">
        <p14:creationId xmlns:p14="http://schemas.microsoft.com/office/powerpoint/2010/main" val="300964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Objectives should be inserted into GTAC</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11</a:t>
            </a:fld>
            <a:endParaRPr lang="en-NZ" sz="1400" dirty="0"/>
          </a:p>
        </p:txBody>
      </p:sp>
      <p:sp>
        <p:nvSpPr>
          <p:cNvPr id="5" name="TextBox 4">
            <a:extLst>
              <a:ext uri="{FF2B5EF4-FFF2-40B4-BE49-F238E27FC236}">
                <a16:creationId xmlns:a16="http://schemas.microsoft.com/office/drawing/2014/main" id="{CA52FDC3-B623-4C61-AF83-F2D02FAD95BC}"/>
              </a:ext>
            </a:extLst>
          </p:cNvPr>
          <p:cNvSpPr txBox="1"/>
          <p:nvPr/>
        </p:nvSpPr>
        <p:spPr>
          <a:xfrm>
            <a:off x="793434" y="1917728"/>
            <a:ext cx="8998857" cy="5247590"/>
          </a:xfrm>
          <a:prstGeom prst="rect">
            <a:avLst/>
          </a:prstGeom>
          <a:noFill/>
        </p:spPr>
        <p:txBody>
          <a:bodyPr wrap="square" rtlCol="0">
            <a:spAutoFit/>
          </a:bodyPr>
          <a:lstStyle/>
          <a:p>
            <a:pPr marL="342908" indent="-342908">
              <a:spcAft>
                <a:spcPts val="600"/>
              </a:spcAft>
              <a:buFont typeface="Arial" panose="020B0604020202020204" pitchFamily="34" charset="0"/>
              <a:buChar char="•"/>
            </a:pPr>
            <a:r>
              <a:rPr lang="en-NZ" sz="2000" dirty="0"/>
              <a:t>MGUG suggested objectives/purpose statements for each section</a:t>
            </a:r>
          </a:p>
          <a:p>
            <a:pPr marL="342908" indent="-342908">
              <a:spcAft>
                <a:spcPts val="600"/>
              </a:spcAft>
              <a:buFont typeface="Arial" panose="020B0604020202020204" pitchFamily="34" charset="0"/>
              <a:buChar char="•"/>
            </a:pPr>
            <a:r>
              <a:rPr lang="en-NZ" sz="2000" dirty="0"/>
              <a:t>Nova suggested an overall reference to Gas Act and GPS for:</a:t>
            </a:r>
          </a:p>
          <a:p>
            <a:pPr marL="864436" lvl="1" indent="-342908">
              <a:spcAft>
                <a:spcPts val="600"/>
              </a:spcAft>
              <a:buFont typeface="Arial" panose="020B0604020202020204" pitchFamily="34" charset="0"/>
              <a:buChar char="•"/>
            </a:pPr>
            <a:r>
              <a:rPr lang="en-NZ" sz="2000" dirty="0"/>
              <a:t>Interpreting GTAC provisions in the event of ambiguity</a:t>
            </a:r>
          </a:p>
          <a:p>
            <a:pPr marL="864436" lvl="1" indent="-342908">
              <a:spcAft>
                <a:spcPts val="600"/>
              </a:spcAft>
              <a:buFont typeface="Arial" panose="020B0604020202020204" pitchFamily="34" charset="0"/>
              <a:buChar char="•"/>
            </a:pPr>
            <a:r>
              <a:rPr lang="en-NZ" sz="2000" dirty="0"/>
              <a:t>Code changes</a:t>
            </a:r>
          </a:p>
          <a:p>
            <a:pPr marL="342908" indent="-342908">
              <a:spcAft>
                <a:spcPts val="600"/>
              </a:spcAft>
              <a:buFont typeface="Arial" panose="020B0604020202020204" pitchFamily="34" charset="0"/>
              <a:buChar char="•"/>
            </a:pPr>
            <a:endParaRPr lang="en-NZ" sz="2000" dirty="0"/>
          </a:p>
          <a:p>
            <a:pPr marL="342908" indent="-342908">
              <a:spcAft>
                <a:spcPts val="600"/>
              </a:spcAft>
              <a:buFont typeface="Arial" panose="020B0604020202020204" pitchFamily="34" charset="0"/>
              <a:buChar char="•"/>
            </a:pPr>
            <a:r>
              <a:rPr lang="en-NZ" sz="2000" dirty="0"/>
              <a:t>We have adopted Nova’s suggestion:</a:t>
            </a:r>
          </a:p>
          <a:p>
            <a:pPr marL="864436" lvl="1" indent="-342908">
              <a:spcAft>
                <a:spcPts val="600"/>
              </a:spcAft>
              <a:buFont typeface="Arial" panose="020B0604020202020204" pitchFamily="34" charset="0"/>
              <a:buChar char="•"/>
            </a:pPr>
            <a:r>
              <a:rPr lang="en-NZ" sz="2000" dirty="0"/>
              <a:t>Fits best in section 1.2 on code interpretation</a:t>
            </a:r>
          </a:p>
          <a:p>
            <a:pPr marL="864436" lvl="1" indent="-342908">
              <a:spcAft>
                <a:spcPts val="600"/>
              </a:spcAft>
              <a:buFont typeface="Arial" panose="020B0604020202020204" pitchFamily="34" charset="0"/>
              <a:buChar char="•"/>
            </a:pPr>
            <a:r>
              <a:rPr lang="en-NZ" sz="2000" dirty="0"/>
              <a:t>Doesn’t just apply in event of ambiguity (i.e. is a tool to help guide GTAC interpretation more generally)</a:t>
            </a:r>
          </a:p>
          <a:p>
            <a:pPr marL="864436" lvl="1" indent="-342908">
              <a:spcAft>
                <a:spcPts val="600"/>
              </a:spcAft>
              <a:buFont typeface="Arial" panose="020B0604020202020204" pitchFamily="34" charset="0"/>
              <a:buChar char="•"/>
            </a:pPr>
            <a:r>
              <a:rPr lang="en-NZ" sz="2000" dirty="0"/>
              <a:t>Should also alleviate other concerns raised:</a:t>
            </a:r>
          </a:p>
          <a:p>
            <a:pPr marL="1385964" lvl="2" indent="-342908">
              <a:spcAft>
                <a:spcPts val="600"/>
              </a:spcAft>
              <a:buFont typeface="Arial" panose="020B0604020202020204" pitchFamily="34" charset="0"/>
              <a:buChar char="•"/>
            </a:pPr>
            <a:r>
              <a:rPr lang="en-NZ" sz="2000" dirty="0"/>
              <a:t>That existing regulatory controls are inadequate (Shell)</a:t>
            </a:r>
          </a:p>
          <a:p>
            <a:pPr marL="1385964" lvl="2" indent="-342908">
              <a:spcAft>
                <a:spcPts val="600"/>
              </a:spcAft>
              <a:buFont typeface="Arial" panose="020B0604020202020204" pitchFamily="34" charset="0"/>
              <a:buChar char="•"/>
            </a:pPr>
            <a:r>
              <a:rPr lang="en-NZ" sz="2000" dirty="0"/>
              <a:t>That further documents issued might deviate from industry objectives (e.g. PR auction rules, interconnection policies)</a:t>
            </a:r>
          </a:p>
          <a:p>
            <a:pPr marL="342908" indent="-342908">
              <a:spcAft>
                <a:spcPts val="600"/>
              </a:spcAft>
              <a:buFont typeface="Arial" panose="020B0604020202020204" pitchFamily="34" charset="0"/>
              <a:buChar char="•"/>
            </a:pPr>
            <a:endParaRPr lang="en-NZ" sz="2000" dirty="0"/>
          </a:p>
        </p:txBody>
      </p:sp>
    </p:spTree>
    <p:extLst>
      <p:ext uri="{BB962C8B-B14F-4D97-AF65-F5344CB8AC3E}">
        <p14:creationId xmlns:p14="http://schemas.microsoft.com/office/powerpoint/2010/main" val="214260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Workability</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12</a:t>
            </a:fld>
            <a:endParaRPr lang="en-NZ" sz="1400" dirty="0"/>
          </a:p>
        </p:txBody>
      </p:sp>
      <p:sp>
        <p:nvSpPr>
          <p:cNvPr id="5" name="TextBox 4">
            <a:extLst>
              <a:ext uri="{FF2B5EF4-FFF2-40B4-BE49-F238E27FC236}">
                <a16:creationId xmlns:a16="http://schemas.microsoft.com/office/drawing/2014/main" id="{CA52FDC3-B623-4C61-AF83-F2D02FAD95BC}"/>
              </a:ext>
            </a:extLst>
          </p:cNvPr>
          <p:cNvSpPr txBox="1"/>
          <p:nvPr/>
        </p:nvSpPr>
        <p:spPr>
          <a:xfrm>
            <a:off x="667098" y="1671079"/>
            <a:ext cx="9307077" cy="5247590"/>
          </a:xfrm>
          <a:prstGeom prst="rect">
            <a:avLst/>
          </a:prstGeom>
          <a:noFill/>
        </p:spPr>
        <p:txBody>
          <a:bodyPr wrap="square" rtlCol="0">
            <a:spAutoFit/>
          </a:bodyPr>
          <a:lstStyle/>
          <a:p>
            <a:pPr marL="342908" indent="-342908">
              <a:spcAft>
                <a:spcPts val="600"/>
              </a:spcAft>
              <a:buFont typeface="Arial" panose="020B0604020202020204" pitchFamily="34" charset="0"/>
              <a:buChar char="•"/>
            </a:pPr>
            <a:r>
              <a:rPr lang="en-NZ" sz="2000" dirty="0"/>
              <a:t>Concerns raised about “workability” of GTAC provisions</a:t>
            </a:r>
          </a:p>
          <a:p>
            <a:pPr marL="342908" indent="-342908">
              <a:spcAft>
                <a:spcPts val="600"/>
              </a:spcAft>
              <a:buFont typeface="Arial" panose="020B0604020202020204" pitchFamily="34" charset="0"/>
              <a:buChar char="•"/>
            </a:pPr>
            <a:r>
              <a:rPr lang="en-NZ" sz="2000" dirty="0"/>
              <a:t>Unclear whether this means:</a:t>
            </a:r>
          </a:p>
          <a:p>
            <a:pPr marL="864436" lvl="1" indent="-342908">
              <a:spcAft>
                <a:spcPts val="600"/>
              </a:spcAft>
              <a:buFont typeface="Arial" panose="020B0604020202020204" pitchFamily="34" charset="0"/>
              <a:buChar char="•"/>
            </a:pPr>
            <a:r>
              <a:rPr lang="en-NZ" sz="2000" dirty="0"/>
              <a:t>GTAC as drafted </a:t>
            </a:r>
            <a:r>
              <a:rPr lang="en-NZ" sz="2000" u="sng" dirty="0"/>
              <a:t>will</a:t>
            </a:r>
            <a:r>
              <a:rPr lang="en-NZ" sz="2000" dirty="0"/>
              <a:t> not work (i.e. will break on day one)</a:t>
            </a:r>
          </a:p>
          <a:p>
            <a:pPr marL="864436" lvl="1" indent="-342908">
              <a:spcAft>
                <a:spcPts val="600"/>
              </a:spcAft>
              <a:buFont typeface="Arial" panose="020B0604020202020204" pitchFamily="34" charset="0"/>
              <a:buChar char="•"/>
            </a:pPr>
            <a:r>
              <a:rPr lang="en-NZ" sz="2000" dirty="0"/>
              <a:t>GTAC as drafted </a:t>
            </a:r>
            <a:r>
              <a:rPr lang="en-NZ" sz="2000" u="sng" dirty="0"/>
              <a:t>may </a:t>
            </a:r>
            <a:r>
              <a:rPr lang="en-NZ" sz="2000" dirty="0"/>
              <a:t>not work (i.e. we will need to wait to find out and may need fix up change requests)</a:t>
            </a:r>
          </a:p>
          <a:p>
            <a:pPr marL="864436" lvl="1" indent="-342908">
              <a:spcAft>
                <a:spcPts val="600"/>
              </a:spcAft>
              <a:buFont typeface="Arial" panose="020B0604020202020204" pitchFamily="34" charset="0"/>
              <a:buChar char="•"/>
            </a:pPr>
            <a:r>
              <a:rPr lang="en-NZ" sz="2000" dirty="0"/>
              <a:t>GTAC as drafted may not achieve desired objectives (i.e. further thought will be required to calibrate incentives to achieve right behaviours, provide additional tools) </a:t>
            </a:r>
          </a:p>
          <a:p>
            <a:pPr marL="342908" indent="-342908">
              <a:spcAft>
                <a:spcPts val="600"/>
              </a:spcAft>
              <a:buFont typeface="Arial" panose="020B0604020202020204" pitchFamily="34" charset="0"/>
              <a:buChar char="•"/>
            </a:pPr>
            <a:endParaRPr lang="en-NZ" sz="2000" dirty="0"/>
          </a:p>
          <a:p>
            <a:pPr marL="342908" indent="-342908">
              <a:spcAft>
                <a:spcPts val="600"/>
              </a:spcAft>
              <a:buFont typeface="Arial" panose="020B0604020202020204" pitchFamily="34" charset="0"/>
              <a:buChar char="•"/>
            </a:pPr>
            <a:r>
              <a:rPr lang="en-NZ" sz="2000" dirty="0"/>
              <a:t>Have provided greater clarity on some issues relevant to workability:</a:t>
            </a:r>
          </a:p>
          <a:p>
            <a:pPr marL="864436" lvl="1" indent="-342908">
              <a:spcAft>
                <a:spcPts val="600"/>
              </a:spcAft>
              <a:buFont typeface="Arial" panose="020B0604020202020204" pitchFamily="34" charset="0"/>
              <a:buChar char="•"/>
            </a:pPr>
            <a:r>
              <a:rPr lang="en-NZ" sz="2000" dirty="0"/>
              <a:t>Definition of DNC, MDQ, MHQ</a:t>
            </a:r>
          </a:p>
          <a:p>
            <a:pPr marL="864436" lvl="1" indent="-342908">
              <a:spcAft>
                <a:spcPts val="600"/>
              </a:spcAft>
              <a:buFont typeface="Arial" panose="020B0604020202020204" pitchFamily="34" charset="0"/>
              <a:buChar char="•"/>
            </a:pPr>
            <a:r>
              <a:rPr lang="en-NZ" sz="2000" dirty="0"/>
              <a:t>Relationship between DNC and Supplementary Capacity</a:t>
            </a:r>
          </a:p>
          <a:p>
            <a:pPr marL="864436" lvl="1" indent="-342908">
              <a:spcAft>
                <a:spcPts val="600"/>
              </a:spcAft>
              <a:buFont typeface="Arial" panose="020B0604020202020204" pitchFamily="34" charset="0"/>
              <a:buChar char="•"/>
            </a:pPr>
            <a:r>
              <a:rPr lang="en-NZ" sz="2000" dirty="0"/>
              <a:t>Confirmed continued ability to use D+1 allocations under GTAC</a:t>
            </a:r>
          </a:p>
          <a:p>
            <a:pPr marL="864436" lvl="1" indent="-342908">
              <a:spcAft>
                <a:spcPts val="600"/>
              </a:spcAft>
              <a:buFont typeface="Arial" panose="020B0604020202020204" pitchFamily="34" charset="0"/>
              <a:buChar char="•"/>
            </a:pPr>
            <a:r>
              <a:rPr lang="en-NZ" sz="2000" dirty="0"/>
              <a:t>Refined approach to OFOs</a:t>
            </a:r>
          </a:p>
        </p:txBody>
      </p:sp>
    </p:spTree>
    <p:extLst>
      <p:ext uri="{BB962C8B-B14F-4D97-AF65-F5344CB8AC3E}">
        <p14:creationId xmlns:p14="http://schemas.microsoft.com/office/powerpoint/2010/main" val="2226068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Certainty v flexibility – during transition to GTAC</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13</a:t>
            </a:fld>
            <a:endParaRPr lang="en-NZ" sz="1400" dirty="0"/>
          </a:p>
        </p:txBody>
      </p:sp>
      <p:graphicFrame>
        <p:nvGraphicFramePr>
          <p:cNvPr id="3" name="Table 2">
            <a:extLst>
              <a:ext uri="{FF2B5EF4-FFF2-40B4-BE49-F238E27FC236}">
                <a16:creationId xmlns:a16="http://schemas.microsoft.com/office/drawing/2014/main" id="{5B450C4D-924B-4436-ABA8-7BA890A3ADA2}"/>
              </a:ext>
            </a:extLst>
          </p:cNvPr>
          <p:cNvGraphicFramePr>
            <a:graphicFrameLocks noGrp="1"/>
          </p:cNvGraphicFramePr>
          <p:nvPr>
            <p:extLst>
              <p:ext uri="{D42A27DB-BD31-4B8C-83A1-F6EECF244321}">
                <p14:modId xmlns:p14="http://schemas.microsoft.com/office/powerpoint/2010/main" val="2268726893"/>
              </p:ext>
            </p:extLst>
          </p:nvPr>
        </p:nvGraphicFramePr>
        <p:xfrm>
          <a:off x="591787" y="1815523"/>
          <a:ext cx="9733741" cy="4632960"/>
        </p:xfrm>
        <a:graphic>
          <a:graphicData uri="http://schemas.openxmlformats.org/drawingml/2006/table">
            <a:tbl>
              <a:tblPr firstRow="1" bandRow="1">
                <a:tableStyleId>{5C22544A-7EE6-4342-B048-85BDC9FD1C3A}</a:tableStyleId>
              </a:tblPr>
              <a:tblGrid>
                <a:gridCol w="2593202">
                  <a:extLst>
                    <a:ext uri="{9D8B030D-6E8A-4147-A177-3AD203B41FA5}">
                      <a16:colId xmlns:a16="http://schemas.microsoft.com/office/drawing/2014/main" val="156668784"/>
                    </a:ext>
                  </a:extLst>
                </a:gridCol>
                <a:gridCol w="7140539">
                  <a:extLst>
                    <a:ext uri="{9D8B030D-6E8A-4147-A177-3AD203B41FA5}">
                      <a16:colId xmlns:a16="http://schemas.microsoft.com/office/drawing/2014/main" val="3838306689"/>
                    </a:ext>
                  </a:extLst>
                </a:gridCol>
              </a:tblGrid>
              <a:tr h="623955">
                <a:tc>
                  <a:txBody>
                    <a:bodyPr/>
                    <a:lstStyle/>
                    <a:p>
                      <a:r>
                        <a:rPr lang="en-NZ" sz="2000" dirty="0"/>
                        <a:t>Area where greater certainty is wanted</a:t>
                      </a:r>
                    </a:p>
                  </a:txBody>
                  <a:tcPr>
                    <a:solidFill>
                      <a:schemeClr val="tx2">
                        <a:lumMod val="50000"/>
                      </a:schemeClr>
                    </a:solidFill>
                  </a:tcPr>
                </a:tc>
                <a:tc>
                  <a:txBody>
                    <a:bodyPr/>
                    <a:lstStyle/>
                    <a:p>
                      <a:r>
                        <a:rPr lang="en-NZ" sz="2000" dirty="0"/>
                        <a:t>First Gas response</a:t>
                      </a:r>
                    </a:p>
                  </a:txBody>
                  <a:tcPr>
                    <a:solidFill>
                      <a:schemeClr val="tx2">
                        <a:lumMod val="50000"/>
                      </a:schemeClr>
                    </a:solidFill>
                  </a:tcPr>
                </a:tc>
                <a:extLst>
                  <a:ext uri="{0D108BD9-81ED-4DB2-BD59-A6C34878D82A}">
                    <a16:rowId xmlns:a16="http://schemas.microsoft.com/office/drawing/2014/main" val="830286813"/>
                  </a:ext>
                </a:extLst>
              </a:tr>
              <a:tr h="623955">
                <a:tc>
                  <a:txBody>
                    <a:bodyPr/>
                    <a:lstStyle/>
                    <a:p>
                      <a:r>
                        <a:rPr lang="en-NZ" sz="2000" dirty="0"/>
                        <a:t>Pricing</a:t>
                      </a:r>
                    </a:p>
                  </a:txBody>
                  <a:tcPr/>
                </a:tc>
                <a:tc>
                  <a:txBody>
                    <a:bodyPr/>
                    <a:lstStyle/>
                    <a:p>
                      <a:r>
                        <a:rPr lang="en-NZ" sz="2000" dirty="0"/>
                        <a:t>Indicative prices and approach disclosed in August. General approach to allocating costs known, remaining uncertainty on the impact of incentive fees (&lt;10% revenue). The approach will be tested and refined in development and consultation on GTPM in 2018</a:t>
                      </a:r>
                    </a:p>
                  </a:txBody>
                  <a:tcPr/>
                </a:tc>
                <a:extLst>
                  <a:ext uri="{0D108BD9-81ED-4DB2-BD59-A6C34878D82A}">
                    <a16:rowId xmlns:a16="http://schemas.microsoft.com/office/drawing/2014/main" val="1184116933"/>
                  </a:ext>
                </a:extLst>
              </a:tr>
              <a:tr h="623955">
                <a:tc>
                  <a:txBody>
                    <a:bodyPr/>
                    <a:lstStyle/>
                    <a:p>
                      <a:r>
                        <a:rPr lang="en-NZ" sz="2000" dirty="0"/>
                        <a:t>Specific DQ/HQ</a:t>
                      </a:r>
                    </a:p>
                  </a:txBody>
                  <a:tcPr/>
                </a:tc>
                <a:tc>
                  <a:txBody>
                    <a:bodyPr/>
                    <a:lstStyle/>
                    <a:p>
                      <a:r>
                        <a:rPr lang="en-NZ" sz="2000" dirty="0"/>
                        <a:t>Allows impacts of hourly flows to be tailored to specific sites. May need to be developed in conjunction with determining </a:t>
                      </a:r>
                      <a:r>
                        <a:rPr lang="en-NZ" sz="2000" dirty="0" err="1"/>
                        <a:t>linepack</a:t>
                      </a:r>
                      <a:r>
                        <a:rPr lang="en-NZ" sz="2000" dirty="0"/>
                        <a:t> limits carried out for Balancing SOP in 2018</a:t>
                      </a:r>
                    </a:p>
                  </a:txBody>
                  <a:tcPr/>
                </a:tc>
                <a:extLst>
                  <a:ext uri="{0D108BD9-81ED-4DB2-BD59-A6C34878D82A}">
                    <a16:rowId xmlns:a16="http://schemas.microsoft.com/office/drawing/2014/main" val="1959108992"/>
                  </a:ext>
                </a:extLst>
              </a:tr>
              <a:tr h="623955">
                <a:tc>
                  <a:txBody>
                    <a:bodyPr/>
                    <a:lstStyle/>
                    <a:p>
                      <a:r>
                        <a:rPr lang="en-NZ" sz="2000" dirty="0"/>
                        <a:t>Transition of Supplementary Agreements</a:t>
                      </a:r>
                    </a:p>
                  </a:txBody>
                  <a:tcPr/>
                </a:tc>
                <a:tc>
                  <a:txBody>
                    <a:bodyPr/>
                    <a:lstStyle/>
                    <a:p>
                      <a:r>
                        <a:rPr lang="en-NZ" sz="2000" dirty="0"/>
                        <a:t>We intend to maintain existing supplementary agreements. Each agreement is specific to particular customer needs, with some requiring more change than others. Our expectation is that the economic balance of these contracts will not change</a:t>
                      </a:r>
                    </a:p>
                  </a:txBody>
                  <a:tcPr/>
                </a:tc>
                <a:extLst>
                  <a:ext uri="{0D108BD9-81ED-4DB2-BD59-A6C34878D82A}">
                    <a16:rowId xmlns:a16="http://schemas.microsoft.com/office/drawing/2014/main" val="4227066949"/>
                  </a:ext>
                </a:extLst>
              </a:tr>
            </a:tbl>
          </a:graphicData>
        </a:graphic>
      </p:graphicFrame>
    </p:spTree>
    <p:extLst>
      <p:ext uri="{BB962C8B-B14F-4D97-AF65-F5344CB8AC3E}">
        <p14:creationId xmlns:p14="http://schemas.microsoft.com/office/powerpoint/2010/main" val="1546656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Certainty v flexibility – once GTAC is in force</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14</a:t>
            </a:fld>
            <a:endParaRPr lang="en-NZ" sz="1400" dirty="0"/>
          </a:p>
        </p:txBody>
      </p:sp>
      <p:graphicFrame>
        <p:nvGraphicFramePr>
          <p:cNvPr id="6" name="Table 5">
            <a:extLst>
              <a:ext uri="{FF2B5EF4-FFF2-40B4-BE49-F238E27FC236}">
                <a16:creationId xmlns:a16="http://schemas.microsoft.com/office/drawing/2014/main" id="{8D9022A1-E066-4D31-8924-A5996912D0C0}"/>
              </a:ext>
            </a:extLst>
          </p:cNvPr>
          <p:cNvGraphicFramePr>
            <a:graphicFrameLocks noGrp="1"/>
          </p:cNvGraphicFramePr>
          <p:nvPr>
            <p:extLst>
              <p:ext uri="{D42A27DB-BD31-4B8C-83A1-F6EECF244321}">
                <p14:modId xmlns:p14="http://schemas.microsoft.com/office/powerpoint/2010/main" val="3655316882"/>
              </p:ext>
            </p:extLst>
          </p:nvPr>
        </p:nvGraphicFramePr>
        <p:xfrm>
          <a:off x="450156" y="1500980"/>
          <a:ext cx="9733741" cy="5973195"/>
        </p:xfrm>
        <a:graphic>
          <a:graphicData uri="http://schemas.openxmlformats.org/drawingml/2006/table">
            <a:tbl>
              <a:tblPr firstRow="1" bandRow="1">
                <a:tableStyleId>{5C22544A-7EE6-4342-B048-85BDC9FD1C3A}</a:tableStyleId>
              </a:tblPr>
              <a:tblGrid>
                <a:gridCol w="2593202">
                  <a:extLst>
                    <a:ext uri="{9D8B030D-6E8A-4147-A177-3AD203B41FA5}">
                      <a16:colId xmlns:a16="http://schemas.microsoft.com/office/drawing/2014/main" val="156668784"/>
                    </a:ext>
                  </a:extLst>
                </a:gridCol>
                <a:gridCol w="7140539">
                  <a:extLst>
                    <a:ext uri="{9D8B030D-6E8A-4147-A177-3AD203B41FA5}">
                      <a16:colId xmlns:a16="http://schemas.microsoft.com/office/drawing/2014/main" val="3838306689"/>
                    </a:ext>
                  </a:extLst>
                </a:gridCol>
              </a:tblGrid>
              <a:tr h="623955">
                <a:tc>
                  <a:txBody>
                    <a:bodyPr/>
                    <a:lstStyle/>
                    <a:p>
                      <a:r>
                        <a:rPr lang="en-NZ" sz="2000" dirty="0"/>
                        <a:t>Area where greater certainty is wanted</a:t>
                      </a:r>
                    </a:p>
                  </a:txBody>
                  <a:tcPr>
                    <a:solidFill>
                      <a:schemeClr val="tx2">
                        <a:lumMod val="50000"/>
                      </a:schemeClr>
                    </a:solidFill>
                  </a:tcPr>
                </a:tc>
                <a:tc>
                  <a:txBody>
                    <a:bodyPr/>
                    <a:lstStyle/>
                    <a:p>
                      <a:r>
                        <a:rPr lang="en-NZ" sz="2000" dirty="0"/>
                        <a:t>First Gas response</a:t>
                      </a:r>
                    </a:p>
                  </a:txBody>
                  <a:tcPr>
                    <a:solidFill>
                      <a:schemeClr val="tx2">
                        <a:lumMod val="50000"/>
                      </a:schemeClr>
                    </a:solidFill>
                  </a:tcPr>
                </a:tc>
                <a:extLst>
                  <a:ext uri="{0D108BD9-81ED-4DB2-BD59-A6C34878D82A}">
                    <a16:rowId xmlns:a16="http://schemas.microsoft.com/office/drawing/2014/main" val="830286813"/>
                  </a:ext>
                </a:extLst>
              </a:tr>
              <a:tr h="623955">
                <a:tc>
                  <a:txBody>
                    <a:bodyPr/>
                    <a:lstStyle/>
                    <a:p>
                      <a:r>
                        <a:rPr lang="en-NZ" sz="2000" dirty="0"/>
                        <a:t>Park and loan</a:t>
                      </a:r>
                    </a:p>
                  </a:txBody>
                  <a:tcPr/>
                </a:tc>
                <a:tc>
                  <a:txBody>
                    <a:bodyPr/>
                    <a:lstStyle/>
                    <a:p>
                      <a:r>
                        <a:rPr lang="en-NZ" sz="2000" dirty="0"/>
                        <a:t>Better left for development alongside Balancing SOP</a:t>
                      </a:r>
                    </a:p>
                  </a:txBody>
                  <a:tcPr/>
                </a:tc>
                <a:extLst>
                  <a:ext uri="{0D108BD9-81ED-4DB2-BD59-A6C34878D82A}">
                    <a16:rowId xmlns:a16="http://schemas.microsoft.com/office/drawing/2014/main" val="1184116933"/>
                  </a:ext>
                </a:extLst>
              </a:tr>
              <a:tr h="623955">
                <a:tc>
                  <a:txBody>
                    <a:bodyPr/>
                    <a:lstStyle/>
                    <a:p>
                      <a:r>
                        <a:rPr lang="en-NZ" sz="2000" dirty="0"/>
                        <a:t>Running Mismatch tolerance</a:t>
                      </a:r>
                    </a:p>
                  </a:txBody>
                  <a:tcPr/>
                </a:tc>
                <a:tc>
                  <a:txBody>
                    <a:bodyPr/>
                    <a:lstStyle/>
                    <a:p>
                      <a:r>
                        <a:rPr lang="en-NZ" sz="2000" dirty="0"/>
                        <a:t>Better left for development alongside Balancing SOP (</a:t>
                      </a:r>
                      <a:r>
                        <a:rPr lang="en-NZ" sz="2000" dirty="0" err="1"/>
                        <a:t>linepack</a:t>
                      </a:r>
                      <a:r>
                        <a:rPr lang="en-NZ" sz="2000" dirty="0"/>
                        <a:t> limits)</a:t>
                      </a:r>
                    </a:p>
                  </a:txBody>
                  <a:tcPr/>
                </a:tc>
                <a:extLst>
                  <a:ext uri="{0D108BD9-81ED-4DB2-BD59-A6C34878D82A}">
                    <a16:rowId xmlns:a16="http://schemas.microsoft.com/office/drawing/2014/main" val="1959108992"/>
                  </a:ext>
                </a:extLst>
              </a:tr>
              <a:tr h="623955">
                <a:tc>
                  <a:txBody>
                    <a:bodyPr/>
                    <a:lstStyle/>
                    <a:p>
                      <a:r>
                        <a:rPr lang="en-NZ" sz="2000" dirty="0"/>
                        <a:t>PR auction rules</a:t>
                      </a:r>
                    </a:p>
                  </a:txBody>
                  <a:tcPr/>
                </a:tc>
                <a:tc>
                  <a:txBody>
                    <a:bodyPr/>
                    <a:lstStyle/>
                    <a:p>
                      <a:pPr marL="0" marR="0" lvl="0" indent="0" algn="l" defTabSz="1043080" rtl="0" eaLnBrk="1" fontAlgn="auto" latinLnBrk="0" hangingPunct="1">
                        <a:lnSpc>
                          <a:spcPct val="100000"/>
                        </a:lnSpc>
                        <a:spcBef>
                          <a:spcPts val="0"/>
                        </a:spcBef>
                        <a:spcAft>
                          <a:spcPts val="0"/>
                        </a:spcAft>
                        <a:buClrTx/>
                        <a:buSzTx/>
                        <a:buFontTx/>
                        <a:buNone/>
                        <a:tabLst/>
                        <a:defRPr/>
                      </a:pPr>
                      <a:r>
                        <a:rPr lang="en-NZ" sz="2000" dirty="0"/>
                        <a:t>To be developed in 2018. We will not run an auction without having acceptable rules that aim to safeguard expected outcomes. See: </a:t>
                      </a:r>
                      <a:r>
                        <a:rPr lang="en-NZ" sz="2000" i="0" dirty="0">
                          <a:hlinkClick r:id="rId2"/>
                        </a:rPr>
                        <a:t>www.</a:t>
                      </a:r>
                      <a:r>
                        <a:rPr lang="en-NZ" sz="2100" b="0" i="0" kern="1200" dirty="0">
                          <a:solidFill>
                            <a:schemeClr val="dk1"/>
                          </a:solidFill>
                          <a:effectLst/>
                          <a:latin typeface="+mn-lt"/>
                          <a:ea typeface="+mn-ea"/>
                          <a:cs typeface="+mn-cs"/>
                          <a:hlinkClick r:id="rId2"/>
                        </a:rPr>
                        <a:t>gasindustry.co.nz/dmsdocument/4885</a:t>
                      </a:r>
                      <a:r>
                        <a:rPr lang="en-NZ" sz="2100" b="0" i="0" kern="1200" dirty="0">
                          <a:solidFill>
                            <a:schemeClr val="dk1"/>
                          </a:solidFill>
                          <a:effectLst/>
                          <a:latin typeface="+mn-lt"/>
                          <a:ea typeface="+mn-ea"/>
                          <a:cs typeface="+mn-cs"/>
                        </a:rPr>
                        <a:t> </a:t>
                      </a:r>
                    </a:p>
                  </a:txBody>
                  <a:tcPr/>
                </a:tc>
                <a:extLst>
                  <a:ext uri="{0D108BD9-81ED-4DB2-BD59-A6C34878D82A}">
                    <a16:rowId xmlns:a16="http://schemas.microsoft.com/office/drawing/2014/main" val="4227066949"/>
                  </a:ext>
                </a:extLst>
              </a:tr>
              <a:tr h="623955">
                <a:tc>
                  <a:txBody>
                    <a:bodyPr/>
                    <a:lstStyle/>
                    <a:p>
                      <a:r>
                        <a:rPr lang="en-NZ" sz="2000" dirty="0"/>
                        <a:t>Timeframes for notifying PR auction</a:t>
                      </a:r>
                    </a:p>
                  </a:txBody>
                  <a:tcPr/>
                </a:tc>
                <a:tc>
                  <a:txBody>
                    <a:bodyPr/>
                    <a:lstStyle/>
                    <a:p>
                      <a:pPr marL="0" marR="0" lvl="0" indent="0" algn="l" defTabSz="1043080" rtl="0" eaLnBrk="1" fontAlgn="auto" latinLnBrk="0" hangingPunct="1">
                        <a:lnSpc>
                          <a:spcPct val="100000"/>
                        </a:lnSpc>
                        <a:spcBef>
                          <a:spcPts val="0"/>
                        </a:spcBef>
                        <a:spcAft>
                          <a:spcPts val="0"/>
                        </a:spcAft>
                        <a:buClrTx/>
                        <a:buSzTx/>
                        <a:buFontTx/>
                        <a:buNone/>
                        <a:tabLst/>
                        <a:defRPr/>
                      </a:pPr>
                      <a:r>
                        <a:rPr lang="en-NZ" sz="2100" b="0" i="0" kern="1200" dirty="0">
                          <a:solidFill>
                            <a:schemeClr val="dk1"/>
                          </a:solidFill>
                          <a:effectLst/>
                          <a:latin typeface="+mn-lt"/>
                          <a:ea typeface="+mn-ea"/>
                          <a:cs typeface="+mn-cs"/>
                        </a:rPr>
                        <a:t>Agree with Genesis that these should be longer than proposed</a:t>
                      </a:r>
                    </a:p>
                  </a:txBody>
                  <a:tcPr/>
                </a:tc>
                <a:extLst>
                  <a:ext uri="{0D108BD9-81ED-4DB2-BD59-A6C34878D82A}">
                    <a16:rowId xmlns:a16="http://schemas.microsoft.com/office/drawing/2014/main" val="194568655"/>
                  </a:ext>
                </a:extLst>
              </a:tr>
              <a:tr h="623955">
                <a:tc>
                  <a:txBody>
                    <a:bodyPr/>
                    <a:lstStyle/>
                    <a:p>
                      <a:r>
                        <a:rPr lang="en-NZ" sz="2000" dirty="0"/>
                        <a:t>PR term</a:t>
                      </a:r>
                    </a:p>
                  </a:txBody>
                  <a:tcPr/>
                </a:tc>
                <a:tc>
                  <a:txBody>
                    <a:bodyPr/>
                    <a:lstStyle/>
                    <a:p>
                      <a:pPr marL="0" marR="0" lvl="0" indent="0" algn="l" defTabSz="1043080" rtl="0" eaLnBrk="1" fontAlgn="auto" latinLnBrk="0" hangingPunct="1">
                        <a:lnSpc>
                          <a:spcPct val="100000"/>
                        </a:lnSpc>
                        <a:spcBef>
                          <a:spcPts val="0"/>
                        </a:spcBef>
                        <a:spcAft>
                          <a:spcPts val="0"/>
                        </a:spcAft>
                        <a:buClrTx/>
                        <a:buSzTx/>
                        <a:buFontTx/>
                        <a:buNone/>
                        <a:tabLst/>
                        <a:defRPr/>
                      </a:pPr>
                      <a:r>
                        <a:rPr lang="en-NZ" sz="2100" b="0" i="0" kern="1200" dirty="0">
                          <a:solidFill>
                            <a:schemeClr val="dk1"/>
                          </a:solidFill>
                          <a:effectLst/>
                          <a:latin typeface="+mn-lt"/>
                          <a:ea typeface="+mn-ea"/>
                          <a:cs typeface="+mn-cs"/>
                        </a:rPr>
                        <a:t>Agree with Contact that these should be specified in the auction rules (rather than the GTAC)</a:t>
                      </a:r>
                    </a:p>
                  </a:txBody>
                  <a:tcPr/>
                </a:tc>
                <a:extLst>
                  <a:ext uri="{0D108BD9-81ED-4DB2-BD59-A6C34878D82A}">
                    <a16:rowId xmlns:a16="http://schemas.microsoft.com/office/drawing/2014/main" val="2365993331"/>
                  </a:ext>
                </a:extLst>
              </a:tr>
              <a:tr h="623955">
                <a:tc>
                  <a:txBody>
                    <a:bodyPr/>
                    <a:lstStyle/>
                    <a:p>
                      <a:r>
                        <a:rPr lang="en-NZ" sz="2000" dirty="0"/>
                        <a:t>Overrun/underrun fees</a:t>
                      </a:r>
                    </a:p>
                  </a:txBody>
                  <a:tcPr/>
                </a:tc>
                <a:tc>
                  <a:txBody>
                    <a:bodyPr/>
                    <a:lstStyle/>
                    <a:p>
                      <a:pPr marL="0" marR="0" lvl="0" indent="0" algn="l" defTabSz="1043080" rtl="0" eaLnBrk="1" fontAlgn="auto" latinLnBrk="0" hangingPunct="1">
                        <a:lnSpc>
                          <a:spcPct val="100000"/>
                        </a:lnSpc>
                        <a:spcBef>
                          <a:spcPts val="0"/>
                        </a:spcBef>
                        <a:spcAft>
                          <a:spcPts val="0"/>
                        </a:spcAft>
                        <a:buClrTx/>
                        <a:buSzTx/>
                        <a:buFontTx/>
                        <a:buNone/>
                        <a:tabLst/>
                        <a:defRPr/>
                      </a:pPr>
                      <a:r>
                        <a:rPr lang="en-NZ" sz="2100" b="0" i="0" kern="1200" dirty="0">
                          <a:solidFill>
                            <a:schemeClr val="dk1"/>
                          </a:solidFill>
                          <a:effectLst/>
                          <a:latin typeface="+mn-lt"/>
                          <a:ea typeface="+mn-ea"/>
                          <a:cs typeface="+mn-cs"/>
                        </a:rPr>
                        <a:t>Flexibility to change (with notice) is valuable to ensure that stated objectives are being achieved</a:t>
                      </a:r>
                    </a:p>
                  </a:txBody>
                  <a:tcPr/>
                </a:tc>
                <a:extLst>
                  <a:ext uri="{0D108BD9-81ED-4DB2-BD59-A6C34878D82A}">
                    <a16:rowId xmlns:a16="http://schemas.microsoft.com/office/drawing/2014/main" val="4000941093"/>
                  </a:ext>
                </a:extLst>
              </a:tr>
              <a:tr h="623955">
                <a:tc>
                  <a:txBody>
                    <a:bodyPr/>
                    <a:lstStyle/>
                    <a:p>
                      <a:r>
                        <a:rPr lang="en-NZ" sz="2000" dirty="0"/>
                        <a:t>Notification of prices</a:t>
                      </a:r>
                    </a:p>
                  </a:txBody>
                  <a:tcPr/>
                </a:tc>
                <a:tc>
                  <a:txBody>
                    <a:bodyPr/>
                    <a:lstStyle/>
                    <a:p>
                      <a:pPr marL="0" marR="0" lvl="0" indent="0" algn="l" defTabSz="1043080" rtl="0" eaLnBrk="1" fontAlgn="auto" latinLnBrk="0" hangingPunct="1">
                        <a:lnSpc>
                          <a:spcPct val="100000"/>
                        </a:lnSpc>
                        <a:spcBef>
                          <a:spcPts val="0"/>
                        </a:spcBef>
                        <a:spcAft>
                          <a:spcPts val="0"/>
                        </a:spcAft>
                        <a:buClrTx/>
                        <a:buSzTx/>
                        <a:buFontTx/>
                        <a:buNone/>
                        <a:tabLst/>
                        <a:defRPr/>
                      </a:pPr>
                      <a:r>
                        <a:rPr lang="en-NZ" sz="2100" b="0" i="0" kern="1200" dirty="0">
                          <a:solidFill>
                            <a:schemeClr val="dk1"/>
                          </a:solidFill>
                          <a:effectLst/>
                          <a:latin typeface="+mn-lt"/>
                          <a:ea typeface="+mn-ea"/>
                          <a:cs typeface="+mn-cs"/>
                        </a:rPr>
                        <a:t>Agree with several parties that price changes should be notified earlier with no provisional pricing</a:t>
                      </a:r>
                    </a:p>
                  </a:txBody>
                  <a:tcPr/>
                </a:tc>
                <a:extLst>
                  <a:ext uri="{0D108BD9-81ED-4DB2-BD59-A6C34878D82A}">
                    <a16:rowId xmlns:a16="http://schemas.microsoft.com/office/drawing/2014/main" val="4258827190"/>
                  </a:ext>
                </a:extLst>
              </a:tr>
            </a:tbl>
          </a:graphicData>
        </a:graphic>
      </p:graphicFrame>
    </p:spTree>
    <p:extLst>
      <p:ext uri="{BB962C8B-B14F-4D97-AF65-F5344CB8AC3E}">
        <p14:creationId xmlns:p14="http://schemas.microsoft.com/office/powerpoint/2010/main" val="1820500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Status of interconnected parties, especially at receipt points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15</a:t>
            </a:fld>
            <a:endParaRPr lang="en-NZ" sz="1400" dirty="0"/>
          </a:p>
        </p:txBody>
      </p:sp>
      <p:sp>
        <p:nvSpPr>
          <p:cNvPr id="5" name="TextBox 4">
            <a:extLst>
              <a:ext uri="{FF2B5EF4-FFF2-40B4-BE49-F238E27FC236}">
                <a16:creationId xmlns:a16="http://schemas.microsoft.com/office/drawing/2014/main" id="{CA52FDC3-B623-4C61-AF83-F2D02FAD95BC}"/>
              </a:ext>
            </a:extLst>
          </p:cNvPr>
          <p:cNvSpPr txBox="1"/>
          <p:nvPr/>
        </p:nvSpPr>
        <p:spPr>
          <a:xfrm>
            <a:off x="667098" y="1671079"/>
            <a:ext cx="9307077" cy="5709255"/>
          </a:xfrm>
          <a:prstGeom prst="rect">
            <a:avLst/>
          </a:prstGeom>
          <a:noFill/>
        </p:spPr>
        <p:txBody>
          <a:bodyPr wrap="square" rtlCol="0">
            <a:spAutoFit/>
          </a:bodyPr>
          <a:lstStyle/>
          <a:p>
            <a:pPr marL="342908" indent="-342908">
              <a:spcAft>
                <a:spcPts val="600"/>
              </a:spcAft>
              <a:buFont typeface="Arial" panose="020B0604020202020204" pitchFamily="34" charset="0"/>
              <a:buChar char="•"/>
            </a:pPr>
            <a:r>
              <a:rPr lang="en-NZ" sz="2000" dirty="0"/>
              <a:t>Concern that GTAC has adopted a contractual framework that does not specify all of the terms of interconnection (Shell and </a:t>
            </a:r>
            <a:r>
              <a:rPr lang="en-NZ" sz="2000" dirty="0" err="1"/>
              <a:t>Methanex</a:t>
            </a:r>
            <a:r>
              <a:rPr lang="en-NZ" sz="2000" dirty="0"/>
              <a:t>)</a:t>
            </a:r>
          </a:p>
          <a:p>
            <a:pPr marL="342908" indent="-342908">
              <a:spcAft>
                <a:spcPts val="600"/>
              </a:spcAft>
              <a:buFont typeface="Arial" panose="020B0604020202020204" pitchFamily="34" charset="0"/>
              <a:buChar char="•"/>
            </a:pPr>
            <a:r>
              <a:rPr lang="en-NZ" sz="2000" dirty="0"/>
              <a:t>Specific concern that this could lead to divergent approaches and lack of privity on important issues such as:</a:t>
            </a:r>
          </a:p>
          <a:p>
            <a:pPr marL="864436" lvl="1" indent="-342908">
              <a:spcAft>
                <a:spcPts val="600"/>
              </a:spcAft>
              <a:buFont typeface="Arial" panose="020B0604020202020204" pitchFamily="34" charset="0"/>
              <a:buChar char="•"/>
            </a:pPr>
            <a:r>
              <a:rPr lang="en-NZ" sz="2000" dirty="0"/>
              <a:t>TTP</a:t>
            </a:r>
          </a:p>
          <a:p>
            <a:pPr marL="864436" lvl="1" indent="-342908">
              <a:spcAft>
                <a:spcPts val="600"/>
              </a:spcAft>
              <a:buFont typeface="Arial" panose="020B0604020202020204" pitchFamily="34" charset="0"/>
              <a:buChar char="•"/>
            </a:pPr>
            <a:r>
              <a:rPr lang="en-NZ" sz="2000" dirty="0"/>
              <a:t>OFOs</a:t>
            </a:r>
          </a:p>
          <a:p>
            <a:pPr marL="342908" indent="-342908">
              <a:spcAft>
                <a:spcPts val="600"/>
              </a:spcAft>
              <a:buFont typeface="Arial" panose="020B0604020202020204" pitchFamily="34" charset="0"/>
              <a:buChar char="•"/>
            </a:pPr>
            <a:endParaRPr lang="en-NZ" sz="2000" dirty="0"/>
          </a:p>
          <a:p>
            <a:pPr marL="342908" indent="-342908">
              <a:spcAft>
                <a:spcPts val="600"/>
              </a:spcAft>
              <a:buFont typeface="Arial" panose="020B0604020202020204" pitchFamily="34" charset="0"/>
              <a:buChar char="•"/>
            </a:pPr>
            <a:r>
              <a:rPr lang="en-NZ" sz="2000" dirty="0"/>
              <a:t>Contractual framework </a:t>
            </a:r>
            <a:br>
              <a:rPr lang="en-NZ" sz="2000" dirty="0"/>
            </a:br>
            <a:r>
              <a:rPr lang="en-NZ" sz="2000" dirty="0"/>
              <a:t>reflects decision made </a:t>
            </a:r>
            <a:br>
              <a:rPr lang="en-NZ" sz="2000" dirty="0"/>
            </a:br>
            <a:r>
              <a:rPr lang="en-NZ" sz="2000" dirty="0"/>
              <a:t>following SCOP2 paper</a:t>
            </a:r>
          </a:p>
          <a:p>
            <a:pPr marL="342908" indent="-342908">
              <a:spcAft>
                <a:spcPts val="600"/>
              </a:spcAft>
              <a:buFont typeface="Arial" panose="020B0604020202020204" pitchFamily="34" charset="0"/>
              <a:buChar char="•"/>
            </a:pPr>
            <a:r>
              <a:rPr lang="en-NZ" sz="2000" dirty="0"/>
              <a:t>Provisions added to</a:t>
            </a:r>
            <a:br>
              <a:rPr lang="en-NZ" sz="2000" dirty="0"/>
            </a:br>
            <a:r>
              <a:rPr lang="en-NZ" sz="2000" dirty="0"/>
              <a:t>section 7 for:</a:t>
            </a:r>
          </a:p>
          <a:p>
            <a:pPr marL="864436" lvl="1" indent="-342908">
              <a:spcAft>
                <a:spcPts val="600"/>
              </a:spcAft>
              <a:buFont typeface="Arial" panose="020B0604020202020204" pitchFamily="34" charset="0"/>
              <a:buChar char="•"/>
            </a:pPr>
            <a:r>
              <a:rPr lang="en-NZ" sz="2000" dirty="0"/>
              <a:t>TTP</a:t>
            </a:r>
          </a:p>
          <a:p>
            <a:pPr marL="864436" lvl="1" indent="-342908">
              <a:spcAft>
                <a:spcPts val="600"/>
              </a:spcAft>
              <a:buFont typeface="Arial" panose="020B0604020202020204" pitchFamily="34" charset="0"/>
              <a:buChar char="•"/>
            </a:pPr>
            <a:r>
              <a:rPr lang="en-NZ" sz="2000" dirty="0"/>
              <a:t>OFO</a:t>
            </a:r>
          </a:p>
          <a:p>
            <a:pPr marL="864436" lvl="1" indent="-342908">
              <a:spcAft>
                <a:spcPts val="600"/>
              </a:spcAft>
              <a:buFont typeface="Arial" panose="020B0604020202020204" pitchFamily="34" charset="0"/>
              <a:buChar char="•"/>
            </a:pPr>
            <a:r>
              <a:rPr lang="en-NZ" sz="2000" dirty="0"/>
              <a:t>Information on</a:t>
            </a:r>
            <a:br>
              <a:rPr lang="en-NZ" sz="2000" dirty="0"/>
            </a:br>
            <a:r>
              <a:rPr lang="en-NZ" sz="2000" dirty="0"/>
              <a:t>outages</a:t>
            </a:r>
          </a:p>
        </p:txBody>
      </p:sp>
      <p:pic>
        <p:nvPicPr>
          <p:cNvPr id="3" name="Picture 2">
            <a:extLst>
              <a:ext uri="{FF2B5EF4-FFF2-40B4-BE49-F238E27FC236}">
                <a16:creationId xmlns:a16="http://schemas.microsoft.com/office/drawing/2014/main" id="{15EE1910-1BE2-4F61-8E50-8BDA40BC300F}"/>
              </a:ext>
            </a:extLst>
          </p:cNvPr>
          <p:cNvPicPr>
            <a:picLocks noChangeAspect="1"/>
          </p:cNvPicPr>
          <p:nvPr/>
        </p:nvPicPr>
        <p:blipFill>
          <a:blip r:embed="rId2"/>
          <a:stretch>
            <a:fillRect/>
          </a:stretch>
        </p:blipFill>
        <p:spPr>
          <a:xfrm>
            <a:off x="3850105" y="3655449"/>
            <a:ext cx="6777122" cy="3272274"/>
          </a:xfrm>
          <a:prstGeom prst="rect">
            <a:avLst/>
          </a:prstGeom>
        </p:spPr>
      </p:pic>
    </p:spTree>
    <p:extLst>
      <p:ext uri="{BB962C8B-B14F-4D97-AF65-F5344CB8AC3E}">
        <p14:creationId xmlns:p14="http://schemas.microsoft.com/office/powerpoint/2010/main" val="2558917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Need to change design of Priority Rights product</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16</a:t>
            </a:fld>
            <a:endParaRPr lang="en-NZ" sz="1400" dirty="0"/>
          </a:p>
        </p:txBody>
      </p:sp>
      <p:sp>
        <p:nvSpPr>
          <p:cNvPr id="5" name="TextBox 4">
            <a:extLst>
              <a:ext uri="{FF2B5EF4-FFF2-40B4-BE49-F238E27FC236}">
                <a16:creationId xmlns:a16="http://schemas.microsoft.com/office/drawing/2014/main" id="{CA52FDC3-B623-4C61-AF83-F2D02FAD95BC}"/>
              </a:ext>
            </a:extLst>
          </p:cNvPr>
          <p:cNvSpPr txBox="1"/>
          <p:nvPr/>
        </p:nvSpPr>
        <p:spPr>
          <a:xfrm>
            <a:off x="667098" y="1671079"/>
            <a:ext cx="9307077" cy="2631490"/>
          </a:xfrm>
          <a:prstGeom prst="rect">
            <a:avLst/>
          </a:prstGeom>
          <a:noFill/>
        </p:spPr>
        <p:txBody>
          <a:bodyPr wrap="square" rtlCol="0">
            <a:spAutoFit/>
          </a:bodyPr>
          <a:lstStyle/>
          <a:p>
            <a:pPr marL="342908" indent="-342908">
              <a:spcAft>
                <a:spcPts val="600"/>
              </a:spcAft>
              <a:buFont typeface="Arial" panose="020B0604020202020204" pitchFamily="34" charset="0"/>
              <a:buChar char="•"/>
            </a:pPr>
            <a:r>
              <a:rPr lang="en-NZ" sz="2000" dirty="0"/>
              <a:t>Concerns raised (predominantly by </a:t>
            </a:r>
            <a:r>
              <a:rPr lang="en-NZ" sz="2000" dirty="0" err="1"/>
              <a:t>Trustpower</a:t>
            </a:r>
            <a:r>
              <a:rPr lang="en-NZ" sz="2000" dirty="0"/>
              <a:t>) that PRs:</a:t>
            </a:r>
          </a:p>
          <a:p>
            <a:pPr marL="864436" lvl="1" indent="-342908">
              <a:spcAft>
                <a:spcPts val="600"/>
              </a:spcAft>
              <a:buFont typeface="Arial" panose="020B0604020202020204" pitchFamily="34" charset="0"/>
              <a:buChar char="•"/>
            </a:pPr>
            <a:r>
              <a:rPr lang="en-NZ" sz="2000" dirty="0"/>
              <a:t>Reclassify firm access as non-firm access</a:t>
            </a:r>
          </a:p>
          <a:p>
            <a:pPr marL="864436" lvl="1" indent="-342908">
              <a:spcAft>
                <a:spcPts val="600"/>
              </a:spcAft>
              <a:buFont typeface="Arial" panose="020B0604020202020204" pitchFamily="34" charset="0"/>
              <a:buChar char="•"/>
            </a:pPr>
            <a:r>
              <a:rPr lang="en-NZ" sz="2000" dirty="0"/>
              <a:t>Are without comparators internationally and are therefore untested</a:t>
            </a:r>
          </a:p>
          <a:p>
            <a:pPr marL="864436" lvl="1" indent="-342908">
              <a:spcAft>
                <a:spcPts val="600"/>
              </a:spcAft>
              <a:buFont typeface="Arial" panose="020B0604020202020204" pitchFamily="34" charset="0"/>
              <a:buChar char="•"/>
            </a:pPr>
            <a:r>
              <a:rPr lang="en-NZ" sz="2000" dirty="0"/>
              <a:t>Should not try to be an operational management tool</a:t>
            </a:r>
          </a:p>
          <a:p>
            <a:pPr marL="864436" lvl="1" indent="-342908">
              <a:spcAft>
                <a:spcPts val="600"/>
              </a:spcAft>
              <a:buFont typeface="Arial" panose="020B0604020202020204" pitchFamily="34" charset="0"/>
              <a:buChar char="•"/>
            </a:pPr>
            <a:r>
              <a:rPr lang="en-NZ" sz="2000" dirty="0"/>
              <a:t>Expose households to unmanageable risk and deviate from the priority order that applies during critical contingencies</a:t>
            </a:r>
          </a:p>
          <a:p>
            <a:pPr marL="864436" lvl="1" indent="-342908">
              <a:spcAft>
                <a:spcPts val="600"/>
              </a:spcAft>
              <a:buFont typeface="Arial" panose="020B0604020202020204" pitchFamily="34" charset="0"/>
              <a:buChar char="•"/>
            </a:pPr>
            <a:r>
              <a:rPr lang="en-NZ" sz="2000" dirty="0"/>
              <a:t>Create market power issues that need to be mitigated</a:t>
            </a:r>
          </a:p>
        </p:txBody>
      </p:sp>
    </p:spTree>
    <p:extLst>
      <p:ext uri="{BB962C8B-B14F-4D97-AF65-F5344CB8AC3E}">
        <p14:creationId xmlns:p14="http://schemas.microsoft.com/office/powerpoint/2010/main" val="1060891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Need to change design of Priority Rights product</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17</a:t>
            </a:fld>
            <a:endParaRPr lang="en-NZ" sz="1400" dirty="0"/>
          </a:p>
        </p:txBody>
      </p:sp>
      <p:sp>
        <p:nvSpPr>
          <p:cNvPr id="3" name="TextBox 2">
            <a:extLst>
              <a:ext uri="{FF2B5EF4-FFF2-40B4-BE49-F238E27FC236}">
                <a16:creationId xmlns:a16="http://schemas.microsoft.com/office/drawing/2014/main" id="{58EFDEC5-AFCD-40B2-909F-9ABBDC3CABD6}"/>
              </a:ext>
            </a:extLst>
          </p:cNvPr>
          <p:cNvSpPr txBox="1"/>
          <p:nvPr/>
        </p:nvSpPr>
        <p:spPr>
          <a:xfrm>
            <a:off x="450154" y="1596608"/>
            <a:ext cx="8852287" cy="415498"/>
          </a:xfrm>
          <a:prstGeom prst="rect">
            <a:avLst/>
          </a:prstGeom>
          <a:noFill/>
        </p:spPr>
        <p:txBody>
          <a:bodyPr wrap="square" rtlCol="0">
            <a:spAutoFit/>
          </a:bodyPr>
          <a:lstStyle/>
          <a:p>
            <a:r>
              <a:rPr lang="en-NZ" dirty="0"/>
              <a:t>GTAC three-step process for dealing with Congestion:</a:t>
            </a:r>
          </a:p>
        </p:txBody>
      </p:sp>
      <p:sp>
        <p:nvSpPr>
          <p:cNvPr id="5" name="TextBox 4">
            <a:extLst>
              <a:ext uri="{FF2B5EF4-FFF2-40B4-BE49-F238E27FC236}">
                <a16:creationId xmlns:a16="http://schemas.microsoft.com/office/drawing/2014/main" id="{320F0488-7181-41A9-8AFE-7E2ECAB4DDB7}"/>
              </a:ext>
            </a:extLst>
          </p:cNvPr>
          <p:cNvSpPr txBox="1"/>
          <p:nvPr/>
        </p:nvSpPr>
        <p:spPr>
          <a:xfrm>
            <a:off x="450156" y="2090812"/>
            <a:ext cx="9967840" cy="415498"/>
          </a:xfrm>
          <a:prstGeom prst="rect">
            <a:avLst/>
          </a:prstGeom>
          <a:noFill/>
        </p:spPr>
        <p:txBody>
          <a:bodyPr wrap="square" rtlCol="0">
            <a:spAutoFit/>
          </a:bodyPr>
          <a:lstStyle/>
          <a:p>
            <a:r>
              <a:rPr lang="en-NZ" b="1" dirty="0"/>
              <a:t>Step One: Identify (capacity modelling for AMP ahead of 30 Sept release)</a:t>
            </a:r>
          </a:p>
        </p:txBody>
      </p:sp>
      <p:sp>
        <p:nvSpPr>
          <p:cNvPr id="6" name="Rectangle 5">
            <a:extLst>
              <a:ext uri="{FF2B5EF4-FFF2-40B4-BE49-F238E27FC236}">
                <a16:creationId xmlns:a16="http://schemas.microsoft.com/office/drawing/2014/main" id="{CD127E3D-CFFE-48FC-A99A-0845516EA365}"/>
              </a:ext>
            </a:extLst>
          </p:cNvPr>
          <p:cNvSpPr/>
          <p:nvPr/>
        </p:nvSpPr>
        <p:spPr>
          <a:xfrm>
            <a:off x="450156" y="2506310"/>
            <a:ext cx="9967840" cy="1077218"/>
          </a:xfrm>
          <a:prstGeom prst="rect">
            <a:avLst/>
          </a:prstGeom>
        </p:spPr>
        <p:txBody>
          <a:bodyPr wrap="square">
            <a:spAutoFit/>
          </a:bodyPr>
          <a:lstStyle/>
          <a:p>
            <a:r>
              <a:rPr lang="en-NZ" sz="1600" dirty="0">
                <a:latin typeface="Verdana" panose="020B0604030504040204" pitchFamily="34" charset="0"/>
                <a:ea typeface="Calibri" panose="020F0502020204030204" pitchFamily="34" charset="0"/>
                <a:cs typeface="Times New Roman" panose="02020603050405020304" pitchFamily="18" charset="0"/>
              </a:rPr>
              <a:t>Prior to any Year First Gas will, using the best information available to it at the time (including capacity information from its most recent Asset Management Plan), use reasonable endeavours to identify any Delivery Point likely to experience Congestion during that Year and in what periods of that Year (section 3.4).</a:t>
            </a:r>
            <a:endParaRPr lang="en-NZ" sz="1600" dirty="0"/>
          </a:p>
        </p:txBody>
      </p:sp>
      <p:sp>
        <p:nvSpPr>
          <p:cNvPr id="7" name="TextBox 6">
            <a:extLst>
              <a:ext uri="{FF2B5EF4-FFF2-40B4-BE49-F238E27FC236}">
                <a16:creationId xmlns:a16="http://schemas.microsoft.com/office/drawing/2014/main" id="{05665494-ED31-4143-BAF3-1193E7854AB3}"/>
              </a:ext>
            </a:extLst>
          </p:cNvPr>
          <p:cNvSpPr txBox="1"/>
          <p:nvPr/>
        </p:nvSpPr>
        <p:spPr>
          <a:xfrm>
            <a:off x="450156" y="3795125"/>
            <a:ext cx="10239362" cy="415498"/>
          </a:xfrm>
          <a:prstGeom prst="rect">
            <a:avLst/>
          </a:prstGeom>
          <a:noFill/>
        </p:spPr>
        <p:txBody>
          <a:bodyPr wrap="square" rtlCol="0">
            <a:spAutoFit/>
          </a:bodyPr>
          <a:lstStyle/>
          <a:p>
            <a:r>
              <a:rPr lang="en-NZ" b="1" dirty="0"/>
              <a:t>Step Two: Manage</a:t>
            </a:r>
          </a:p>
        </p:txBody>
      </p:sp>
      <p:sp>
        <p:nvSpPr>
          <p:cNvPr id="8" name="Rectangle 7">
            <a:extLst>
              <a:ext uri="{FF2B5EF4-FFF2-40B4-BE49-F238E27FC236}">
                <a16:creationId xmlns:a16="http://schemas.microsoft.com/office/drawing/2014/main" id="{7922819E-AC40-47C6-8DD8-E6633A33B3C6}"/>
              </a:ext>
            </a:extLst>
          </p:cNvPr>
          <p:cNvSpPr/>
          <p:nvPr/>
        </p:nvSpPr>
        <p:spPr>
          <a:xfrm>
            <a:off x="573640" y="4326815"/>
            <a:ext cx="1435347" cy="751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Invest</a:t>
            </a:r>
          </a:p>
        </p:txBody>
      </p:sp>
      <p:sp>
        <p:nvSpPr>
          <p:cNvPr id="9" name="Rectangle 8">
            <a:extLst>
              <a:ext uri="{FF2B5EF4-FFF2-40B4-BE49-F238E27FC236}">
                <a16:creationId xmlns:a16="http://schemas.microsoft.com/office/drawing/2014/main" id="{C0664C90-F29F-4AB6-B9EF-CF49BD8BBD62}"/>
              </a:ext>
            </a:extLst>
          </p:cNvPr>
          <p:cNvSpPr/>
          <p:nvPr/>
        </p:nvSpPr>
        <p:spPr>
          <a:xfrm>
            <a:off x="2073667" y="5299682"/>
            <a:ext cx="1838158" cy="751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Interruptible Load</a:t>
            </a:r>
          </a:p>
        </p:txBody>
      </p:sp>
      <p:sp>
        <p:nvSpPr>
          <p:cNvPr id="10" name="Rectangle 9">
            <a:extLst>
              <a:ext uri="{FF2B5EF4-FFF2-40B4-BE49-F238E27FC236}">
                <a16:creationId xmlns:a16="http://schemas.microsoft.com/office/drawing/2014/main" id="{B9D39CF9-94AE-4C64-992B-2EEA986188A4}"/>
              </a:ext>
            </a:extLst>
          </p:cNvPr>
          <p:cNvSpPr/>
          <p:nvPr/>
        </p:nvSpPr>
        <p:spPr>
          <a:xfrm>
            <a:off x="3981591" y="6266845"/>
            <a:ext cx="1838158" cy="751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Priority Rights</a:t>
            </a:r>
          </a:p>
        </p:txBody>
      </p:sp>
      <p:sp>
        <p:nvSpPr>
          <p:cNvPr id="11" name="Rectangle 10">
            <a:extLst>
              <a:ext uri="{FF2B5EF4-FFF2-40B4-BE49-F238E27FC236}">
                <a16:creationId xmlns:a16="http://schemas.microsoft.com/office/drawing/2014/main" id="{C8568A90-B1E4-46E3-8920-3518DC8DCA2C}"/>
              </a:ext>
            </a:extLst>
          </p:cNvPr>
          <p:cNvSpPr/>
          <p:nvPr/>
        </p:nvSpPr>
        <p:spPr>
          <a:xfrm>
            <a:off x="2073666" y="4326815"/>
            <a:ext cx="6012096" cy="584775"/>
          </a:xfrm>
          <a:prstGeom prst="rect">
            <a:avLst/>
          </a:prstGeom>
        </p:spPr>
        <p:txBody>
          <a:bodyPr wrap="square">
            <a:spAutoFit/>
          </a:bodyPr>
          <a:lstStyle/>
          <a:p>
            <a:r>
              <a:rPr lang="en-NZ" sz="1600" dirty="0">
                <a:latin typeface="Verdana" panose="020B0604030504040204" pitchFamily="34" charset="0"/>
                <a:ea typeface="Calibri" panose="020F0502020204030204" pitchFamily="34" charset="0"/>
                <a:cs typeface="Times New Roman" panose="02020603050405020304" pitchFamily="18" charset="0"/>
              </a:rPr>
              <a:t>New investment in the Transmission System is both technically and economically feasible (section 3.4(a))</a:t>
            </a:r>
            <a:endParaRPr lang="en-NZ" sz="1600" dirty="0"/>
          </a:p>
        </p:txBody>
      </p:sp>
      <p:sp>
        <p:nvSpPr>
          <p:cNvPr id="12" name="Rectangle 11">
            <a:extLst>
              <a:ext uri="{FF2B5EF4-FFF2-40B4-BE49-F238E27FC236}">
                <a16:creationId xmlns:a16="http://schemas.microsoft.com/office/drawing/2014/main" id="{3368AAEA-732A-4E32-8DEA-983D6163D0CC}"/>
              </a:ext>
            </a:extLst>
          </p:cNvPr>
          <p:cNvSpPr/>
          <p:nvPr/>
        </p:nvSpPr>
        <p:spPr>
          <a:xfrm>
            <a:off x="4060361" y="5290825"/>
            <a:ext cx="4785688" cy="584775"/>
          </a:xfrm>
          <a:prstGeom prst="rect">
            <a:avLst/>
          </a:prstGeom>
        </p:spPr>
        <p:txBody>
          <a:bodyPr wrap="square">
            <a:spAutoFit/>
          </a:bodyPr>
          <a:lstStyle/>
          <a:p>
            <a:r>
              <a:rPr lang="en-NZ" sz="1600" dirty="0">
                <a:latin typeface="Verdana" panose="020B0604030504040204" pitchFamily="34" charset="0"/>
                <a:ea typeface="Calibri" panose="020F0502020204030204" pitchFamily="34" charset="0"/>
                <a:cs typeface="Times New Roman" panose="02020603050405020304" pitchFamily="18" charset="0"/>
              </a:rPr>
              <a:t>Interruptible Load in accordance with this </a:t>
            </a:r>
            <a:r>
              <a:rPr lang="en-NZ" sz="1600" i="1" dirty="0">
                <a:latin typeface="Verdana" panose="020B0604030504040204" pitchFamily="34" charset="0"/>
                <a:ea typeface="Calibri" panose="020F0502020204030204" pitchFamily="34" charset="0"/>
                <a:cs typeface="Times New Roman" panose="02020603050405020304" pitchFamily="18" charset="0"/>
              </a:rPr>
              <a:t>section 3 </a:t>
            </a:r>
            <a:r>
              <a:rPr lang="en-NZ" sz="1600" dirty="0">
                <a:latin typeface="Verdana" panose="020B0604030504040204" pitchFamily="34" charset="0"/>
                <a:ea typeface="Calibri" panose="020F0502020204030204" pitchFamily="34" charset="0"/>
                <a:cs typeface="Times New Roman" panose="02020603050405020304" pitchFamily="18" charset="0"/>
              </a:rPr>
              <a:t>is available (section 3.4(b))</a:t>
            </a:r>
            <a:endParaRPr lang="en-NZ" sz="1600" dirty="0"/>
          </a:p>
        </p:txBody>
      </p:sp>
      <p:sp>
        <p:nvSpPr>
          <p:cNvPr id="13" name="Rectangle 12">
            <a:extLst>
              <a:ext uri="{FF2B5EF4-FFF2-40B4-BE49-F238E27FC236}">
                <a16:creationId xmlns:a16="http://schemas.microsoft.com/office/drawing/2014/main" id="{F473EF43-05F3-4C67-9397-0C249A7C58D8}"/>
              </a:ext>
            </a:extLst>
          </p:cNvPr>
          <p:cNvSpPr/>
          <p:nvPr/>
        </p:nvSpPr>
        <p:spPr>
          <a:xfrm>
            <a:off x="5973615" y="5959210"/>
            <a:ext cx="4547121" cy="1323439"/>
          </a:xfrm>
          <a:prstGeom prst="rect">
            <a:avLst/>
          </a:prstGeom>
        </p:spPr>
        <p:txBody>
          <a:bodyPr wrap="square">
            <a:spAutoFit/>
          </a:bodyPr>
          <a:lstStyle/>
          <a:p>
            <a:r>
              <a:rPr lang="en-NZ" sz="1600" dirty="0">
                <a:latin typeface="Verdana" panose="020B0604030504040204" pitchFamily="34" charset="0"/>
                <a:ea typeface="Calibri" panose="020F0502020204030204" pitchFamily="34" charset="0"/>
                <a:cs typeface="Times New Roman" panose="02020603050405020304" pitchFamily="18" charset="0"/>
              </a:rPr>
              <a:t>Priority Rights (</a:t>
            </a:r>
            <a:r>
              <a:rPr lang="en-NZ" sz="1600" i="1" dirty="0">
                <a:latin typeface="Verdana" panose="020B0604030504040204" pitchFamily="34" charset="0"/>
                <a:ea typeface="Calibri" panose="020F0502020204030204" pitchFamily="34" charset="0"/>
                <a:cs typeface="Times New Roman" panose="02020603050405020304" pitchFamily="18" charset="0"/>
              </a:rPr>
              <a:t>PRs</a:t>
            </a:r>
            <a:r>
              <a:rPr lang="en-NZ" sz="1600" dirty="0">
                <a:latin typeface="Verdana" panose="020B0604030504040204" pitchFamily="34" charset="0"/>
                <a:ea typeface="Calibri" panose="020F0502020204030204" pitchFamily="34" charset="0"/>
                <a:cs typeface="Times New Roman" panose="02020603050405020304" pitchFamily="18" charset="0"/>
              </a:rPr>
              <a:t>) will need to be utilised (including where the new investment referred to in this </a:t>
            </a:r>
            <a:r>
              <a:rPr lang="en-NZ" sz="1600" i="1" dirty="0">
                <a:latin typeface="Verdana" panose="020B0604030504040204" pitchFamily="34" charset="0"/>
                <a:ea typeface="Calibri" panose="020F0502020204030204" pitchFamily="34" charset="0"/>
                <a:cs typeface="Times New Roman" panose="02020603050405020304" pitchFamily="18" charset="0"/>
              </a:rPr>
              <a:t>section 3.4(a)</a:t>
            </a:r>
            <a:r>
              <a:rPr lang="en-NZ" sz="1600" dirty="0">
                <a:latin typeface="Verdana" panose="020B0604030504040204" pitchFamily="34" charset="0"/>
                <a:ea typeface="Calibri" panose="020F0502020204030204" pitchFamily="34" charset="0"/>
                <a:cs typeface="Times New Roman" panose="02020603050405020304" pitchFamily="18" charset="0"/>
              </a:rPr>
              <a:t> cannot reasonably be implemented in time) (section 3.4(c))</a:t>
            </a:r>
            <a:endParaRPr lang="en-NZ" sz="1600" dirty="0"/>
          </a:p>
        </p:txBody>
      </p:sp>
      <p:grpSp>
        <p:nvGrpSpPr>
          <p:cNvPr id="19" name="Group 18">
            <a:extLst>
              <a:ext uri="{FF2B5EF4-FFF2-40B4-BE49-F238E27FC236}">
                <a16:creationId xmlns:a16="http://schemas.microsoft.com/office/drawing/2014/main" id="{C4D81593-B7BB-4F9C-A6EA-B67C9AD3738B}"/>
              </a:ext>
            </a:extLst>
          </p:cNvPr>
          <p:cNvGrpSpPr/>
          <p:nvPr/>
        </p:nvGrpSpPr>
        <p:grpSpPr>
          <a:xfrm>
            <a:off x="1291313" y="5078809"/>
            <a:ext cx="782354" cy="596870"/>
            <a:chOff x="1291313" y="5078809"/>
            <a:chExt cx="782354" cy="596870"/>
          </a:xfrm>
        </p:grpSpPr>
        <p:cxnSp>
          <p:nvCxnSpPr>
            <p:cNvPr id="15" name="Straight Connector 14">
              <a:extLst>
                <a:ext uri="{FF2B5EF4-FFF2-40B4-BE49-F238E27FC236}">
                  <a16:creationId xmlns:a16="http://schemas.microsoft.com/office/drawing/2014/main" id="{84237127-8FE7-49BD-AE5A-C6BD5B20E933}"/>
                </a:ext>
              </a:extLst>
            </p:cNvPr>
            <p:cNvCxnSpPr>
              <a:cxnSpLocks/>
              <a:stCxn id="8" idx="2"/>
            </p:cNvCxnSpPr>
            <p:nvPr/>
          </p:nvCxnSpPr>
          <p:spPr>
            <a:xfrm>
              <a:off x="1291314" y="5078809"/>
              <a:ext cx="0" cy="596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406A0CA-DE77-4B8F-AFE6-AB89307051C8}"/>
                </a:ext>
              </a:extLst>
            </p:cNvPr>
            <p:cNvCxnSpPr>
              <a:endCxn id="9" idx="1"/>
            </p:cNvCxnSpPr>
            <p:nvPr/>
          </p:nvCxnSpPr>
          <p:spPr>
            <a:xfrm>
              <a:off x="1291313" y="5675679"/>
              <a:ext cx="78235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E814D7D6-46D9-4809-A0FD-51B217029725}"/>
              </a:ext>
            </a:extLst>
          </p:cNvPr>
          <p:cNvGrpSpPr/>
          <p:nvPr/>
        </p:nvGrpSpPr>
        <p:grpSpPr>
          <a:xfrm>
            <a:off x="2994703" y="6051676"/>
            <a:ext cx="986887" cy="596870"/>
            <a:chOff x="1291313" y="5078809"/>
            <a:chExt cx="782354" cy="596870"/>
          </a:xfrm>
        </p:grpSpPr>
        <p:cxnSp>
          <p:nvCxnSpPr>
            <p:cNvPr id="21" name="Straight Connector 20">
              <a:extLst>
                <a:ext uri="{FF2B5EF4-FFF2-40B4-BE49-F238E27FC236}">
                  <a16:creationId xmlns:a16="http://schemas.microsoft.com/office/drawing/2014/main" id="{044B08F8-4E88-406A-9A8F-45C673873F27}"/>
                </a:ext>
              </a:extLst>
            </p:cNvPr>
            <p:cNvCxnSpPr>
              <a:cxnSpLocks/>
            </p:cNvCxnSpPr>
            <p:nvPr/>
          </p:nvCxnSpPr>
          <p:spPr>
            <a:xfrm>
              <a:off x="1291314" y="5078809"/>
              <a:ext cx="0" cy="596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2A4059A-0A46-4F1B-9538-037257C1E208}"/>
                </a:ext>
              </a:extLst>
            </p:cNvPr>
            <p:cNvCxnSpPr/>
            <p:nvPr/>
          </p:nvCxnSpPr>
          <p:spPr>
            <a:xfrm>
              <a:off x="1291313" y="5675679"/>
              <a:ext cx="78235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9662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Need to change design of Priority Rights product</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18</a:t>
            </a:fld>
            <a:endParaRPr lang="en-NZ" sz="1400" dirty="0"/>
          </a:p>
        </p:txBody>
      </p:sp>
      <p:sp>
        <p:nvSpPr>
          <p:cNvPr id="6" name="TextBox 5">
            <a:extLst>
              <a:ext uri="{FF2B5EF4-FFF2-40B4-BE49-F238E27FC236}">
                <a16:creationId xmlns:a16="http://schemas.microsoft.com/office/drawing/2014/main" id="{0060622C-8A3A-4F4C-B1BA-B907E47E3FA0}"/>
              </a:ext>
            </a:extLst>
          </p:cNvPr>
          <p:cNvSpPr txBox="1"/>
          <p:nvPr/>
        </p:nvSpPr>
        <p:spPr>
          <a:xfrm>
            <a:off x="450154" y="1596608"/>
            <a:ext cx="8852287" cy="415498"/>
          </a:xfrm>
          <a:prstGeom prst="rect">
            <a:avLst/>
          </a:prstGeom>
          <a:noFill/>
        </p:spPr>
        <p:txBody>
          <a:bodyPr wrap="square" rtlCol="0">
            <a:spAutoFit/>
          </a:bodyPr>
          <a:lstStyle/>
          <a:p>
            <a:r>
              <a:rPr lang="en-NZ" dirty="0"/>
              <a:t>GTAC three-step process for dealing with Congestion:</a:t>
            </a:r>
          </a:p>
        </p:txBody>
      </p:sp>
      <p:sp>
        <p:nvSpPr>
          <p:cNvPr id="7" name="TextBox 6">
            <a:extLst>
              <a:ext uri="{FF2B5EF4-FFF2-40B4-BE49-F238E27FC236}">
                <a16:creationId xmlns:a16="http://schemas.microsoft.com/office/drawing/2014/main" id="{EE96FB37-6A93-4A60-8639-15B7C7B6F6C6}"/>
              </a:ext>
            </a:extLst>
          </p:cNvPr>
          <p:cNvSpPr txBox="1"/>
          <p:nvPr/>
        </p:nvSpPr>
        <p:spPr>
          <a:xfrm>
            <a:off x="450156" y="2090812"/>
            <a:ext cx="9967840" cy="415498"/>
          </a:xfrm>
          <a:prstGeom prst="rect">
            <a:avLst/>
          </a:prstGeom>
          <a:noFill/>
        </p:spPr>
        <p:txBody>
          <a:bodyPr wrap="square" rtlCol="0">
            <a:spAutoFit/>
          </a:bodyPr>
          <a:lstStyle/>
          <a:p>
            <a:r>
              <a:rPr lang="en-NZ" b="1" dirty="0"/>
              <a:t>Step Three: Operationalise rights</a:t>
            </a:r>
          </a:p>
        </p:txBody>
      </p:sp>
      <p:sp>
        <p:nvSpPr>
          <p:cNvPr id="3" name="TextBox 2">
            <a:extLst>
              <a:ext uri="{FF2B5EF4-FFF2-40B4-BE49-F238E27FC236}">
                <a16:creationId xmlns:a16="http://schemas.microsoft.com/office/drawing/2014/main" id="{EDA9315A-CC75-47B4-90C2-6B51ABD039C2}"/>
              </a:ext>
            </a:extLst>
          </p:cNvPr>
          <p:cNvSpPr txBox="1"/>
          <p:nvPr/>
        </p:nvSpPr>
        <p:spPr>
          <a:xfrm>
            <a:off x="544530" y="2671281"/>
            <a:ext cx="9614201" cy="1061829"/>
          </a:xfrm>
          <a:prstGeom prst="rect">
            <a:avLst/>
          </a:prstGeom>
          <a:noFill/>
        </p:spPr>
        <p:txBody>
          <a:bodyPr wrap="square" rtlCol="0">
            <a:spAutoFit/>
          </a:bodyPr>
          <a:lstStyle/>
          <a:p>
            <a:pPr marL="342900" indent="-342900">
              <a:buFont typeface="Arial" panose="020B0604020202020204" pitchFamily="34" charset="0"/>
              <a:buChar char="•"/>
            </a:pPr>
            <a:r>
              <a:rPr lang="en-NZ" dirty="0"/>
              <a:t>Call on interruptible capacity (section 10.3(a)(ii))</a:t>
            </a:r>
          </a:p>
          <a:p>
            <a:pPr marL="342900" indent="-342900">
              <a:buFont typeface="Arial" panose="020B0604020202020204" pitchFamily="34" charset="0"/>
              <a:buChar char="•"/>
            </a:pPr>
            <a:r>
              <a:rPr lang="en-NZ" dirty="0"/>
              <a:t>Approve nominations backed by PRs, with pro-rata curtailment of remaining nominations (section 10.3(a)(v))</a:t>
            </a:r>
          </a:p>
        </p:txBody>
      </p:sp>
    </p:spTree>
    <p:extLst>
      <p:ext uri="{BB962C8B-B14F-4D97-AF65-F5344CB8AC3E}">
        <p14:creationId xmlns:p14="http://schemas.microsoft.com/office/powerpoint/2010/main" val="2418711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Consistent approach to pricing products and incentives</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19</a:t>
            </a:fld>
            <a:endParaRPr lang="en-NZ" sz="1400" dirty="0"/>
          </a:p>
        </p:txBody>
      </p:sp>
      <p:sp>
        <p:nvSpPr>
          <p:cNvPr id="5" name="TextBox 4">
            <a:extLst>
              <a:ext uri="{FF2B5EF4-FFF2-40B4-BE49-F238E27FC236}">
                <a16:creationId xmlns:a16="http://schemas.microsoft.com/office/drawing/2014/main" id="{CA52FDC3-B623-4C61-AF83-F2D02FAD95BC}"/>
              </a:ext>
            </a:extLst>
          </p:cNvPr>
          <p:cNvSpPr txBox="1"/>
          <p:nvPr/>
        </p:nvSpPr>
        <p:spPr>
          <a:xfrm>
            <a:off x="667098" y="1671079"/>
            <a:ext cx="9307077" cy="4708981"/>
          </a:xfrm>
          <a:prstGeom prst="rect">
            <a:avLst/>
          </a:prstGeom>
          <a:noFill/>
        </p:spPr>
        <p:txBody>
          <a:bodyPr wrap="square" rtlCol="0">
            <a:spAutoFit/>
          </a:bodyPr>
          <a:lstStyle/>
          <a:p>
            <a:pPr marL="342908" indent="-342908">
              <a:spcAft>
                <a:spcPts val="600"/>
              </a:spcAft>
              <a:buFont typeface="Arial" panose="020B0604020202020204" pitchFamily="34" charset="0"/>
              <a:buChar char="•"/>
            </a:pPr>
            <a:r>
              <a:rPr lang="en-NZ" sz="2000" dirty="0"/>
              <a:t>Concerns raised about:</a:t>
            </a:r>
          </a:p>
          <a:p>
            <a:pPr marL="864436" lvl="1" indent="-342908">
              <a:spcAft>
                <a:spcPts val="600"/>
              </a:spcAft>
              <a:buFont typeface="Arial" panose="020B0604020202020204" pitchFamily="34" charset="0"/>
              <a:buChar char="•"/>
            </a:pPr>
            <a:r>
              <a:rPr lang="en-NZ" sz="2000" dirty="0"/>
              <a:t>Throughput fee</a:t>
            </a:r>
          </a:p>
          <a:p>
            <a:pPr marL="864436" lvl="1" indent="-342908">
              <a:spcAft>
                <a:spcPts val="600"/>
              </a:spcAft>
              <a:buFont typeface="Arial" panose="020B0604020202020204" pitchFamily="34" charset="0"/>
              <a:buChar char="•"/>
            </a:pPr>
            <a:r>
              <a:rPr lang="en-NZ" sz="2000" dirty="0"/>
              <a:t>Rebate of incentive charges</a:t>
            </a:r>
          </a:p>
          <a:p>
            <a:pPr marL="864436" lvl="1" indent="-342908">
              <a:spcAft>
                <a:spcPts val="600"/>
              </a:spcAft>
              <a:buFont typeface="Arial" panose="020B0604020202020204" pitchFamily="34" charset="0"/>
              <a:buChar char="•"/>
            </a:pPr>
            <a:r>
              <a:rPr lang="en-NZ" sz="2000" dirty="0"/>
              <a:t>Rebate of balancing charges</a:t>
            </a:r>
          </a:p>
          <a:p>
            <a:pPr marL="342908" indent="-342908">
              <a:spcAft>
                <a:spcPts val="600"/>
              </a:spcAft>
              <a:buFont typeface="Arial" panose="020B0604020202020204" pitchFamily="34" charset="0"/>
              <a:buChar char="•"/>
            </a:pPr>
            <a:endParaRPr lang="en-NZ" sz="2000" dirty="0"/>
          </a:p>
          <a:p>
            <a:pPr marL="342908" indent="-342908">
              <a:spcAft>
                <a:spcPts val="600"/>
              </a:spcAft>
              <a:buFont typeface="Arial" panose="020B0604020202020204" pitchFamily="34" charset="0"/>
              <a:buChar char="•"/>
            </a:pPr>
            <a:r>
              <a:rPr lang="en-NZ" sz="2000" dirty="0"/>
              <a:t>Agreed to remove throughput fee</a:t>
            </a:r>
          </a:p>
          <a:p>
            <a:pPr marL="342908" indent="-342908">
              <a:spcAft>
                <a:spcPts val="600"/>
              </a:spcAft>
              <a:buFont typeface="Arial" panose="020B0604020202020204" pitchFamily="34" charset="0"/>
              <a:buChar char="•"/>
            </a:pPr>
            <a:r>
              <a:rPr lang="en-NZ" sz="2000" dirty="0"/>
              <a:t>Agreed to rebate incentive charges (daily overruns, daily underruns, hourly overrun, overflow charges) in the same way as PR revenue</a:t>
            </a:r>
          </a:p>
          <a:p>
            <a:pPr marL="864436" lvl="1" indent="-342908">
              <a:spcAft>
                <a:spcPts val="600"/>
              </a:spcAft>
              <a:buFont typeface="Arial" panose="020B0604020202020204" pitchFamily="34" charset="0"/>
              <a:buChar char="•"/>
            </a:pPr>
            <a:r>
              <a:rPr lang="en-NZ" sz="2000" dirty="0"/>
              <a:t>This does not fundamentally change who benefits from the rebates, but recycles the funds sooner and avoids the need for First Gas to forecast overrun/underruns</a:t>
            </a:r>
          </a:p>
          <a:p>
            <a:pPr marL="342908" indent="-342908">
              <a:spcAft>
                <a:spcPts val="600"/>
              </a:spcAft>
              <a:buFont typeface="Arial" panose="020B0604020202020204" pitchFamily="34" charset="0"/>
              <a:buChar char="•"/>
            </a:pPr>
            <a:r>
              <a:rPr lang="en-NZ" sz="2000" dirty="0"/>
              <a:t>Agreed to rebate balancing charges to all parties that pay them (Shippers and OBA parties)</a:t>
            </a:r>
          </a:p>
        </p:txBody>
      </p:sp>
    </p:spTree>
    <p:extLst>
      <p:ext uri="{BB962C8B-B14F-4D97-AF65-F5344CB8AC3E}">
        <p14:creationId xmlns:p14="http://schemas.microsoft.com/office/powerpoint/2010/main" val="3414344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Agenda</a:t>
            </a:r>
          </a:p>
        </p:txBody>
      </p:sp>
      <p:sp>
        <p:nvSpPr>
          <p:cNvPr id="5" name="TextBox 4"/>
          <p:cNvSpPr txBox="1"/>
          <p:nvPr/>
        </p:nvSpPr>
        <p:spPr>
          <a:xfrm>
            <a:off x="793434" y="1869600"/>
            <a:ext cx="8998857" cy="3939540"/>
          </a:xfrm>
          <a:prstGeom prst="rect">
            <a:avLst/>
          </a:prstGeom>
          <a:noFill/>
        </p:spPr>
        <p:txBody>
          <a:bodyPr wrap="square" rtlCol="0">
            <a:spAutoFit/>
          </a:bodyPr>
          <a:lstStyle/>
          <a:p>
            <a:pPr marL="342908" indent="-342908">
              <a:spcAft>
                <a:spcPts val="600"/>
              </a:spcAft>
              <a:buFont typeface="Arial" panose="020B0604020202020204" pitchFamily="34" charset="0"/>
              <a:buChar char="•"/>
            </a:pPr>
            <a:r>
              <a:rPr lang="en-NZ" sz="2000" dirty="0"/>
              <a:t>Purpose: highlight significant issues considered and changes made from September draft GTAC </a:t>
            </a:r>
          </a:p>
          <a:p>
            <a:pPr marL="342908" indent="-342908">
              <a:spcAft>
                <a:spcPts val="600"/>
              </a:spcAft>
              <a:buFont typeface="Arial" panose="020B0604020202020204" pitchFamily="34" charset="0"/>
              <a:buChar char="•"/>
            </a:pPr>
            <a:r>
              <a:rPr lang="en-NZ" sz="2000" dirty="0"/>
              <a:t>Help stakeholders consider whether priority issues have been addressed, and what further mark-ups and submissions (by 23 November)</a:t>
            </a:r>
          </a:p>
          <a:p>
            <a:pPr marL="342908" indent="-342908">
              <a:spcAft>
                <a:spcPts val="600"/>
              </a:spcAft>
              <a:buFont typeface="Arial" panose="020B0604020202020204" pitchFamily="34" charset="0"/>
              <a:buChar char="•"/>
            </a:pPr>
            <a:endParaRPr lang="en-NZ" sz="2000" dirty="0"/>
          </a:p>
          <a:p>
            <a:pPr>
              <a:spcAft>
                <a:spcPts val="600"/>
              </a:spcAft>
            </a:pPr>
            <a:r>
              <a:rPr lang="en-NZ" sz="2000" b="1" dirty="0"/>
              <a:t>Agenda</a:t>
            </a:r>
            <a:r>
              <a:rPr lang="en-NZ" sz="2000" dirty="0"/>
              <a:t>:</a:t>
            </a:r>
          </a:p>
          <a:p>
            <a:pPr marL="342908" indent="-342908">
              <a:spcAft>
                <a:spcPts val="600"/>
              </a:spcAft>
              <a:buFont typeface="Arial" panose="020B0604020202020204" pitchFamily="34" charset="0"/>
              <a:buChar char="•"/>
            </a:pPr>
            <a:r>
              <a:rPr lang="en-NZ" sz="2000" dirty="0"/>
              <a:t>Recap on where we are in process and next steps from here</a:t>
            </a:r>
          </a:p>
          <a:p>
            <a:pPr marL="342908" indent="-342908">
              <a:spcAft>
                <a:spcPts val="600"/>
              </a:spcAft>
              <a:buFont typeface="Arial" panose="020B0604020202020204" pitchFamily="34" charset="0"/>
              <a:buChar char="•"/>
            </a:pPr>
            <a:r>
              <a:rPr lang="en-NZ" sz="2000" dirty="0"/>
              <a:t>Review main points made in first round of mark-ups and submissions, and how these have been reflected in changes made by First Gas</a:t>
            </a:r>
          </a:p>
          <a:p>
            <a:pPr marL="864436" lvl="1" indent="-342908">
              <a:spcAft>
                <a:spcPts val="600"/>
              </a:spcAft>
              <a:buFont typeface="Arial" panose="020B0604020202020204" pitchFamily="34" charset="0"/>
              <a:buChar char="•"/>
            </a:pPr>
            <a:r>
              <a:rPr lang="en-NZ" sz="2000" dirty="0"/>
              <a:t>Note: a more comprehensive list of issues made in submissions and First Gas’ response is available on the GIC website</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a:t>
            </a:fld>
            <a:endParaRPr lang="en-NZ" sz="1400" dirty="0"/>
          </a:p>
        </p:txBody>
      </p:sp>
    </p:spTree>
    <p:extLst>
      <p:ext uri="{BB962C8B-B14F-4D97-AF65-F5344CB8AC3E}">
        <p14:creationId xmlns:p14="http://schemas.microsoft.com/office/powerpoint/2010/main" val="1265236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Conclusion</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20</a:t>
            </a:fld>
            <a:endParaRPr lang="en-NZ" sz="1400" dirty="0"/>
          </a:p>
        </p:txBody>
      </p:sp>
      <p:sp>
        <p:nvSpPr>
          <p:cNvPr id="5" name="TextBox 4">
            <a:extLst>
              <a:ext uri="{FF2B5EF4-FFF2-40B4-BE49-F238E27FC236}">
                <a16:creationId xmlns:a16="http://schemas.microsoft.com/office/drawing/2014/main" id="{CA52FDC3-B623-4C61-AF83-F2D02FAD95BC}"/>
              </a:ext>
            </a:extLst>
          </p:cNvPr>
          <p:cNvSpPr txBox="1"/>
          <p:nvPr/>
        </p:nvSpPr>
        <p:spPr>
          <a:xfrm>
            <a:off x="667098" y="1671079"/>
            <a:ext cx="9307077" cy="2554545"/>
          </a:xfrm>
          <a:prstGeom prst="rect">
            <a:avLst/>
          </a:prstGeom>
          <a:noFill/>
        </p:spPr>
        <p:txBody>
          <a:bodyPr wrap="square" rtlCol="0">
            <a:spAutoFit/>
          </a:bodyPr>
          <a:lstStyle/>
          <a:p>
            <a:pPr marL="342908" indent="-342908">
              <a:spcAft>
                <a:spcPts val="600"/>
              </a:spcAft>
              <a:buFont typeface="Arial" panose="020B0604020202020204" pitchFamily="34" charset="0"/>
              <a:buChar char="•"/>
            </a:pPr>
            <a:r>
              <a:rPr lang="en-NZ" sz="2000" dirty="0"/>
              <a:t>GTAC continues to improve</a:t>
            </a:r>
          </a:p>
          <a:p>
            <a:pPr marL="342908" indent="-342908">
              <a:spcAft>
                <a:spcPts val="600"/>
              </a:spcAft>
              <a:buFont typeface="Arial" panose="020B0604020202020204" pitchFamily="34" charset="0"/>
              <a:buChar char="•"/>
            </a:pPr>
            <a:r>
              <a:rPr lang="en-NZ" sz="2000" dirty="0"/>
              <a:t>Significant majority of substantive design choices have now been resolved</a:t>
            </a:r>
          </a:p>
          <a:p>
            <a:pPr marL="342908" indent="-342908">
              <a:spcAft>
                <a:spcPts val="600"/>
              </a:spcAft>
              <a:buFont typeface="Arial" panose="020B0604020202020204" pitchFamily="34" charset="0"/>
              <a:buChar char="•"/>
            </a:pPr>
            <a:r>
              <a:rPr lang="en-NZ" sz="2000" dirty="0"/>
              <a:t>Still work to do before final GTAC is submitted to GIC on 8 December</a:t>
            </a:r>
          </a:p>
          <a:p>
            <a:pPr marL="864436" lvl="1" indent="-342908">
              <a:spcAft>
                <a:spcPts val="600"/>
              </a:spcAft>
              <a:buFont typeface="Arial" panose="020B0604020202020204" pitchFamily="34" charset="0"/>
              <a:buChar char="•"/>
            </a:pPr>
            <a:r>
              <a:rPr lang="en-NZ" sz="2000" dirty="0"/>
              <a:t>Parties can submit second (and final) round of contract mark-ups on 24 November</a:t>
            </a:r>
          </a:p>
          <a:p>
            <a:pPr marL="864436" lvl="1" indent="-342908">
              <a:spcAft>
                <a:spcPts val="600"/>
              </a:spcAft>
              <a:buFont typeface="Arial" panose="020B0604020202020204" pitchFamily="34" charset="0"/>
              <a:buChar char="•"/>
            </a:pPr>
            <a:r>
              <a:rPr lang="en-NZ" sz="2000" dirty="0"/>
              <a:t>First Gas will consider these before finalising the GTAC and submitting to GIC for review on 8 December</a:t>
            </a:r>
          </a:p>
        </p:txBody>
      </p:sp>
    </p:spTree>
    <p:extLst>
      <p:ext uri="{BB962C8B-B14F-4D97-AF65-F5344CB8AC3E}">
        <p14:creationId xmlns:p14="http://schemas.microsoft.com/office/powerpoint/2010/main" val="1032005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Materials released</a:t>
            </a:r>
          </a:p>
        </p:txBody>
      </p:sp>
      <p:sp>
        <p:nvSpPr>
          <p:cNvPr id="5" name="TextBox 4"/>
          <p:cNvSpPr txBox="1"/>
          <p:nvPr/>
        </p:nvSpPr>
        <p:spPr>
          <a:xfrm>
            <a:off x="633013" y="1773348"/>
            <a:ext cx="8998857" cy="3477875"/>
          </a:xfrm>
          <a:prstGeom prst="rect">
            <a:avLst/>
          </a:prstGeom>
          <a:noFill/>
        </p:spPr>
        <p:txBody>
          <a:bodyPr wrap="square" rtlCol="0">
            <a:spAutoFit/>
          </a:bodyPr>
          <a:lstStyle/>
          <a:p>
            <a:pPr>
              <a:spcAft>
                <a:spcPts val="600"/>
              </a:spcAft>
            </a:pPr>
            <a:r>
              <a:rPr lang="en-NZ" sz="2000" dirty="0"/>
              <a:t>The following documents have been released:</a:t>
            </a:r>
          </a:p>
          <a:p>
            <a:pPr marL="342900" indent="-342900">
              <a:spcAft>
                <a:spcPts val="600"/>
              </a:spcAft>
              <a:buFont typeface="Arial" panose="020B0604020202020204" pitchFamily="34" charset="0"/>
              <a:buChar char="•"/>
            </a:pPr>
            <a:r>
              <a:rPr lang="en-NZ" sz="2000" dirty="0"/>
              <a:t>Second revised draft GTAC (clean)</a:t>
            </a:r>
          </a:p>
          <a:p>
            <a:pPr marL="342900" indent="-342900">
              <a:spcAft>
                <a:spcPts val="600"/>
              </a:spcAft>
              <a:buFont typeface="Arial" panose="020B0604020202020204" pitchFamily="34" charset="0"/>
              <a:buChar char="•"/>
            </a:pPr>
            <a:r>
              <a:rPr lang="en-NZ" sz="2000" dirty="0"/>
              <a:t>Second revised draft GTAC (marked up against September release)</a:t>
            </a:r>
          </a:p>
          <a:p>
            <a:pPr marL="342900" indent="-342900">
              <a:spcAft>
                <a:spcPts val="600"/>
              </a:spcAft>
              <a:buFont typeface="Arial" panose="020B0604020202020204" pitchFamily="34" charset="0"/>
              <a:buChar char="•"/>
            </a:pPr>
            <a:r>
              <a:rPr lang="en-NZ" sz="2000" dirty="0"/>
              <a:t>Summary of points made in submissions and First Gas’ response</a:t>
            </a:r>
          </a:p>
          <a:p>
            <a:pPr marL="342900" indent="-342900">
              <a:spcAft>
                <a:spcPts val="600"/>
              </a:spcAft>
              <a:buFont typeface="Arial" panose="020B0604020202020204" pitchFamily="34" charset="0"/>
              <a:buChar char="•"/>
            </a:pPr>
            <a:r>
              <a:rPr lang="en-NZ" sz="2000" dirty="0"/>
              <a:t>Second revised draft GTAC (marked up in table format explaining changes)</a:t>
            </a:r>
          </a:p>
          <a:p>
            <a:pPr marL="342900" indent="-342900">
              <a:spcAft>
                <a:spcPts val="600"/>
              </a:spcAft>
              <a:buFont typeface="Arial" panose="020B0604020202020204" pitchFamily="34" charset="0"/>
              <a:buChar char="•"/>
            </a:pPr>
            <a:r>
              <a:rPr lang="en-NZ" sz="2000" dirty="0"/>
              <a:t>Second revised draft GTAC (clean in table format for further mark-ups)</a:t>
            </a:r>
          </a:p>
          <a:p>
            <a:pPr marL="342900" indent="-342900">
              <a:spcAft>
                <a:spcPts val="600"/>
              </a:spcAft>
              <a:buFont typeface="Arial" panose="020B0604020202020204" pitchFamily="34" charset="0"/>
              <a:buChar char="•"/>
            </a:pPr>
            <a:r>
              <a:rPr lang="en-NZ" sz="2000" dirty="0"/>
              <a:t>This presentation</a:t>
            </a:r>
          </a:p>
          <a:p>
            <a:pPr marL="864436" lvl="1" indent="-342908">
              <a:spcAft>
                <a:spcPts val="600"/>
              </a:spcAft>
              <a:buFont typeface="Arial" panose="020B0604020202020204" pitchFamily="34" charset="0"/>
              <a:buChar char="•"/>
            </a:pPr>
            <a:endParaRPr lang="en-NZ" sz="2000" dirty="0"/>
          </a:p>
          <a:p>
            <a:pPr marL="864436" lvl="1" indent="-342908">
              <a:spcAft>
                <a:spcPts val="600"/>
              </a:spcAft>
              <a:buFont typeface="Arial" panose="020B0604020202020204" pitchFamily="34" charset="0"/>
              <a:buChar char="•"/>
            </a:pPr>
            <a:endParaRPr lang="en-NZ" sz="2000" dirty="0"/>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3</a:t>
            </a:fld>
            <a:endParaRPr lang="en-NZ" sz="1400" dirty="0"/>
          </a:p>
        </p:txBody>
      </p:sp>
    </p:spTree>
    <p:extLst>
      <p:ext uri="{BB962C8B-B14F-4D97-AF65-F5344CB8AC3E}">
        <p14:creationId xmlns:p14="http://schemas.microsoft.com/office/powerpoint/2010/main" val="380400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Approach for final round of GTAC negotiation</a:t>
            </a:r>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4</a:t>
            </a:fld>
            <a:endParaRPr lang="en-NZ" sz="1400" dirty="0"/>
          </a:p>
        </p:txBody>
      </p:sp>
      <p:sp>
        <p:nvSpPr>
          <p:cNvPr id="7" name="Rectangle 6"/>
          <p:cNvSpPr/>
          <p:nvPr/>
        </p:nvSpPr>
        <p:spPr>
          <a:xfrm>
            <a:off x="168444" y="4234120"/>
            <a:ext cx="10359188" cy="376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185880" y="4268384"/>
            <a:ext cx="12708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Aug 2017</a:t>
            </a:r>
          </a:p>
        </p:txBody>
      </p:sp>
      <p:sp>
        <p:nvSpPr>
          <p:cNvPr id="9" name="TextBox 8"/>
          <p:cNvSpPr txBox="1"/>
          <p:nvPr/>
        </p:nvSpPr>
        <p:spPr>
          <a:xfrm>
            <a:off x="5731314" y="4277675"/>
            <a:ext cx="14737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Dec 2017</a:t>
            </a:r>
          </a:p>
        </p:txBody>
      </p:sp>
      <p:sp>
        <p:nvSpPr>
          <p:cNvPr id="10" name="TextBox 9"/>
          <p:cNvSpPr txBox="1"/>
          <p:nvPr/>
        </p:nvSpPr>
        <p:spPr>
          <a:xfrm>
            <a:off x="3016480" y="4286755"/>
            <a:ext cx="14216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Oct 2017</a:t>
            </a:r>
          </a:p>
        </p:txBody>
      </p:sp>
      <p:sp>
        <p:nvSpPr>
          <p:cNvPr id="12" name="TextBox 11"/>
          <p:cNvSpPr txBox="1"/>
          <p:nvPr/>
        </p:nvSpPr>
        <p:spPr>
          <a:xfrm>
            <a:off x="1391297" y="3162324"/>
            <a:ext cx="9800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solidFill>
                  <a:prstClr val="black"/>
                </a:solidFill>
                <a:latin typeface="Arial" panose="020B0604020202020204" pitchFamily="34" charset="0"/>
                <a:cs typeface="Arial" panose="020B0604020202020204" pitchFamily="34" charset="0"/>
              </a:rPr>
              <a:t>Telecon Q&amp;A session</a:t>
            </a:r>
            <a:br>
              <a:rPr lang="en-NZ" sz="1200" dirty="0">
                <a:solidFill>
                  <a:prstClr val="black"/>
                </a:solidFill>
                <a:latin typeface="Arial" panose="020B0604020202020204" pitchFamily="34" charset="0"/>
                <a:cs typeface="Arial" panose="020B0604020202020204" pitchFamily="34" charset="0"/>
              </a:rPr>
            </a:br>
            <a:r>
              <a:rPr lang="en-NZ" sz="1200" dirty="0">
                <a:solidFill>
                  <a:prstClr val="black"/>
                </a:solidFill>
                <a:latin typeface="Arial" panose="020B0604020202020204" pitchFamily="34" charset="0"/>
                <a:cs typeface="Arial" panose="020B0604020202020204" pitchFamily="34" charset="0"/>
              </a:rPr>
              <a:t>(31 August)</a:t>
            </a:r>
            <a:endParaRPr kumimoji="0" lang="en-NZ"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13" name="Straight Connector 12"/>
          <p:cNvCxnSpPr/>
          <p:nvPr/>
        </p:nvCxnSpPr>
        <p:spPr>
          <a:xfrm flipV="1">
            <a:off x="502015" y="2577363"/>
            <a:ext cx="877" cy="1639625"/>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3847" y="1688251"/>
            <a:ext cx="19923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Complete GTAC draft released for consultation and negotiation </a:t>
            </a:r>
            <a:br>
              <a:rPr kumimoji="0" lang="en-N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N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August)</a:t>
            </a:r>
          </a:p>
        </p:txBody>
      </p:sp>
      <p:cxnSp>
        <p:nvCxnSpPr>
          <p:cNvPr id="15" name="Straight Connector 14"/>
          <p:cNvCxnSpPr/>
          <p:nvPr/>
        </p:nvCxnSpPr>
        <p:spPr>
          <a:xfrm flipH="1" flipV="1">
            <a:off x="3338763" y="3850105"/>
            <a:ext cx="4298" cy="390608"/>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62336" y="3132866"/>
            <a:ext cx="188221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Stakeholder mark-ups and submissions on</a:t>
            </a:r>
            <a:r>
              <a:rPr kumimoji="0" lang="en-NZ"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revised draft GTAC due</a:t>
            </a:r>
            <a:br>
              <a:rPr kumimoji="0" lang="en-NZ"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NZ" sz="12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a:t>
            </a:r>
            <a:r>
              <a:rPr lang="en-NZ" sz="1200" dirty="0">
                <a:latin typeface="Arial" panose="020B0604020202020204" pitchFamily="34" charset="0"/>
                <a:cs typeface="Arial" panose="020B0604020202020204" pitchFamily="34" charset="0"/>
              </a:rPr>
              <a:t>9</a:t>
            </a:r>
            <a:r>
              <a:rPr kumimoji="0" lang="en-NZ" sz="12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October)</a:t>
            </a:r>
            <a:endParaRPr kumimoji="0" lang="en-NZ"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8" name="TextBox 17"/>
          <p:cNvSpPr txBox="1"/>
          <p:nvPr/>
        </p:nvSpPr>
        <p:spPr>
          <a:xfrm>
            <a:off x="1728327" y="1566224"/>
            <a:ext cx="1460041" cy="646331"/>
          </a:xfrm>
          <a:prstGeom prst="rect">
            <a:avLst/>
          </a:prstGeom>
          <a:noFill/>
        </p:spPr>
        <p:txBody>
          <a:bodyPr wrap="square" rtlCol="0">
            <a:spAutoFit/>
          </a:bodyPr>
          <a:lstStyle/>
          <a:p>
            <a:pPr lvl="0" algn="ctr" defTabSz="914400">
              <a:defRPr/>
            </a:pPr>
            <a:r>
              <a:rPr kumimoji="0" lang="en-NZ"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Release of revised </a:t>
            </a:r>
            <a:r>
              <a:rPr lang="en-NZ" sz="1200" dirty="0">
                <a:solidFill>
                  <a:prstClr val="black"/>
                </a:solidFill>
                <a:latin typeface="Arial" panose="020B0604020202020204" pitchFamily="34" charset="0"/>
                <a:cs typeface="Arial" panose="020B0604020202020204" pitchFamily="34" charset="0"/>
              </a:rPr>
              <a:t>draft GTAC</a:t>
            </a:r>
            <a:br>
              <a:rPr kumimoji="0" lang="en-NZ"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NZ"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(11 September)</a:t>
            </a:r>
          </a:p>
        </p:txBody>
      </p:sp>
      <p:sp>
        <p:nvSpPr>
          <p:cNvPr id="19" name="TextBox 18"/>
          <p:cNvSpPr txBox="1"/>
          <p:nvPr/>
        </p:nvSpPr>
        <p:spPr>
          <a:xfrm>
            <a:off x="1520383" y="4285904"/>
            <a:ext cx="15616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Sept 2017</a:t>
            </a:r>
          </a:p>
        </p:txBody>
      </p:sp>
      <p:sp>
        <p:nvSpPr>
          <p:cNvPr id="20" name="TextBox 19"/>
          <p:cNvSpPr txBox="1"/>
          <p:nvPr/>
        </p:nvSpPr>
        <p:spPr>
          <a:xfrm>
            <a:off x="4362652" y="4297976"/>
            <a:ext cx="153519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Nov 2017</a:t>
            </a:r>
          </a:p>
        </p:txBody>
      </p:sp>
      <p:sp>
        <p:nvSpPr>
          <p:cNvPr id="22" name="TextBox 21"/>
          <p:cNvSpPr txBox="1"/>
          <p:nvPr/>
        </p:nvSpPr>
        <p:spPr>
          <a:xfrm>
            <a:off x="5397397" y="1621087"/>
            <a:ext cx="191422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Submission of GTAC to GIC for review </a:t>
            </a:r>
            <a:br>
              <a:rPr kumimoji="0" lang="en-NZ"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NZ"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lang="en-NZ" sz="1200" noProof="0" dirty="0">
                <a:latin typeface="Arial" panose="020B0604020202020204" pitchFamily="34" charset="0"/>
                <a:cs typeface="Arial" panose="020B0604020202020204" pitchFamily="34" charset="0"/>
              </a:rPr>
              <a:t>8</a:t>
            </a:r>
            <a:r>
              <a:rPr lang="en-NZ" sz="1200" dirty="0">
                <a:latin typeface="Arial" panose="020B0604020202020204" pitchFamily="34" charset="0"/>
                <a:cs typeface="Arial" panose="020B0604020202020204" pitchFamily="34" charset="0"/>
              </a:rPr>
              <a:t> December</a:t>
            </a:r>
            <a:r>
              <a:rPr kumimoji="0" lang="en-NZ"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p:txBody>
      </p:sp>
      <p:cxnSp>
        <p:nvCxnSpPr>
          <p:cNvPr id="24" name="Straight Connector 23"/>
          <p:cNvCxnSpPr/>
          <p:nvPr/>
        </p:nvCxnSpPr>
        <p:spPr>
          <a:xfrm flipH="1" flipV="1">
            <a:off x="2356835" y="2252734"/>
            <a:ext cx="1345" cy="1991079"/>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64134" y="4065519"/>
            <a:ext cx="0" cy="161345"/>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776612" y="4080035"/>
            <a:ext cx="0" cy="161345"/>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27" name="Right Brace 26"/>
          <p:cNvSpPr/>
          <p:nvPr/>
        </p:nvSpPr>
        <p:spPr>
          <a:xfrm rot="5400000">
            <a:off x="1497749" y="3452643"/>
            <a:ext cx="365096" cy="29888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sz="2000"/>
          </a:p>
        </p:txBody>
      </p:sp>
      <p:sp>
        <p:nvSpPr>
          <p:cNvPr id="28" name="TextBox 27"/>
          <p:cNvSpPr txBox="1"/>
          <p:nvPr/>
        </p:nvSpPr>
        <p:spPr>
          <a:xfrm>
            <a:off x="287820" y="5272990"/>
            <a:ext cx="2785067" cy="1384995"/>
          </a:xfrm>
          <a:prstGeom prst="rect">
            <a:avLst/>
          </a:prstGeom>
          <a:noFill/>
        </p:spPr>
        <p:txBody>
          <a:bodyPr wrap="square" rtlCol="0">
            <a:spAutoFit/>
          </a:bodyPr>
          <a:lstStyle/>
          <a:p>
            <a:pPr marL="285750" indent="-285750">
              <a:buFont typeface="Arial" panose="020B0604020202020204" pitchFamily="34" charset="0"/>
              <a:buChar char="•"/>
            </a:pPr>
            <a:r>
              <a:rPr lang="en-NZ" sz="1200" dirty="0">
                <a:latin typeface="Arial" panose="020B0604020202020204" pitchFamily="34" charset="0"/>
                <a:cs typeface="Arial" panose="020B0604020202020204" pitchFamily="34" charset="0"/>
              </a:rPr>
              <a:t>Ensure provisions of GTAC are well-understood before inviting mark-ups</a:t>
            </a:r>
          </a:p>
          <a:p>
            <a:pPr marL="285750" indent="-285750">
              <a:buFont typeface="Arial" panose="020B0604020202020204" pitchFamily="34" charset="0"/>
              <a:buChar char="•"/>
            </a:pPr>
            <a:endParaRPr lang="en-NZ"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sz="1200" dirty="0">
                <a:latin typeface="Arial" panose="020B0604020202020204" pitchFamily="34" charset="0"/>
                <a:cs typeface="Arial" panose="020B0604020202020204" pitchFamily="34" charset="0"/>
              </a:rPr>
              <a:t>Enable further revisions to be made to better achieve intent and eliminate ambiguities</a:t>
            </a:r>
          </a:p>
        </p:txBody>
      </p:sp>
      <p:sp>
        <p:nvSpPr>
          <p:cNvPr id="29" name="Right Brace 28"/>
          <p:cNvSpPr/>
          <p:nvPr/>
        </p:nvSpPr>
        <p:spPr>
          <a:xfrm rot="5400000">
            <a:off x="4723427" y="3284839"/>
            <a:ext cx="357838" cy="33317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sz="2000"/>
          </a:p>
        </p:txBody>
      </p:sp>
      <p:sp>
        <p:nvSpPr>
          <p:cNvPr id="30" name="TextBox 29"/>
          <p:cNvSpPr txBox="1"/>
          <p:nvPr/>
        </p:nvSpPr>
        <p:spPr>
          <a:xfrm>
            <a:off x="3082426" y="5272990"/>
            <a:ext cx="3649242" cy="1754326"/>
          </a:xfrm>
          <a:prstGeom prst="rect">
            <a:avLst/>
          </a:prstGeom>
          <a:noFill/>
        </p:spPr>
        <p:txBody>
          <a:bodyPr wrap="square" rtlCol="0">
            <a:spAutoFit/>
          </a:bodyPr>
          <a:lstStyle/>
          <a:p>
            <a:pPr marL="285750" indent="-285750">
              <a:buFont typeface="Arial" panose="020B0604020202020204" pitchFamily="34" charset="0"/>
              <a:buChar char="•"/>
            </a:pPr>
            <a:r>
              <a:rPr lang="en-NZ" sz="1200" dirty="0">
                <a:latin typeface="Arial" panose="020B0604020202020204" pitchFamily="34" charset="0"/>
                <a:cs typeface="Arial" panose="020B0604020202020204" pitchFamily="34" charset="0"/>
              </a:rPr>
              <a:t>Allow stakeholders to propose improvements and highlight any remaining concerns</a:t>
            </a:r>
          </a:p>
          <a:p>
            <a:pPr marL="285750" indent="-285750">
              <a:buFont typeface="Arial" panose="020B0604020202020204" pitchFamily="34" charset="0"/>
              <a:buChar char="•"/>
            </a:pPr>
            <a:r>
              <a:rPr lang="en-NZ" sz="1200" dirty="0">
                <a:latin typeface="Arial" panose="020B0604020202020204" pitchFamily="34" charset="0"/>
                <a:cs typeface="Arial" panose="020B0604020202020204" pitchFamily="34" charset="0"/>
              </a:rPr>
              <a:t>Allow time for First Gas to review proposed changes and submissions</a:t>
            </a:r>
          </a:p>
          <a:p>
            <a:pPr marL="285750" indent="-285750">
              <a:buFont typeface="Arial" panose="020B0604020202020204" pitchFamily="34" charset="0"/>
              <a:buChar char="•"/>
            </a:pPr>
            <a:r>
              <a:rPr lang="en-NZ" sz="1200" dirty="0">
                <a:latin typeface="Arial" panose="020B0604020202020204" pitchFamily="34" charset="0"/>
                <a:cs typeface="Arial" panose="020B0604020202020204" pitchFamily="34" charset="0"/>
              </a:rPr>
              <a:t>Allow stakeholders to review changes made following first round of mark-ups and obtain legal review/mark-ups</a:t>
            </a:r>
          </a:p>
          <a:p>
            <a:pPr marL="285750" indent="-285750">
              <a:buFont typeface="Arial" panose="020B0604020202020204" pitchFamily="34" charset="0"/>
              <a:buChar char="•"/>
            </a:pPr>
            <a:r>
              <a:rPr lang="en-NZ" sz="1200" dirty="0">
                <a:latin typeface="Arial" panose="020B0604020202020204" pitchFamily="34" charset="0"/>
                <a:cs typeface="Arial" panose="020B0604020202020204" pitchFamily="34" charset="0"/>
              </a:rPr>
              <a:t>Allow time for First Gas to finalise the GTAC before submitting to GIC</a:t>
            </a:r>
          </a:p>
        </p:txBody>
      </p:sp>
      <p:sp>
        <p:nvSpPr>
          <p:cNvPr id="34" name="TextBox 33"/>
          <p:cNvSpPr txBox="1"/>
          <p:nvPr/>
        </p:nvSpPr>
        <p:spPr>
          <a:xfrm>
            <a:off x="6930466" y="5216703"/>
            <a:ext cx="3659050" cy="830997"/>
          </a:xfrm>
          <a:prstGeom prst="rect">
            <a:avLst/>
          </a:prstGeom>
          <a:noFill/>
        </p:spPr>
        <p:txBody>
          <a:bodyPr wrap="square" rtlCol="0">
            <a:spAutoFit/>
          </a:bodyPr>
          <a:lstStyle/>
          <a:p>
            <a:pPr marL="285750" indent="-285750">
              <a:buFont typeface="Arial" panose="020B0604020202020204" pitchFamily="34" charset="0"/>
              <a:buChar char="•"/>
            </a:pPr>
            <a:r>
              <a:rPr lang="en-NZ" sz="1200" dirty="0">
                <a:latin typeface="Arial" panose="020B0604020202020204" pitchFamily="34" charset="0"/>
                <a:cs typeface="Arial" panose="020B0604020202020204" pitchFamily="34" charset="0"/>
              </a:rPr>
              <a:t>Allow stakeholders further opportunity to address any unresolved issues (including issues raised by other parties prior to submission of final GTAC)</a:t>
            </a:r>
          </a:p>
        </p:txBody>
      </p:sp>
      <p:cxnSp>
        <p:nvCxnSpPr>
          <p:cNvPr id="35" name="Straight Connector 34"/>
          <p:cNvCxnSpPr/>
          <p:nvPr/>
        </p:nvCxnSpPr>
        <p:spPr>
          <a:xfrm flipH="1" flipV="1">
            <a:off x="1412522" y="3111747"/>
            <a:ext cx="1179" cy="1284466"/>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34998" y="3151777"/>
            <a:ext cx="124114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solidFill>
                  <a:prstClr val="black"/>
                </a:solidFill>
                <a:latin typeface="Arial" panose="020B0604020202020204" pitchFamily="34" charset="0"/>
                <a:cs typeface="Arial" panose="020B0604020202020204" pitchFamily="34" charset="0"/>
              </a:rPr>
              <a:t>Initial run through session</a:t>
            </a:r>
            <a:br>
              <a:rPr lang="en-NZ" sz="1200" dirty="0">
                <a:solidFill>
                  <a:prstClr val="black"/>
                </a:solidFill>
                <a:latin typeface="Arial" panose="020B0604020202020204" pitchFamily="34" charset="0"/>
                <a:cs typeface="Arial" panose="020B0604020202020204" pitchFamily="34" charset="0"/>
              </a:rPr>
            </a:br>
            <a:r>
              <a:rPr lang="en-NZ" sz="1200" dirty="0">
                <a:solidFill>
                  <a:prstClr val="black"/>
                </a:solidFill>
                <a:latin typeface="Arial" panose="020B0604020202020204" pitchFamily="34" charset="0"/>
                <a:cs typeface="Arial" panose="020B0604020202020204" pitchFamily="34" charset="0"/>
              </a:rPr>
              <a:t>(17 August)</a:t>
            </a:r>
            <a:endParaRPr kumimoji="0" lang="en-NZ"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7" name="TextBox 36"/>
          <p:cNvSpPr txBox="1"/>
          <p:nvPr/>
        </p:nvSpPr>
        <p:spPr>
          <a:xfrm>
            <a:off x="785284" y="2565556"/>
            <a:ext cx="142363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solidFill>
                  <a:prstClr val="black"/>
                </a:solidFill>
                <a:latin typeface="Arial" panose="020B0604020202020204" pitchFamily="34" charset="0"/>
                <a:cs typeface="Arial" panose="020B0604020202020204" pitchFamily="34" charset="0"/>
              </a:rPr>
              <a:t>2-day workshop</a:t>
            </a:r>
            <a:br>
              <a:rPr lang="en-NZ" sz="1200" dirty="0">
                <a:solidFill>
                  <a:prstClr val="black"/>
                </a:solidFill>
                <a:latin typeface="Arial" panose="020B0604020202020204" pitchFamily="34" charset="0"/>
                <a:cs typeface="Arial" panose="020B0604020202020204" pitchFamily="34" charset="0"/>
              </a:rPr>
            </a:br>
            <a:r>
              <a:rPr lang="en-NZ" sz="1200" dirty="0">
                <a:solidFill>
                  <a:prstClr val="black"/>
                </a:solidFill>
                <a:latin typeface="Arial" panose="020B0604020202020204" pitchFamily="34" charset="0"/>
                <a:cs typeface="Arial" panose="020B0604020202020204" pitchFamily="34" charset="0"/>
              </a:rPr>
              <a:t>(24-25 August)</a:t>
            </a:r>
            <a:endParaRPr kumimoji="0" lang="en-NZ"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39" name="Straight Connector 38"/>
          <p:cNvCxnSpPr/>
          <p:nvPr/>
        </p:nvCxnSpPr>
        <p:spPr>
          <a:xfrm flipH="1" flipV="1">
            <a:off x="2633269" y="2977436"/>
            <a:ext cx="1292" cy="1263945"/>
          </a:xfrm>
          <a:prstGeom prst="line">
            <a:avLst/>
          </a:prstGeom>
          <a:ln>
            <a:solidFill>
              <a:srgbClr val="6184B9"/>
            </a:solidFill>
            <a:tailEnd type="ova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17379" y="2280908"/>
            <a:ext cx="1590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latin typeface="Arial" panose="020B0604020202020204" pitchFamily="34" charset="0"/>
                <a:cs typeface="Arial" panose="020B0604020202020204" pitchFamily="34" charset="0"/>
              </a:rPr>
              <a:t>Workshop on revised draft GTAC</a:t>
            </a:r>
            <a:br>
              <a:rPr lang="en-NZ" sz="1200" dirty="0">
                <a:latin typeface="Arial" panose="020B0604020202020204" pitchFamily="34" charset="0"/>
                <a:cs typeface="Arial" panose="020B0604020202020204" pitchFamily="34" charset="0"/>
              </a:rPr>
            </a:br>
            <a:r>
              <a:rPr lang="en-NZ" sz="1200" dirty="0">
                <a:latin typeface="Arial" panose="020B0604020202020204" pitchFamily="34" charset="0"/>
                <a:cs typeface="Arial" panose="020B0604020202020204" pitchFamily="34" charset="0"/>
              </a:rPr>
              <a:t>(15 September)</a:t>
            </a:r>
            <a:endParaRPr kumimoji="0" lang="en-NZ" sz="1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1" name="TextBox 40"/>
          <p:cNvSpPr txBox="1"/>
          <p:nvPr/>
        </p:nvSpPr>
        <p:spPr>
          <a:xfrm>
            <a:off x="4173391" y="2224167"/>
            <a:ext cx="155792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latin typeface="Arial" panose="020B0604020202020204" pitchFamily="34" charset="0"/>
                <a:cs typeface="Arial" panose="020B0604020202020204" pitchFamily="34" charset="0"/>
              </a:rPr>
              <a:t>Release of second revised draft GTAC</a:t>
            </a:r>
            <a:br>
              <a:rPr lang="en-NZ" sz="1200" dirty="0">
                <a:latin typeface="Arial" panose="020B0604020202020204" pitchFamily="34" charset="0"/>
                <a:cs typeface="Arial" panose="020B0604020202020204" pitchFamily="34" charset="0"/>
              </a:rPr>
            </a:br>
            <a:r>
              <a:rPr lang="en-NZ" sz="1200" dirty="0">
                <a:latin typeface="Arial" panose="020B0604020202020204" pitchFamily="34" charset="0"/>
                <a:cs typeface="Arial" panose="020B0604020202020204" pitchFamily="34" charset="0"/>
              </a:rPr>
              <a:t>(3 November)</a:t>
            </a:r>
            <a:endParaRPr kumimoji="0" lang="en-NZ" sz="1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43" name="Straight Connector 42"/>
          <p:cNvCxnSpPr/>
          <p:nvPr/>
        </p:nvCxnSpPr>
        <p:spPr>
          <a:xfrm flipV="1">
            <a:off x="4814567" y="2927239"/>
            <a:ext cx="4314" cy="1310514"/>
          </a:xfrm>
          <a:prstGeom prst="line">
            <a:avLst/>
          </a:prstGeom>
          <a:ln>
            <a:solidFill>
              <a:srgbClr val="5573A1"/>
            </a:solidFill>
            <a:tailEnd type="ova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701758" y="2982537"/>
            <a:ext cx="172298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latin typeface="Arial" panose="020B0604020202020204" pitchFamily="34" charset="0"/>
                <a:cs typeface="Arial" panose="020B0604020202020204" pitchFamily="34" charset="0"/>
              </a:rPr>
              <a:t>Final mark-ups on second revised draft GTAC due</a:t>
            </a:r>
            <a:br>
              <a:rPr lang="en-NZ" sz="1200" dirty="0">
                <a:latin typeface="Arial" panose="020B0604020202020204" pitchFamily="34" charset="0"/>
                <a:cs typeface="Arial" panose="020B0604020202020204" pitchFamily="34" charset="0"/>
              </a:rPr>
            </a:br>
            <a:r>
              <a:rPr lang="en-NZ" sz="1200" dirty="0">
                <a:latin typeface="Arial" panose="020B0604020202020204" pitchFamily="34" charset="0"/>
                <a:cs typeface="Arial" panose="020B0604020202020204" pitchFamily="34" charset="0"/>
              </a:rPr>
              <a:t>(24 November)</a:t>
            </a:r>
            <a:endParaRPr kumimoji="0" lang="en-NZ" sz="1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46" name="Straight Connector 45"/>
          <p:cNvCxnSpPr/>
          <p:nvPr/>
        </p:nvCxnSpPr>
        <p:spPr>
          <a:xfrm flipH="1" flipV="1">
            <a:off x="3006253" y="2973007"/>
            <a:ext cx="1985" cy="1261113"/>
          </a:xfrm>
          <a:prstGeom prst="line">
            <a:avLst/>
          </a:prstGeom>
          <a:ln>
            <a:solidFill>
              <a:srgbClr val="5573A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860162" y="2318004"/>
            <a:ext cx="3632" cy="669865"/>
          </a:xfrm>
          <a:prstGeom prst="line">
            <a:avLst/>
          </a:prstGeom>
          <a:ln>
            <a:solidFill>
              <a:srgbClr val="5573A1"/>
            </a:solidFil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022554" y="2977436"/>
            <a:ext cx="832388" cy="0"/>
          </a:xfrm>
          <a:prstGeom prst="line">
            <a:avLst/>
          </a:prstGeom>
          <a:ln>
            <a:solidFill>
              <a:srgbClr val="5573A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039280" y="1584759"/>
            <a:ext cx="190724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latin typeface="Arial" panose="020B0604020202020204" pitchFamily="34" charset="0"/>
                <a:cs typeface="Arial" panose="020B0604020202020204" pitchFamily="34" charset="0"/>
              </a:rPr>
              <a:t>Focused sessions on selected topics</a:t>
            </a:r>
            <a:br>
              <a:rPr lang="en-NZ" sz="1200" dirty="0">
                <a:latin typeface="Arial" panose="020B0604020202020204" pitchFamily="34" charset="0"/>
                <a:cs typeface="Arial" panose="020B0604020202020204" pitchFamily="34" charset="0"/>
              </a:rPr>
            </a:br>
            <a:r>
              <a:rPr lang="en-NZ" sz="1200" dirty="0">
                <a:latin typeface="Arial" panose="020B0604020202020204" pitchFamily="34" charset="0"/>
                <a:cs typeface="Arial" panose="020B0604020202020204" pitchFamily="34" charset="0"/>
              </a:rPr>
              <a:t>(21 &amp; 28 September)</a:t>
            </a:r>
            <a:endParaRPr kumimoji="0" lang="en-NZ" sz="1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2" name="TextBox 41"/>
          <p:cNvSpPr txBox="1"/>
          <p:nvPr/>
        </p:nvSpPr>
        <p:spPr>
          <a:xfrm>
            <a:off x="6930465" y="4291707"/>
            <a:ext cx="14737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Jan 2018</a:t>
            </a:r>
          </a:p>
        </p:txBody>
      </p:sp>
      <p:sp>
        <p:nvSpPr>
          <p:cNvPr id="47" name="TextBox 46"/>
          <p:cNvSpPr txBox="1"/>
          <p:nvPr/>
        </p:nvSpPr>
        <p:spPr>
          <a:xfrm>
            <a:off x="8198372" y="4275600"/>
            <a:ext cx="14737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Feb 2018</a:t>
            </a:r>
          </a:p>
        </p:txBody>
      </p:sp>
      <p:sp>
        <p:nvSpPr>
          <p:cNvPr id="48" name="TextBox 47"/>
          <p:cNvSpPr txBox="1"/>
          <p:nvPr/>
        </p:nvSpPr>
        <p:spPr>
          <a:xfrm>
            <a:off x="9484991" y="4271766"/>
            <a:ext cx="14737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 2018</a:t>
            </a:r>
          </a:p>
        </p:txBody>
      </p:sp>
      <p:cxnSp>
        <p:nvCxnSpPr>
          <p:cNvPr id="55" name="Straight Connector 54"/>
          <p:cNvCxnSpPr/>
          <p:nvPr/>
        </p:nvCxnSpPr>
        <p:spPr>
          <a:xfrm flipH="1" flipV="1">
            <a:off x="5584660" y="3864139"/>
            <a:ext cx="4298" cy="390608"/>
          </a:xfrm>
          <a:prstGeom prst="line">
            <a:avLst/>
          </a:prstGeom>
          <a:ln>
            <a:solidFill>
              <a:srgbClr val="5573A1"/>
            </a:solidFill>
            <a:tailEnd type="oval"/>
          </a:ln>
        </p:spPr>
        <p:style>
          <a:lnRef idx="1">
            <a:schemeClr val="accent1"/>
          </a:lnRef>
          <a:fillRef idx="0">
            <a:schemeClr val="accent1"/>
          </a:fillRef>
          <a:effectRef idx="0">
            <a:schemeClr val="accent1"/>
          </a:effectRef>
          <a:fontRef idx="minor">
            <a:schemeClr val="tx1"/>
          </a:fontRef>
        </p:style>
      </p:cxnSp>
      <p:sp>
        <p:nvSpPr>
          <p:cNvPr id="59" name="Right Brace 58"/>
          <p:cNvSpPr/>
          <p:nvPr/>
        </p:nvSpPr>
        <p:spPr>
          <a:xfrm rot="5400000">
            <a:off x="8377961" y="3034085"/>
            <a:ext cx="347541" cy="38435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sz="2000"/>
          </a:p>
        </p:txBody>
      </p:sp>
      <p:sp>
        <p:nvSpPr>
          <p:cNvPr id="60" name="TextBox 59"/>
          <p:cNvSpPr txBox="1"/>
          <p:nvPr/>
        </p:nvSpPr>
        <p:spPr>
          <a:xfrm>
            <a:off x="7205032" y="6134791"/>
            <a:ext cx="26274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See GIC paper “Proposed approach to GTAC assessment” for further details on this stage</a:t>
            </a:r>
          </a:p>
        </p:txBody>
      </p:sp>
      <p:cxnSp>
        <p:nvCxnSpPr>
          <p:cNvPr id="61" name="Straight Connector 60"/>
          <p:cNvCxnSpPr/>
          <p:nvPr/>
        </p:nvCxnSpPr>
        <p:spPr>
          <a:xfrm flipH="1" flipV="1">
            <a:off x="10109026" y="2318004"/>
            <a:ext cx="10811" cy="192581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061015" y="1820065"/>
            <a:ext cx="1701232" cy="461665"/>
          </a:xfrm>
          <a:prstGeom prst="rect">
            <a:avLst/>
          </a:prstGeom>
          <a:noFill/>
        </p:spPr>
        <p:txBody>
          <a:bodyPr wrap="square" rtlCol="0">
            <a:spAutoFit/>
          </a:bodyPr>
          <a:lstStyle/>
          <a:p>
            <a:pPr lvl="0" algn="ctr">
              <a:defRPr/>
            </a:pPr>
            <a:r>
              <a:rPr kumimoji="0" lang="en-NZ"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GIC </a:t>
            </a:r>
            <a:r>
              <a:rPr lang="en-NZ" sz="1200" dirty="0">
                <a:latin typeface="Arial" panose="020B0604020202020204" pitchFamily="34" charset="0"/>
                <a:cs typeface="Arial" panose="020B0604020202020204" pitchFamily="34" charset="0"/>
              </a:rPr>
              <a:t>complete review (by 23 March)</a:t>
            </a:r>
            <a:endParaRPr kumimoji="0" lang="en-NZ" sz="1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63" name="Straight Connector 62"/>
          <p:cNvCxnSpPr/>
          <p:nvPr/>
        </p:nvCxnSpPr>
        <p:spPr>
          <a:xfrm flipH="1" flipV="1">
            <a:off x="6331764" y="2308391"/>
            <a:ext cx="1345" cy="1991079"/>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11889" y="3368570"/>
            <a:ext cx="3731" cy="848418"/>
          </a:xfrm>
          <a:prstGeom prst="line">
            <a:avLst/>
          </a:prstGeom>
          <a:ln>
            <a:solidFill>
              <a:srgbClr val="5573A1"/>
            </a:solidFill>
            <a:tailEnd type="ova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174854" y="2626492"/>
            <a:ext cx="2039960" cy="646331"/>
          </a:xfrm>
          <a:prstGeom prst="rect">
            <a:avLst/>
          </a:prstGeom>
          <a:noFill/>
        </p:spPr>
        <p:txBody>
          <a:bodyPr wrap="square" rtlCol="0">
            <a:spAutoFit/>
          </a:bodyPr>
          <a:lstStyle/>
          <a:p>
            <a:pPr lvl="0" algn="ctr">
              <a:defRPr/>
            </a:pPr>
            <a:r>
              <a:rPr kumimoji="0" lang="en-NZ"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Submissions on GIC Preliminary Assessment due (23 February)</a:t>
            </a:r>
          </a:p>
        </p:txBody>
      </p:sp>
      <p:cxnSp>
        <p:nvCxnSpPr>
          <p:cNvPr id="69" name="Straight Connector 68"/>
          <p:cNvCxnSpPr/>
          <p:nvPr/>
        </p:nvCxnSpPr>
        <p:spPr>
          <a:xfrm flipH="1" flipV="1">
            <a:off x="6681098" y="3376890"/>
            <a:ext cx="3731" cy="848418"/>
          </a:xfrm>
          <a:prstGeom prst="line">
            <a:avLst/>
          </a:prstGeom>
          <a:ln>
            <a:solidFill>
              <a:srgbClr val="5573A1"/>
            </a:solidFill>
            <a:tailEnd type="ova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086381" y="2412952"/>
            <a:ext cx="1733488" cy="830997"/>
          </a:xfrm>
          <a:prstGeom prst="rect">
            <a:avLst/>
          </a:prstGeom>
          <a:noFill/>
        </p:spPr>
        <p:txBody>
          <a:bodyPr wrap="square" rtlCol="0">
            <a:spAutoFit/>
          </a:bodyPr>
          <a:lstStyle/>
          <a:p>
            <a:pPr lvl="0" algn="ctr">
              <a:defRPr/>
            </a:pPr>
            <a:r>
              <a:rPr kumimoji="0" lang="en-NZ"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GIC releases Preliminary Assessment </a:t>
            </a:r>
            <a:br>
              <a:rPr kumimoji="0" lang="en-NZ"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NZ"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(22 December)</a:t>
            </a:r>
          </a:p>
        </p:txBody>
      </p:sp>
      <p:sp>
        <p:nvSpPr>
          <p:cNvPr id="51" name="Oval 50">
            <a:extLst>
              <a:ext uri="{FF2B5EF4-FFF2-40B4-BE49-F238E27FC236}">
                <a16:creationId xmlns:a16="http://schemas.microsoft.com/office/drawing/2014/main" id="{C2F57B4C-E344-4CD0-8D24-446673D55355}"/>
              </a:ext>
            </a:extLst>
          </p:cNvPr>
          <p:cNvSpPr/>
          <p:nvPr/>
        </p:nvSpPr>
        <p:spPr>
          <a:xfrm rot="2280723">
            <a:off x="4019180" y="2229365"/>
            <a:ext cx="2668007" cy="1524955"/>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2" name="TextBox 51">
            <a:extLst>
              <a:ext uri="{FF2B5EF4-FFF2-40B4-BE49-F238E27FC236}">
                <a16:creationId xmlns:a16="http://schemas.microsoft.com/office/drawing/2014/main" id="{15D0C8A5-7917-443F-9C35-3781D8C23B5F}"/>
              </a:ext>
            </a:extLst>
          </p:cNvPr>
          <p:cNvSpPr txBox="1"/>
          <p:nvPr/>
        </p:nvSpPr>
        <p:spPr>
          <a:xfrm>
            <a:off x="4674466" y="1298985"/>
            <a:ext cx="1678917" cy="369332"/>
          </a:xfrm>
          <a:prstGeom prst="rect">
            <a:avLst/>
          </a:prstGeom>
          <a:noFill/>
        </p:spPr>
        <p:txBody>
          <a:bodyPr wrap="square" rtlCol="0">
            <a:spAutoFit/>
          </a:bodyPr>
          <a:lstStyle/>
          <a:p>
            <a:r>
              <a:rPr lang="en-NZ" sz="1800" dirty="0">
                <a:solidFill>
                  <a:srgbClr val="C00000"/>
                </a:solidFill>
              </a:rPr>
              <a:t>We are here</a:t>
            </a:r>
          </a:p>
        </p:txBody>
      </p:sp>
      <p:sp>
        <p:nvSpPr>
          <p:cNvPr id="53" name="TextBox 52">
            <a:extLst>
              <a:ext uri="{FF2B5EF4-FFF2-40B4-BE49-F238E27FC236}">
                <a16:creationId xmlns:a16="http://schemas.microsoft.com/office/drawing/2014/main" id="{0997E37C-9EFD-420C-90BD-3137C9C994C6}"/>
              </a:ext>
            </a:extLst>
          </p:cNvPr>
          <p:cNvSpPr txBox="1"/>
          <p:nvPr/>
        </p:nvSpPr>
        <p:spPr>
          <a:xfrm>
            <a:off x="2673865" y="5331478"/>
            <a:ext cx="567464" cy="584775"/>
          </a:xfrm>
          <a:prstGeom prst="rect">
            <a:avLst/>
          </a:prstGeom>
          <a:noFill/>
        </p:spPr>
        <p:txBody>
          <a:bodyPr wrap="square" rtlCol="0">
            <a:spAutoFit/>
          </a:bodyPr>
          <a:lstStyle/>
          <a:p>
            <a:r>
              <a:rPr lang="en-NZ" sz="3200" b="1" dirty="0">
                <a:solidFill>
                  <a:schemeClr val="accent5">
                    <a:lumMod val="75000"/>
                  </a:schemeClr>
                </a:solidFill>
                <a:sym typeface="Wingdings" panose="05000000000000000000" pitchFamily="2" charset="2"/>
              </a:rPr>
              <a:t></a:t>
            </a:r>
            <a:endParaRPr lang="en-NZ" sz="3200" b="1" dirty="0">
              <a:solidFill>
                <a:schemeClr val="accent5">
                  <a:lumMod val="75000"/>
                </a:schemeClr>
              </a:solidFill>
            </a:endParaRPr>
          </a:p>
        </p:txBody>
      </p:sp>
      <p:sp>
        <p:nvSpPr>
          <p:cNvPr id="54" name="TextBox 53">
            <a:extLst>
              <a:ext uri="{FF2B5EF4-FFF2-40B4-BE49-F238E27FC236}">
                <a16:creationId xmlns:a16="http://schemas.microsoft.com/office/drawing/2014/main" id="{21568A8F-D5E9-457A-94ED-AAC118FD1670}"/>
              </a:ext>
            </a:extLst>
          </p:cNvPr>
          <p:cNvSpPr txBox="1"/>
          <p:nvPr/>
        </p:nvSpPr>
        <p:spPr>
          <a:xfrm>
            <a:off x="2646460" y="6270428"/>
            <a:ext cx="567464" cy="584775"/>
          </a:xfrm>
          <a:prstGeom prst="rect">
            <a:avLst/>
          </a:prstGeom>
          <a:noFill/>
        </p:spPr>
        <p:txBody>
          <a:bodyPr wrap="square" rtlCol="0">
            <a:spAutoFit/>
          </a:bodyPr>
          <a:lstStyle/>
          <a:p>
            <a:r>
              <a:rPr lang="en-NZ" sz="3200" b="1" dirty="0">
                <a:solidFill>
                  <a:schemeClr val="accent5">
                    <a:lumMod val="75000"/>
                  </a:schemeClr>
                </a:solidFill>
                <a:sym typeface="Wingdings" panose="05000000000000000000" pitchFamily="2" charset="2"/>
              </a:rPr>
              <a:t></a:t>
            </a:r>
            <a:endParaRPr lang="en-NZ" sz="3200" b="1" dirty="0">
              <a:solidFill>
                <a:schemeClr val="accent5">
                  <a:lumMod val="75000"/>
                </a:schemeClr>
              </a:solidFill>
            </a:endParaRPr>
          </a:p>
        </p:txBody>
      </p:sp>
      <p:sp>
        <p:nvSpPr>
          <p:cNvPr id="57" name="TextBox 56">
            <a:extLst>
              <a:ext uri="{FF2B5EF4-FFF2-40B4-BE49-F238E27FC236}">
                <a16:creationId xmlns:a16="http://schemas.microsoft.com/office/drawing/2014/main" id="{61274000-45EB-4649-A020-6B8BC0747DC7}"/>
              </a:ext>
            </a:extLst>
          </p:cNvPr>
          <p:cNvSpPr txBox="1"/>
          <p:nvPr/>
        </p:nvSpPr>
        <p:spPr>
          <a:xfrm>
            <a:off x="6424746" y="5257672"/>
            <a:ext cx="567464" cy="584775"/>
          </a:xfrm>
          <a:prstGeom prst="rect">
            <a:avLst/>
          </a:prstGeom>
          <a:noFill/>
        </p:spPr>
        <p:txBody>
          <a:bodyPr wrap="square" rtlCol="0">
            <a:spAutoFit/>
          </a:bodyPr>
          <a:lstStyle/>
          <a:p>
            <a:r>
              <a:rPr lang="en-NZ" sz="3200" b="1" dirty="0">
                <a:solidFill>
                  <a:schemeClr val="accent5">
                    <a:lumMod val="75000"/>
                  </a:schemeClr>
                </a:solidFill>
                <a:sym typeface="Wingdings" panose="05000000000000000000" pitchFamily="2" charset="2"/>
              </a:rPr>
              <a:t></a:t>
            </a:r>
            <a:endParaRPr lang="en-NZ" sz="3200" b="1" dirty="0">
              <a:solidFill>
                <a:schemeClr val="accent5">
                  <a:lumMod val="75000"/>
                </a:schemeClr>
              </a:solidFill>
            </a:endParaRPr>
          </a:p>
        </p:txBody>
      </p:sp>
      <p:sp>
        <p:nvSpPr>
          <p:cNvPr id="65" name="TextBox 64">
            <a:extLst>
              <a:ext uri="{FF2B5EF4-FFF2-40B4-BE49-F238E27FC236}">
                <a16:creationId xmlns:a16="http://schemas.microsoft.com/office/drawing/2014/main" id="{D2B98876-4D53-404E-BBCA-05BC03E07731}"/>
              </a:ext>
            </a:extLst>
          </p:cNvPr>
          <p:cNvSpPr txBox="1"/>
          <p:nvPr/>
        </p:nvSpPr>
        <p:spPr>
          <a:xfrm>
            <a:off x="6393874" y="5634353"/>
            <a:ext cx="567464" cy="584775"/>
          </a:xfrm>
          <a:prstGeom prst="rect">
            <a:avLst/>
          </a:prstGeom>
          <a:noFill/>
        </p:spPr>
        <p:txBody>
          <a:bodyPr wrap="square" rtlCol="0">
            <a:spAutoFit/>
          </a:bodyPr>
          <a:lstStyle/>
          <a:p>
            <a:r>
              <a:rPr lang="en-NZ" sz="3200" b="1" dirty="0">
                <a:solidFill>
                  <a:schemeClr val="accent5">
                    <a:lumMod val="75000"/>
                  </a:schemeClr>
                </a:solidFill>
                <a:sym typeface="Wingdings" panose="05000000000000000000" pitchFamily="2" charset="2"/>
              </a:rPr>
              <a:t></a:t>
            </a:r>
            <a:endParaRPr lang="en-NZ" sz="3200" b="1" dirty="0">
              <a:solidFill>
                <a:schemeClr val="accent5">
                  <a:lumMod val="75000"/>
                </a:schemeClr>
              </a:solidFill>
            </a:endParaRPr>
          </a:p>
        </p:txBody>
      </p:sp>
      <p:sp>
        <p:nvSpPr>
          <p:cNvPr id="66" name="TextBox 65">
            <a:extLst>
              <a:ext uri="{FF2B5EF4-FFF2-40B4-BE49-F238E27FC236}">
                <a16:creationId xmlns:a16="http://schemas.microsoft.com/office/drawing/2014/main" id="{20FA4EF5-6968-4D5F-8E26-4AB83EBAC918}"/>
              </a:ext>
            </a:extLst>
          </p:cNvPr>
          <p:cNvSpPr txBox="1"/>
          <p:nvPr/>
        </p:nvSpPr>
        <p:spPr>
          <a:xfrm>
            <a:off x="6363002" y="6022442"/>
            <a:ext cx="567464" cy="584775"/>
          </a:xfrm>
          <a:prstGeom prst="rect">
            <a:avLst/>
          </a:prstGeom>
          <a:noFill/>
        </p:spPr>
        <p:txBody>
          <a:bodyPr wrap="square" rtlCol="0">
            <a:spAutoFit/>
          </a:bodyPr>
          <a:lstStyle/>
          <a:p>
            <a:r>
              <a:rPr lang="en-NZ" sz="3200" b="1" dirty="0">
                <a:solidFill>
                  <a:schemeClr val="accent5">
                    <a:lumMod val="75000"/>
                  </a:schemeClr>
                </a:solidFill>
                <a:sym typeface="Wingdings" panose="05000000000000000000" pitchFamily="2" charset="2"/>
              </a:rPr>
              <a:t></a:t>
            </a:r>
            <a:endParaRPr lang="en-NZ" sz="3200" b="1" dirty="0">
              <a:solidFill>
                <a:schemeClr val="accent5">
                  <a:lumMod val="75000"/>
                </a:schemeClr>
              </a:solidFill>
            </a:endParaRPr>
          </a:p>
        </p:txBody>
      </p:sp>
    </p:spTree>
    <p:extLst>
      <p:ext uri="{BB962C8B-B14F-4D97-AF65-F5344CB8AC3E}">
        <p14:creationId xmlns:p14="http://schemas.microsoft.com/office/powerpoint/2010/main" val="332819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5</a:t>
            </a:fld>
            <a:endParaRPr lang="en-NZ" sz="1400" dirty="0"/>
          </a:p>
        </p:txBody>
      </p:sp>
      <p:sp>
        <p:nvSpPr>
          <p:cNvPr id="6" name="Title 1">
            <a:extLst>
              <a:ext uri="{FF2B5EF4-FFF2-40B4-BE49-F238E27FC236}">
                <a16:creationId xmlns:a16="http://schemas.microsoft.com/office/drawing/2014/main" id="{9B2E85A1-608F-4F2C-AB7D-A0CD781D66F5}"/>
              </a:ext>
            </a:extLst>
          </p:cNvPr>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GTAC Development Funnel</a:t>
            </a:r>
          </a:p>
        </p:txBody>
      </p:sp>
      <p:grpSp>
        <p:nvGrpSpPr>
          <p:cNvPr id="43" name="Group 42">
            <a:extLst>
              <a:ext uri="{FF2B5EF4-FFF2-40B4-BE49-F238E27FC236}">
                <a16:creationId xmlns:a16="http://schemas.microsoft.com/office/drawing/2014/main" id="{567EDD2E-E9B1-4069-AC5C-38073EF5CFA5}"/>
              </a:ext>
            </a:extLst>
          </p:cNvPr>
          <p:cNvGrpSpPr/>
          <p:nvPr/>
        </p:nvGrpSpPr>
        <p:grpSpPr>
          <a:xfrm>
            <a:off x="-95136" y="1686605"/>
            <a:ext cx="7724775" cy="5314950"/>
            <a:chOff x="450156" y="1772861"/>
            <a:chExt cx="7724775" cy="5314950"/>
          </a:xfrm>
        </p:grpSpPr>
        <p:pic>
          <p:nvPicPr>
            <p:cNvPr id="35" name="Picture 34">
              <a:extLst>
                <a:ext uri="{FF2B5EF4-FFF2-40B4-BE49-F238E27FC236}">
                  <a16:creationId xmlns:a16="http://schemas.microsoft.com/office/drawing/2014/main" id="{982C0ED3-B252-4FFE-AE9A-7C0D48AE7073}"/>
                </a:ext>
              </a:extLst>
            </p:cNvPr>
            <p:cNvPicPr>
              <a:picLocks noChangeAspect="1"/>
            </p:cNvPicPr>
            <p:nvPr/>
          </p:nvPicPr>
          <p:blipFill>
            <a:blip r:embed="rId2"/>
            <a:stretch>
              <a:fillRect/>
            </a:stretch>
          </p:blipFill>
          <p:spPr>
            <a:xfrm>
              <a:off x="450156" y="1772861"/>
              <a:ext cx="7724775" cy="5314950"/>
            </a:xfrm>
            <a:prstGeom prst="rect">
              <a:avLst/>
            </a:prstGeom>
          </p:spPr>
        </p:pic>
        <p:sp>
          <p:nvSpPr>
            <p:cNvPr id="36" name="TextBox 35">
              <a:extLst>
                <a:ext uri="{FF2B5EF4-FFF2-40B4-BE49-F238E27FC236}">
                  <a16:creationId xmlns:a16="http://schemas.microsoft.com/office/drawing/2014/main" id="{8EF0D263-54DD-43CB-B96F-7ECBBF582E8D}"/>
                </a:ext>
              </a:extLst>
            </p:cNvPr>
            <p:cNvSpPr txBox="1"/>
            <p:nvPr/>
          </p:nvSpPr>
          <p:spPr>
            <a:xfrm>
              <a:off x="1503945" y="2069429"/>
              <a:ext cx="2683044" cy="523220"/>
            </a:xfrm>
            <a:prstGeom prst="rect">
              <a:avLst/>
            </a:prstGeom>
            <a:noFill/>
          </p:spPr>
          <p:txBody>
            <a:bodyPr wrap="square" rtlCol="0">
              <a:spAutoFit/>
            </a:bodyPr>
            <a:lstStyle/>
            <a:p>
              <a:r>
                <a:rPr lang="en-NZ" sz="1400" dirty="0"/>
                <a:t>SCOP1 </a:t>
              </a:r>
              <a:br>
                <a:rPr lang="en-NZ" sz="1400" dirty="0"/>
              </a:br>
              <a:r>
                <a:rPr lang="en-NZ" sz="1400" dirty="0"/>
                <a:t>(September 2016)</a:t>
              </a:r>
            </a:p>
          </p:txBody>
        </p:sp>
        <p:sp>
          <p:nvSpPr>
            <p:cNvPr id="37" name="TextBox 36">
              <a:extLst>
                <a:ext uri="{FF2B5EF4-FFF2-40B4-BE49-F238E27FC236}">
                  <a16:creationId xmlns:a16="http://schemas.microsoft.com/office/drawing/2014/main" id="{53260D10-953D-4EBE-9B26-898E40E427B6}"/>
                </a:ext>
              </a:extLst>
            </p:cNvPr>
            <p:cNvSpPr txBox="1"/>
            <p:nvPr/>
          </p:nvSpPr>
          <p:spPr>
            <a:xfrm>
              <a:off x="1497929" y="2765199"/>
              <a:ext cx="2472492" cy="523220"/>
            </a:xfrm>
            <a:prstGeom prst="rect">
              <a:avLst/>
            </a:prstGeom>
            <a:noFill/>
          </p:spPr>
          <p:txBody>
            <a:bodyPr wrap="square" rtlCol="0">
              <a:spAutoFit/>
            </a:bodyPr>
            <a:lstStyle/>
            <a:p>
              <a:r>
                <a:rPr lang="en-NZ" sz="1400" dirty="0"/>
                <a:t>SCOP2</a:t>
              </a:r>
              <a:br>
                <a:rPr lang="en-NZ" sz="1400" dirty="0"/>
              </a:br>
              <a:r>
                <a:rPr lang="en-NZ" sz="1400" dirty="0"/>
                <a:t>(November 2016)</a:t>
              </a:r>
            </a:p>
          </p:txBody>
        </p:sp>
        <p:sp>
          <p:nvSpPr>
            <p:cNvPr id="38" name="TextBox 37">
              <a:extLst>
                <a:ext uri="{FF2B5EF4-FFF2-40B4-BE49-F238E27FC236}">
                  <a16:creationId xmlns:a16="http://schemas.microsoft.com/office/drawing/2014/main" id="{CF541F07-AFBA-4C19-A81B-86B2EB55A93E}"/>
                </a:ext>
              </a:extLst>
            </p:cNvPr>
            <p:cNvSpPr txBox="1"/>
            <p:nvPr/>
          </p:nvSpPr>
          <p:spPr>
            <a:xfrm>
              <a:off x="1497928" y="3471053"/>
              <a:ext cx="2628904" cy="523220"/>
            </a:xfrm>
            <a:prstGeom prst="rect">
              <a:avLst/>
            </a:prstGeom>
            <a:noFill/>
          </p:spPr>
          <p:txBody>
            <a:bodyPr wrap="square" rtlCol="0">
              <a:spAutoFit/>
            </a:bodyPr>
            <a:lstStyle/>
            <a:p>
              <a:r>
                <a:rPr lang="en-NZ" sz="1400" dirty="0"/>
                <a:t>Emerging Views</a:t>
              </a:r>
              <a:br>
                <a:rPr lang="en-NZ" sz="1400" dirty="0"/>
              </a:br>
              <a:r>
                <a:rPr lang="en-NZ" sz="1400" dirty="0"/>
                <a:t>(May 2017)</a:t>
              </a:r>
            </a:p>
          </p:txBody>
        </p:sp>
        <p:sp>
          <p:nvSpPr>
            <p:cNvPr id="39" name="TextBox 38">
              <a:extLst>
                <a:ext uri="{FF2B5EF4-FFF2-40B4-BE49-F238E27FC236}">
                  <a16:creationId xmlns:a16="http://schemas.microsoft.com/office/drawing/2014/main" id="{06C2343D-A858-45AC-8682-42C8B4A6C561}"/>
                </a:ext>
              </a:extLst>
            </p:cNvPr>
            <p:cNvSpPr txBox="1"/>
            <p:nvPr/>
          </p:nvSpPr>
          <p:spPr>
            <a:xfrm>
              <a:off x="1497928" y="4158859"/>
              <a:ext cx="2628904" cy="523220"/>
            </a:xfrm>
            <a:prstGeom prst="rect">
              <a:avLst/>
            </a:prstGeom>
            <a:noFill/>
          </p:spPr>
          <p:txBody>
            <a:bodyPr wrap="square" rtlCol="0">
              <a:spAutoFit/>
            </a:bodyPr>
            <a:lstStyle/>
            <a:p>
              <a:r>
                <a:rPr lang="en-NZ" sz="1400" dirty="0"/>
                <a:t>Complete Draft GTAC &amp; Trello</a:t>
              </a:r>
              <a:br>
                <a:rPr lang="en-NZ" sz="1400" dirty="0"/>
              </a:br>
              <a:r>
                <a:rPr lang="en-NZ" sz="1400" dirty="0"/>
                <a:t>(August 2017)</a:t>
              </a:r>
            </a:p>
          </p:txBody>
        </p:sp>
        <p:sp>
          <p:nvSpPr>
            <p:cNvPr id="40" name="TextBox 39">
              <a:extLst>
                <a:ext uri="{FF2B5EF4-FFF2-40B4-BE49-F238E27FC236}">
                  <a16:creationId xmlns:a16="http://schemas.microsoft.com/office/drawing/2014/main" id="{73A0EA76-89E6-4374-BE24-5C6E5B356789}"/>
                </a:ext>
              </a:extLst>
            </p:cNvPr>
            <p:cNvSpPr txBox="1"/>
            <p:nvPr/>
          </p:nvSpPr>
          <p:spPr>
            <a:xfrm>
              <a:off x="1497928" y="4828618"/>
              <a:ext cx="2628904" cy="523220"/>
            </a:xfrm>
            <a:prstGeom prst="rect">
              <a:avLst/>
            </a:prstGeom>
            <a:noFill/>
          </p:spPr>
          <p:txBody>
            <a:bodyPr wrap="square" rtlCol="0">
              <a:spAutoFit/>
            </a:bodyPr>
            <a:lstStyle/>
            <a:p>
              <a:r>
                <a:rPr lang="en-NZ" sz="1400" dirty="0"/>
                <a:t>Revised Draft GTAC</a:t>
              </a:r>
              <a:br>
                <a:rPr lang="en-NZ" sz="1400" dirty="0"/>
              </a:br>
              <a:r>
                <a:rPr lang="en-NZ" sz="1400" dirty="0"/>
                <a:t>(September 2017)</a:t>
              </a:r>
            </a:p>
          </p:txBody>
        </p:sp>
        <p:sp>
          <p:nvSpPr>
            <p:cNvPr id="41" name="TextBox 40">
              <a:extLst>
                <a:ext uri="{FF2B5EF4-FFF2-40B4-BE49-F238E27FC236}">
                  <a16:creationId xmlns:a16="http://schemas.microsoft.com/office/drawing/2014/main" id="{2F93A45E-1266-46A2-B684-700B1680AD9E}"/>
                </a:ext>
              </a:extLst>
            </p:cNvPr>
            <p:cNvSpPr txBox="1"/>
            <p:nvPr/>
          </p:nvSpPr>
          <p:spPr>
            <a:xfrm>
              <a:off x="1500229" y="5479104"/>
              <a:ext cx="3041692" cy="523220"/>
            </a:xfrm>
            <a:prstGeom prst="rect">
              <a:avLst/>
            </a:prstGeom>
            <a:noFill/>
          </p:spPr>
          <p:txBody>
            <a:bodyPr wrap="square" rtlCol="0">
              <a:spAutoFit/>
            </a:bodyPr>
            <a:lstStyle/>
            <a:p>
              <a:r>
                <a:rPr lang="en-NZ" sz="1400" dirty="0"/>
                <a:t>Second Revised Draft GTAC</a:t>
              </a:r>
              <a:br>
                <a:rPr lang="en-NZ" sz="1400" dirty="0"/>
              </a:br>
              <a:r>
                <a:rPr lang="en-NZ" sz="1400" dirty="0"/>
                <a:t>(November 2017)</a:t>
              </a:r>
            </a:p>
          </p:txBody>
        </p:sp>
        <p:sp>
          <p:nvSpPr>
            <p:cNvPr id="42" name="TextBox 41">
              <a:extLst>
                <a:ext uri="{FF2B5EF4-FFF2-40B4-BE49-F238E27FC236}">
                  <a16:creationId xmlns:a16="http://schemas.microsoft.com/office/drawing/2014/main" id="{C576914A-CFC2-44C8-8AB4-2B638E1108DB}"/>
                </a:ext>
              </a:extLst>
            </p:cNvPr>
            <p:cNvSpPr txBox="1"/>
            <p:nvPr/>
          </p:nvSpPr>
          <p:spPr>
            <a:xfrm>
              <a:off x="1544344" y="6162354"/>
              <a:ext cx="3041692" cy="523220"/>
            </a:xfrm>
            <a:prstGeom prst="rect">
              <a:avLst/>
            </a:prstGeom>
            <a:noFill/>
          </p:spPr>
          <p:txBody>
            <a:bodyPr wrap="square" rtlCol="0">
              <a:spAutoFit/>
            </a:bodyPr>
            <a:lstStyle/>
            <a:p>
              <a:r>
                <a:rPr lang="en-NZ" sz="1400" dirty="0"/>
                <a:t>Final GTAC Sent to GIC</a:t>
              </a:r>
            </a:p>
            <a:p>
              <a:r>
                <a:rPr lang="en-NZ" sz="1400" dirty="0"/>
                <a:t>(December 2017)</a:t>
              </a:r>
            </a:p>
          </p:txBody>
        </p:sp>
      </p:grpSp>
      <p:sp>
        <p:nvSpPr>
          <p:cNvPr id="44" name="TextBox 43">
            <a:extLst>
              <a:ext uri="{FF2B5EF4-FFF2-40B4-BE49-F238E27FC236}">
                <a16:creationId xmlns:a16="http://schemas.microsoft.com/office/drawing/2014/main" id="{837F1763-255F-43E0-874A-21F64D508557}"/>
              </a:ext>
            </a:extLst>
          </p:cNvPr>
          <p:cNvSpPr txBox="1"/>
          <p:nvPr/>
        </p:nvSpPr>
        <p:spPr>
          <a:xfrm>
            <a:off x="7060088" y="6669574"/>
            <a:ext cx="1774944" cy="461665"/>
          </a:xfrm>
          <a:prstGeom prst="rect">
            <a:avLst/>
          </a:prstGeom>
          <a:noFill/>
        </p:spPr>
        <p:txBody>
          <a:bodyPr wrap="square" rtlCol="0">
            <a:spAutoFit/>
          </a:bodyPr>
          <a:lstStyle/>
          <a:p>
            <a:pPr algn="ctr"/>
            <a:r>
              <a:rPr lang="en-NZ" sz="1200" b="1" dirty="0"/>
              <a:t>Running mismatch tolerance and rebates</a:t>
            </a:r>
          </a:p>
        </p:txBody>
      </p:sp>
      <p:sp>
        <p:nvSpPr>
          <p:cNvPr id="45" name="TextBox 44">
            <a:extLst>
              <a:ext uri="{FF2B5EF4-FFF2-40B4-BE49-F238E27FC236}">
                <a16:creationId xmlns:a16="http://schemas.microsoft.com/office/drawing/2014/main" id="{496179DA-9B2D-49D4-B860-9807B0A837B7}"/>
              </a:ext>
            </a:extLst>
          </p:cNvPr>
          <p:cNvSpPr txBox="1"/>
          <p:nvPr/>
        </p:nvSpPr>
        <p:spPr>
          <a:xfrm>
            <a:off x="8280341" y="5371627"/>
            <a:ext cx="2111542" cy="276999"/>
          </a:xfrm>
          <a:prstGeom prst="rect">
            <a:avLst/>
          </a:prstGeom>
          <a:noFill/>
        </p:spPr>
        <p:txBody>
          <a:bodyPr wrap="square" rtlCol="0">
            <a:spAutoFit/>
          </a:bodyPr>
          <a:lstStyle/>
          <a:p>
            <a:pPr algn="ctr"/>
            <a:r>
              <a:rPr lang="en-NZ" sz="1200" dirty="0"/>
              <a:t>Intra-day status of PRs</a:t>
            </a:r>
          </a:p>
        </p:txBody>
      </p:sp>
      <p:sp>
        <p:nvSpPr>
          <p:cNvPr id="46" name="TextBox 45">
            <a:extLst>
              <a:ext uri="{FF2B5EF4-FFF2-40B4-BE49-F238E27FC236}">
                <a16:creationId xmlns:a16="http://schemas.microsoft.com/office/drawing/2014/main" id="{BF1AA26D-EFCF-4DFB-9A91-02F69FB9945F}"/>
              </a:ext>
            </a:extLst>
          </p:cNvPr>
          <p:cNvSpPr txBox="1"/>
          <p:nvPr/>
        </p:nvSpPr>
        <p:spPr>
          <a:xfrm>
            <a:off x="6402875" y="5262632"/>
            <a:ext cx="2111542" cy="461665"/>
          </a:xfrm>
          <a:prstGeom prst="rect">
            <a:avLst/>
          </a:prstGeom>
          <a:noFill/>
        </p:spPr>
        <p:txBody>
          <a:bodyPr wrap="square" rtlCol="0">
            <a:spAutoFit/>
          </a:bodyPr>
          <a:lstStyle/>
          <a:p>
            <a:pPr algn="ctr"/>
            <a:r>
              <a:rPr lang="en-NZ" sz="1200" dirty="0"/>
              <a:t>OFOs (Shippers v interconnected parties)</a:t>
            </a:r>
          </a:p>
        </p:txBody>
      </p:sp>
      <p:sp>
        <p:nvSpPr>
          <p:cNvPr id="47" name="TextBox 46">
            <a:extLst>
              <a:ext uri="{FF2B5EF4-FFF2-40B4-BE49-F238E27FC236}">
                <a16:creationId xmlns:a16="http://schemas.microsoft.com/office/drawing/2014/main" id="{C81F8EAC-C47F-4A32-AF88-67B0C410A9A5}"/>
              </a:ext>
            </a:extLst>
          </p:cNvPr>
          <p:cNvSpPr txBox="1"/>
          <p:nvPr/>
        </p:nvSpPr>
        <p:spPr>
          <a:xfrm>
            <a:off x="7224570" y="4538324"/>
            <a:ext cx="2111542" cy="461665"/>
          </a:xfrm>
          <a:prstGeom prst="rect">
            <a:avLst/>
          </a:prstGeom>
          <a:noFill/>
        </p:spPr>
        <p:txBody>
          <a:bodyPr wrap="square" rtlCol="0">
            <a:spAutoFit/>
          </a:bodyPr>
          <a:lstStyle/>
          <a:p>
            <a:pPr algn="ctr"/>
            <a:r>
              <a:rPr lang="en-NZ" sz="1200" dirty="0"/>
              <a:t>Allocation method (D+1, pro-rata on nominations)</a:t>
            </a:r>
          </a:p>
        </p:txBody>
      </p:sp>
      <p:sp>
        <p:nvSpPr>
          <p:cNvPr id="48" name="TextBox 47">
            <a:extLst>
              <a:ext uri="{FF2B5EF4-FFF2-40B4-BE49-F238E27FC236}">
                <a16:creationId xmlns:a16="http://schemas.microsoft.com/office/drawing/2014/main" id="{D77E0AEF-11A6-48E2-A1DE-1674F6BDB81E}"/>
              </a:ext>
            </a:extLst>
          </p:cNvPr>
          <p:cNvSpPr txBox="1"/>
          <p:nvPr/>
        </p:nvSpPr>
        <p:spPr>
          <a:xfrm>
            <a:off x="5932963" y="3396455"/>
            <a:ext cx="2111542" cy="276999"/>
          </a:xfrm>
          <a:prstGeom prst="rect">
            <a:avLst/>
          </a:prstGeom>
          <a:noFill/>
        </p:spPr>
        <p:txBody>
          <a:bodyPr wrap="square" rtlCol="0">
            <a:spAutoFit/>
          </a:bodyPr>
          <a:lstStyle/>
          <a:p>
            <a:pPr algn="ctr"/>
            <a:r>
              <a:rPr lang="en-NZ" sz="1200" dirty="0"/>
              <a:t>Rebate of PR charges</a:t>
            </a:r>
          </a:p>
        </p:txBody>
      </p:sp>
      <p:sp>
        <p:nvSpPr>
          <p:cNvPr id="49" name="TextBox 48">
            <a:extLst>
              <a:ext uri="{FF2B5EF4-FFF2-40B4-BE49-F238E27FC236}">
                <a16:creationId xmlns:a16="http://schemas.microsoft.com/office/drawing/2014/main" id="{42391FE4-7DD4-4919-B030-DCF71DA61147}"/>
              </a:ext>
            </a:extLst>
          </p:cNvPr>
          <p:cNvSpPr txBox="1"/>
          <p:nvPr/>
        </p:nvSpPr>
        <p:spPr>
          <a:xfrm>
            <a:off x="7074796" y="2006605"/>
            <a:ext cx="2111542" cy="276999"/>
          </a:xfrm>
          <a:prstGeom prst="rect">
            <a:avLst/>
          </a:prstGeom>
          <a:noFill/>
        </p:spPr>
        <p:txBody>
          <a:bodyPr wrap="square" rtlCol="0">
            <a:spAutoFit/>
          </a:bodyPr>
          <a:lstStyle/>
          <a:p>
            <a:pPr algn="ctr"/>
            <a:r>
              <a:rPr lang="en-NZ" sz="1200" dirty="0"/>
              <a:t>Role of GIC and First Gas</a:t>
            </a:r>
          </a:p>
        </p:txBody>
      </p:sp>
      <p:sp>
        <p:nvSpPr>
          <p:cNvPr id="50" name="TextBox 49">
            <a:extLst>
              <a:ext uri="{FF2B5EF4-FFF2-40B4-BE49-F238E27FC236}">
                <a16:creationId xmlns:a16="http://schemas.microsoft.com/office/drawing/2014/main" id="{F62AF7D6-B457-4831-834F-C71DE45817EA}"/>
              </a:ext>
            </a:extLst>
          </p:cNvPr>
          <p:cNvSpPr txBox="1"/>
          <p:nvPr/>
        </p:nvSpPr>
        <p:spPr>
          <a:xfrm>
            <a:off x="8743903" y="2147010"/>
            <a:ext cx="2111542" cy="276999"/>
          </a:xfrm>
          <a:prstGeom prst="rect">
            <a:avLst/>
          </a:prstGeom>
          <a:noFill/>
        </p:spPr>
        <p:txBody>
          <a:bodyPr wrap="square" rtlCol="0">
            <a:spAutoFit/>
          </a:bodyPr>
          <a:lstStyle/>
          <a:p>
            <a:pPr algn="ctr"/>
            <a:r>
              <a:rPr lang="en-NZ" sz="1200" dirty="0"/>
              <a:t>Regulatory objective</a:t>
            </a:r>
          </a:p>
        </p:txBody>
      </p:sp>
      <p:sp>
        <p:nvSpPr>
          <p:cNvPr id="51" name="TextBox 50">
            <a:extLst>
              <a:ext uri="{FF2B5EF4-FFF2-40B4-BE49-F238E27FC236}">
                <a16:creationId xmlns:a16="http://schemas.microsoft.com/office/drawing/2014/main" id="{4A90E008-9314-473F-8562-5850C7BBB551}"/>
              </a:ext>
            </a:extLst>
          </p:cNvPr>
          <p:cNvSpPr txBox="1"/>
          <p:nvPr/>
        </p:nvSpPr>
        <p:spPr>
          <a:xfrm>
            <a:off x="6211946" y="2521363"/>
            <a:ext cx="2111542" cy="276999"/>
          </a:xfrm>
          <a:prstGeom prst="rect">
            <a:avLst/>
          </a:prstGeom>
          <a:noFill/>
        </p:spPr>
        <p:txBody>
          <a:bodyPr wrap="square" rtlCol="0">
            <a:spAutoFit/>
          </a:bodyPr>
          <a:lstStyle/>
          <a:p>
            <a:pPr algn="ctr"/>
            <a:r>
              <a:rPr lang="en-NZ" sz="1200" dirty="0"/>
              <a:t>GTAC objectives</a:t>
            </a:r>
          </a:p>
        </p:txBody>
      </p:sp>
      <p:sp>
        <p:nvSpPr>
          <p:cNvPr id="52" name="TextBox 51">
            <a:extLst>
              <a:ext uri="{FF2B5EF4-FFF2-40B4-BE49-F238E27FC236}">
                <a16:creationId xmlns:a16="http://schemas.microsoft.com/office/drawing/2014/main" id="{AAC28C79-C31A-452B-8323-2198E3665661}"/>
              </a:ext>
            </a:extLst>
          </p:cNvPr>
          <p:cNvSpPr txBox="1"/>
          <p:nvPr/>
        </p:nvSpPr>
        <p:spPr>
          <a:xfrm>
            <a:off x="6420618" y="2758034"/>
            <a:ext cx="2111542" cy="461665"/>
          </a:xfrm>
          <a:prstGeom prst="rect">
            <a:avLst/>
          </a:prstGeom>
          <a:noFill/>
        </p:spPr>
        <p:txBody>
          <a:bodyPr wrap="square" rtlCol="0">
            <a:spAutoFit/>
          </a:bodyPr>
          <a:lstStyle/>
          <a:p>
            <a:pPr algn="ctr"/>
            <a:r>
              <a:rPr lang="en-NZ" sz="1200" dirty="0"/>
              <a:t>Relationship between GTAC, TSAs, ICAs</a:t>
            </a:r>
          </a:p>
        </p:txBody>
      </p:sp>
      <p:sp>
        <p:nvSpPr>
          <p:cNvPr id="53" name="TextBox 52">
            <a:extLst>
              <a:ext uri="{FF2B5EF4-FFF2-40B4-BE49-F238E27FC236}">
                <a16:creationId xmlns:a16="http://schemas.microsoft.com/office/drawing/2014/main" id="{C2D59215-EA5A-4BD0-8151-732E8F96995A}"/>
              </a:ext>
            </a:extLst>
          </p:cNvPr>
          <p:cNvSpPr txBox="1"/>
          <p:nvPr/>
        </p:nvSpPr>
        <p:spPr>
          <a:xfrm>
            <a:off x="7742941" y="2497511"/>
            <a:ext cx="2111542" cy="276999"/>
          </a:xfrm>
          <a:prstGeom prst="rect">
            <a:avLst/>
          </a:prstGeom>
          <a:noFill/>
        </p:spPr>
        <p:txBody>
          <a:bodyPr wrap="square" rtlCol="0">
            <a:spAutoFit/>
          </a:bodyPr>
          <a:lstStyle/>
          <a:p>
            <a:pPr algn="ctr"/>
            <a:r>
              <a:rPr lang="en-NZ" sz="1200" dirty="0"/>
              <a:t>Access product options</a:t>
            </a:r>
          </a:p>
        </p:txBody>
      </p:sp>
      <p:sp>
        <p:nvSpPr>
          <p:cNvPr id="54" name="TextBox 53">
            <a:extLst>
              <a:ext uri="{FF2B5EF4-FFF2-40B4-BE49-F238E27FC236}">
                <a16:creationId xmlns:a16="http://schemas.microsoft.com/office/drawing/2014/main" id="{2520FCC5-9D68-4162-AA33-6A34C01DD8C0}"/>
              </a:ext>
            </a:extLst>
          </p:cNvPr>
          <p:cNvSpPr txBox="1"/>
          <p:nvPr/>
        </p:nvSpPr>
        <p:spPr>
          <a:xfrm>
            <a:off x="8279451" y="2780865"/>
            <a:ext cx="1153302" cy="276999"/>
          </a:xfrm>
          <a:prstGeom prst="rect">
            <a:avLst/>
          </a:prstGeom>
          <a:noFill/>
        </p:spPr>
        <p:txBody>
          <a:bodyPr wrap="square" rtlCol="0">
            <a:spAutoFit/>
          </a:bodyPr>
          <a:lstStyle/>
          <a:p>
            <a:pPr algn="ctr"/>
            <a:r>
              <a:rPr lang="en-NZ" sz="1200" dirty="0"/>
              <a:t>Use of zones</a:t>
            </a:r>
          </a:p>
        </p:txBody>
      </p:sp>
      <p:sp>
        <p:nvSpPr>
          <p:cNvPr id="55" name="TextBox 54">
            <a:extLst>
              <a:ext uri="{FF2B5EF4-FFF2-40B4-BE49-F238E27FC236}">
                <a16:creationId xmlns:a16="http://schemas.microsoft.com/office/drawing/2014/main" id="{9E605A01-AB9B-4D88-9318-36968DCE6AB2}"/>
              </a:ext>
            </a:extLst>
          </p:cNvPr>
          <p:cNvSpPr txBox="1"/>
          <p:nvPr/>
        </p:nvSpPr>
        <p:spPr>
          <a:xfrm>
            <a:off x="9246027" y="2757789"/>
            <a:ext cx="1447373" cy="646331"/>
          </a:xfrm>
          <a:prstGeom prst="rect">
            <a:avLst/>
          </a:prstGeom>
          <a:noFill/>
        </p:spPr>
        <p:txBody>
          <a:bodyPr wrap="square" rtlCol="0">
            <a:spAutoFit/>
          </a:bodyPr>
          <a:lstStyle/>
          <a:p>
            <a:pPr algn="ctr"/>
            <a:r>
              <a:rPr lang="en-NZ" sz="1200" dirty="0"/>
              <a:t>Structure and process </a:t>
            </a:r>
            <a:br>
              <a:rPr lang="en-NZ" sz="1200" dirty="0"/>
            </a:br>
            <a:r>
              <a:rPr lang="en-NZ" sz="1200" dirty="0"/>
              <a:t>of nominations</a:t>
            </a:r>
          </a:p>
        </p:txBody>
      </p:sp>
      <p:sp>
        <p:nvSpPr>
          <p:cNvPr id="56" name="TextBox 55">
            <a:extLst>
              <a:ext uri="{FF2B5EF4-FFF2-40B4-BE49-F238E27FC236}">
                <a16:creationId xmlns:a16="http://schemas.microsoft.com/office/drawing/2014/main" id="{BBBE3E04-F40F-41AC-97EA-99CCD01011B7}"/>
              </a:ext>
            </a:extLst>
          </p:cNvPr>
          <p:cNvSpPr txBox="1"/>
          <p:nvPr/>
        </p:nvSpPr>
        <p:spPr>
          <a:xfrm>
            <a:off x="6260403" y="3141903"/>
            <a:ext cx="2111542" cy="276999"/>
          </a:xfrm>
          <a:prstGeom prst="rect">
            <a:avLst/>
          </a:prstGeom>
          <a:noFill/>
        </p:spPr>
        <p:txBody>
          <a:bodyPr wrap="square" rtlCol="0">
            <a:spAutoFit/>
          </a:bodyPr>
          <a:lstStyle/>
          <a:p>
            <a:pPr algn="ctr"/>
            <a:r>
              <a:rPr lang="en-NZ" sz="1200" dirty="0"/>
              <a:t>Intended pricing approach</a:t>
            </a:r>
          </a:p>
        </p:txBody>
      </p:sp>
      <p:sp>
        <p:nvSpPr>
          <p:cNvPr id="57" name="TextBox 56">
            <a:extLst>
              <a:ext uri="{FF2B5EF4-FFF2-40B4-BE49-F238E27FC236}">
                <a16:creationId xmlns:a16="http://schemas.microsoft.com/office/drawing/2014/main" id="{EA16A419-32BA-431D-A015-97DABBF66ADE}"/>
              </a:ext>
            </a:extLst>
          </p:cNvPr>
          <p:cNvSpPr txBox="1"/>
          <p:nvPr/>
        </p:nvSpPr>
        <p:spPr>
          <a:xfrm>
            <a:off x="8117188" y="3024531"/>
            <a:ext cx="1520441" cy="461665"/>
          </a:xfrm>
          <a:prstGeom prst="rect">
            <a:avLst/>
          </a:prstGeom>
          <a:noFill/>
        </p:spPr>
        <p:txBody>
          <a:bodyPr wrap="square" rtlCol="0">
            <a:spAutoFit/>
          </a:bodyPr>
          <a:lstStyle/>
          <a:p>
            <a:pPr algn="ctr"/>
            <a:r>
              <a:rPr lang="en-NZ" sz="1200" dirty="0"/>
              <a:t>Non-standard </a:t>
            </a:r>
            <a:br>
              <a:rPr lang="en-NZ" sz="1200" dirty="0"/>
            </a:br>
            <a:r>
              <a:rPr lang="en-NZ" sz="1200" dirty="0"/>
              <a:t>agreements</a:t>
            </a:r>
          </a:p>
        </p:txBody>
      </p:sp>
      <p:sp>
        <p:nvSpPr>
          <p:cNvPr id="59" name="TextBox 58">
            <a:extLst>
              <a:ext uri="{FF2B5EF4-FFF2-40B4-BE49-F238E27FC236}">
                <a16:creationId xmlns:a16="http://schemas.microsoft.com/office/drawing/2014/main" id="{2A3B005D-D8A3-4DC5-8E53-7554EB9F395C}"/>
              </a:ext>
            </a:extLst>
          </p:cNvPr>
          <p:cNvSpPr txBox="1"/>
          <p:nvPr/>
        </p:nvSpPr>
        <p:spPr>
          <a:xfrm>
            <a:off x="9516253" y="2420467"/>
            <a:ext cx="1211619" cy="276999"/>
          </a:xfrm>
          <a:prstGeom prst="rect">
            <a:avLst/>
          </a:prstGeom>
          <a:noFill/>
        </p:spPr>
        <p:txBody>
          <a:bodyPr wrap="square" rtlCol="0">
            <a:spAutoFit/>
          </a:bodyPr>
          <a:lstStyle/>
          <a:p>
            <a:pPr algn="ctr"/>
            <a:r>
              <a:rPr lang="en-NZ" sz="1200" dirty="0"/>
              <a:t>Use of OBAs</a:t>
            </a:r>
          </a:p>
        </p:txBody>
      </p:sp>
      <p:sp>
        <p:nvSpPr>
          <p:cNvPr id="60" name="TextBox 59">
            <a:extLst>
              <a:ext uri="{FF2B5EF4-FFF2-40B4-BE49-F238E27FC236}">
                <a16:creationId xmlns:a16="http://schemas.microsoft.com/office/drawing/2014/main" id="{C1B41F93-E250-42A0-8366-E7D54462E63E}"/>
              </a:ext>
            </a:extLst>
          </p:cNvPr>
          <p:cNvSpPr txBox="1"/>
          <p:nvPr/>
        </p:nvSpPr>
        <p:spPr>
          <a:xfrm>
            <a:off x="6833268" y="3660134"/>
            <a:ext cx="2111542" cy="461665"/>
          </a:xfrm>
          <a:prstGeom prst="rect">
            <a:avLst/>
          </a:prstGeom>
          <a:noFill/>
        </p:spPr>
        <p:txBody>
          <a:bodyPr wrap="square" rtlCol="0">
            <a:spAutoFit/>
          </a:bodyPr>
          <a:lstStyle/>
          <a:p>
            <a:pPr algn="ctr"/>
            <a:r>
              <a:rPr lang="en-NZ" sz="1200" dirty="0"/>
              <a:t>Nominations to </a:t>
            </a:r>
            <a:br>
              <a:rPr lang="en-NZ" sz="1200" dirty="0"/>
            </a:br>
            <a:r>
              <a:rPr lang="en-NZ" sz="1200" dirty="0"/>
              <a:t>points</a:t>
            </a:r>
          </a:p>
        </p:txBody>
      </p:sp>
      <p:sp>
        <p:nvSpPr>
          <p:cNvPr id="61" name="TextBox 60">
            <a:extLst>
              <a:ext uri="{FF2B5EF4-FFF2-40B4-BE49-F238E27FC236}">
                <a16:creationId xmlns:a16="http://schemas.microsoft.com/office/drawing/2014/main" id="{27A1FE39-E6CA-484C-B3D1-E882241DF022}"/>
              </a:ext>
            </a:extLst>
          </p:cNvPr>
          <p:cNvSpPr txBox="1"/>
          <p:nvPr/>
        </p:nvSpPr>
        <p:spPr>
          <a:xfrm>
            <a:off x="5537507" y="4465224"/>
            <a:ext cx="2111542" cy="461665"/>
          </a:xfrm>
          <a:prstGeom prst="rect">
            <a:avLst/>
          </a:prstGeom>
          <a:noFill/>
        </p:spPr>
        <p:txBody>
          <a:bodyPr wrap="square" rtlCol="0">
            <a:spAutoFit/>
          </a:bodyPr>
          <a:lstStyle/>
          <a:p>
            <a:pPr algn="ctr"/>
            <a:r>
              <a:rPr lang="en-NZ" sz="1200" dirty="0"/>
              <a:t>Incentive charges </a:t>
            </a:r>
            <a:br>
              <a:rPr lang="en-NZ" sz="1200" dirty="0"/>
            </a:br>
            <a:r>
              <a:rPr lang="en-NZ" sz="1200" dirty="0"/>
              <a:t>(overruns/underruns)</a:t>
            </a:r>
          </a:p>
        </p:txBody>
      </p:sp>
      <p:sp>
        <p:nvSpPr>
          <p:cNvPr id="62" name="TextBox 61">
            <a:extLst>
              <a:ext uri="{FF2B5EF4-FFF2-40B4-BE49-F238E27FC236}">
                <a16:creationId xmlns:a16="http://schemas.microsoft.com/office/drawing/2014/main" id="{B521FDB0-0166-4438-91C3-513EFD909D81}"/>
              </a:ext>
            </a:extLst>
          </p:cNvPr>
          <p:cNvSpPr txBox="1"/>
          <p:nvPr/>
        </p:nvSpPr>
        <p:spPr>
          <a:xfrm>
            <a:off x="8821252" y="3418902"/>
            <a:ext cx="1872148" cy="461665"/>
          </a:xfrm>
          <a:prstGeom prst="rect">
            <a:avLst/>
          </a:prstGeom>
          <a:noFill/>
        </p:spPr>
        <p:txBody>
          <a:bodyPr wrap="square" rtlCol="0">
            <a:spAutoFit/>
          </a:bodyPr>
          <a:lstStyle/>
          <a:p>
            <a:pPr algn="ctr"/>
            <a:r>
              <a:rPr lang="en-NZ" sz="1200" dirty="0"/>
              <a:t>Balancing incentive fees (no auto cash-outs)</a:t>
            </a:r>
          </a:p>
        </p:txBody>
      </p:sp>
      <p:sp>
        <p:nvSpPr>
          <p:cNvPr id="63" name="TextBox 62">
            <a:extLst>
              <a:ext uri="{FF2B5EF4-FFF2-40B4-BE49-F238E27FC236}">
                <a16:creationId xmlns:a16="http://schemas.microsoft.com/office/drawing/2014/main" id="{6D55B3F8-4F47-41C8-872D-E56A4AD85241}"/>
              </a:ext>
            </a:extLst>
          </p:cNvPr>
          <p:cNvSpPr txBox="1"/>
          <p:nvPr/>
        </p:nvSpPr>
        <p:spPr>
          <a:xfrm>
            <a:off x="7757865" y="3463020"/>
            <a:ext cx="1153302" cy="276999"/>
          </a:xfrm>
          <a:prstGeom prst="rect">
            <a:avLst/>
          </a:prstGeom>
          <a:noFill/>
        </p:spPr>
        <p:txBody>
          <a:bodyPr wrap="square" rtlCol="0">
            <a:spAutoFit/>
          </a:bodyPr>
          <a:lstStyle/>
          <a:p>
            <a:pPr algn="ctr"/>
            <a:r>
              <a:rPr lang="en-NZ" sz="1200" dirty="0"/>
              <a:t>Offer P&amp;L</a:t>
            </a:r>
          </a:p>
        </p:txBody>
      </p:sp>
      <p:sp>
        <p:nvSpPr>
          <p:cNvPr id="64" name="TextBox 63">
            <a:extLst>
              <a:ext uri="{FF2B5EF4-FFF2-40B4-BE49-F238E27FC236}">
                <a16:creationId xmlns:a16="http://schemas.microsoft.com/office/drawing/2014/main" id="{A51B5985-3F1C-40DB-8038-1EA154A3C944}"/>
              </a:ext>
            </a:extLst>
          </p:cNvPr>
          <p:cNvSpPr txBox="1"/>
          <p:nvPr/>
        </p:nvSpPr>
        <p:spPr>
          <a:xfrm>
            <a:off x="5578242" y="3629017"/>
            <a:ext cx="2111542" cy="461665"/>
          </a:xfrm>
          <a:prstGeom prst="rect">
            <a:avLst/>
          </a:prstGeom>
          <a:noFill/>
        </p:spPr>
        <p:txBody>
          <a:bodyPr wrap="square" rtlCol="0">
            <a:spAutoFit/>
          </a:bodyPr>
          <a:lstStyle/>
          <a:p>
            <a:pPr algn="ctr"/>
            <a:r>
              <a:rPr lang="en-NZ" sz="1200" dirty="0"/>
              <a:t>Incentive charges </a:t>
            </a:r>
            <a:br>
              <a:rPr lang="en-NZ" sz="1200" dirty="0"/>
            </a:br>
            <a:r>
              <a:rPr lang="en-NZ" sz="1200" dirty="0"/>
              <a:t>(overrun only)</a:t>
            </a:r>
          </a:p>
        </p:txBody>
      </p:sp>
      <p:sp>
        <p:nvSpPr>
          <p:cNvPr id="65" name="TextBox 64">
            <a:extLst>
              <a:ext uri="{FF2B5EF4-FFF2-40B4-BE49-F238E27FC236}">
                <a16:creationId xmlns:a16="http://schemas.microsoft.com/office/drawing/2014/main" id="{58D1740F-ACCE-4812-9449-6C22F3B0568F}"/>
              </a:ext>
            </a:extLst>
          </p:cNvPr>
          <p:cNvSpPr txBox="1"/>
          <p:nvPr/>
        </p:nvSpPr>
        <p:spPr>
          <a:xfrm>
            <a:off x="8252330" y="3847234"/>
            <a:ext cx="1336049" cy="276999"/>
          </a:xfrm>
          <a:prstGeom prst="rect">
            <a:avLst/>
          </a:prstGeom>
          <a:noFill/>
        </p:spPr>
        <p:txBody>
          <a:bodyPr wrap="square" rtlCol="0">
            <a:spAutoFit/>
          </a:bodyPr>
          <a:lstStyle/>
          <a:p>
            <a:pPr algn="ctr"/>
            <a:r>
              <a:rPr lang="en-NZ" sz="1200" dirty="0"/>
              <a:t>PRs via auctions</a:t>
            </a:r>
          </a:p>
        </p:txBody>
      </p:sp>
      <p:sp>
        <p:nvSpPr>
          <p:cNvPr id="66" name="TextBox 65">
            <a:extLst>
              <a:ext uri="{FF2B5EF4-FFF2-40B4-BE49-F238E27FC236}">
                <a16:creationId xmlns:a16="http://schemas.microsoft.com/office/drawing/2014/main" id="{882896AF-35C8-4DD6-B13E-E3E5621B82D6}"/>
              </a:ext>
            </a:extLst>
          </p:cNvPr>
          <p:cNvSpPr txBox="1"/>
          <p:nvPr/>
        </p:nvSpPr>
        <p:spPr>
          <a:xfrm>
            <a:off x="6787124" y="2241571"/>
            <a:ext cx="2441457" cy="276999"/>
          </a:xfrm>
          <a:prstGeom prst="rect">
            <a:avLst/>
          </a:prstGeom>
          <a:noFill/>
        </p:spPr>
        <p:txBody>
          <a:bodyPr wrap="square" rtlCol="0">
            <a:spAutoFit/>
          </a:bodyPr>
          <a:lstStyle/>
          <a:p>
            <a:pPr algn="ctr"/>
            <a:r>
              <a:rPr lang="en-NZ" sz="1200" dirty="0"/>
              <a:t>Scope: what sits inside v outside</a:t>
            </a:r>
          </a:p>
        </p:txBody>
      </p:sp>
      <p:sp>
        <p:nvSpPr>
          <p:cNvPr id="67" name="TextBox 66">
            <a:extLst>
              <a:ext uri="{FF2B5EF4-FFF2-40B4-BE49-F238E27FC236}">
                <a16:creationId xmlns:a16="http://schemas.microsoft.com/office/drawing/2014/main" id="{5678A122-12CB-455A-87BF-95710CFF4247}"/>
              </a:ext>
            </a:extLst>
          </p:cNvPr>
          <p:cNvSpPr txBox="1"/>
          <p:nvPr/>
        </p:nvSpPr>
        <p:spPr>
          <a:xfrm>
            <a:off x="6138383" y="4264000"/>
            <a:ext cx="1257719" cy="276806"/>
          </a:xfrm>
          <a:prstGeom prst="rect">
            <a:avLst/>
          </a:prstGeom>
          <a:noFill/>
        </p:spPr>
        <p:txBody>
          <a:bodyPr wrap="square" rtlCol="0">
            <a:spAutoFit/>
          </a:bodyPr>
          <a:lstStyle/>
          <a:p>
            <a:pPr algn="ctr"/>
            <a:r>
              <a:rPr lang="en-NZ" sz="1200" dirty="0"/>
              <a:t>TSO discretion</a:t>
            </a:r>
          </a:p>
        </p:txBody>
      </p:sp>
      <p:sp>
        <p:nvSpPr>
          <p:cNvPr id="58" name="TextBox 57">
            <a:extLst>
              <a:ext uri="{FF2B5EF4-FFF2-40B4-BE49-F238E27FC236}">
                <a16:creationId xmlns:a16="http://schemas.microsoft.com/office/drawing/2014/main" id="{F51EAA74-0536-4F80-A34C-41768127BB70}"/>
              </a:ext>
            </a:extLst>
          </p:cNvPr>
          <p:cNvSpPr txBox="1"/>
          <p:nvPr/>
        </p:nvSpPr>
        <p:spPr>
          <a:xfrm>
            <a:off x="5507843" y="4067081"/>
            <a:ext cx="2111542" cy="276999"/>
          </a:xfrm>
          <a:prstGeom prst="rect">
            <a:avLst/>
          </a:prstGeom>
          <a:noFill/>
        </p:spPr>
        <p:txBody>
          <a:bodyPr wrap="square" rtlCol="0">
            <a:spAutoFit/>
          </a:bodyPr>
          <a:lstStyle/>
          <a:p>
            <a:pPr algn="ctr"/>
            <a:r>
              <a:rPr lang="en-NZ" sz="1200" dirty="0"/>
              <a:t>Definition of zones</a:t>
            </a:r>
          </a:p>
        </p:txBody>
      </p:sp>
      <p:sp>
        <p:nvSpPr>
          <p:cNvPr id="68" name="TextBox 67">
            <a:extLst>
              <a:ext uri="{FF2B5EF4-FFF2-40B4-BE49-F238E27FC236}">
                <a16:creationId xmlns:a16="http://schemas.microsoft.com/office/drawing/2014/main" id="{BF41071C-53AF-403C-B442-74A35444D928}"/>
              </a:ext>
            </a:extLst>
          </p:cNvPr>
          <p:cNvSpPr txBox="1"/>
          <p:nvPr/>
        </p:nvSpPr>
        <p:spPr>
          <a:xfrm>
            <a:off x="8343506" y="4097905"/>
            <a:ext cx="2111542" cy="276999"/>
          </a:xfrm>
          <a:prstGeom prst="rect">
            <a:avLst/>
          </a:prstGeom>
          <a:noFill/>
        </p:spPr>
        <p:txBody>
          <a:bodyPr wrap="square" rtlCol="0">
            <a:spAutoFit/>
          </a:bodyPr>
          <a:lstStyle/>
          <a:p>
            <a:pPr algn="ctr"/>
            <a:r>
              <a:rPr lang="en-NZ" sz="1200" dirty="0"/>
              <a:t>Agreed Hourly Profiles</a:t>
            </a:r>
          </a:p>
        </p:txBody>
      </p:sp>
      <p:sp>
        <p:nvSpPr>
          <p:cNvPr id="69" name="TextBox 68">
            <a:extLst>
              <a:ext uri="{FF2B5EF4-FFF2-40B4-BE49-F238E27FC236}">
                <a16:creationId xmlns:a16="http://schemas.microsoft.com/office/drawing/2014/main" id="{380EC725-2622-4918-9A76-67308EC5C87F}"/>
              </a:ext>
            </a:extLst>
          </p:cNvPr>
          <p:cNvSpPr txBox="1"/>
          <p:nvPr/>
        </p:nvSpPr>
        <p:spPr>
          <a:xfrm>
            <a:off x="6634013" y="4919591"/>
            <a:ext cx="1846572" cy="461665"/>
          </a:xfrm>
          <a:prstGeom prst="rect">
            <a:avLst/>
          </a:prstGeom>
          <a:noFill/>
        </p:spPr>
        <p:txBody>
          <a:bodyPr wrap="square" rtlCol="0">
            <a:spAutoFit/>
          </a:bodyPr>
          <a:lstStyle/>
          <a:p>
            <a:pPr algn="ctr"/>
            <a:r>
              <a:rPr lang="en-NZ" sz="1200" dirty="0"/>
              <a:t>Extra nominations </a:t>
            </a:r>
            <a:br>
              <a:rPr lang="en-NZ" sz="1200" dirty="0"/>
            </a:br>
            <a:r>
              <a:rPr lang="en-NZ" sz="1200" dirty="0"/>
              <a:t>cycle</a:t>
            </a:r>
          </a:p>
        </p:txBody>
      </p:sp>
      <p:sp>
        <p:nvSpPr>
          <p:cNvPr id="70" name="TextBox 69">
            <a:extLst>
              <a:ext uri="{FF2B5EF4-FFF2-40B4-BE49-F238E27FC236}">
                <a16:creationId xmlns:a16="http://schemas.microsoft.com/office/drawing/2014/main" id="{619F82F2-24DE-439E-81D6-39D14EFE82DF}"/>
              </a:ext>
            </a:extLst>
          </p:cNvPr>
          <p:cNvSpPr txBox="1"/>
          <p:nvPr/>
        </p:nvSpPr>
        <p:spPr>
          <a:xfrm>
            <a:off x="7328469" y="4097905"/>
            <a:ext cx="1257719" cy="461665"/>
          </a:xfrm>
          <a:prstGeom prst="rect">
            <a:avLst/>
          </a:prstGeom>
          <a:noFill/>
        </p:spPr>
        <p:txBody>
          <a:bodyPr wrap="square" rtlCol="0">
            <a:spAutoFit/>
          </a:bodyPr>
          <a:lstStyle/>
          <a:p>
            <a:pPr algn="ctr"/>
            <a:r>
              <a:rPr lang="en-NZ" sz="1200" dirty="0"/>
              <a:t>Interruptible load contracts</a:t>
            </a:r>
          </a:p>
        </p:txBody>
      </p:sp>
      <p:sp>
        <p:nvSpPr>
          <p:cNvPr id="71" name="TextBox 70">
            <a:extLst>
              <a:ext uri="{FF2B5EF4-FFF2-40B4-BE49-F238E27FC236}">
                <a16:creationId xmlns:a16="http://schemas.microsoft.com/office/drawing/2014/main" id="{FBEAF7B8-D76A-4BEF-A8FF-A28486B52C53}"/>
              </a:ext>
            </a:extLst>
          </p:cNvPr>
          <p:cNvSpPr txBox="1"/>
          <p:nvPr/>
        </p:nvSpPr>
        <p:spPr>
          <a:xfrm>
            <a:off x="9083660" y="4537897"/>
            <a:ext cx="1273913" cy="461665"/>
          </a:xfrm>
          <a:prstGeom prst="rect">
            <a:avLst/>
          </a:prstGeom>
          <a:noFill/>
        </p:spPr>
        <p:txBody>
          <a:bodyPr wrap="square" rtlCol="0">
            <a:spAutoFit/>
          </a:bodyPr>
          <a:lstStyle/>
          <a:p>
            <a:pPr algn="ctr"/>
            <a:r>
              <a:rPr lang="en-NZ" sz="1200" dirty="0"/>
              <a:t>Difficult Day </a:t>
            </a:r>
            <a:br>
              <a:rPr lang="en-NZ" sz="1200" dirty="0"/>
            </a:br>
            <a:r>
              <a:rPr lang="en-NZ" sz="1200" dirty="0"/>
              <a:t>balancing </a:t>
            </a:r>
          </a:p>
        </p:txBody>
      </p:sp>
      <p:sp>
        <p:nvSpPr>
          <p:cNvPr id="72" name="TextBox 71">
            <a:extLst>
              <a:ext uri="{FF2B5EF4-FFF2-40B4-BE49-F238E27FC236}">
                <a16:creationId xmlns:a16="http://schemas.microsoft.com/office/drawing/2014/main" id="{7DD6B043-A1A3-4BAA-A557-973BE8948F68}"/>
              </a:ext>
            </a:extLst>
          </p:cNvPr>
          <p:cNvSpPr txBox="1"/>
          <p:nvPr/>
        </p:nvSpPr>
        <p:spPr>
          <a:xfrm>
            <a:off x="8814400" y="4311949"/>
            <a:ext cx="2111542" cy="276999"/>
          </a:xfrm>
          <a:prstGeom prst="rect">
            <a:avLst/>
          </a:prstGeom>
          <a:noFill/>
        </p:spPr>
        <p:txBody>
          <a:bodyPr wrap="square" rtlCol="0">
            <a:spAutoFit/>
          </a:bodyPr>
          <a:lstStyle/>
          <a:p>
            <a:pPr algn="ctr"/>
            <a:r>
              <a:rPr lang="en-NZ" sz="1200" dirty="0"/>
              <a:t>Indicative pricing</a:t>
            </a:r>
          </a:p>
        </p:txBody>
      </p:sp>
      <p:sp>
        <p:nvSpPr>
          <p:cNvPr id="73" name="TextBox 72">
            <a:extLst>
              <a:ext uri="{FF2B5EF4-FFF2-40B4-BE49-F238E27FC236}">
                <a16:creationId xmlns:a16="http://schemas.microsoft.com/office/drawing/2014/main" id="{D93DF8E9-70C3-4647-A603-3A422FCE68A1}"/>
              </a:ext>
            </a:extLst>
          </p:cNvPr>
          <p:cNvSpPr txBox="1"/>
          <p:nvPr/>
        </p:nvSpPr>
        <p:spPr>
          <a:xfrm>
            <a:off x="9421870" y="3835249"/>
            <a:ext cx="1336049" cy="276999"/>
          </a:xfrm>
          <a:prstGeom prst="rect">
            <a:avLst/>
          </a:prstGeom>
          <a:noFill/>
        </p:spPr>
        <p:txBody>
          <a:bodyPr wrap="square" rtlCol="0">
            <a:spAutoFit/>
          </a:bodyPr>
          <a:lstStyle/>
          <a:p>
            <a:pPr algn="ctr"/>
            <a:r>
              <a:rPr lang="en-NZ" sz="1200" dirty="0"/>
              <a:t>Code change</a:t>
            </a:r>
          </a:p>
        </p:txBody>
      </p:sp>
      <p:sp>
        <p:nvSpPr>
          <p:cNvPr id="74" name="TextBox 73">
            <a:extLst>
              <a:ext uri="{FF2B5EF4-FFF2-40B4-BE49-F238E27FC236}">
                <a16:creationId xmlns:a16="http://schemas.microsoft.com/office/drawing/2014/main" id="{3A707B7A-809E-44F9-9913-75373F32E64A}"/>
              </a:ext>
            </a:extLst>
          </p:cNvPr>
          <p:cNvSpPr txBox="1"/>
          <p:nvPr/>
        </p:nvSpPr>
        <p:spPr>
          <a:xfrm>
            <a:off x="8125610" y="4922594"/>
            <a:ext cx="1169491" cy="461665"/>
          </a:xfrm>
          <a:prstGeom prst="rect">
            <a:avLst/>
          </a:prstGeom>
          <a:noFill/>
        </p:spPr>
        <p:txBody>
          <a:bodyPr wrap="square" rtlCol="0">
            <a:spAutoFit/>
          </a:bodyPr>
          <a:lstStyle/>
          <a:p>
            <a:pPr algn="ctr"/>
            <a:r>
              <a:rPr lang="en-NZ" sz="1200" dirty="0"/>
              <a:t>FG veto of code changes</a:t>
            </a:r>
          </a:p>
        </p:txBody>
      </p:sp>
      <p:sp>
        <p:nvSpPr>
          <p:cNvPr id="75" name="TextBox 74">
            <a:extLst>
              <a:ext uri="{FF2B5EF4-FFF2-40B4-BE49-F238E27FC236}">
                <a16:creationId xmlns:a16="http://schemas.microsoft.com/office/drawing/2014/main" id="{6184452C-5ED3-47EA-B5B5-CD644D0A350D}"/>
              </a:ext>
            </a:extLst>
          </p:cNvPr>
          <p:cNvSpPr txBox="1"/>
          <p:nvPr/>
        </p:nvSpPr>
        <p:spPr>
          <a:xfrm>
            <a:off x="5754816" y="4907848"/>
            <a:ext cx="1257719" cy="276999"/>
          </a:xfrm>
          <a:prstGeom prst="rect">
            <a:avLst/>
          </a:prstGeom>
          <a:noFill/>
        </p:spPr>
        <p:txBody>
          <a:bodyPr wrap="square" rtlCol="0">
            <a:spAutoFit/>
          </a:bodyPr>
          <a:lstStyle/>
          <a:p>
            <a:pPr algn="ctr"/>
            <a:r>
              <a:rPr lang="en-NZ" sz="1200" dirty="0"/>
              <a:t>RPO definition</a:t>
            </a:r>
          </a:p>
        </p:txBody>
      </p:sp>
      <p:sp>
        <p:nvSpPr>
          <p:cNvPr id="76" name="TextBox 75">
            <a:extLst>
              <a:ext uri="{FF2B5EF4-FFF2-40B4-BE49-F238E27FC236}">
                <a16:creationId xmlns:a16="http://schemas.microsoft.com/office/drawing/2014/main" id="{E39B05DA-0155-4ACB-92CC-725B062E552D}"/>
              </a:ext>
            </a:extLst>
          </p:cNvPr>
          <p:cNvSpPr txBox="1"/>
          <p:nvPr/>
        </p:nvSpPr>
        <p:spPr>
          <a:xfrm>
            <a:off x="9287430" y="4977969"/>
            <a:ext cx="1273913" cy="461665"/>
          </a:xfrm>
          <a:prstGeom prst="rect">
            <a:avLst/>
          </a:prstGeom>
          <a:noFill/>
        </p:spPr>
        <p:txBody>
          <a:bodyPr wrap="square" rtlCol="0">
            <a:spAutoFit/>
          </a:bodyPr>
          <a:lstStyle/>
          <a:p>
            <a:pPr algn="ctr"/>
            <a:r>
              <a:rPr lang="en-NZ" sz="1200" dirty="0"/>
              <a:t>Force majeure definition</a:t>
            </a:r>
          </a:p>
        </p:txBody>
      </p:sp>
      <p:sp>
        <p:nvSpPr>
          <p:cNvPr id="77" name="TextBox 76">
            <a:extLst>
              <a:ext uri="{FF2B5EF4-FFF2-40B4-BE49-F238E27FC236}">
                <a16:creationId xmlns:a16="http://schemas.microsoft.com/office/drawing/2014/main" id="{CB9AB1DD-F01C-468F-AA14-35118284D7C2}"/>
              </a:ext>
            </a:extLst>
          </p:cNvPr>
          <p:cNvSpPr txBox="1"/>
          <p:nvPr/>
        </p:nvSpPr>
        <p:spPr>
          <a:xfrm>
            <a:off x="6204951" y="6062121"/>
            <a:ext cx="2140570" cy="461665"/>
          </a:xfrm>
          <a:prstGeom prst="rect">
            <a:avLst/>
          </a:prstGeom>
          <a:noFill/>
        </p:spPr>
        <p:txBody>
          <a:bodyPr wrap="square" rtlCol="0">
            <a:spAutoFit/>
          </a:bodyPr>
          <a:lstStyle/>
          <a:p>
            <a:pPr algn="ctr"/>
            <a:r>
              <a:rPr lang="en-NZ" sz="1200" b="1" dirty="0"/>
              <a:t>Common ICA terms (TTP, OFOs outage notices)</a:t>
            </a:r>
          </a:p>
        </p:txBody>
      </p:sp>
      <p:sp>
        <p:nvSpPr>
          <p:cNvPr id="78" name="TextBox 77">
            <a:extLst>
              <a:ext uri="{FF2B5EF4-FFF2-40B4-BE49-F238E27FC236}">
                <a16:creationId xmlns:a16="http://schemas.microsoft.com/office/drawing/2014/main" id="{EEC0FE81-2D97-41C7-91AC-4BEDF0FB7A73}"/>
              </a:ext>
            </a:extLst>
          </p:cNvPr>
          <p:cNvSpPr txBox="1"/>
          <p:nvPr/>
        </p:nvSpPr>
        <p:spPr>
          <a:xfrm>
            <a:off x="8070744" y="6279076"/>
            <a:ext cx="1728930" cy="461665"/>
          </a:xfrm>
          <a:prstGeom prst="rect">
            <a:avLst/>
          </a:prstGeom>
          <a:noFill/>
        </p:spPr>
        <p:txBody>
          <a:bodyPr wrap="square" rtlCol="0">
            <a:spAutoFit/>
          </a:bodyPr>
          <a:lstStyle/>
          <a:p>
            <a:pPr algn="ctr"/>
            <a:r>
              <a:rPr lang="en-NZ" sz="1200" b="1" dirty="0"/>
              <a:t>Overrun / underrun incentive rebates</a:t>
            </a:r>
          </a:p>
        </p:txBody>
      </p:sp>
      <p:sp>
        <p:nvSpPr>
          <p:cNvPr id="79" name="TextBox 78">
            <a:extLst>
              <a:ext uri="{FF2B5EF4-FFF2-40B4-BE49-F238E27FC236}">
                <a16:creationId xmlns:a16="http://schemas.microsoft.com/office/drawing/2014/main" id="{DD51FEEA-12F6-42C2-BEDD-A9BBB5BD3AF3}"/>
              </a:ext>
            </a:extLst>
          </p:cNvPr>
          <p:cNvSpPr txBox="1"/>
          <p:nvPr/>
        </p:nvSpPr>
        <p:spPr>
          <a:xfrm>
            <a:off x="7830635" y="5720607"/>
            <a:ext cx="1874530" cy="461665"/>
          </a:xfrm>
          <a:prstGeom prst="rect">
            <a:avLst/>
          </a:prstGeom>
          <a:noFill/>
        </p:spPr>
        <p:txBody>
          <a:bodyPr wrap="square" rtlCol="0">
            <a:spAutoFit/>
          </a:bodyPr>
          <a:lstStyle/>
          <a:p>
            <a:pPr algn="ctr"/>
            <a:r>
              <a:rPr lang="en-NZ" sz="1200" b="1" dirty="0"/>
              <a:t>Hierarchy of responses to congestion</a:t>
            </a:r>
          </a:p>
        </p:txBody>
      </p:sp>
    </p:spTree>
    <p:extLst>
      <p:ext uri="{BB962C8B-B14F-4D97-AF65-F5344CB8AC3E}">
        <p14:creationId xmlns:p14="http://schemas.microsoft.com/office/powerpoint/2010/main" val="3653449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3013" y="1773348"/>
            <a:ext cx="9189081" cy="640175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First Gas and industry have put considerable time and effort into developing the GTAC</a:t>
            </a:r>
          </a:p>
          <a:p>
            <a:pPr marL="342900" indent="-342900">
              <a:spcAft>
                <a:spcPts val="600"/>
              </a:spcAft>
              <a:buFont typeface="Arial" panose="020B0604020202020204" pitchFamily="34" charset="0"/>
              <a:buChar char="•"/>
            </a:pPr>
            <a:r>
              <a:rPr lang="en-NZ" sz="2000" dirty="0"/>
              <a:t>GIC will evaluate whether the GTAC is materially better than the existing codes (VTC and MPOC) in achieving the objectives of the Gas Act and GPS</a:t>
            </a:r>
          </a:p>
          <a:p>
            <a:pPr marL="342900" indent="-342900">
              <a:spcAft>
                <a:spcPts val="600"/>
              </a:spcAft>
              <a:buFont typeface="Arial" panose="020B0604020202020204" pitchFamily="34" charset="0"/>
              <a:buChar char="•"/>
            </a:pPr>
            <a:r>
              <a:rPr lang="en-NZ" sz="2000" dirty="0"/>
              <a:t>We are not taking the outcome of that evaluation for granted:</a:t>
            </a:r>
          </a:p>
          <a:p>
            <a:pPr marL="864428" lvl="1" indent="-342900">
              <a:spcAft>
                <a:spcPts val="600"/>
              </a:spcAft>
              <a:buFont typeface="Arial" panose="020B0604020202020204" pitchFamily="34" charset="0"/>
              <a:buChar char="•"/>
            </a:pPr>
            <a:r>
              <a:rPr lang="en-NZ" sz="2000" dirty="0"/>
              <a:t>We have carefully considered workshop actions, Trello questions, and mark-ups and submissions on the revised draft GTAC</a:t>
            </a:r>
          </a:p>
          <a:p>
            <a:pPr marL="864428" lvl="1" indent="-342900">
              <a:spcAft>
                <a:spcPts val="600"/>
              </a:spcAft>
              <a:buFont typeface="Arial" panose="020B0604020202020204" pitchFamily="34" charset="0"/>
              <a:buChar char="•"/>
            </a:pPr>
            <a:r>
              <a:rPr lang="en-NZ" sz="2000" dirty="0"/>
              <a:t>We have evaluated concerns and proposed changes on their merits</a:t>
            </a:r>
          </a:p>
          <a:p>
            <a:pPr marL="864428" lvl="1" indent="-342900">
              <a:spcAft>
                <a:spcPts val="600"/>
              </a:spcAft>
              <a:buFont typeface="Arial" panose="020B0604020202020204" pitchFamily="34" charset="0"/>
              <a:buChar char="•"/>
            </a:pPr>
            <a:r>
              <a:rPr lang="en-NZ" sz="2000" dirty="0"/>
              <a:t>We believe that the GTAC has improved as a result of this process of engagement and we look forward to further suggestions on the second revised draft GTAC</a:t>
            </a:r>
          </a:p>
          <a:p>
            <a:pPr marL="342900" indent="-342900">
              <a:spcAft>
                <a:spcPts val="600"/>
              </a:spcAft>
              <a:buFont typeface="Arial" panose="020B0604020202020204" pitchFamily="34" charset="0"/>
              <a:buChar char="•"/>
            </a:pPr>
            <a:r>
              <a:rPr lang="en-NZ" sz="2000" dirty="0"/>
              <a:t>We are giving this our best shot and intend to submit the GTAC to GIC by </a:t>
            </a:r>
            <a:br>
              <a:rPr lang="en-NZ" sz="2000" dirty="0"/>
            </a:br>
            <a:r>
              <a:rPr lang="en-NZ" sz="2000" dirty="0"/>
              <a:t>8 December – if the GIC is unable to conclude that it is materially better then we will accept that outcome and look to move forward constructively in 2018</a:t>
            </a:r>
          </a:p>
          <a:p>
            <a:pPr marL="342900" indent="-342900">
              <a:spcAft>
                <a:spcPts val="600"/>
              </a:spcAft>
              <a:buFont typeface="Arial" panose="020B0604020202020204" pitchFamily="34" charset="0"/>
              <a:buChar char="•"/>
            </a:pPr>
            <a:endParaRPr lang="en-NZ" sz="2000" dirty="0"/>
          </a:p>
          <a:p>
            <a:pPr marL="342900" indent="-342900">
              <a:spcAft>
                <a:spcPts val="600"/>
              </a:spcAft>
              <a:buFont typeface="Arial" panose="020B0604020202020204" pitchFamily="34" charset="0"/>
              <a:buChar char="•"/>
            </a:pPr>
            <a:endParaRPr lang="en-NZ" sz="2000" dirty="0"/>
          </a:p>
          <a:p>
            <a:pPr marL="864436" lvl="1" indent="-342908">
              <a:spcAft>
                <a:spcPts val="600"/>
              </a:spcAft>
              <a:buFont typeface="Arial" panose="020B0604020202020204" pitchFamily="34" charset="0"/>
              <a:buChar char="•"/>
            </a:pPr>
            <a:endParaRPr lang="en-NZ" sz="2000" dirty="0"/>
          </a:p>
          <a:p>
            <a:pPr marL="864436" lvl="1" indent="-342908">
              <a:spcAft>
                <a:spcPts val="600"/>
              </a:spcAft>
              <a:buFont typeface="Arial" panose="020B0604020202020204" pitchFamily="34" charset="0"/>
              <a:buChar char="•"/>
            </a:pPr>
            <a:endParaRPr lang="en-NZ" sz="2000" dirty="0"/>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6</a:t>
            </a:fld>
            <a:endParaRPr lang="en-NZ" sz="1400" dirty="0"/>
          </a:p>
        </p:txBody>
      </p:sp>
      <p:sp>
        <p:nvSpPr>
          <p:cNvPr id="6" name="Title 1">
            <a:extLst>
              <a:ext uri="{FF2B5EF4-FFF2-40B4-BE49-F238E27FC236}">
                <a16:creationId xmlns:a16="http://schemas.microsoft.com/office/drawing/2014/main" id="{9B2E85A1-608F-4F2C-AB7D-A0CD781D66F5}"/>
              </a:ext>
            </a:extLst>
          </p:cNvPr>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Some comments on process to finalise GTAC</a:t>
            </a:r>
          </a:p>
        </p:txBody>
      </p:sp>
    </p:spTree>
    <p:extLst>
      <p:ext uri="{BB962C8B-B14F-4D97-AF65-F5344CB8AC3E}">
        <p14:creationId xmlns:p14="http://schemas.microsoft.com/office/powerpoint/2010/main" val="130895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3013" y="1785380"/>
            <a:ext cx="8998857" cy="524759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NZ" sz="2000" dirty="0"/>
              <a:t>First Gas has received proposals from 6 parties looking to provide the IT system required to administer GTAC transactions and information exchange</a:t>
            </a:r>
          </a:p>
          <a:p>
            <a:pPr marL="342900" indent="-342900">
              <a:spcAft>
                <a:spcPts val="600"/>
              </a:spcAft>
              <a:buFont typeface="Arial" panose="020B0604020202020204" pitchFamily="34" charset="0"/>
              <a:buChar char="•"/>
            </a:pPr>
            <a:r>
              <a:rPr lang="en-NZ" sz="2000" dirty="0"/>
              <a:t>We are working through the proposals, but the quoted prices are consistent with our expectations and budgets and the software aligns with our service expectations</a:t>
            </a:r>
          </a:p>
          <a:p>
            <a:pPr marL="342900" indent="-342900">
              <a:spcAft>
                <a:spcPts val="600"/>
              </a:spcAft>
              <a:buFont typeface="Arial" panose="020B0604020202020204" pitchFamily="34" charset="0"/>
              <a:buChar char="•"/>
            </a:pPr>
            <a:r>
              <a:rPr lang="en-NZ" sz="2000" dirty="0"/>
              <a:t>Shippers and interconnected parties are assisting in our evaluation of the different products through a User Reference Group, by:</a:t>
            </a:r>
          </a:p>
          <a:p>
            <a:pPr marL="864428" lvl="1" indent="-342900">
              <a:spcAft>
                <a:spcPts val="600"/>
              </a:spcAft>
              <a:buFont typeface="Arial" panose="020B0604020202020204" pitchFamily="34" charset="0"/>
              <a:buChar char="•"/>
            </a:pPr>
            <a:r>
              <a:rPr lang="en-NZ" sz="2000" dirty="0"/>
              <a:t>Attending half-day product demo sessions from 5 of the 6 bidders</a:t>
            </a:r>
          </a:p>
          <a:p>
            <a:pPr marL="864428" lvl="1" indent="-342900">
              <a:spcAft>
                <a:spcPts val="600"/>
              </a:spcAft>
              <a:buFont typeface="Arial" panose="020B0604020202020204" pitchFamily="34" charset="0"/>
              <a:buChar char="•"/>
            </a:pPr>
            <a:r>
              <a:rPr lang="en-NZ" sz="2000" dirty="0"/>
              <a:t>Reviewing products and services offered in proposals</a:t>
            </a:r>
          </a:p>
          <a:p>
            <a:pPr marL="342900" indent="-342900">
              <a:spcAft>
                <a:spcPts val="600"/>
              </a:spcAft>
              <a:buFont typeface="Arial" panose="020B0604020202020204" pitchFamily="34" charset="0"/>
              <a:buChar char="•"/>
            </a:pPr>
            <a:r>
              <a:rPr lang="en-NZ" sz="2000" dirty="0"/>
              <a:t>We remain on track to select a preferred provider before the end of 2017</a:t>
            </a:r>
          </a:p>
          <a:p>
            <a:pPr marL="342900" indent="-342900">
              <a:spcAft>
                <a:spcPts val="600"/>
              </a:spcAft>
              <a:buFont typeface="Arial" panose="020B0604020202020204" pitchFamily="34" charset="0"/>
              <a:buChar char="•"/>
            </a:pPr>
            <a:r>
              <a:rPr lang="en-NZ" sz="2000" dirty="0"/>
              <a:t>Proposals confirm that “go live” of 1 October 2018 is achievable, with functional specifications and fit for purpose confirmation as per approved MPOC change</a:t>
            </a:r>
          </a:p>
          <a:p>
            <a:pPr marL="864436" lvl="1" indent="-342908">
              <a:spcAft>
                <a:spcPts val="600"/>
              </a:spcAft>
              <a:buFont typeface="Arial" panose="020B0604020202020204" pitchFamily="34" charset="0"/>
              <a:buChar char="•"/>
            </a:pPr>
            <a:endParaRPr lang="en-NZ" sz="2000" dirty="0"/>
          </a:p>
        </p:txBody>
      </p:sp>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7</a:t>
            </a:fld>
            <a:endParaRPr lang="en-NZ" sz="1400" dirty="0"/>
          </a:p>
        </p:txBody>
      </p:sp>
      <p:sp>
        <p:nvSpPr>
          <p:cNvPr id="6" name="Title 1">
            <a:extLst>
              <a:ext uri="{FF2B5EF4-FFF2-40B4-BE49-F238E27FC236}">
                <a16:creationId xmlns:a16="http://schemas.microsoft.com/office/drawing/2014/main" id="{9B2E85A1-608F-4F2C-AB7D-A0CD781D66F5}"/>
              </a:ext>
            </a:extLst>
          </p:cNvPr>
          <p:cNvSpPr txBox="1">
            <a:spLocks/>
          </p:cNvSpPr>
          <p:nvPr/>
        </p:nvSpPr>
        <p:spPr>
          <a:xfrm>
            <a:off x="450156" y="476300"/>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Update on parallel IT procurement process</a:t>
            </a:r>
          </a:p>
        </p:txBody>
      </p:sp>
    </p:spTree>
    <p:extLst>
      <p:ext uri="{BB962C8B-B14F-4D97-AF65-F5344CB8AC3E}">
        <p14:creationId xmlns:p14="http://schemas.microsoft.com/office/powerpoint/2010/main" val="45504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8</a:t>
            </a:fld>
            <a:endParaRPr lang="en-NZ" sz="1400" dirty="0"/>
          </a:p>
        </p:txBody>
      </p:sp>
      <p:sp>
        <p:nvSpPr>
          <p:cNvPr id="6" name="Title 1">
            <a:extLst>
              <a:ext uri="{FF2B5EF4-FFF2-40B4-BE49-F238E27FC236}">
                <a16:creationId xmlns:a16="http://schemas.microsoft.com/office/drawing/2014/main" id="{9B2E85A1-608F-4F2C-AB7D-A0CD781D66F5}"/>
              </a:ext>
            </a:extLst>
          </p:cNvPr>
          <p:cNvSpPr txBox="1">
            <a:spLocks/>
          </p:cNvSpPr>
          <p:nvPr/>
        </p:nvSpPr>
        <p:spPr>
          <a:xfrm>
            <a:off x="450156" y="466026"/>
            <a:ext cx="7776864" cy="424011"/>
          </a:xfrm>
          <a:prstGeom prst="rect">
            <a:avLst/>
          </a:prstGeom>
        </p:spPr>
        <p:txBody>
          <a:bodyPr vert="horz" lIns="0" tIns="0" rIns="0" bIns="0" rtlCol="0" anchor="t" anchorCtr="0">
            <a:noAutofit/>
          </a:bodyPr>
          <a:lstStyle/>
          <a:p>
            <a:pPr defTabSz="1043080">
              <a:lnSpc>
                <a:spcPts val="3422"/>
              </a:lnSpc>
              <a:spcBef>
                <a:spcPct val="0"/>
              </a:spcBef>
              <a:defRPr/>
            </a:pPr>
            <a:r>
              <a:rPr lang="en-NZ" sz="2000" b="1" dirty="0">
                <a:solidFill>
                  <a:schemeClr val="bg1"/>
                </a:solidFill>
                <a:latin typeface="Arial" pitchFamily="34" charset="0"/>
                <a:ea typeface="+mj-ea"/>
                <a:cs typeface="Arial" pitchFamily="34" charset="0"/>
              </a:rPr>
              <a:t>Teaser</a:t>
            </a:r>
            <a:br>
              <a:rPr lang="en-NZ" sz="2000" b="1" dirty="0">
                <a:solidFill>
                  <a:schemeClr val="bg1"/>
                </a:solidFill>
                <a:latin typeface="Arial" pitchFamily="34" charset="0"/>
                <a:ea typeface="+mj-ea"/>
                <a:cs typeface="Arial" pitchFamily="34" charset="0"/>
              </a:rPr>
            </a:br>
            <a:endParaRPr lang="en-NZ" sz="2000" b="1" dirty="0">
              <a:solidFill>
                <a:schemeClr val="bg1"/>
              </a:solidFill>
              <a:latin typeface="Arial" pitchFamily="34" charset="0"/>
              <a:ea typeface="+mj-ea"/>
              <a:cs typeface="Arial" pitchFamily="34" charset="0"/>
            </a:endParaRPr>
          </a:p>
        </p:txBody>
      </p:sp>
      <p:pic>
        <p:nvPicPr>
          <p:cNvPr id="3" name="Picture 2">
            <a:extLst>
              <a:ext uri="{FF2B5EF4-FFF2-40B4-BE49-F238E27FC236}">
                <a16:creationId xmlns:a16="http://schemas.microsoft.com/office/drawing/2014/main" id="{FEE180C6-F124-4FD1-9F45-02D3B42EC811}"/>
              </a:ext>
            </a:extLst>
          </p:cNvPr>
          <p:cNvPicPr>
            <a:picLocks noChangeAspect="1"/>
          </p:cNvPicPr>
          <p:nvPr/>
        </p:nvPicPr>
        <p:blipFill>
          <a:blip r:embed="rId2"/>
          <a:stretch>
            <a:fillRect/>
          </a:stretch>
        </p:blipFill>
        <p:spPr>
          <a:xfrm>
            <a:off x="186488" y="1488259"/>
            <a:ext cx="6865438" cy="5721198"/>
          </a:xfrm>
          <a:prstGeom prst="rect">
            <a:avLst/>
          </a:prstGeom>
        </p:spPr>
      </p:pic>
      <p:cxnSp>
        <p:nvCxnSpPr>
          <p:cNvPr id="7" name="Straight Connector 6">
            <a:extLst>
              <a:ext uri="{FF2B5EF4-FFF2-40B4-BE49-F238E27FC236}">
                <a16:creationId xmlns:a16="http://schemas.microsoft.com/office/drawing/2014/main" id="{2D6840AF-81E1-4DC8-A28F-4A305B9B430D}"/>
              </a:ext>
            </a:extLst>
          </p:cNvPr>
          <p:cNvCxnSpPr>
            <a:cxnSpLocks/>
          </p:cNvCxnSpPr>
          <p:nvPr/>
        </p:nvCxnSpPr>
        <p:spPr>
          <a:xfrm>
            <a:off x="7140742" y="1654342"/>
            <a:ext cx="637674"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EC85B7E-4EE4-4A7B-A028-B772FE1AF9DA}"/>
              </a:ext>
            </a:extLst>
          </p:cNvPr>
          <p:cNvSpPr txBox="1"/>
          <p:nvPr/>
        </p:nvSpPr>
        <p:spPr>
          <a:xfrm>
            <a:off x="8025063" y="1449804"/>
            <a:ext cx="2249905" cy="461665"/>
          </a:xfrm>
          <a:prstGeom prst="rect">
            <a:avLst/>
          </a:prstGeom>
          <a:noFill/>
        </p:spPr>
        <p:txBody>
          <a:bodyPr wrap="square" rtlCol="0">
            <a:spAutoFit/>
          </a:bodyPr>
          <a:lstStyle/>
          <a:p>
            <a:r>
              <a:rPr lang="en-NZ" sz="1200" dirty="0"/>
              <a:t>Custom profiles with pre-set permissions and dashboards</a:t>
            </a:r>
          </a:p>
        </p:txBody>
      </p:sp>
      <p:cxnSp>
        <p:nvCxnSpPr>
          <p:cNvPr id="11" name="Straight Connector 10">
            <a:extLst>
              <a:ext uri="{FF2B5EF4-FFF2-40B4-BE49-F238E27FC236}">
                <a16:creationId xmlns:a16="http://schemas.microsoft.com/office/drawing/2014/main" id="{2AD72B9E-2EA4-404E-813E-3867C5AD7376}"/>
              </a:ext>
            </a:extLst>
          </p:cNvPr>
          <p:cNvCxnSpPr>
            <a:cxnSpLocks/>
          </p:cNvCxnSpPr>
          <p:nvPr/>
        </p:nvCxnSpPr>
        <p:spPr>
          <a:xfrm>
            <a:off x="7140742" y="2029327"/>
            <a:ext cx="637674"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5134EB-053C-4F06-9785-9A6990769833}"/>
              </a:ext>
            </a:extLst>
          </p:cNvPr>
          <p:cNvSpPr txBox="1"/>
          <p:nvPr/>
        </p:nvSpPr>
        <p:spPr>
          <a:xfrm>
            <a:off x="8025062" y="1865347"/>
            <a:ext cx="2340143" cy="461665"/>
          </a:xfrm>
          <a:prstGeom prst="rect">
            <a:avLst/>
          </a:prstGeom>
          <a:noFill/>
        </p:spPr>
        <p:txBody>
          <a:bodyPr wrap="square" rtlCol="0">
            <a:spAutoFit/>
          </a:bodyPr>
          <a:lstStyle/>
          <a:p>
            <a:r>
              <a:rPr lang="en-NZ" sz="1200" dirty="0"/>
              <a:t>Standard drop-down menus for full range of GTAC functions</a:t>
            </a:r>
          </a:p>
        </p:txBody>
      </p:sp>
      <p:cxnSp>
        <p:nvCxnSpPr>
          <p:cNvPr id="14" name="Straight Connector 13">
            <a:extLst>
              <a:ext uri="{FF2B5EF4-FFF2-40B4-BE49-F238E27FC236}">
                <a16:creationId xmlns:a16="http://schemas.microsoft.com/office/drawing/2014/main" id="{3EB814FD-38C3-4C7A-B9E0-6C43087FA6EF}"/>
              </a:ext>
            </a:extLst>
          </p:cNvPr>
          <p:cNvCxnSpPr>
            <a:cxnSpLocks/>
          </p:cNvCxnSpPr>
          <p:nvPr/>
        </p:nvCxnSpPr>
        <p:spPr>
          <a:xfrm>
            <a:off x="5414211" y="2939719"/>
            <a:ext cx="2364205"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1ED12BD-9053-454E-B52D-83B881470580}"/>
              </a:ext>
            </a:extLst>
          </p:cNvPr>
          <p:cNvSpPr txBox="1"/>
          <p:nvPr/>
        </p:nvSpPr>
        <p:spPr>
          <a:xfrm>
            <a:off x="8025061" y="2672791"/>
            <a:ext cx="2340143" cy="646331"/>
          </a:xfrm>
          <a:prstGeom prst="rect">
            <a:avLst/>
          </a:prstGeom>
          <a:noFill/>
        </p:spPr>
        <p:txBody>
          <a:bodyPr wrap="square" rtlCol="0">
            <a:spAutoFit/>
          </a:bodyPr>
          <a:lstStyle/>
          <a:p>
            <a:r>
              <a:rPr lang="en-NZ" sz="1200" dirty="0"/>
              <a:t>Alerts notifying user of specific actions required or relevant events</a:t>
            </a:r>
          </a:p>
        </p:txBody>
      </p:sp>
      <p:cxnSp>
        <p:nvCxnSpPr>
          <p:cNvPr id="16" name="Straight Connector 15">
            <a:extLst>
              <a:ext uri="{FF2B5EF4-FFF2-40B4-BE49-F238E27FC236}">
                <a16:creationId xmlns:a16="http://schemas.microsoft.com/office/drawing/2014/main" id="{4D7DBE3C-C898-482A-B849-6F8333C89B7D}"/>
              </a:ext>
            </a:extLst>
          </p:cNvPr>
          <p:cNvCxnSpPr>
            <a:cxnSpLocks/>
          </p:cNvCxnSpPr>
          <p:nvPr/>
        </p:nvCxnSpPr>
        <p:spPr>
          <a:xfrm>
            <a:off x="5847347" y="3489158"/>
            <a:ext cx="1931068"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3145A84-5F05-4577-9A4B-7ED7131D7525}"/>
              </a:ext>
            </a:extLst>
          </p:cNvPr>
          <p:cNvSpPr txBox="1"/>
          <p:nvPr/>
        </p:nvSpPr>
        <p:spPr>
          <a:xfrm>
            <a:off x="8025061" y="3346062"/>
            <a:ext cx="2340143" cy="276999"/>
          </a:xfrm>
          <a:prstGeom prst="rect">
            <a:avLst/>
          </a:prstGeom>
          <a:noFill/>
        </p:spPr>
        <p:txBody>
          <a:bodyPr wrap="square" rtlCol="0">
            <a:spAutoFit/>
          </a:bodyPr>
          <a:lstStyle/>
          <a:p>
            <a:r>
              <a:rPr lang="en-NZ" sz="1200" dirty="0"/>
              <a:t>Real time system information </a:t>
            </a:r>
          </a:p>
        </p:txBody>
      </p:sp>
      <p:cxnSp>
        <p:nvCxnSpPr>
          <p:cNvPr id="19" name="Straight Connector 18">
            <a:extLst>
              <a:ext uri="{FF2B5EF4-FFF2-40B4-BE49-F238E27FC236}">
                <a16:creationId xmlns:a16="http://schemas.microsoft.com/office/drawing/2014/main" id="{84F8AA09-B3F0-42D9-AB12-367336B4D040}"/>
              </a:ext>
            </a:extLst>
          </p:cNvPr>
          <p:cNvCxnSpPr>
            <a:cxnSpLocks/>
          </p:cNvCxnSpPr>
          <p:nvPr/>
        </p:nvCxnSpPr>
        <p:spPr>
          <a:xfrm>
            <a:off x="1943100" y="4910890"/>
            <a:ext cx="5835315"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954D889-FF39-4B0F-A369-1F431E1FD1B8}"/>
              </a:ext>
            </a:extLst>
          </p:cNvPr>
          <p:cNvSpPr txBox="1"/>
          <p:nvPr/>
        </p:nvSpPr>
        <p:spPr>
          <a:xfrm>
            <a:off x="8025060" y="4491267"/>
            <a:ext cx="2340143" cy="830997"/>
          </a:xfrm>
          <a:prstGeom prst="rect">
            <a:avLst/>
          </a:prstGeom>
          <a:noFill/>
        </p:spPr>
        <p:txBody>
          <a:bodyPr wrap="square" rtlCol="0">
            <a:spAutoFit/>
          </a:bodyPr>
          <a:lstStyle/>
          <a:p>
            <a:r>
              <a:rPr lang="en-NZ" sz="1200" dirty="0"/>
              <a:t>Full colour-coded zonal system map, with click-through to delivery points and receipts points</a:t>
            </a:r>
          </a:p>
        </p:txBody>
      </p:sp>
      <p:cxnSp>
        <p:nvCxnSpPr>
          <p:cNvPr id="22" name="Straight Connector 21">
            <a:extLst>
              <a:ext uri="{FF2B5EF4-FFF2-40B4-BE49-F238E27FC236}">
                <a16:creationId xmlns:a16="http://schemas.microsoft.com/office/drawing/2014/main" id="{8B23D259-05D0-4C92-8E24-A09C5F9B52E5}"/>
              </a:ext>
            </a:extLst>
          </p:cNvPr>
          <p:cNvCxnSpPr>
            <a:cxnSpLocks/>
          </p:cNvCxnSpPr>
          <p:nvPr/>
        </p:nvCxnSpPr>
        <p:spPr>
          <a:xfrm>
            <a:off x="6927637" y="5706980"/>
            <a:ext cx="850778" cy="401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475F4C4-036D-4DDC-BEEC-0DA11B9037B3}"/>
              </a:ext>
            </a:extLst>
          </p:cNvPr>
          <p:cNvCxnSpPr>
            <a:cxnSpLocks/>
          </p:cNvCxnSpPr>
          <p:nvPr/>
        </p:nvCxnSpPr>
        <p:spPr>
          <a:xfrm>
            <a:off x="6364705" y="2500564"/>
            <a:ext cx="1413711"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2D0AF0C-0B48-4C55-BC50-ADC58E19452F}"/>
              </a:ext>
            </a:extLst>
          </p:cNvPr>
          <p:cNvCxnSpPr/>
          <p:nvPr/>
        </p:nvCxnSpPr>
        <p:spPr>
          <a:xfrm flipV="1">
            <a:off x="6370721" y="2147636"/>
            <a:ext cx="0" cy="3609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83108CB-EBD7-4671-9D40-0B62708220AB}"/>
              </a:ext>
            </a:extLst>
          </p:cNvPr>
          <p:cNvSpPr txBox="1"/>
          <p:nvPr/>
        </p:nvSpPr>
        <p:spPr>
          <a:xfrm>
            <a:off x="8025060" y="2362064"/>
            <a:ext cx="2340143" cy="276999"/>
          </a:xfrm>
          <a:prstGeom prst="rect">
            <a:avLst/>
          </a:prstGeom>
          <a:noFill/>
        </p:spPr>
        <p:txBody>
          <a:bodyPr wrap="square" rtlCol="0">
            <a:spAutoFit/>
          </a:bodyPr>
          <a:lstStyle/>
          <a:p>
            <a:r>
              <a:rPr lang="en-NZ" sz="1200" dirty="0"/>
              <a:t>Full text search</a:t>
            </a:r>
          </a:p>
        </p:txBody>
      </p:sp>
      <p:sp>
        <p:nvSpPr>
          <p:cNvPr id="31" name="TextBox 30">
            <a:extLst>
              <a:ext uri="{FF2B5EF4-FFF2-40B4-BE49-F238E27FC236}">
                <a16:creationId xmlns:a16="http://schemas.microsoft.com/office/drawing/2014/main" id="{AA990B58-BCDD-4474-98CE-C77F0E3146EB}"/>
              </a:ext>
            </a:extLst>
          </p:cNvPr>
          <p:cNvSpPr txBox="1"/>
          <p:nvPr/>
        </p:nvSpPr>
        <p:spPr>
          <a:xfrm>
            <a:off x="8025059" y="5359473"/>
            <a:ext cx="2340143" cy="646331"/>
          </a:xfrm>
          <a:prstGeom prst="rect">
            <a:avLst/>
          </a:prstGeom>
          <a:noFill/>
        </p:spPr>
        <p:txBody>
          <a:bodyPr wrap="square" rtlCol="0">
            <a:spAutoFit/>
          </a:bodyPr>
          <a:lstStyle/>
          <a:p>
            <a:r>
              <a:rPr lang="en-NZ" sz="1200" dirty="0"/>
              <a:t>Visual representation of gas injections and withdrawal (linked to map)</a:t>
            </a:r>
          </a:p>
        </p:txBody>
      </p:sp>
      <p:sp>
        <p:nvSpPr>
          <p:cNvPr id="32" name="TextBox 31">
            <a:extLst>
              <a:ext uri="{FF2B5EF4-FFF2-40B4-BE49-F238E27FC236}">
                <a16:creationId xmlns:a16="http://schemas.microsoft.com/office/drawing/2014/main" id="{5B0FA462-18E7-45AB-829D-C92B148101AF}"/>
              </a:ext>
            </a:extLst>
          </p:cNvPr>
          <p:cNvSpPr txBox="1"/>
          <p:nvPr/>
        </p:nvSpPr>
        <p:spPr>
          <a:xfrm>
            <a:off x="7979943" y="6624254"/>
            <a:ext cx="2340143" cy="646331"/>
          </a:xfrm>
          <a:prstGeom prst="rect">
            <a:avLst/>
          </a:prstGeom>
          <a:noFill/>
        </p:spPr>
        <p:txBody>
          <a:bodyPr wrap="square" rtlCol="0">
            <a:spAutoFit/>
          </a:bodyPr>
          <a:lstStyle/>
          <a:p>
            <a:r>
              <a:rPr lang="en-NZ" sz="1200" dirty="0"/>
              <a:t>Summary of action gas flows and upcoming forecasts (based on nominations)</a:t>
            </a:r>
          </a:p>
        </p:txBody>
      </p:sp>
      <p:cxnSp>
        <p:nvCxnSpPr>
          <p:cNvPr id="33" name="Straight Connector 32">
            <a:extLst>
              <a:ext uri="{FF2B5EF4-FFF2-40B4-BE49-F238E27FC236}">
                <a16:creationId xmlns:a16="http://schemas.microsoft.com/office/drawing/2014/main" id="{3645C533-BD89-46F9-82DE-0CA350D1122B}"/>
              </a:ext>
            </a:extLst>
          </p:cNvPr>
          <p:cNvCxnSpPr>
            <a:cxnSpLocks/>
          </p:cNvCxnSpPr>
          <p:nvPr/>
        </p:nvCxnSpPr>
        <p:spPr>
          <a:xfrm>
            <a:off x="5414211" y="6947419"/>
            <a:ext cx="2364204"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29B3069-6532-4AE1-BC3B-1565F4155AD4}"/>
              </a:ext>
            </a:extLst>
          </p:cNvPr>
          <p:cNvCxnSpPr>
            <a:cxnSpLocks/>
          </p:cNvCxnSpPr>
          <p:nvPr/>
        </p:nvCxnSpPr>
        <p:spPr>
          <a:xfrm>
            <a:off x="6927637" y="6328930"/>
            <a:ext cx="850778" cy="401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93683D4-3605-49B9-BF41-033E9D3C8A3F}"/>
              </a:ext>
            </a:extLst>
          </p:cNvPr>
          <p:cNvSpPr txBox="1"/>
          <p:nvPr/>
        </p:nvSpPr>
        <p:spPr>
          <a:xfrm>
            <a:off x="8025058" y="5997149"/>
            <a:ext cx="2340143" cy="646331"/>
          </a:xfrm>
          <a:prstGeom prst="rect">
            <a:avLst/>
          </a:prstGeom>
          <a:noFill/>
        </p:spPr>
        <p:txBody>
          <a:bodyPr wrap="square" rtlCol="0">
            <a:spAutoFit/>
          </a:bodyPr>
          <a:lstStyle/>
          <a:p>
            <a:r>
              <a:rPr lang="en-NZ" sz="1200" dirty="0"/>
              <a:t>Drill down to key statistics at zones and points (quantities, pressures, events, etc)</a:t>
            </a:r>
          </a:p>
        </p:txBody>
      </p:sp>
      <p:sp>
        <p:nvSpPr>
          <p:cNvPr id="24" name="TextBox 23">
            <a:extLst>
              <a:ext uri="{FF2B5EF4-FFF2-40B4-BE49-F238E27FC236}">
                <a16:creationId xmlns:a16="http://schemas.microsoft.com/office/drawing/2014/main" id="{004F9A4F-C2C9-4D07-A54A-8242C316A194}"/>
              </a:ext>
            </a:extLst>
          </p:cNvPr>
          <p:cNvSpPr txBox="1"/>
          <p:nvPr/>
        </p:nvSpPr>
        <p:spPr>
          <a:xfrm>
            <a:off x="419334" y="867468"/>
            <a:ext cx="5914549" cy="430887"/>
          </a:xfrm>
          <a:prstGeom prst="rect">
            <a:avLst/>
          </a:prstGeom>
          <a:noFill/>
        </p:spPr>
        <p:txBody>
          <a:bodyPr wrap="square" rtlCol="0">
            <a:spAutoFit/>
          </a:bodyPr>
          <a:lstStyle/>
          <a:p>
            <a:r>
              <a:rPr lang="en-NZ" sz="1050" dirty="0">
                <a:solidFill>
                  <a:schemeClr val="bg1"/>
                </a:solidFill>
              </a:rPr>
              <a:t>Note: This  display is for illustrative purposes only and does not indicate final vendor selection.  The way these elements are displayed will differ in the final product.</a:t>
            </a:r>
          </a:p>
        </p:txBody>
      </p:sp>
    </p:spTree>
    <p:extLst>
      <p:ext uri="{BB962C8B-B14F-4D97-AF65-F5344CB8AC3E}">
        <p14:creationId xmlns:p14="http://schemas.microsoft.com/office/powerpoint/2010/main" val="32338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6024287E-C819-4B81-ADE4-C836522F99EB}" type="slidenum">
              <a:rPr lang="en-NZ" sz="1400" smtClean="0"/>
              <a:pPr algn="r"/>
              <a:t>9</a:t>
            </a:fld>
            <a:endParaRPr lang="en-NZ" sz="1400" dirty="0"/>
          </a:p>
        </p:txBody>
      </p:sp>
      <p:pic>
        <p:nvPicPr>
          <p:cNvPr id="5" name="Picture 4">
            <a:extLst>
              <a:ext uri="{FF2B5EF4-FFF2-40B4-BE49-F238E27FC236}">
                <a16:creationId xmlns:a16="http://schemas.microsoft.com/office/drawing/2014/main" id="{D74853A9-1414-4C69-8298-3C914EF4494D}"/>
              </a:ext>
            </a:extLst>
          </p:cNvPr>
          <p:cNvPicPr>
            <a:picLocks noChangeAspect="1"/>
          </p:cNvPicPr>
          <p:nvPr/>
        </p:nvPicPr>
        <p:blipFill>
          <a:blip r:embed="rId2"/>
          <a:stretch>
            <a:fillRect/>
          </a:stretch>
        </p:blipFill>
        <p:spPr>
          <a:xfrm>
            <a:off x="0" y="-1"/>
            <a:ext cx="10693400" cy="7561263"/>
          </a:xfrm>
          <a:prstGeom prst="rect">
            <a:avLst/>
          </a:prstGeom>
        </p:spPr>
      </p:pic>
    </p:spTree>
    <p:extLst>
      <p:ext uri="{BB962C8B-B14F-4D97-AF65-F5344CB8AC3E}">
        <p14:creationId xmlns:p14="http://schemas.microsoft.com/office/powerpoint/2010/main" val="2904794866"/>
      </p:ext>
    </p:extLst>
  </p:cSld>
  <p:clrMapOvr>
    <a:masterClrMapping/>
  </p:clrMapOvr>
</p:sld>
</file>

<file path=ppt/theme/theme1.xml><?xml version="1.0" encoding="utf-8"?>
<a:theme xmlns:a="http://schemas.openxmlformats.org/drawingml/2006/main" name="First Gas PPT Template V6">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Gas PPT Template V6.potx</Template>
  <TotalTime>15250</TotalTime>
  <Words>2057</Words>
  <Application>Microsoft Office PowerPoint</Application>
  <PresentationFormat>Custom</PresentationFormat>
  <Paragraphs>261</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Lucida Grande</vt:lpstr>
      <vt:lpstr>Times New Roman</vt:lpstr>
      <vt:lpstr>Verdana</vt:lpstr>
      <vt:lpstr>Wingdings</vt:lpstr>
      <vt:lpstr>First Gas PPT Template V6</vt:lpstr>
      <vt:lpstr>Gas Transmission Access: Second Revised Draft GTAC Release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Powerco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Ranson</dc:creator>
  <cp:lastModifiedBy>Ben Gerritsen</cp:lastModifiedBy>
  <cp:revision>748</cp:revision>
  <cp:lastPrinted>2017-08-16T21:25:49Z</cp:lastPrinted>
  <dcterms:created xsi:type="dcterms:W3CDTF">2016-03-15T20:45:13Z</dcterms:created>
  <dcterms:modified xsi:type="dcterms:W3CDTF">2017-11-07T23:26:48Z</dcterms:modified>
</cp:coreProperties>
</file>