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02" r:id="rId2"/>
    <p:sldMasterId id="2147483725" r:id="rId3"/>
  </p:sldMasterIdLst>
  <p:notesMasterIdLst>
    <p:notesMasterId r:id="rId36"/>
  </p:notesMasterIdLst>
  <p:handoutMasterIdLst>
    <p:handoutMasterId r:id="rId37"/>
  </p:handoutMasterIdLst>
  <p:sldIdLst>
    <p:sldId id="256" r:id="rId4"/>
    <p:sldId id="502" r:id="rId5"/>
    <p:sldId id="469" r:id="rId6"/>
    <p:sldId id="503" r:id="rId7"/>
    <p:sldId id="522" r:id="rId8"/>
    <p:sldId id="464" r:id="rId9"/>
    <p:sldId id="523" r:id="rId10"/>
    <p:sldId id="462" r:id="rId11"/>
    <p:sldId id="453" r:id="rId12"/>
    <p:sldId id="461" r:id="rId13"/>
    <p:sldId id="454" r:id="rId14"/>
    <p:sldId id="514" r:id="rId15"/>
    <p:sldId id="515" r:id="rId16"/>
    <p:sldId id="467" r:id="rId17"/>
    <p:sldId id="474" r:id="rId18"/>
    <p:sldId id="473" r:id="rId19"/>
    <p:sldId id="517" r:id="rId20"/>
    <p:sldId id="518" r:id="rId21"/>
    <p:sldId id="463" r:id="rId22"/>
    <p:sldId id="485" r:id="rId23"/>
    <p:sldId id="466" r:id="rId24"/>
    <p:sldId id="506" r:id="rId25"/>
    <p:sldId id="507" r:id="rId26"/>
    <p:sldId id="508" r:id="rId27"/>
    <p:sldId id="509" r:id="rId28"/>
    <p:sldId id="504" r:id="rId29"/>
    <p:sldId id="488" r:id="rId30"/>
    <p:sldId id="489" r:id="rId31"/>
    <p:sldId id="490" r:id="rId32"/>
    <p:sldId id="491" r:id="rId33"/>
    <p:sldId id="492" r:id="rId34"/>
    <p:sldId id="493" r:id="rId35"/>
  </p:sldIdLst>
  <p:sldSz cx="9144000" cy="5715000" type="screen16x10"/>
  <p:notesSz cx="6807200" cy="9939338"/>
  <p:defaultTextStyle>
    <a:defPPr>
      <a:defRPr lang="en-NZ"/>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Kerr" initials="TK" lastIdx="1" clrIdx="0">
    <p:extLst>
      <p:ext uri="{19B8F6BF-5375-455C-9EA6-DF929625EA0E}">
        <p15:presenceInfo xmlns:p15="http://schemas.microsoft.com/office/powerpoint/2012/main" userId="S-1-5-21-2055554528-3624080940-1897283071-6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9933"/>
    <a:srgbClr val="FFCCFF"/>
    <a:srgbClr val="FFFFCC"/>
    <a:srgbClr val="FFFFFF"/>
    <a:srgbClr val="5891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69" autoAdjust="0"/>
    <p:restoredTop sz="94660"/>
  </p:normalViewPr>
  <p:slideViewPr>
    <p:cSldViewPr snapToGrid="0">
      <p:cViewPr varScale="1">
        <p:scale>
          <a:sx n="104" d="100"/>
          <a:sy n="104" d="100"/>
        </p:scale>
        <p:origin x="348" y="102"/>
      </p:cViewPr>
      <p:guideLst>
        <p:guide orient="horz" pos="180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8693"/>
          </a:xfrm>
          <a:prstGeom prst="rect">
            <a:avLst/>
          </a:prstGeom>
        </p:spPr>
        <p:txBody>
          <a:bodyPr vert="horz" lIns="91431" tIns="45716" rIns="91431" bIns="45716" rtlCol="0"/>
          <a:lstStyle>
            <a:lvl1pPr algn="l">
              <a:defRPr sz="1200"/>
            </a:lvl1pPr>
          </a:lstStyle>
          <a:p>
            <a:pPr>
              <a:defRPr/>
            </a:pPr>
            <a:endParaRPr lang="en-NZ"/>
          </a:p>
        </p:txBody>
      </p:sp>
      <p:sp>
        <p:nvSpPr>
          <p:cNvPr id="3" name="Date Placeholder 2"/>
          <p:cNvSpPr>
            <a:spLocks noGrp="1"/>
          </p:cNvSpPr>
          <p:nvPr>
            <p:ph type="dt" sz="quarter" idx="1"/>
          </p:nvPr>
        </p:nvSpPr>
        <p:spPr>
          <a:xfrm>
            <a:off x="3855839" y="1"/>
            <a:ext cx="2949787" cy="498693"/>
          </a:xfrm>
          <a:prstGeom prst="rect">
            <a:avLst/>
          </a:prstGeom>
        </p:spPr>
        <p:txBody>
          <a:bodyPr vert="horz" lIns="91431" tIns="45716" rIns="91431" bIns="45716" rtlCol="0"/>
          <a:lstStyle>
            <a:lvl1pPr algn="r">
              <a:defRPr sz="1200"/>
            </a:lvl1pPr>
          </a:lstStyle>
          <a:p>
            <a:pPr>
              <a:defRPr/>
            </a:pPr>
            <a:fld id="{D6CC78C8-C7C9-45FC-9238-1FCF3DE8CAC6}" type="datetimeFigureOut">
              <a:rPr lang="en-NZ"/>
              <a:pPr>
                <a:defRPr/>
              </a:pPr>
              <a:t>8/11/2017</a:t>
            </a:fld>
            <a:endParaRPr lang="en-NZ"/>
          </a:p>
        </p:txBody>
      </p:sp>
      <p:sp>
        <p:nvSpPr>
          <p:cNvPr id="4" name="Footer Placeholder 3"/>
          <p:cNvSpPr>
            <a:spLocks noGrp="1"/>
          </p:cNvSpPr>
          <p:nvPr>
            <p:ph type="ftr" sz="quarter" idx="2"/>
          </p:nvPr>
        </p:nvSpPr>
        <p:spPr>
          <a:xfrm>
            <a:off x="1" y="9440648"/>
            <a:ext cx="2949787" cy="498692"/>
          </a:xfrm>
          <a:prstGeom prst="rect">
            <a:avLst/>
          </a:prstGeom>
        </p:spPr>
        <p:txBody>
          <a:bodyPr vert="horz" lIns="91431" tIns="45716" rIns="91431" bIns="45716" rtlCol="0" anchor="b"/>
          <a:lstStyle>
            <a:lvl1pPr algn="l">
              <a:defRPr sz="1200"/>
            </a:lvl1pPr>
          </a:lstStyle>
          <a:p>
            <a:pPr>
              <a:defRPr/>
            </a:pPr>
            <a:endParaRPr lang="en-NZ"/>
          </a:p>
        </p:txBody>
      </p:sp>
      <p:sp>
        <p:nvSpPr>
          <p:cNvPr id="5" name="Slide Number Placeholder 4"/>
          <p:cNvSpPr>
            <a:spLocks noGrp="1"/>
          </p:cNvSpPr>
          <p:nvPr>
            <p:ph type="sldNum" sz="quarter" idx="3"/>
          </p:nvPr>
        </p:nvSpPr>
        <p:spPr>
          <a:xfrm>
            <a:off x="3855839" y="9440648"/>
            <a:ext cx="2949787" cy="498692"/>
          </a:xfrm>
          <a:prstGeom prst="rect">
            <a:avLst/>
          </a:prstGeom>
        </p:spPr>
        <p:txBody>
          <a:bodyPr vert="horz" lIns="91431" tIns="45716" rIns="91431" bIns="45716" rtlCol="0" anchor="b"/>
          <a:lstStyle>
            <a:lvl1pPr algn="r">
              <a:defRPr sz="1200"/>
            </a:lvl1pPr>
          </a:lstStyle>
          <a:p>
            <a:pPr>
              <a:defRPr/>
            </a:pPr>
            <a:fld id="{E07829C4-C01C-4CEF-98DD-3B2EA681DD90}" type="slidenum">
              <a:rPr lang="en-NZ"/>
              <a:pPr>
                <a:defRPr/>
              </a:pPr>
              <a:t>‹#›</a:t>
            </a:fld>
            <a:endParaRPr lang="en-NZ"/>
          </a:p>
        </p:txBody>
      </p:sp>
    </p:spTree>
    <p:extLst>
      <p:ext uri="{BB962C8B-B14F-4D97-AF65-F5344CB8AC3E}">
        <p14:creationId xmlns:p14="http://schemas.microsoft.com/office/powerpoint/2010/main" val="3057811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8693"/>
          </a:xfrm>
          <a:prstGeom prst="rect">
            <a:avLst/>
          </a:prstGeom>
        </p:spPr>
        <p:txBody>
          <a:bodyPr vert="horz" lIns="91431" tIns="45716" rIns="91431" bIns="45716" rtlCol="0"/>
          <a:lstStyle>
            <a:lvl1pPr algn="l">
              <a:defRPr sz="1200"/>
            </a:lvl1pPr>
          </a:lstStyle>
          <a:p>
            <a:pPr>
              <a:defRPr/>
            </a:pPr>
            <a:endParaRPr lang="en-NZ"/>
          </a:p>
        </p:txBody>
      </p:sp>
      <p:sp>
        <p:nvSpPr>
          <p:cNvPr id="3" name="Date Placeholder 2"/>
          <p:cNvSpPr>
            <a:spLocks noGrp="1"/>
          </p:cNvSpPr>
          <p:nvPr>
            <p:ph type="dt" idx="1"/>
          </p:nvPr>
        </p:nvSpPr>
        <p:spPr>
          <a:xfrm>
            <a:off x="3855839" y="1"/>
            <a:ext cx="2949787" cy="498693"/>
          </a:xfrm>
          <a:prstGeom prst="rect">
            <a:avLst/>
          </a:prstGeom>
        </p:spPr>
        <p:txBody>
          <a:bodyPr vert="horz" lIns="91431" tIns="45716" rIns="91431" bIns="45716" rtlCol="0"/>
          <a:lstStyle>
            <a:lvl1pPr algn="r">
              <a:defRPr sz="1200"/>
            </a:lvl1pPr>
          </a:lstStyle>
          <a:p>
            <a:pPr>
              <a:defRPr/>
            </a:pPr>
            <a:fld id="{42717854-67AE-4FBB-93F2-9CF5476AEEA9}" type="datetimeFigureOut">
              <a:rPr lang="en-NZ"/>
              <a:pPr>
                <a:defRPr/>
              </a:pPr>
              <a:t>8/11/2017</a:t>
            </a:fld>
            <a:endParaRPr lang="en-NZ"/>
          </a:p>
        </p:txBody>
      </p:sp>
      <p:sp>
        <p:nvSpPr>
          <p:cNvPr id="4" name="Slide Image Placeholder 3"/>
          <p:cNvSpPr>
            <a:spLocks noGrp="1" noRot="1" noChangeAspect="1"/>
          </p:cNvSpPr>
          <p:nvPr>
            <p:ph type="sldImg" idx="2"/>
          </p:nvPr>
        </p:nvSpPr>
        <p:spPr>
          <a:xfrm>
            <a:off x="720725" y="1243013"/>
            <a:ext cx="5365750" cy="3354387"/>
          </a:xfrm>
          <a:prstGeom prst="rect">
            <a:avLst/>
          </a:prstGeom>
          <a:noFill/>
          <a:ln w="12700">
            <a:solidFill>
              <a:prstClr val="black"/>
            </a:solidFill>
          </a:ln>
        </p:spPr>
        <p:txBody>
          <a:bodyPr vert="horz" lIns="91431" tIns="45716" rIns="91431" bIns="45716" rtlCol="0" anchor="ctr"/>
          <a:lstStyle/>
          <a:p>
            <a:pPr lvl="0"/>
            <a:endParaRPr lang="en-NZ" noProof="0" smtClean="0"/>
          </a:p>
        </p:txBody>
      </p:sp>
      <p:sp>
        <p:nvSpPr>
          <p:cNvPr id="5" name="Notes Placeholder 4"/>
          <p:cNvSpPr>
            <a:spLocks noGrp="1"/>
          </p:cNvSpPr>
          <p:nvPr>
            <p:ph type="body" sz="quarter" idx="3"/>
          </p:nvPr>
        </p:nvSpPr>
        <p:spPr>
          <a:xfrm>
            <a:off x="680720" y="4783308"/>
            <a:ext cx="5445760" cy="3913614"/>
          </a:xfrm>
          <a:prstGeom prst="rect">
            <a:avLst/>
          </a:prstGeom>
        </p:spPr>
        <p:txBody>
          <a:bodyPr vert="horz" lIns="91431" tIns="45716" rIns="91431" bIns="4571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smtClean="0"/>
          </a:p>
        </p:txBody>
      </p:sp>
      <p:sp>
        <p:nvSpPr>
          <p:cNvPr id="6" name="Footer Placeholder 5"/>
          <p:cNvSpPr>
            <a:spLocks noGrp="1"/>
          </p:cNvSpPr>
          <p:nvPr>
            <p:ph type="ftr" sz="quarter" idx="4"/>
          </p:nvPr>
        </p:nvSpPr>
        <p:spPr>
          <a:xfrm>
            <a:off x="1" y="9440648"/>
            <a:ext cx="2949787" cy="498692"/>
          </a:xfrm>
          <a:prstGeom prst="rect">
            <a:avLst/>
          </a:prstGeom>
        </p:spPr>
        <p:txBody>
          <a:bodyPr vert="horz" lIns="91431" tIns="45716" rIns="91431" bIns="45716" rtlCol="0" anchor="b"/>
          <a:lstStyle>
            <a:lvl1pPr algn="l">
              <a:defRPr sz="1200"/>
            </a:lvl1pPr>
          </a:lstStyle>
          <a:p>
            <a:pPr>
              <a:defRPr/>
            </a:pPr>
            <a:endParaRPr lang="en-NZ"/>
          </a:p>
        </p:txBody>
      </p:sp>
      <p:sp>
        <p:nvSpPr>
          <p:cNvPr id="7" name="Slide Number Placeholder 6"/>
          <p:cNvSpPr>
            <a:spLocks noGrp="1"/>
          </p:cNvSpPr>
          <p:nvPr>
            <p:ph type="sldNum" sz="quarter" idx="5"/>
          </p:nvPr>
        </p:nvSpPr>
        <p:spPr>
          <a:xfrm>
            <a:off x="3855839" y="9440648"/>
            <a:ext cx="2949787" cy="498692"/>
          </a:xfrm>
          <a:prstGeom prst="rect">
            <a:avLst/>
          </a:prstGeom>
        </p:spPr>
        <p:txBody>
          <a:bodyPr vert="horz" lIns="91431" tIns="45716" rIns="91431" bIns="45716" rtlCol="0" anchor="b"/>
          <a:lstStyle>
            <a:lvl1pPr algn="r">
              <a:defRPr sz="1200"/>
            </a:lvl1pPr>
          </a:lstStyle>
          <a:p>
            <a:pPr>
              <a:defRPr/>
            </a:pPr>
            <a:fld id="{F9B7BFC2-31C5-4743-BBA1-E6A959A2143D}" type="slidenum">
              <a:rPr lang="en-NZ"/>
              <a:pPr>
                <a:defRPr/>
              </a:pPr>
              <a:t>‹#›</a:t>
            </a:fld>
            <a:endParaRPr lang="en-NZ"/>
          </a:p>
        </p:txBody>
      </p:sp>
    </p:spTree>
    <p:extLst>
      <p:ext uri="{BB962C8B-B14F-4D97-AF65-F5344CB8AC3E}">
        <p14:creationId xmlns:p14="http://schemas.microsoft.com/office/powerpoint/2010/main" val="17288353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New Sec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2542"/>
            </a:lvl1pPr>
          </a:lstStyle>
          <a:p>
            <a:r>
              <a:rPr lang="en-US" smtClean="0"/>
              <a:t>Click to edit Master title style</a:t>
            </a:r>
            <a:endParaRPr lang="en-NZ"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2000">
                <a:latin typeface="Tahoma" panose="020B0604030504040204" pitchFamily="34" charset="0"/>
                <a:ea typeface="Tahoma" panose="020B0604030504040204" pitchFamily="34" charset="0"/>
                <a:cs typeface="Tahoma" panose="020B0604030504040204" pitchFamily="34" charset="0"/>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smtClean="0"/>
              <a:t>Click to edit Master subtitle style</a:t>
            </a:r>
            <a:endParaRPr lang="en-NZ" dirty="0"/>
          </a:p>
        </p:txBody>
      </p:sp>
      <p:sp>
        <p:nvSpPr>
          <p:cNvPr id="4" name="Slide Number Placeholder 8"/>
          <p:cNvSpPr>
            <a:spLocks noGrp="1"/>
          </p:cNvSpPr>
          <p:nvPr>
            <p:ph type="sldNum" sz="quarter" idx="10"/>
          </p:nvPr>
        </p:nvSpPr>
        <p:spPr/>
        <p:txBody>
          <a:bodyPr/>
          <a:lstStyle>
            <a:lvl1pPr>
              <a:defRPr/>
            </a:lvl1pPr>
          </a:lstStyle>
          <a:p>
            <a:pPr>
              <a:defRPr/>
            </a:pPr>
            <a:fld id="{EE7A4DD4-B771-47AC-8DC6-6F9E3849D5AB}" type="slidenum">
              <a:rPr lang="en-NZ"/>
              <a:pPr>
                <a:defRPr/>
              </a:pPr>
              <a:t>‹#›</a:t>
            </a:fld>
            <a:endParaRPr lang="en-NZ"/>
          </a:p>
        </p:txBody>
      </p:sp>
    </p:spTree>
    <p:extLst>
      <p:ext uri="{BB962C8B-B14F-4D97-AF65-F5344CB8AC3E}">
        <p14:creationId xmlns:p14="http://schemas.microsoft.com/office/powerpoint/2010/main" val="991106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ront page">
    <p:spTree>
      <p:nvGrpSpPr>
        <p:cNvPr id="1" name=""/>
        <p:cNvGrpSpPr/>
        <p:nvPr/>
      </p:nvGrpSpPr>
      <p:grpSpPr>
        <a:xfrm>
          <a:off x="0" y="0"/>
          <a:ext cx="0" cy="0"/>
          <a:chOff x="0" y="0"/>
          <a:chExt cx="0" cy="0"/>
        </a:xfrm>
      </p:grpSpPr>
      <p:sp>
        <p:nvSpPr>
          <p:cNvPr id="3" name="Rectangle 2"/>
          <p:cNvSpPr/>
          <p:nvPr/>
        </p:nvSpPr>
        <p:spPr>
          <a:xfrm>
            <a:off x="465138" y="2758282"/>
            <a:ext cx="8128000" cy="56885"/>
          </a:xfrm>
          <a:prstGeom prst="rect">
            <a:avLst/>
          </a:prstGeom>
          <a:solidFill>
            <a:srgbClr val="589199"/>
          </a:solidFill>
          <a:ln>
            <a:solidFill>
              <a:srgbClr val="589199"/>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anchor="ctr"/>
          <a:lstStyle/>
          <a:p>
            <a:pPr algn="ctr">
              <a:defRPr/>
            </a:pPr>
            <a:endParaRPr lang="en-NZ"/>
          </a:p>
        </p:txBody>
      </p:sp>
      <p:sp>
        <p:nvSpPr>
          <p:cNvPr id="4" name="Subtitle 2"/>
          <p:cNvSpPr txBox="1">
            <a:spLocks/>
          </p:cNvSpPr>
          <p:nvPr/>
        </p:nvSpPr>
        <p:spPr bwMode="auto">
          <a:xfrm>
            <a:off x="3067050" y="4599782"/>
            <a:ext cx="838200" cy="28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lstStyle>
            <a:lvl1pPr marL="0" indent="0" algn="l" rtl="0" eaLnBrk="0" fontAlgn="base" hangingPunct="0">
              <a:lnSpc>
                <a:spcPct val="90000"/>
              </a:lnSpc>
              <a:spcBef>
                <a:spcPts val="1000"/>
              </a:spcBef>
              <a:spcAft>
                <a:spcPct val="0"/>
              </a:spcAft>
              <a:buClr>
                <a:srgbClr val="589199"/>
              </a:buClr>
              <a:buFont typeface="Arial" panose="020B0604020202020204" pitchFamily="34" charset="0"/>
              <a:buNone/>
              <a:defRPr sz="1400" kern="1200">
                <a:solidFill>
                  <a:srgbClr val="589199"/>
                </a:solidFill>
                <a:latin typeface="+mn-lt"/>
                <a:ea typeface="+mn-ea"/>
                <a:cs typeface="+mn-cs"/>
              </a:defRPr>
            </a:lvl1pPr>
            <a:lvl2pPr marL="457200" indent="0" algn="ctr" rtl="0" eaLnBrk="0" fontAlgn="base" hangingPunct="0">
              <a:lnSpc>
                <a:spcPct val="90000"/>
              </a:lnSpc>
              <a:spcBef>
                <a:spcPts val="500"/>
              </a:spcBef>
              <a:spcAft>
                <a:spcPct val="0"/>
              </a:spcAft>
              <a:buClr>
                <a:srgbClr val="589199"/>
              </a:buClr>
              <a:buFont typeface="Courier New" panose="02070309020205020404" pitchFamily="49"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Clr>
                <a:srgbClr val="589199"/>
              </a:buClr>
              <a:buFont typeface="Calibri" panose="020F050202020403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1000" spc="62" dirty="0" smtClean="0"/>
              <a:t>AUTHOR</a:t>
            </a:r>
            <a:r>
              <a:rPr lang="en-US" sz="875" dirty="0" smtClean="0"/>
              <a:t>:</a:t>
            </a:r>
            <a:endParaRPr lang="en-NZ" sz="875" dirty="0"/>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8950" y="4422511"/>
            <a:ext cx="2266950" cy="121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bwMode="auto">
          <a:xfrm>
            <a:off x="565150" y="4599782"/>
            <a:ext cx="838200" cy="28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lstStyle>
            <a:lvl1pPr marL="0" indent="0" algn="l" rtl="0" eaLnBrk="0" fontAlgn="base" hangingPunct="0">
              <a:lnSpc>
                <a:spcPct val="90000"/>
              </a:lnSpc>
              <a:spcBef>
                <a:spcPts val="1000"/>
              </a:spcBef>
              <a:spcAft>
                <a:spcPct val="0"/>
              </a:spcAft>
              <a:buClr>
                <a:srgbClr val="589199"/>
              </a:buClr>
              <a:buFont typeface="Arial" panose="020B0604020202020204" pitchFamily="34" charset="0"/>
              <a:buNone/>
              <a:defRPr sz="1400" kern="1200">
                <a:solidFill>
                  <a:srgbClr val="589199"/>
                </a:solidFill>
                <a:latin typeface="+mn-lt"/>
                <a:ea typeface="+mn-ea"/>
                <a:cs typeface="+mn-cs"/>
              </a:defRPr>
            </a:lvl1pPr>
            <a:lvl2pPr marL="457200" indent="0" algn="ctr" rtl="0" eaLnBrk="0" fontAlgn="base" hangingPunct="0">
              <a:lnSpc>
                <a:spcPct val="90000"/>
              </a:lnSpc>
              <a:spcBef>
                <a:spcPts val="500"/>
              </a:spcBef>
              <a:spcAft>
                <a:spcPct val="0"/>
              </a:spcAft>
              <a:buClr>
                <a:srgbClr val="589199"/>
              </a:buClr>
              <a:buFont typeface="Courier New" panose="02070309020205020404" pitchFamily="49"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Clr>
                <a:srgbClr val="589199"/>
              </a:buClr>
              <a:buFont typeface="Calibri" panose="020F050202020403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1000" spc="62" dirty="0" smtClean="0"/>
              <a:t>DATE</a:t>
            </a:r>
            <a:r>
              <a:rPr lang="en-US" sz="1000" dirty="0" smtClean="0"/>
              <a:t>:</a:t>
            </a:r>
            <a:endParaRPr lang="en-NZ" sz="1000" dirty="0"/>
          </a:p>
        </p:txBody>
      </p:sp>
      <p:cxnSp>
        <p:nvCxnSpPr>
          <p:cNvPr id="7" name="Straight Connector 6"/>
          <p:cNvCxnSpPr/>
          <p:nvPr/>
        </p:nvCxnSpPr>
        <p:spPr>
          <a:xfrm>
            <a:off x="533400" y="4459553"/>
            <a:ext cx="6350" cy="1263385"/>
          </a:xfrm>
          <a:prstGeom prst="line">
            <a:avLst/>
          </a:prstGeom>
          <a:ln w="3175">
            <a:solidFill>
              <a:srgbClr val="58919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27363" y="4451615"/>
            <a:ext cx="6350" cy="1263385"/>
          </a:xfrm>
          <a:prstGeom prst="line">
            <a:avLst/>
          </a:prstGeom>
          <a:ln w="3175">
            <a:solidFill>
              <a:srgbClr val="589199"/>
            </a:solidFill>
          </a:ln>
        </p:spPr>
        <p:style>
          <a:lnRef idx="1">
            <a:schemeClr val="accent1"/>
          </a:lnRef>
          <a:fillRef idx="0">
            <a:schemeClr val="accent1"/>
          </a:fillRef>
          <a:effectRef idx="0">
            <a:schemeClr val="accent1"/>
          </a:effectRef>
          <a:fontRef idx="minor">
            <a:schemeClr val="tx1"/>
          </a:fontRef>
        </p:style>
      </p:cxnSp>
      <p:pic>
        <p:nvPicPr>
          <p:cNvPr id="9" name="Picture 11"/>
          <p:cNvPicPr>
            <a:picLocks noChangeAspect="1"/>
          </p:cNvPicPr>
          <p:nvPr/>
        </p:nvPicPr>
        <p:blipFill>
          <a:blip r:embed="rId3" cstate="print">
            <a:extLst>
              <a:ext uri="{28A0092B-C50C-407E-A947-70E740481C1C}">
                <a14:useLocalDpi xmlns:a14="http://schemas.microsoft.com/office/drawing/2010/main" val="0"/>
              </a:ext>
            </a:extLst>
          </a:blip>
          <a:srcRect t="500" r="381" b="7671"/>
          <a:stretch>
            <a:fillRect/>
          </a:stretch>
        </p:blipFill>
        <p:spPr bwMode="auto">
          <a:xfrm>
            <a:off x="0" y="0"/>
            <a:ext cx="9144000"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6186" y="3035434"/>
            <a:ext cx="6858000" cy="605234"/>
          </a:xfrm>
        </p:spPr>
        <p:txBody>
          <a:bodyPr anchor="t"/>
          <a:lstStyle>
            <a:lvl1pPr algn="l">
              <a:spcBef>
                <a:spcPts val="532"/>
              </a:spcBef>
              <a:spcAft>
                <a:spcPts val="707"/>
              </a:spcAft>
              <a:defRPr sz="2292" kern="4000" cap="all" spc="33" baseline="0">
                <a:solidFill>
                  <a:srgbClr val="589199"/>
                </a:solidFill>
              </a:defRPr>
            </a:lvl1pPr>
          </a:lstStyle>
          <a:p>
            <a:r>
              <a:rPr lang="en-US" dirty="0" smtClean="0"/>
              <a:t>Click to edit Master title style</a:t>
            </a:r>
            <a:endParaRPr lang="en-NZ" dirty="0"/>
          </a:p>
        </p:txBody>
      </p:sp>
    </p:spTree>
    <p:extLst>
      <p:ext uri="{BB962C8B-B14F-4D97-AF65-F5344CB8AC3E}">
        <p14:creationId xmlns:p14="http://schemas.microsoft.com/office/powerpoint/2010/main" val="130930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spcAft>
                <a:spcPts val="125"/>
              </a:spcAft>
              <a:defRPr kern="4000" spc="62" baseline="0">
                <a:solidFill>
                  <a:srgbClr val="589199"/>
                </a:solidFill>
              </a:defRPr>
            </a:lvl1pPr>
          </a:lstStyle>
          <a:p>
            <a:r>
              <a:rPr lang="en-US" dirty="0" smtClean="0"/>
              <a:t>Click to edit Master title style</a:t>
            </a:r>
            <a:endParaRPr lang="en-NZ" dirty="0"/>
          </a:p>
        </p:txBody>
      </p:sp>
      <p:sp>
        <p:nvSpPr>
          <p:cNvPr id="3" name="Content Placeholder 2"/>
          <p:cNvSpPr>
            <a:spLocks noGrp="1"/>
          </p:cNvSpPr>
          <p:nvPr>
            <p:ph idx="1"/>
          </p:nvPr>
        </p:nvSpPr>
        <p:spPr/>
        <p:txBody>
          <a:bodyPr/>
          <a:lstStyle>
            <a:lvl1pPr>
              <a:spcAft>
                <a:spcPts val="625"/>
              </a:spcAft>
              <a:defRPr/>
            </a:lvl1pPr>
            <a:lvl2pPr>
              <a:spcAft>
                <a:spcPts val="312"/>
              </a:spcAft>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4"/>
          <p:cNvSpPr>
            <a:spLocks noGrp="1"/>
          </p:cNvSpPr>
          <p:nvPr>
            <p:ph type="sldNum" sz="quarter" idx="10"/>
          </p:nvPr>
        </p:nvSpPr>
        <p:spPr/>
        <p:txBody>
          <a:bodyPr/>
          <a:lstStyle>
            <a:lvl1pPr>
              <a:defRPr/>
            </a:lvl1pPr>
          </a:lstStyle>
          <a:p>
            <a:pPr>
              <a:defRPr/>
            </a:pPr>
            <a:fld id="{9E6F3D6B-8C91-443B-9583-653D10C6345D}" type="slidenum">
              <a:rPr lang="en-NZ"/>
              <a:pPr>
                <a:defRPr/>
              </a:pPr>
              <a:t>‹#›</a:t>
            </a:fld>
            <a:endParaRPr lang="en-NZ"/>
          </a:p>
        </p:txBody>
      </p:sp>
      <p:sp>
        <p:nvSpPr>
          <p:cNvPr id="5" name="Footer Placeholder 2"/>
          <p:cNvSpPr>
            <a:spLocks noGrp="1"/>
          </p:cNvSpPr>
          <p:nvPr>
            <p:ph type="ftr" sz="quarter" idx="11"/>
          </p:nvPr>
        </p:nvSpPr>
        <p:spPr/>
        <p:txBody>
          <a:bodyPr/>
          <a:lstStyle>
            <a:lvl1pPr>
              <a:defRPr/>
            </a:lvl1pPr>
          </a:lstStyle>
          <a:p>
            <a:pPr>
              <a:defRPr/>
            </a:pPr>
            <a:r>
              <a:rPr lang="en-NZ"/>
              <a:t>Gas Industry Co</a:t>
            </a:r>
            <a:endParaRPr lang="en-NZ" dirty="0"/>
          </a:p>
        </p:txBody>
      </p:sp>
    </p:spTree>
    <p:extLst>
      <p:ext uri="{BB962C8B-B14F-4D97-AF65-F5344CB8AC3E}">
        <p14:creationId xmlns:p14="http://schemas.microsoft.com/office/powerpoint/2010/main" val="235215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Slide (Heading of New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3"/>
            <a:ext cx="7886700" cy="2377281"/>
          </a:xfrm>
        </p:spPr>
        <p:txBody>
          <a:bodyPr anchor="b"/>
          <a:lstStyle>
            <a:lvl1pPr>
              <a:defRPr sz="2333"/>
            </a:lvl1pPr>
          </a:lstStyle>
          <a:p>
            <a:r>
              <a:rPr lang="en-US" dirty="0" smtClean="0"/>
              <a:t>Click to edit Master title style</a:t>
            </a:r>
            <a:endParaRPr lang="en-NZ" dirty="0"/>
          </a:p>
        </p:txBody>
      </p:sp>
      <p:sp>
        <p:nvSpPr>
          <p:cNvPr id="3" name="Text Placeholder 2"/>
          <p:cNvSpPr>
            <a:spLocks noGrp="1"/>
          </p:cNvSpPr>
          <p:nvPr>
            <p:ph type="body" idx="1"/>
          </p:nvPr>
        </p:nvSpPr>
        <p:spPr>
          <a:xfrm>
            <a:off x="623888" y="3824554"/>
            <a:ext cx="7886700" cy="1250156"/>
          </a:xfrm>
        </p:spPr>
        <p:txBody>
          <a:bodyPr/>
          <a:lstStyle>
            <a:lvl1pPr marL="0" indent="0">
              <a:buNone/>
              <a:defRPr sz="1500">
                <a:solidFill>
                  <a:schemeClr val="tx1">
                    <a:tint val="75000"/>
                  </a:schemeClr>
                </a:solidFill>
              </a:defRPr>
            </a:lvl1pPr>
            <a:lvl2pPr marL="285739" indent="0">
              <a:buNone/>
              <a:defRPr sz="1250">
                <a:solidFill>
                  <a:schemeClr val="tx1">
                    <a:tint val="75000"/>
                  </a:schemeClr>
                </a:solidFill>
              </a:defRPr>
            </a:lvl2pPr>
            <a:lvl3pPr marL="571477" indent="0">
              <a:buNone/>
              <a:defRPr sz="1125">
                <a:solidFill>
                  <a:schemeClr val="tx1">
                    <a:tint val="75000"/>
                  </a:schemeClr>
                </a:solidFill>
              </a:defRPr>
            </a:lvl3pPr>
            <a:lvl4pPr marL="857216" indent="0">
              <a:buNone/>
              <a:defRPr sz="1000">
                <a:solidFill>
                  <a:schemeClr val="tx1">
                    <a:tint val="75000"/>
                  </a:schemeClr>
                </a:solidFill>
              </a:defRPr>
            </a:lvl4pPr>
            <a:lvl5pPr marL="1142954" indent="0">
              <a:buNone/>
              <a:defRPr sz="1000">
                <a:solidFill>
                  <a:schemeClr val="tx1">
                    <a:tint val="75000"/>
                  </a:schemeClr>
                </a:solidFill>
              </a:defRPr>
            </a:lvl5pPr>
            <a:lvl6pPr marL="1428693" indent="0">
              <a:buNone/>
              <a:defRPr sz="1000">
                <a:solidFill>
                  <a:schemeClr val="tx1">
                    <a:tint val="75000"/>
                  </a:schemeClr>
                </a:solidFill>
              </a:defRPr>
            </a:lvl6pPr>
            <a:lvl7pPr marL="1714431" indent="0">
              <a:buNone/>
              <a:defRPr sz="1000">
                <a:solidFill>
                  <a:schemeClr val="tx1">
                    <a:tint val="75000"/>
                  </a:schemeClr>
                </a:solidFill>
              </a:defRPr>
            </a:lvl7pPr>
            <a:lvl8pPr marL="2000170" indent="0">
              <a:buNone/>
              <a:defRPr sz="1000">
                <a:solidFill>
                  <a:schemeClr val="tx1">
                    <a:tint val="75000"/>
                  </a:schemeClr>
                </a:solidFill>
              </a:defRPr>
            </a:lvl8pPr>
            <a:lvl9pPr marL="2285909" indent="0">
              <a:buNone/>
              <a:defRPr sz="1000">
                <a:solidFill>
                  <a:schemeClr val="tx1">
                    <a:tint val="75000"/>
                  </a:schemeClr>
                </a:solidFill>
              </a:defRPr>
            </a:lvl9pPr>
          </a:lstStyle>
          <a:p>
            <a:pPr lvl="0"/>
            <a:r>
              <a:rPr lang="en-US" smtClean="0"/>
              <a:t>Click to edit Master text styles</a:t>
            </a:r>
          </a:p>
        </p:txBody>
      </p:sp>
      <p:sp>
        <p:nvSpPr>
          <p:cNvPr id="4" name="Slide Number Placeholder 14"/>
          <p:cNvSpPr>
            <a:spLocks noGrp="1"/>
          </p:cNvSpPr>
          <p:nvPr>
            <p:ph type="sldNum" sz="quarter" idx="10"/>
          </p:nvPr>
        </p:nvSpPr>
        <p:spPr/>
        <p:txBody>
          <a:bodyPr/>
          <a:lstStyle>
            <a:lvl1pPr>
              <a:defRPr/>
            </a:lvl1pPr>
          </a:lstStyle>
          <a:p>
            <a:pPr>
              <a:defRPr/>
            </a:pPr>
            <a:fld id="{9A8D4390-C6C1-4586-84F4-4F81BF200712}" type="slidenum">
              <a:rPr lang="en-NZ"/>
              <a:pPr>
                <a:defRPr/>
              </a:pPr>
              <a:t>‹#›</a:t>
            </a:fld>
            <a:endParaRPr lang="en-NZ"/>
          </a:p>
        </p:txBody>
      </p:sp>
      <p:sp>
        <p:nvSpPr>
          <p:cNvPr id="5" name="Footer Placeholder 2"/>
          <p:cNvSpPr>
            <a:spLocks noGrp="1"/>
          </p:cNvSpPr>
          <p:nvPr>
            <p:ph type="ftr" sz="quarter" idx="11"/>
          </p:nvPr>
        </p:nvSpPr>
        <p:spPr/>
        <p:txBody>
          <a:bodyPr/>
          <a:lstStyle>
            <a:lvl1pPr>
              <a:defRPr/>
            </a:lvl1pPr>
          </a:lstStyle>
          <a:p>
            <a:pPr>
              <a:defRPr/>
            </a:pPr>
            <a:r>
              <a:rPr lang="en-NZ"/>
              <a:t>Gas Industry Co</a:t>
            </a:r>
            <a:endParaRPr lang="en-NZ" dirty="0"/>
          </a:p>
        </p:txBody>
      </p:sp>
    </p:spTree>
    <p:extLst>
      <p:ext uri="{BB962C8B-B14F-4D97-AF65-F5344CB8AC3E}">
        <p14:creationId xmlns:p14="http://schemas.microsoft.com/office/powerpoint/2010/main" val="1869710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Side by Si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NZ" dirty="0"/>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14"/>
          <p:cNvSpPr>
            <a:spLocks noGrp="1"/>
          </p:cNvSpPr>
          <p:nvPr>
            <p:ph type="sldNum" sz="quarter" idx="10"/>
          </p:nvPr>
        </p:nvSpPr>
        <p:spPr/>
        <p:txBody>
          <a:bodyPr/>
          <a:lstStyle>
            <a:lvl1pPr>
              <a:defRPr/>
            </a:lvl1pPr>
          </a:lstStyle>
          <a:p>
            <a:pPr>
              <a:defRPr/>
            </a:pPr>
            <a:fld id="{D866D4AA-0EA6-4248-BF16-A0E3ECEE1D04}" type="slidenum">
              <a:rPr lang="en-NZ"/>
              <a:pPr>
                <a:defRPr/>
              </a:pPr>
              <a:t>‹#›</a:t>
            </a:fld>
            <a:endParaRPr lang="en-NZ"/>
          </a:p>
        </p:txBody>
      </p:sp>
      <p:sp>
        <p:nvSpPr>
          <p:cNvPr id="6" name="Footer Placeholder 2"/>
          <p:cNvSpPr>
            <a:spLocks noGrp="1"/>
          </p:cNvSpPr>
          <p:nvPr>
            <p:ph type="ftr" sz="quarter" idx="11"/>
          </p:nvPr>
        </p:nvSpPr>
        <p:spPr/>
        <p:txBody>
          <a:bodyPr/>
          <a:lstStyle>
            <a:lvl1pPr>
              <a:defRPr/>
            </a:lvl1pPr>
          </a:lstStyle>
          <a:p>
            <a:pPr>
              <a:defRPr/>
            </a:pPr>
            <a:r>
              <a:rPr lang="en-NZ"/>
              <a:t>Gas Industry Co</a:t>
            </a:r>
            <a:endParaRPr lang="en-NZ" dirty="0"/>
          </a:p>
        </p:txBody>
      </p:sp>
    </p:spTree>
    <p:extLst>
      <p:ext uri="{BB962C8B-B14F-4D97-AF65-F5344CB8AC3E}">
        <p14:creationId xmlns:p14="http://schemas.microsoft.com/office/powerpoint/2010/main" val="81536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NZ" dirty="0"/>
          </a:p>
        </p:txBody>
      </p:sp>
      <p:sp>
        <p:nvSpPr>
          <p:cNvPr id="6" name="Text Placeholder 5"/>
          <p:cNvSpPr>
            <a:spLocks noGrp="1"/>
          </p:cNvSpPr>
          <p:nvPr>
            <p:ph type="body" sz="quarter" idx="10"/>
          </p:nvPr>
        </p:nvSpPr>
        <p:spPr>
          <a:xfrm>
            <a:off x="628651" y="1539875"/>
            <a:ext cx="7886700" cy="35956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Slide Number Placeholder 14"/>
          <p:cNvSpPr>
            <a:spLocks noGrp="1"/>
          </p:cNvSpPr>
          <p:nvPr>
            <p:ph type="sldNum" sz="quarter" idx="11"/>
          </p:nvPr>
        </p:nvSpPr>
        <p:spPr/>
        <p:txBody>
          <a:bodyPr/>
          <a:lstStyle>
            <a:lvl1pPr>
              <a:defRPr/>
            </a:lvl1pPr>
          </a:lstStyle>
          <a:p>
            <a:pPr>
              <a:defRPr/>
            </a:pPr>
            <a:fld id="{3C932729-909D-4581-8621-AFA9521E230A}" type="slidenum">
              <a:rPr lang="en-NZ"/>
              <a:pPr>
                <a:defRPr/>
              </a:pPr>
              <a:t>‹#›</a:t>
            </a:fld>
            <a:endParaRPr lang="en-NZ"/>
          </a:p>
        </p:txBody>
      </p:sp>
      <p:sp>
        <p:nvSpPr>
          <p:cNvPr id="5" name="Footer Placeholder 2"/>
          <p:cNvSpPr>
            <a:spLocks noGrp="1"/>
          </p:cNvSpPr>
          <p:nvPr>
            <p:ph type="ftr" sz="quarter" idx="12"/>
          </p:nvPr>
        </p:nvSpPr>
        <p:spPr/>
        <p:txBody>
          <a:bodyPr/>
          <a:lstStyle>
            <a:lvl1pPr>
              <a:defRPr/>
            </a:lvl1pPr>
          </a:lstStyle>
          <a:p>
            <a:pPr>
              <a:defRPr/>
            </a:pPr>
            <a:r>
              <a:rPr lang="en-NZ"/>
              <a:t>Gas Industry Co</a:t>
            </a:r>
            <a:endParaRPr lang="en-NZ" dirty="0"/>
          </a:p>
        </p:txBody>
      </p:sp>
    </p:spTree>
    <p:extLst>
      <p:ext uri="{BB962C8B-B14F-4D97-AF65-F5344CB8AC3E}">
        <p14:creationId xmlns:p14="http://schemas.microsoft.com/office/powerpoint/2010/main" val="4096025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Slide Number Placeholder 14"/>
          <p:cNvSpPr>
            <a:spLocks noGrp="1"/>
          </p:cNvSpPr>
          <p:nvPr>
            <p:ph type="sldNum" sz="quarter" idx="10"/>
          </p:nvPr>
        </p:nvSpPr>
        <p:spPr/>
        <p:txBody>
          <a:bodyPr/>
          <a:lstStyle>
            <a:lvl1pPr>
              <a:defRPr/>
            </a:lvl1pPr>
          </a:lstStyle>
          <a:p>
            <a:pPr>
              <a:defRPr/>
            </a:pPr>
            <a:fld id="{6501E11B-DF4D-4D45-8446-9F491678D9B3}" type="slidenum">
              <a:rPr lang="en-NZ"/>
              <a:pPr>
                <a:defRPr/>
              </a:pPr>
              <a:t>‹#›</a:t>
            </a:fld>
            <a:endParaRPr lang="en-NZ"/>
          </a:p>
        </p:txBody>
      </p:sp>
      <p:sp>
        <p:nvSpPr>
          <p:cNvPr id="3" name="Footer Placeholder 2"/>
          <p:cNvSpPr>
            <a:spLocks noGrp="1"/>
          </p:cNvSpPr>
          <p:nvPr>
            <p:ph type="ftr" sz="quarter" idx="11"/>
          </p:nvPr>
        </p:nvSpPr>
        <p:spPr/>
        <p:txBody>
          <a:bodyPr/>
          <a:lstStyle>
            <a:lvl1pPr>
              <a:defRPr/>
            </a:lvl1pPr>
          </a:lstStyle>
          <a:p>
            <a:pPr>
              <a:defRPr/>
            </a:pPr>
            <a:r>
              <a:rPr lang="en-NZ"/>
              <a:t>Gas Industry Co</a:t>
            </a:r>
            <a:endParaRPr lang="en-NZ" dirty="0"/>
          </a:p>
        </p:txBody>
      </p:sp>
    </p:spTree>
    <p:extLst>
      <p:ext uri="{BB962C8B-B14F-4D97-AF65-F5344CB8AC3E}">
        <p14:creationId xmlns:p14="http://schemas.microsoft.com/office/powerpoint/2010/main" val="2884021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smtClean="0"/>
              <a:t>Click to edit Master title style</a:t>
            </a:r>
            <a:endParaRPr lang="en-NZ" dirty="0"/>
          </a:p>
        </p:txBody>
      </p:sp>
      <p:sp>
        <p:nvSpPr>
          <p:cNvPr id="7" name="Table Placeholder 6"/>
          <p:cNvSpPr>
            <a:spLocks noGrp="1"/>
          </p:cNvSpPr>
          <p:nvPr>
            <p:ph type="tbl" sz="quarter" idx="13"/>
          </p:nvPr>
        </p:nvSpPr>
        <p:spPr>
          <a:xfrm>
            <a:off x="628650" y="1693333"/>
            <a:ext cx="7886700" cy="3386667"/>
          </a:xfrm>
        </p:spPr>
        <p:txBody>
          <a:bodyPr rtlCol="0">
            <a:normAutofit/>
          </a:bodyPr>
          <a:lstStyle/>
          <a:p>
            <a:pPr lvl="0"/>
            <a:r>
              <a:rPr lang="en-US" noProof="0" smtClean="0"/>
              <a:t>Click icon to add table</a:t>
            </a:r>
            <a:endParaRPr lang="en-NZ" noProof="0" smtClean="0"/>
          </a:p>
        </p:txBody>
      </p:sp>
      <p:sp>
        <p:nvSpPr>
          <p:cNvPr id="4" name="Slide Number Placeholder 14"/>
          <p:cNvSpPr>
            <a:spLocks noGrp="1"/>
          </p:cNvSpPr>
          <p:nvPr>
            <p:ph type="sldNum" sz="quarter" idx="14"/>
          </p:nvPr>
        </p:nvSpPr>
        <p:spPr/>
        <p:txBody>
          <a:bodyPr/>
          <a:lstStyle>
            <a:lvl1pPr>
              <a:defRPr/>
            </a:lvl1pPr>
          </a:lstStyle>
          <a:p>
            <a:pPr>
              <a:defRPr/>
            </a:pPr>
            <a:fld id="{A7DD7264-69C8-4F36-9F47-ECC219F0FF89}" type="slidenum">
              <a:rPr lang="en-NZ"/>
              <a:pPr>
                <a:defRPr/>
              </a:pPr>
              <a:t>‹#›</a:t>
            </a:fld>
            <a:endParaRPr lang="en-NZ"/>
          </a:p>
        </p:txBody>
      </p:sp>
      <p:sp>
        <p:nvSpPr>
          <p:cNvPr id="5" name="Footer Placeholder 2"/>
          <p:cNvSpPr>
            <a:spLocks noGrp="1"/>
          </p:cNvSpPr>
          <p:nvPr>
            <p:ph type="ftr" sz="quarter" idx="15"/>
          </p:nvPr>
        </p:nvSpPr>
        <p:spPr/>
        <p:txBody>
          <a:bodyPr/>
          <a:lstStyle>
            <a:lvl1pPr>
              <a:defRPr/>
            </a:lvl1pPr>
          </a:lstStyle>
          <a:p>
            <a:pPr>
              <a:defRPr/>
            </a:pPr>
            <a:r>
              <a:rPr lang="en-NZ"/>
              <a:t>Gas Industry Co</a:t>
            </a:r>
            <a:endParaRPr lang="en-NZ" dirty="0"/>
          </a:p>
        </p:txBody>
      </p:sp>
    </p:spTree>
    <p:extLst>
      <p:ext uri="{BB962C8B-B14F-4D97-AF65-F5344CB8AC3E}">
        <p14:creationId xmlns:p14="http://schemas.microsoft.com/office/powerpoint/2010/main" val="1210206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7" name="Picture Placeholder 6"/>
          <p:cNvSpPr>
            <a:spLocks noGrp="1"/>
          </p:cNvSpPr>
          <p:nvPr>
            <p:ph type="pic" sz="quarter" idx="13"/>
          </p:nvPr>
        </p:nvSpPr>
        <p:spPr>
          <a:xfrm>
            <a:off x="628650" y="1644386"/>
            <a:ext cx="7886700" cy="3196167"/>
          </a:xfrm>
        </p:spPr>
        <p:txBody>
          <a:bodyPr rtlCol="0">
            <a:normAutofit/>
          </a:bodyPr>
          <a:lstStyle/>
          <a:p>
            <a:pPr lvl="0"/>
            <a:r>
              <a:rPr lang="en-US" noProof="0" smtClean="0"/>
              <a:t>Click icon to add picture</a:t>
            </a:r>
            <a:endParaRPr lang="en-NZ" noProof="0" smtClean="0"/>
          </a:p>
        </p:txBody>
      </p:sp>
      <p:sp>
        <p:nvSpPr>
          <p:cNvPr id="4" name="Slide Number Placeholder 14"/>
          <p:cNvSpPr>
            <a:spLocks noGrp="1"/>
          </p:cNvSpPr>
          <p:nvPr>
            <p:ph type="sldNum" sz="quarter" idx="14"/>
          </p:nvPr>
        </p:nvSpPr>
        <p:spPr/>
        <p:txBody>
          <a:bodyPr/>
          <a:lstStyle>
            <a:lvl1pPr>
              <a:defRPr/>
            </a:lvl1pPr>
          </a:lstStyle>
          <a:p>
            <a:pPr>
              <a:defRPr/>
            </a:pPr>
            <a:fld id="{1A3D158D-D559-4603-8DA9-EF4A5D18B79A}" type="slidenum">
              <a:rPr lang="en-NZ"/>
              <a:pPr>
                <a:defRPr/>
              </a:pPr>
              <a:t>‹#›</a:t>
            </a:fld>
            <a:endParaRPr lang="en-NZ"/>
          </a:p>
        </p:txBody>
      </p:sp>
      <p:sp>
        <p:nvSpPr>
          <p:cNvPr id="5" name="Footer Placeholder 2"/>
          <p:cNvSpPr>
            <a:spLocks noGrp="1"/>
          </p:cNvSpPr>
          <p:nvPr>
            <p:ph type="ftr" sz="quarter" idx="15"/>
          </p:nvPr>
        </p:nvSpPr>
        <p:spPr/>
        <p:txBody>
          <a:bodyPr/>
          <a:lstStyle>
            <a:lvl1pPr>
              <a:defRPr/>
            </a:lvl1pPr>
          </a:lstStyle>
          <a:p>
            <a:pPr>
              <a:defRPr/>
            </a:pPr>
            <a:r>
              <a:rPr lang="en-NZ"/>
              <a:t>Gas Industry Co</a:t>
            </a:r>
            <a:endParaRPr lang="en-NZ" dirty="0"/>
          </a:p>
        </p:txBody>
      </p:sp>
    </p:spTree>
    <p:extLst>
      <p:ext uri="{BB962C8B-B14F-4D97-AF65-F5344CB8AC3E}">
        <p14:creationId xmlns:p14="http://schemas.microsoft.com/office/powerpoint/2010/main" val="2932388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rt Layou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NZ" dirty="0"/>
          </a:p>
        </p:txBody>
      </p:sp>
      <p:sp>
        <p:nvSpPr>
          <p:cNvPr id="7" name="Chart Placeholder 6"/>
          <p:cNvSpPr>
            <a:spLocks noGrp="1"/>
          </p:cNvSpPr>
          <p:nvPr>
            <p:ph type="chart" sz="quarter" idx="13"/>
          </p:nvPr>
        </p:nvSpPr>
        <p:spPr>
          <a:xfrm>
            <a:off x="628650" y="1657615"/>
            <a:ext cx="7886700" cy="3401218"/>
          </a:xfrm>
        </p:spPr>
        <p:txBody>
          <a:bodyPr rtlCol="0">
            <a:normAutofit/>
          </a:bodyPr>
          <a:lstStyle/>
          <a:p>
            <a:pPr lvl="0"/>
            <a:r>
              <a:rPr lang="en-US" noProof="0" smtClean="0"/>
              <a:t>Click icon to add chart</a:t>
            </a:r>
            <a:endParaRPr lang="en-NZ" noProof="0" smtClean="0"/>
          </a:p>
        </p:txBody>
      </p:sp>
      <p:sp>
        <p:nvSpPr>
          <p:cNvPr id="4" name="Slide Number Placeholder 14"/>
          <p:cNvSpPr>
            <a:spLocks noGrp="1"/>
          </p:cNvSpPr>
          <p:nvPr>
            <p:ph type="sldNum" sz="quarter" idx="14"/>
          </p:nvPr>
        </p:nvSpPr>
        <p:spPr/>
        <p:txBody>
          <a:bodyPr/>
          <a:lstStyle>
            <a:lvl1pPr>
              <a:defRPr/>
            </a:lvl1pPr>
          </a:lstStyle>
          <a:p>
            <a:pPr>
              <a:defRPr/>
            </a:pPr>
            <a:fld id="{A44B5B9A-9522-4E3A-87AD-430136BC3772}" type="slidenum">
              <a:rPr lang="en-NZ"/>
              <a:pPr>
                <a:defRPr/>
              </a:pPr>
              <a:t>‹#›</a:t>
            </a:fld>
            <a:endParaRPr lang="en-NZ"/>
          </a:p>
        </p:txBody>
      </p:sp>
      <p:sp>
        <p:nvSpPr>
          <p:cNvPr id="5" name="Footer Placeholder 2"/>
          <p:cNvSpPr>
            <a:spLocks noGrp="1"/>
          </p:cNvSpPr>
          <p:nvPr>
            <p:ph type="ftr" sz="quarter" idx="15"/>
          </p:nvPr>
        </p:nvSpPr>
        <p:spPr/>
        <p:txBody>
          <a:bodyPr/>
          <a:lstStyle>
            <a:lvl1pPr>
              <a:defRPr/>
            </a:lvl1pPr>
          </a:lstStyle>
          <a:p>
            <a:pPr>
              <a:defRPr/>
            </a:pPr>
            <a:r>
              <a:rPr lang="en-NZ"/>
              <a:t>Gas Industry Co</a:t>
            </a:r>
            <a:endParaRPr lang="en-NZ" dirty="0"/>
          </a:p>
        </p:txBody>
      </p:sp>
    </p:spTree>
    <p:extLst>
      <p:ext uri="{BB962C8B-B14F-4D97-AF65-F5344CB8AC3E}">
        <p14:creationId xmlns:p14="http://schemas.microsoft.com/office/powerpoint/2010/main" val="2633330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6" name="Text Placeholder 5"/>
          <p:cNvSpPr>
            <a:spLocks noGrp="1"/>
          </p:cNvSpPr>
          <p:nvPr>
            <p:ph type="body" sz="quarter" idx="10"/>
          </p:nvPr>
        </p:nvSpPr>
        <p:spPr>
          <a:xfrm>
            <a:off x="628651" y="1539875"/>
            <a:ext cx="7886700" cy="359568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4"/>
          <p:cNvSpPr>
            <a:spLocks noGrp="1"/>
          </p:cNvSpPr>
          <p:nvPr>
            <p:ph type="sldNum" sz="quarter" idx="11"/>
          </p:nvPr>
        </p:nvSpPr>
        <p:spPr/>
        <p:txBody>
          <a:bodyPr/>
          <a:lstStyle>
            <a:lvl1pPr>
              <a:defRPr/>
            </a:lvl1pPr>
          </a:lstStyle>
          <a:p>
            <a:pPr>
              <a:defRPr/>
            </a:pPr>
            <a:fld id="{6E739420-96FB-482D-9171-8D5D6CFF931B}" type="slidenum">
              <a:rPr lang="en-NZ"/>
              <a:pPr>
                <a:defRPr/>
              </a:pPr>
              <a:t>‹#›</a:t>
            </a:fld>
            <a:endParaRPr lang="en-NZ"/>
          </a:p>
        </p:txBody>
      </p:sp>
      <p:sp>
        <p:nvSpPr>
          <p:cNvPr id="5" name="Footer Placeholder 2"/>
          <p:cNvSpPr>
            <a:spLocks noGrp="1"/>
          </p:cNvSpPr>
          <p:nvPr>
            <p:ph type="ftr" sz="quarter" idx="12"/>
          </p:nvPr>
        </p:nvSpPr>
        <p:spPr/>
        <p:txBody>
          <a:bodyPr/>
          <a:lstStyle>
            <a:lvl1pPr>
              <a:defRPr/>
            </a:lvl1pPr>
          </a:lstStyle>
          <a:p>
            <a:pPr>
              <a:defRPr/>
            </a:pPr>
            <a:r>
              <a:rPr lang="en-NZ"/>
              <a:t>Gas Industry Co</a:t>
            </a:r>
            <a:endParaRPr lang="en-NZ" dirty="0"/>
          </a:p>
        </p:txBody>
      </p:sp>
    </p:spTree>
    <p:extLst>
      <p:ext uri="{BB962C8B-B14F-4D97-AF65-F5344CB8AC3E}">
        <p14:creationId xmlns:p14="http://schemas.microsoft.com/office/powerpoint/2010/main" val="228634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Slide Number Placeholder 8"/>
          <p:cNvSpPr>
            <a:spLocks noGrp="1"/>
          </p:cNvSpPr>
          <p:nvPr>
            <p:ph type="sldNum" sz="quarter" idx="10"/>
          </p:nvPr>
        </p:nvSpPr>
        <p:spPr/>
        <p:txBody>
          <a:bodyPr/>
          <a:lstStyle>
            <a:lvl1pPr>
              <a:defRPr/>
            </a:lvl1pPr>
          </a:lstStyle>
          <a:p>
            <a:pPr>
              <a:defRPr/>
            </a:pPr>
            <a:fld id="{17D6673F-F1FC-4061-955D-9D8145FAA394}" type="slidenum">
              <a:rPr lang="en-NZ"/>
              <a:pPr>
                <a:defRPr/>
              </a:pPr>
              <a:t>‹#›</a:t>
            </a:fld>
            <a:endParaRPr lang="en-NZ"/>
          </a:p>
        </p:txBody>
      </p:sp>
    </p:spTree>
    <p:extLst>
      <p:ext uri="{BB962C8B-B14F-4D97-AF65-F5344CB8AC3E}">
        <p14:creationId xmlns:p14="http://schemas.microsoft.com/office/powerpoint/2010/main" val="561108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7" name="Table Placeholder 6"/>
          <p:cNvSpPr>
            <a:spLocks noGrp="1"/>
          </p:cNvSpPr>
          <p:nvPr>
            <p:ph type="tbl" sz="quarter" idx="13"/>
          </p:nvPr>
        </p:nvSpPr>
        <p:spPr>
          <a:xfrm>
            <a:off x="628650" y="1693333"/>
            <a:ext cx="7886700" cy="3386667"/>
          </a:xfrm>
        </p:spPr>
        <p:txBody>
          <a:bodyPr rtlCol="0">
            <a:normAutofit/>
          </a:bodyPr>
          <a:lstStyle/>
          <a:p>
            <a:pPr lvl="0"/>
            <a:endParaRPr lang="en-NZ" noProof="0" smtClean="0"/>
          </a:p>
        </p:txBody>
      </p:sp>
      <p:sp>
        <p:nvSpPr>
          <p:cNvPr id="4" name="Slide Number Placeholder 14"/>
          <p:cNvSpPr>
            <a:spLocks noGrp="1"/>
          </p:cNvSpPr>
          <p:nvPr>
            <p:ph type="sldNum" sz="quarter" idx="14"/>
          </p:nvPr>
        </p:nvSpPr>
        <p:spPr/>
        <p:txBody>
          <a:bodyPr/>
          <a:lstStyle>
            <a:lvl1pPr>
              <a:defRPr/>
            </a:lvl1pPr>
          </a:lstStyle>
          <a:p>
            <a:pPr>
              <a:defRPr/>
            </a:pPr>
            <a:fld id="{F778665F-5C50-40FA-97F4-71BD5DEEB3DE}" type="slidenum">
              <a:rPr lang="en-NZ"/>
              <a:pPr>
                <a:defRPr/>
              </a:pPr>
              <a:t>‹#›</a:t>
            </a:fld>
            <a:endParaRPr lang="en-NZ"/>
          </a:p>
        </p:txBody>
      </p:sp>
      <p:sp>
        <p:nvSpPr>
          <p:cNvPr id="5" name="Footer Placeholder 2"/>
          <p:cNvSpPr>
            <a:spLocks noGrp="1"/>
          </p:cNvSpPr>
          <p:nvPr>
            <p:ph type="ftr" sz="quarter" idx="15"/>
          </p:nvPr>
        </p:nvSpPr>
        <p:spPr/>
        <p:txBody>
          <a:bodyPr/>
          <a:lstStyle>
            <a:lvl1pPr>
              <a:defRPr/>
            </a:lvl1pPr>
          </a:lstStyle>
          <a:p>
            <a:pPr>
              <a:defRPr/>
            </a:pPr>
            <a:r>
              <a:rPr lang="en-NZ"/>
              <a:t>Gas Industry Co</a:t>
            </a:r>
            <a:endParaRPr lang="en-NZ" dirty="0"/>
          </a:p>
        </p:txBody>
      </p:sp>
    </p:spTree>
    <p:extLst>
      <p:ext uri="{BB962C8B-B14F-4D97-AF65-F5344CB8AC3E}">
        <p14:creationId xmlns:p14="http://schemas.microsoft.com/office/powerpoint/2010/main" val="3638160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7" name="Picture Placeholder 6"/>
          <p:cNvSpPr>
            <a:spLocks noGrp="1"/>
          </p:cNvSpPr>
          <p:nvPr>
            <p:ph type="pic" sz="quarter" idx="13"/>
          </p:nvPr>
        </p:nvSpPr>
        <p:spPr>
          <a:xfrm>
            <a:off x="628650" y="1644386"/>
            <a:ext cx="7886700" cy="3196167"/>
          </a:xfrm>
        </p:spPr>
        <p:txBody>
          <a:bodyPr rtlCol="0">
            <a:normAutofit/>
          </a:bodyPr>
          <a:lstStyle/>
          <a:p>
            <a:pPr lvl="0"/>
            <a:endParaRPr lang="en-NZ" noProof="0" smtClean="0"/>
          </a:p>
        </p:txBody>
      </p:sp>
      <p:sp>
        <p:nvSpPr>
          <p:cNvPr id="4" name="Slide Number Placeholder 14"/>
          <p:cNvSpPr>
            <a:spLocks noGrp="1"/>
          </p:cNvSpPr>
          <p:nvPr>
            <p:ph type="sldNum" sz="quarter" idx="14"/>
          </p:nvPr>
        </p:nvSpPr>
        <p:spPr/>
        <p:txBody>
          <a:bodyPr/>
          <a:lstStyle>
            <a:lvl1pPr>
              <a:defRPr/>
            </a:lvl1pPr>
          </a:lstStyle>
          <a:p>
            <a:pPr>
              <a:defRPr/>
            </a:pPr>
            <a:fld id="{53D06DCD-DD04-4C6C-9CB3-17E685B862BD}" type="slidenum">
              <a:rPr lang="en-NZ"/>
              <a:pPr>
                <a:defRPr/>
              </a:pPr>
              <a:t>‹#›</a:t>
            </a:fld>
            <a:endParaRPr lang="en-NZ"/>
          </a:p>
        </p:txBody>
      </p:sp>
      <p:sp>
        <p:nvSpPr>
          <p:cNvPr id="5" name="Footer Placeholder 2"/>
          <p:cNvSpPr>
            <a:spLocks noGrp="1"/>
          </p:cNvSpPr>
          <p:nvPr>
            <p:ph type="ftr" sz="quarter" idx="15"/>
          </p:nvPr>
        </p:nvSpPr>
        <p:spPr/>
        <p:txBody>
          <a:bodyPr/>
          <a:lstStyle>
            <a:lvl1pPr>
              <a:defRPr/>
            </a:lvl1pPr>
          </a:lstStyle>
          <a:p>
            <a:pPr>
              <a:defRPr/>
            </a:pPr>
            <a:r>
              <a:rPr lang="en-NZ"/>
              <a:t>Gas Industry Co</a:t>
            </a:r>
            <a:endParaRPr lang="en-NZ" dirty="0"/>
          </a:p>
        </p:txBody>
      </p:sp>
    </p:spTree>
    <p:extLst>
      <p:ext uri="{BB962C8B-B14F-4D97-AF65-F5344CB8AC3E}">
        <p14:creationId xmlns:p14="http://schemas.microsoft.com/office/powerpoint/2010/main" val="979792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hart Layou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7" name="Chart Placeholder 6"/>
          <p:cNvSpPr>
            <a:spLocks noGrp="1"/>
          </p:cNvSpPr>
          <p:nvPr>
            <p:ph type="chart" sz="quarter" idx="13"/>
          </p:nvPr>
        </p:nvSpPr>
        <p:spPr>
          <a:xfrm>
            <a:off x="628650" y="1657615"/>
            <a:ext cx="7886700" cy="3401218"/>
          </a:xfrm>
        </p:spPr>
        <p:txBody>
          <a:bodyPr rtlCol="0">
            <a:normAutofit/>
          </a:bodyPr>
          <a:lstStyle/>
          <a:p>
            <a:pPr lvl="0"/>
            <a:endParaRPr lang="en-NZ" noProof="0" smtClean="0"/>
          </a:p>
        </p:txBody>
      </p:sp>
      <p:sp>
        <p:nvSpPr>
          <p:cNvPr id="4" name="Slide Number Placeholder 14"/>
          <p:cNvSpPr>
            <a:spLocks noGrp="1"/>
          </p:cNvSpPr>
          <p:nvPr>
            <p:ph type="sldNum" sz="quarter" idx="14"/>
          </p:nvPr>
        </p:nvSpPr>
        <p:spPr/>
        <p:txBody>
          <a:bodyPr/>
          <a:lstStyle>
            <a:lvl1pPr>
              <a:defRPr/>
            </a:lvl1pPr>
          </a:lstStyle>
          <a:p>
            <a:pPr>
              <a:defRPr/>
            </a:pPr>
            <a:fld id="{CF641FC9-69F9-4988-9F0B-D5DE3F755D46}" type="slidenum">
              <a:rPr lang="en-NZ"/>
              <a:pPr>
                <a:defRPr/>
              </a:pPr>
              <a:t>‹#›</a:t>
            </a:fld>
            <a:endParaRPr lang="en-NZ"/>
          </a:p>
        </p:txBody>
      </p:sp>
      <p:sp>
        <p:nvSpPr>
          <p:cNvPr id="5" name="Footer Placeholder 2"/>
          <p:cNvSpPr>
            <a:spLocks noGrp="1"/>
          </p:cNvSpPr>
          <p:nvPr>
            <p:ph type="ftr" sz="quarter" idx="15"/>
          </p:nvPr>
        </p:nvSpPr>
        <p:spPr/>
        <p:txBody>
          <a:bodyPr/>
          <a:lstStyle>
            <a:lvl1pPr>
              <a:defRPr/>
            </a:lvl1pPr>
          </a:lstStyle>
          <a:p>
            <a:pPr>
              <a:defRPr/>
            </a:pPr>
            <a:r>
              <a:rPr lang="en-NZ"/>
              <a:t>Gas Industry Co</a:t>
            </a:r>
            <a:endParaRPr lang="en-NZ" dirty="0"/>
          </a:p>
        </p:txBody>
      </p:sp>
    </p:spTree>
    <p:extLst>
      <p:ext uri="{BB962C8B-B14F-4D97-AF65-F5344CB8AC3E}">
        <p14:creationId xmlns:p14="http://schemas.microsoft.com/office/powerpoint/2010/main" val="174647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28650" y="1521354"/>
            <a:ext cx="3867150" cy="3626115"/>
          </a:xfrm>
        </p:spPr>
        <p:txBody>
          <a:bodyPr/>
          <a:lstStyle>
            <a:lvl1pPr>
              <a:defRPr sz="2000"/>
            </a:lvl1pPr>
            <a:lvl2pPr>
              <a:defRPr sz="1667"/>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Content Placeholder 3"/>
          <p:cNvSpPr>
            <a:spLocks noGrp="1"/>
          </p:cNvSpPr>
          <p:nvPr>
            <p:ph sz="half" idx="2"/>
          </p:nvPr>
        </p:nvSpPr>
        <p:spPr>
          <a:xfrm>
            <a:off x="4648200" y="1521354"/>
            <a:ext cx="3867150" cy="3626115"/>
          </a:xfrm>
        </p:spPr>
        <p:txBody>
          <a:bodyPr/>
          <a:lstStyle>
            <a:lvl1pPr>
              <a:defRPr lang="en-US" sz="2000" kern="40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a:defRPr lang="en-US" sz="1667" kern="1200" dirty="0" smtClean="0">
                <a:solidFill>
                  <a:srgbClr val="589199"/>
                </a:solidFill>
                <a:latin typeface="Tahoma" panose="020B0604030504040204" pitchFamily="34" charset="0"/>
                <a:ea typeface="Tahoma" panose="020B0604030504040204" pitchFamily="34" charset="0"/>
                <a:cs typeface="Tahoma" panose="020B0604030504040204" pitchFamily="34" charset="0"/>
              </a:defRPr>
            </a:lvl2pPr>
            <a:lvl3pPr marL="952462" indent="-190492">
              <a:defRPr lang="en-US" sz="1667"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5" name="Slide Number Placeholder 8"/>
          <p:cNvSpPr>
            <a:spLocks noGrp="1"/>
          </p:cNvSpPr>
          <p:nvPr>
            <p:ph type="sldNum" sz="quarter" idx="10"/>
          </p:nvPr>
        </p:nvSpPr>
        <p:spPr/>
        <p:txBody>
          <a:bodyPr/>
          <a:lstStyle>
            <a:lvl1pPr>
              <a:defRPr/>
            </a:lvl1pPr>
          </a:lstStyle>
          <a:p>
            <a:pPr>
              <a:defRPr/>
            </a:pPr>
            <a:fld id="{3F31ED5B-3D5D-4898-96C9-3BA1BDDEAA36}" type="slidenum">
              <a:rPr lang="en-NZ"/>
              <a:pPr>
                <a:defRPr/>
              </a:pPr>
              <a:t>‹#›</a:t>
            </a:fld>
            <a:endParaRPr lang="en-NZ"/>
          </a:p>
        </p:txBody>
      </p:sp>
    </p:spTree>
    <p:extLst>
      <p:ext uri="{BB962C8B-B14F-4D97-AF65-F5344CB8AC3E}">
        <p14:creationId xmlns:p14="http://schemas.microsoft.com/office/powerpoint/2010/main" val="302829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04271"/>
            <a:ext cx="7886700" cy="1104636"/>
          </a:xfrm>
        </p:spPr>
        <p:txBody>
          <a:bodyPr/>
          <a:lstStyle/>
          <a:p>
            <a:r>
              <a:rPr lang="en-US" smtClean="0"/>
              <a:t>Click to edit Master title style</a:t>
            </a:r>
            <a:endParaRPr lang="en-NZ" dirty="0"/>
          </a:p>
        </p:txBody>
      </p:sp>
      <p:sp>
        <p:nvSpPr>
          <p:cNvPr id="3" name="Text Placeholder 2"/>
          <p:cNvSpPr>
            <a:spLocks noGrp="1"/>
          </p:cNvSpPr>
          <p:nvPr>
            <p:ph type="body" idx="1"/>
          </p:nvPr>
        </p:nvSpPr>
        <p:spPr>
          <a:xfrm>
            <a:off x="630239" y="1400969"/>
            <a:ext cx="3868737" cy="686593"/>
          </a:xfrm>
        </p:spPr>
        <p:txBody>
          <a:bodyPr anchor="b">
            <a:normAutofit/>
          </a:bodyPr>
          <a:lstStyle>
            <a:lvl1pPr marL="0" indent="0">
              <a:buNone/>
              <a:defRPr sz="2000" b="0"/>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630239" y="2087563"/>
            <a:ext cx="3868737" cy="3070490"/>
          </a:xfrm>
        </p:spPr>
        <p:txBody>
          <a:bodyPr/>
          <a:lstStyle>
            <a:lvl1pPr>
              <a:defRPr sz="1667">
                <a:latin typeface="Tahoma" panose="020B0604030504040204" pitchFamily="34" charset="0"/>
                <a:ea typeface="Tahoma" panose="020B0604030504040204" pitchFamily="34" charset="0"/>
                <a:cs typeface="Tahoma" panose="020B0604030504040204" pitchFamily="34" charset="0"/>
              </a:defRPr>
            </a:lvl1pPr>
            <a:lvl2pPr>
              <a:defRPr sz="1667">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5" name="Text Placeholder 4"/>
          <p:cNvSpPr>
            <a:spLocks noGrp="1"/>
          </p:cNvSpPr>
          <p:nvPr>
            <p:ph type="body" sz="quarter" idx="3"/>
          </p:nvPr>
        </p:nvSpPr>
        <p:spPr>
          <a:xfrm>
            <a:off x="4629150" y="1400969"/>
            <a:ext cx="3887788" cy="686593"/>
          </a:xfrm>
        </p:spPr>
        <p:txBody>
          <a:bodyPr anchor="b"/>
          <a:lstStyle>
            <a:lvl1pPr marL="0" indent="0">
              <a:buNone/>
              <a:defRPr sz="2000" b="0"/>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788" cy="3070490"/>
          </a:xfrm>
        </p:spPr>
        <p:txBody>
          <a:bodyPr/>
          <a:lstStyle>
            <a:lvl1pPr>
              <a:defRPr sz="1667">
                <a:latin typeface="Tahoma" panose="020B0604030504040204" pitchFamily="34" charset="0"/>
                <a:ea typeface="Tahoma" panose="020B0604030504040204" pitchFamily="34" charset="0"/>
                <a:cs typeface="Tahoma" panose="020B0604030504040204" pitchFamily="34" charset="0"/>
              </a:defRPr>
            </a:lvl1pPr>
            <a:lvl2pPr>
              <a:defRPr sz="1667">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7" name="Slide Number Placeholder 8"/>
          <p:cNvSpPr>
            <a:spLocks noGrp="1"/>
          </p:cNvSpPr>
          <p:nvPr>
            <p:ph type="sldNum" sz="quarter" idx="10"/>
          </p:nvPr>
        </p:nvSpPr>
        <p:spPr/>
        <p:txBody>
          <a:bodyPr/>
          <a:lstStyle>
            <a:lvl1pPr>
              <a:defRPr/>
            </a:lvl1pPr>
          </a:lstStyle>
          <a:p>
            <a:pPr>
              <a:defRPr/>
            </a:pPr>
            <a:fld id="{24E95B38-FFA3-445C-83FC-41342DAA65B7}" type="slidenum">
              <a:rPr lang="en-NZ"/>
              <a:pPr>
                <a:defRPr/>
              </a:pPr>
              <a:t>‹#›</a:t>
            </a:fld>
            <a:endParaRPr lang="en-NZ"/>
          </a:p>
        </p:txBody>
      </p:sp>
    </p:spTree>
    <p:extLst>
      <p:ext uri="{BB962C8B-B14F-4D97-AF65-F5344CB8AC3E}">
        <p14:creationId xmlns:p14="http://schemas.microsoft.com/office/powerpoint/2010/main" val="2143886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dirty="0"/>
          </a:p>
        </p:txBody>
      </p:sp>
      <p:sp>
        <p:nvSpPr>
          <p:cNvPr id="3" name="Slide Number Placeholder 8"/>
          <p:cNvSpPr>
            <a:spLocks noGrp="1"/>
          </p:cNvSpPr>
          <p:nvPr>
            <p:ph type="sldNum" sz="quarter" idx="10"/>
          </p:nvPr>
        </p:nvSpPr>
        <p:spPr/>
        <p:txBody>
          <a:bodyPr/>
          <a:lstStyle>
            <a:lvl1pPr>
              <a:defRPr/>
            </a:lvl1pPr>
          </a:lstStyle>
          <a:p>
            <a:pPr>
              <a:defRPr/>
            </a:pPr>
            <a:fld id="{EE1E65FF-4AEB-4F3B-8688-22DF745B878B}" type="slidenum">
              <a:rPr lang="en-NZ"/>
              <a:pPr>
                <a:defRPr/>
              </a:pPr>
              <a:t>‹#›</a:t>
            </a:fld>
            <a:endParaRPr lang="en-NZ"/>
          </a:p>
        </p:txBody>
      </p:sp>
    </p:spTree>
    <p:extLst>
      <p:ext uri="{BB962C8B-B14F-4D97-AF65-F5344CB8AC3E}">
        <p14:creationId xmlns:p14="http://schemas.microsoft.com/office/powerpoint/2010/main" val="2798578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10"/>
          </p:nvPr>
        </p:nvSpPr>
        <p:spPr/>
        <p:txBody>
          <a:bodyPr/>
          <a:lstStyle>
            <a:lvl1pPr>
              <a:defRPr/>
            </a:lvl1pPr>
          </a:lstStyle>
          <a:p>
            <a:pPr>
              <a:defRPr/>
            </a:pPr>
            <a:fld id="{CBB26F6F-4D0B-452C-A3E5-E89E2C24A1CC}" type="slidenum">
              <a:rPr lang="en-NZ"/>
              <a:pPr>
                <a:defRPr/>
              </a:pPr>
              <a:t>‹#›</a:t>
            </a:fld>
            <a:endParaRPr lang="en-NZ"/>
          </a:p>
        </p:txBody>
      </p:sp>
    </p:spTree>
    <p:extLst>
      <p:ext uri="{BB962C8B-B14F-4D97-AF65-F5344CB8AC3E}">
        <p14:creationId xmlns:p14="http://schemas.microsoft.com/office/powerpoint/2010/main" val="75352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NZ" dirty="0"/>
          </a:p>
        </p:txBody>
      </p:sp>
      <p:sp>
        <p:nvSpPr>
          <p:cNvPr id="3" name="Slide Number Placeholder 7"/>
          <p:cNvSpPr>
            <a:spLocks noGrp="1"/>
          </p:cNvSpPr>
          <p:nvPr>
            <p:ph type="sldNum" sz="quarter" idx="10"/>
          </p:nvPr>
        </p:nvSpPr>
        <p:spPr/>
        <p:txBody>
          <a:bodyPr/>
          <a:lstStyle>
            <a:lvl1pPr>
              <a:defRPr/>
            </a:lvl1pPr>
          </a:lstStyle>
          <a:p>
            <a:pPr>
              <a:defRPr/>
            </a:pPr>
            <a:fld id="{65BB9CE6-8C9C-438B-AF90-FC02BA8F4C20}" type="slidenum">
              <a:rPr lang="en-NZ"/>
              <a:pPr>
                <a:defRPr/>
              </a:pPr>
              <a:t>‹#›</a:t>
            </a:fld>
            <a:endParaRPr lang="en-NZ"/>
          </a:p>
        </p:txBody>
      </p:sp>
    </p:spTree>
    <p:extLst>
      <p:ext uri="{BB962C8B-B14F-4D97-AF65-F5344CB8AC3E}">
        <p14:creationId xmlns:p14="http://schemas.microsoft.com/office/powerpoint/2010/main" val="287660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NZ" dirty="0"/>
          </a:p>
        </p:txBody>
      </p:sp>
      <p:sp>
        <p:nvSpPr>
          <p:cNvPr id="4" name="Text Placeholder 3"/>
          <p:cNvSpPr>
            <a:spLocks noGrp="1"/>
          </p:cNvSpPr>
          <p:nvPr>
            <p:ph type="body" sz="quarter" idx="10"/>
          </p:nvPr>
        </p:nvSpPr>
        <p:spPr>
          <a:xfrm>
            <a:off x="628650" y="1539875"/>
            <a:ext cx="7886700" cy="3294063"/>
          </a:xfrm>
        </p:spPr>
        <p:txBody>
          <a:bodyPr/>
          <a:lstStyle>
            <a:lvl2pPr marL="571477" indent="-190492">
              <a:buClr>
                <a:srgbClr val="589199"/>
              </a:buClr>
              <a:buFont typeface="Courier New" panose="02070309020205020404" pitchFamily="49" charset="0"/>
              <a:buChar char="o"/>
              <a:defRPr sz="1500"/>
            </a:lvl2pPr>
            <a:lvl3pPr marL="952462" indent="-190492">
              <a:buClr>
                <a:srgbClr val="589199"/>
              </a:buClr>
              <a:buFont typeface="Tahoma" panose="020B0604030504040204" pitchFamily="34" charset="0"/>
              <a:buChar char="̶"/>
              <a:defRPr sz="15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5" name="Slide Number Placeholder 7"/>
          <p:cNvSpPr>
            <a:spLocks noGrp="1"/>
          </p:cNvSpPr>
          <p:nvPr>
            <p:ph type="sldNum" sz="quarter" idx="11"/>
          </p:nvPr>
        </p:nvSpPr>
        <p:spPr/>
        <p:txBody>
          <a:bodyPr/>
          <a:lstStyle>
            <a:lvl1pPr>
              <a:defRPr/>
            </a:lvl1pPr>
          </a:lstStyle>
          <a:p>
            <a:pPr>
              <a:defRPr/>
            </a:pPr>
            <a:fld id="{760331D6-006C-41DD-9CCB-BC4A4ADE4C2A}" type="slidenum">
              <a:rPr lang="en-NZ"/>
              <a:pPr>
                <a:defRPr/>
              </a:pPr>
              <a:t>‹#›</a:t>
            </a:fld>
            <a:endParaRPr lang="en-NZ"/>
          </a:p>
        </p:txBody>
      </p:sp>
    </p:spTree>
    <p:extLst>
      <p:ext uri="{BB962C8B-B14F-4D97-AF65-F5344CB8AC3E}">
        <p14:creationId xmlns:p14="http://schemas.microsoft.com/office/powerpoint/2010/main" val="3771991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Slide Number Placeholder 7"/>
          <p:cNvSpPr>
            <a:spLocks noGrp="1"/>
          </p:cNvSpPr>
          <p:nvPr>
            <p:ph type="sldNum" sz="quarter" idx="10"/>
          </p:nvPr>
        </p:nvSpPr>
        <p:spPr/>
        <p:txBody>
          <a:bodyPr/>
          <a:lstStyle>
            <a:lvl1pPr>
              <a:defRPr/>
            </a:lvl1pPr>
          </a:lstStyle>
          <a:p>
            <a:pPr>
              <a:defRPr/>
            </a:pPr>
            <a:fld id="{3D2C059D-50E9-4409-A4B4-272AAACA088A}" type="slidenum">
              <a:rPr lang="en-NZ"/>
              <a:pPr>
                <a:defRPr/>
              </a:pPr>
              <a:t>‹#›</a:t>
            </a:fld>
            <a:endParaRPr lang="en-NZ"/>
          </a:p>
        </p:txBody>
      </p:sp>
    </p:spTree>
    <p:extLst>
      <p:ext uri="{BB962C8B-B14F-4D97-AF65-F5344CB8AC3E}">
        <p14:creationId xmlns:p14="http://schemas.microsoft.com/office/powerpoint/2010/main" val="777188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1.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04271"/>
            <a:ext cx="7886700" cy="110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NZ" altLang="en-US" smtClean="0"/>
          </a:p>
        </p:txBody>
      </p:sp>
      <p:sp>
        <p:nvSpPr>
          <p:cNvPr id="1027" name="Text Placeholder 2"/>
          <p:cNvSpPr>
            <a:spLocks noGrp="1"/>
          </p:cNvSpPr>
          <p:nvPr>
            <p:ph type="body" idx="1"/>
          </p:nvPr>
        </p:nvSpPr>
        <p:spPr bwMode="auto">
          <a:xfrm>
            <a:off x="628650" y="1521354"/>
            <a:ext cx="7886700" cy="362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Text</a:t>
            </a:r>
          </a:p>
          <a:p>
            <a:pPr lvl="2"/>
            <a:r>
              <a:rPr lang="en-US" altLang="en-US" smtClean="0"/>
              <a:t>Text</a:t>
            </a:r>
          </a:p>
        </p:txBody>
      </p:sp>
      <p:pic>
        <p:nvPicPr>
          <p:cNvPr id="1028" name="Picture 7"/>
          <p:cNvPicPr>
            <a:picLocks noChangeAspect="1"/>
          </p:cNvPicPr>
          <p:nvPr/>
        </p:nvPicPr>
        <p:blipFill>
          <a:blip r:embed="rId8">
            <a:extLst>
              <a:ext uri="{28A0092B-C50C-407E-A947-70E740481C1C}">
                <a14:useLocalDpi xmlns:a14="http://schemas.microsoft.com/office/drawing/2010/main" val="0"/>
              </a:ext>
            </a:extLst>
          </a:blip>
          <a:srcRect t="30109"/>
          <a:stretch>
            <a:fillRect/>
          </a:stretch>
        </p:blipFill>
        <p:spPr bwMode="auto">
          <a:xfrm>
            <a:off x="-9525" y="5363104"/>
            <a:ext cx="9153525" cy="18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4"/>
          </p:nvPr>
        </p:nvSpPr>
        <p:spPr>
          <a:xfrm>
            <a:off x="7096125" y="5296959"/>
            <a:ext cx="2057400" cy="304271"/>
          </a:xfrm>
          <a:prstGeom prst="rect">
            <a:avLst/>
          </a:prstGeom>
        </p:spPr>
        <p:txBody>
          <a:bodyPr vert="horz" lIns="91440" tIns="45720" rIns="91440" bIns="45720" rtlCol="0" anchor="ctr"/>
          <a:lstStyle>
            <a:lvl1pPr algn="r">
              <a:defRPr sz="1000" b="1" baseline="0">
                <a:solidFill>
                  <a:schemeClr val="bg2">
                    <a:lumMod val="25000"/>
                  </a:schemeClr>
                </a:solidFill>
                <a:latin typeface="Tahoma" panose="020B0604030504040204" pitchFamily="34" charset="0"/>
              </a:defRPr>
            </a:lvl1pPr>
          </a:lstStyle>
          <a:p>
            <a:pPr>
              <a:defRPr/>
            </a:pPr>
            <a:fld id="{44B30731-FECF-448F-91CF-F553BECF9228}" type="slidenum">
              <a:rPr lang="en-NZ"/>
              <a:pPr>
                <a:defRPr/>
              </a:pPr>
              <a:t>‹#›</a:t>
            </a:fld>
            <a:endParaRPr lang="en-NZ"/>
          </a:p>
        </p:txBody>
      </p:sp>
      <p:sp>
        <p:nvSpPr>
          <p:cNvPr id="7" name="Footer Placeholder 2"/>
          <p:cNvSpPr txBox="1">
            <a:spLocks/>
          </p:cNvSpPr>
          <p:nvPr/>
        </p:nvSpPr>
        <p:spPr>
          <a:xfrm>
            <a:off x="133350" y="5296959"/>
            <a:ext cx="3086100" cy="304271"/>
          </a:xfrm>
          <a:prstGeom prst="rect">
            <a:avLst/>
          </a:prstGeom>
        </p:spPr>
        <p:txBody>
          <a:bodyPr anchor="ctr"/>
          <a:lstStyle>
            <a:defPPr>
              <a:defRPr lang="en-NZ"/>
            </a:defPPr>
            <a:lvl1pPr algn="l" rtl="0" eaLnBrk="0" fontAlgn="base" hangingPunct="0">
              <a:spcBef>
                <a:spcPct val="0"/>
              </a:spcBef>
              <a:spcAft>
                <a:spcPct val="0"/>
              </a:spcAft>
              <a:defRPr sz="120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NZ" sz="1000" dirty="0" smtClean="0">
                <a:latin typeface="Tahoma" panose="020B0604030504040204" pitchFamily="34" charset="0"/>
                <a:ea typeface="Tahoma" panose="020B0604030504040204" pitchFamily="34" charset="0"/>
                <a:cs typeface="Tahoma" panose="020B0604030504040204" pitchFamily="34" charset="0"/>
              </a:rPr>
              <a:t>Gas Industry Co</a:t>
            </a: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Lst>
  <p:timing>
    <p:tnLst>
      <p:par>
        <p:cTn id="1" dur="indefinite" restart="never" nodeType="tmRoot"/>
      </p:par>
    </p:tnLst>
  </p:timing>
  <p:hf hdr="0" dt="0"/>
  <p:txStyles>
    <p:titleStyle>
      <a:lvl1pPr algn="l" rtl="0" eaLnBrk="1" fontAlgn="base" hangingPunct="1">
        <a:lnSpc>
          <a:spcPct val="90000"/>
        </a:lnSpc>
        <a:spcBef>
          <a:spcPts val="667"/>
        </a:spcBef>
        <a:spcAft>
          <a:spcPts val="917"/>
        </a:spcAft>
        <a:defRPr sz="2333" kern="4000">
          <a:solidFill>
            <a:srgbClr val="589199"/>
          </a:solidFill>
          <a:latin typeface="Tahoma" panose="020B0604030504040204" pitchFamily="34" charset="0"/>
          <a:ea typeface="Tahoma" panose="020B0604030504040204" pitchFamily="34" charset="0"/>
          <a:cs typeface="Tahoma" panose="020B0604030504040204" pitchFamily="34" charset="0"/>
        </a:defRPr>
      </a:lvl1pPr>
      <a:lvl2pPr algn="l" rtl="0" eaLnBrk="1" fontAlgn="base" hangingPunct="1">
        <a:lnSpc>
          <a:spcPct val="90000"/>
        </a:lnSpc>
        <a:spcBef>
          <a:spcPts val="667"/>
        </a:spcBef>
        <a:spcAft>
          <a:spcPts val="917"/>
        </a:spcAft>
        <a:defRPr sz="2333">
          <a:solidFill>
            <a:srgbClr val="589199"/>
          </a:solidFill>
          <a:latin typeface="Tahoma" panose="020B0604030504040204" pitchFamily="34" charset="0"/>
          <a:cs typeface="Tahoma" panose="020B0604030504040204" pitchFamily="34" charset="0"/>
        </a:defRPr>
      </a:lvl2pPr>
      <a:lvl3pPr algn="l" rtl="0" eaLnBrk="1" fontAlgn="base" hangingPunct="1">
        <a:lnSpc>
          <a:spcPct val="90000"/>
        </a:lnSpc>
        <a:spcBef>
          <a:spcPts val="667"/>
        </a:spcBef>
        <a:spcAft>
          <a:spcPts val="917"/>
        </a:spcAft>
        <a:defRPr sz="2333">
          <a:solidFill>
            <a:srgbClr val="589199"/>
          </a:solidFill>
          <a:latin typeface="Tahoma" panose="020B0604030504040204" pitchFamily="34" charset="0"/>
          <a:cs typeface="Tahoma" panose="020B0604030504040204" pitchFamily="34" charset="0"/>
        </a:defRPr>
      </a:lvl3pPr>
      <a:lvl4pPr algn="l" rtl="0" eaLnBrk="1" fontAlgn="base" hangingPunct="1">
        <a:lnSpc>
          <a:spcPct val="90000"/>
        </a:lnSpc>
        <a:spcBef>
          <a:spcPts val="667"/>
        </a:spcBef>
        <a:spcAft>
          <a:spcPts val="917"/>
        </a:spcAft>
        <a:defRPr sz="2333">
          <a:solidFill>
            <a:srgbClr val="589199"/>
          </a:solidFill>
          <a:latin typeface="Tahoma" panose="020B0604030504040204" pitchFamily="34" charset="0"/>
          <a:cs typeface="Tahoma" panose="020B0604030504040204" pitchFamily="34" charset="0"/>
        </a:defRPr>
      </a:lvl4pPr>
      <a:lvl5pPr algn="l" rtl="0" eaLnBrk="1" fontAlgn="base" hangingPunct="1">
        <a:lnSpc>
          <a:spcPct val="90000"/>
        </a:lnSpc>
        <a:spcBef>
          <a:spcPts val="667"/>
        </a:spcBef>
        <a:spcAft>
          <a:spcPts val="917"/>
        </a:spcAft>
        <a:defRPr sz="2333">
          <a:solidFill>
            <a:srgbClr val="589199"/>
          </a:solidFill>
          <a:latin typeface="Tahoma" panose="020B0604030504040204" pitchFamily="34" charset="0"/>
          <a:cs typeface="Tahoma" panose="020B0604030504040204" pitchFamily="34" charset="0"/>
        </a:defRPr>
      </a:lvl5pPr>
      <a:lvl6pPr marL="380985" algn="l" rtl="0" eaLnBrk="1" fontAlgn="base" hangingPunct="1">
        <a:lnSpc>
          <a:spcPct val="90000"/>
        </a:lnSpc>
        <a:spcBef>
          <a:spcPct val="0"/>
        </a:spcBef>
        <a:spcAft>
          <a:spcPct val="0"/>
        </a:spcAft>
        <a:defRPr sz="2500">
          <a:solidFill>
            <a:srgbClr val="589199"/>
          </a:solidFill>
          <a:latin typeface="Tahoma" panose="020B0604030504040204" pitchFamily="34" charset="0"/>
          <a:cs typeface="Tahoma" panose="020B0604030504040204" pitchFamily="34" charset="0"/>
        </a:defRPr>
      </a:lvl6pPr>
      <a:lvl7pPr marL="761970" algn="l" rtl="0" eaLnBrk="1" fontAlgn="base" hangingPunct="1">
        <a:lnSpc>
          <a:spcPct val="90000"/>
        </a:lnSpc>
        <a:spcBef>
          <a:spcPct val="0"/>
        </a:spcBef>
        <a:spcAft>
          <a:spcPct val="0"/>
        </a:spcAft>
        <a:defRPr sz="2500">
          <a:solidFill>
            <a:srgbClr val="589199"/>
          </a:solidFill>
          <a:latin typeface="Tahoma" panose="020B0604030504040204" pitchFamily="34" charset="0"/>
          <a:cs typeface="Tahoma" panose="020B0604030504040204" pitchFamily="34" charset="0"/>
        </a:defRPr>
      </a:lvl7pPr>
      <a:lvl8pPr marL="1142954" algn="l" rtl="0" eaLnBrk="1" fontAlgn="base" hangingPunct="1">
        <a:lnSpc>
          <a:spcPct val="90000"/>
        </a:lnSpc>
        <a:spcBef>
          <a:spcPct val="0"/>
        </a:spcBef>
        <a:spcAft>
          <a:spcPct val="0"/>
        </a:spcAft>
        <a:defRPr sz="2500">
          <a:solidFill>
            <a:srgbClr val="589199"/>
          </a:solidFill>
          <a:latin typeface="Tahoma" panose="020B0604030504040204" pitchFamily="34" charset="0"/>
          <a:cs typeface="Tahoma" panose="020B0604030504040204" pitchFamily="34" charset="0"/>
        </a:defRPr>
      </a:lvl8pPr>
      <a:lvl9pPr marL="1523939" algn="l" rtl="0" eaLnBrk="1" fontAlgn="base" hangingPunct="1">
        <a:lnSpc>
          <a:spcPct val="90000"/>
        </a:lnSpc>
        <a:spcBef>
          <a:spcPct val="0"/>
        </a:spcBef>
        <a:spcAft>
          <a:spcPct val="0"/>
        </a:spcAft>
        <a:defRPr sz="2500">
          <a:solidFill>
            <a:srgbClr val="589199"/>
          </a:solidFill>
          <a:latin typeface="Tahoma" panose="020B0604030504040204" pitchFamily="34" charset="0"/>
          <a:cs typeface="Tahoma" panose="020B0604030504040204" pitchFamily="34" charset="0"/>
        </a:defRPr>
      </a:lvl9pPr>
    </p:titleStyle>
    <p:bodyStyle>
      <a:lvl1pPr marL="190492" indent="-190492" algn="l" rtl="0" eaLnBrk="1" fontAlgn="base" hangingPunct="1">
        <a:lnSpc>
          <a:spcPct val="90000"/>
        </a:lnSpc>
        <a:spcBef>
          <a:spcPts val="708"/>
        </a:spcBef>
        <a:spcAft>
          <a:spcPts val="917"/>
        </a:spcAft>
        <a:buClr>
          <a:srgbClr val="589199"/>
        </a:buClr>
        <a:buFont typeface="Arial" panose="020B0604020202020204" pitchFamily="34" charset="0"/>
        <a:buChar char="•"/>
        <a:defRPr sz="2083" kern="40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1477" indent="-190492" algn="l" rtl="0" eaLnBrk="1" fontAlgn="base" hangingPunct="1">
        <a:lnSpc>
          <a:spcPct val="90000"/>
        </a:lnSpc>
        <a:spcBef>
          <a:spcPts val="417"/>
        </a:spcBef>
        <a:spcAft>
          <a:spcPts val="417"/>
        </a:spcAft>
        <a:buFont typeface="Courier New" panose="02070309020205020404" pitchFamily="49" charset="0"/>
        <a:buChar char="o"/>
        <a:defRPr sz="1917" kern="4000">
          <a:solidFill>
            <a:srgbClr val="589199"/>
          </a:solidFill>
          <a:latin typeface="Tahoma" panose="020B0604030504040204" pitchFamily="34" charset="0"/>
          <a:ea typeface="Tahoma" panose="020B0604030504040204" pitchFamily="34" charset="0"/>
          <a:cs typeface="Tahoma" panose="020B0604030504040204" pitchFamily="34" charset="0"/>
        </a:defRPr>
      </a:lvl2pPr>
      <a:lvl3pPr marL="952462" indent="-190492" algn="l" rtl="0" eaLnBrk="1" fontAlgn="base" hangingPunct="1">
        <a:lnSpc>
          <a:spcPct val="90000"/>
        </a:lnSpc>
        <a:spcBef>
          <a:spcPts val="417"/>
        </a:spcBef>
        <a:spcAft>
          <a:spcPct val="0"/>
        </a:spcAft>
        <a:buClr>
          <a:srgbClr val="589199"/>
        </a:buClr>
        <a:buFont typeface="Calibri" panose="020F0502020204030204" pitchFamily="34" charset="0"/>
        <a:buChar char="̶"/>
        <a:defRPr sz="1667" kern="40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33447" indent="-190492" algn="l" rtl="0" eaLnBrk="1" fontAlgn="base" hangingPunct="1">
        <a:lnSpc>
          <a:spcPct val="90000"/>
        </a:lnSpc>
        <a:spcBef>
          <a:spcPts val="417"/>
        </a:spcBef>
        <a:spcAft>
          <a:spcPct val="0"/>
        </a:spcAft>
        <a:buFont typeface="Arial" panose="020B0604020202020204" pitchFamily="34" charset="0"/>
        <a:buChar char="•"/>
        <a:defRPr kern="1200">
          <a:solidFill>
            <a:schemeClr val="tx1"/>
          </a:solidFill>
          <a:latin typeface="+mn-lt"/>
          <a:ea typeface="+mn-ea"/>
          <a:cs typeface="Tahoma" panose="020B0604030504040204" pitchFamily="34" charset="0"/>
        </a:defRPr>
      </a:lvl4pPr>
      <a:lvl5pPr marL="1714431" indent="-190492" algn="l" rtl="0" eaLnBrk="1" fontAlgn="base" hangingPunct="1">
        <a:lnSpc>
          <a:spcPct val="90000"/>
        </a:lnSpc>
        <a:spcBef>
          <a:spcPts val="417"/>
        </a:spcBef>
        <a:spcAft>
          <a:spcPct val="0"/>
        </a:spcAft>
        <a:buFont typeface="Arial" panose="020B0604020202020204" pitchFamily="34" charset="0"/>
        <a:buChar char="•"/>
        <a:defRPr kern="1200">
          <a:solidFill>
            <a:schemeClr val="tx1"/>
          </a:solidFill>
          <a:latin typeface="+mn-lt"/>
          <a:ea typeface="+mn-ea"/>
          <a:cs typeface="Tahoma" panose="020B0604030504040204" pitchFamily="34" charset="0"/>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04271"/>
            <a:ext cx="7886700" cy="110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NZ" altLang="en-US" smtClean="0"/>
          </a:p>
        </p:txBody>
      </p:sp>
      <p:sp>
        <p:nvSpPr>
          <p:cNvPr id="2051" name="Text Placeholder 2"/>
          <p:cNvSpPr>
            <a:spLocks noGrp="1"/>
          </p:cNvSpPr>
          <p:nvPr>
            <p:ph type="body" idx="1"/>
          </p:nvPr>
        </p:nvSpPr>
        <p:spPr bwMode="auto">
          <a:xfrm>
            <a:off x="628650" y="1521354"/>
            <a:ext cx="7886700" cy="362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NZ" altLang="en-US" smtClean="0"/>
              <a:t>Text – for “wordy” slides</a:t>
            </a:r>
          </a:p>
          <a:p>
            <a:pPr lvl="0"/>
            <a:r>
              <a:rPr lang="en-NZ" altLang="en-US" smtClean="0"/>
              <a:t>Text</a:t>
            </a:r>
          </a:p>
          <a:p>
            <a:pPr lvl="0"/>
            <a:r>
              <a:rPr lang="en-NZ" altLang="en-US" smtClean="0"/>
              <a:t>Text</a:t>
            </a:r>
          </a:p>
          <a:p>
            <a:pPr lvl="0"/>
            <a:r>
              <a:rPr lang="en-NZ" altLang="en-US" smtClean="0"/>
              <a:t>Text</a:t>
            </a:r>
          </a:p>
          <a:p>
            <a:pPr lvl="0"/>
            <a:r>
              <a:rPr lang="en-NZ" altLang="en-US" smtClean="0"/>
              <a:t>Text</a:t>
            </a:r>
          </a:p>
          <a:p>
            <a:pPr lvl="0"/>
            <a:endParaRPr lang="en-NZ" altLang="en-US" smtClean="0"/>
          </a:p>
          <a:p>
            <a:pPr lvl="0"/>
            <a:endParaRPr lang="en-NZ" altLang="en-US" smtClean="0"/>
          </a:p>
        </p:txBody>
      </p:sp>
      <p:pic>
        <p:nvPicPr>
          <p:cNvPr id="2052" name="Picture 6"/>
          <p:cNvPicPr>
            <a:picLocks noChangeAspect="1"/>
          </p:cNvPicPr>
          <p:nvPr/>
        </p:nvPicPr>
        <p:blipFill>
          <a:blip r:embed="rId5">
            <a:extLst>
              <a:ext uri="{28A0092B-C50C-407E-A947-70E740481C1C}">
                <a14:useLocalDpi xmlns:a14="http://schemas.microsoft.com/office/drawing/2010/main" val="0"/>
              </a:ext>
            </a:extLst>
          </a:blip>
          <a:srcRect t="30109"/>
          <a:stretch>
            <a:fillRect/>
          </a:stretch>
        </p:blipFill>
        <p:spPr bwMode="auto">
          <a:xfrm>
            <a:off x="-9525" y="5363104"/>
            <a:ext cx="9153525" cy="18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4"/>
          </p:nvPr>
        </p:nvSpPr>
        <p:spPr>
          <a:xfrm>
            <a:off x="7010400" y="5296959"/>
            <a:ext cx="2057400" cy="304271"/>
          </a:xfrm>
          <a:prstGeom prst="rect">
            <a:avLst/>
          </a:prstGeom>
        </p:spPr>
        <p:txBody>
          <a:bodyPr vert="horz" lIns="91440" tIns="45720" rIns="91440" bIns="45720" rtlCol="0" anchor="ctr"/>
          <a:lstStyle>
            <a:lvl1pPr algn="r">
              <a:defRPr sz="1000" b="1" baseline="0">
                <a:solidFill>
                  <a:schemeClr val="bg2">
                    <a:lumMod val="25000"/>
                  </a:schemeClr>
                </a:solidFill>
                <a:latin typeface="Tahoma" panose="020B0604030504040204" pitchFamily="34" charset="0"/>
              </a:defRPr>
            </a:lvl1pPr>
          </a:lstStyle>
          <a:p>
            <a:pPr>
              <a:defRPr/>
            </a:pPr>
            <a:fld id="{C1AE7C00-0B9C-4F0F-A7E0-EB26DE4DD3FC}" type="slidenum">
              <a:rPr lang="en-NZ"/>
              <a:pPr>
                <a:defRPr/>
              </a:pPr>
              <a:t>‹#›</a:t>
            </a:fld>
            <a:endParaRPr lang="en-NZ"/>
          </a:p>
        </p:txBody>
      </p:sp>
      <p:sp>
        <p:nvSpPr>
          <p:cNvPr id="7" name="Footer Placeholder 2"/>
          <p:cNvSpPr txBox="1">
            <a:spLocks/>
          </p:cNvSpPr>
          <p:nvPr/>
        </p:nvSpPr>
        <p:spPr>
          <a:xfrm>
            <a:off x="133350" y="5296959"/>
            <a:ext cx="3086100" cy="304271"/>
          </a:xfrm>
          <a:prstGeom prst="rect">
            <a:avLst/>
          </a:prstGeom>
        </p:spPr>
        <p:txBody>
          <a:bodyPr anchor="ctr"/>
          <a:lstStyle>
            <a:defPPr>
              <a:defRPr lang="en-NZ"/>
            </a:defPPr>
            <a:lvl1pPr algn="l" rtl="0" eaLnBrk="0" fontAlgn="base" hangingPunct="0">
              <a:spcBef>
                <a:spcPct val="0"/>
              </a:spcBef>
              <a:spcAft>
                <a:spcPct val="0"/>
              </a:spcAft>
              <a:defRPr sz="120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NZ" sz="1000" dirty="0" smtClean="0">
                <a:latin typeface="Tahoma" panose="020B0604030504040204" pitchFamily="34" charset="0"/>
                <a:ea typeface="Tahoma" panose="020B0604030504040204" pitchFamily="34" charset="0"/>
                <a:cs typeface="Tahoma" panose="020B0604030504040204" pitchFamily="34" charset="0"/>
              </a:rPr>
              <a:t>Gas Industry Co</a:t>
            </a: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250" kern="4000">
          <a:solidFill>
            <a:srgbClr val="589199"/>
          </a:solidFill>
          <a:latin typeface="Tahoma" panose="020B0604030504040204" pitchFamily="34" charset="0"/>
          <a:ea typeface="Tahoma" panose="020B0604030504040204" pitchFamily="34" charset="0"/>
          <a:cs typeface="Tahoma" panose="020B0604030504040204" pitchFamily="34" charset="0"/>
        </a:defRPr>
      </a:lvl1pPr>
      <a:lvl2pPr algn="l" rtl="0" eaLnBrk="0" fontAlgn="base" hangingPunct="0">
        <a:lnSpc>
          <a:spcPct val="90000"/>
        </a:lnSpc>
        <a:spcBef>
          <a:spcPct val="0"/>
        </a:spcBef>
        <a:spcAft>
          <a:spcPct val="0"/>
        </a:spcAft>
        <a:defRPr sz="2250">
          <a:solidFill>
            <a:srgbClr val="589199"/>
          </a:solidFill>
          <a:latin typeface="Tahoma" panose="020B0604030504040204" pitchFamily="34" charset="0"/>
          <a:cs typeface="Tahoma" panose="020B0604030504040204" pitchFamily="34" charset="0"/>
        </a:defRPr>
      </a:lvl2pPr>
      <a:lvl3pPr algn="l" rtl="0" eaLnBrk="0" fontAlgn="base" hangingPunct="0">
        <a:lnSpc>
          <a:spcPct val="90000"/>
        </a:lnSpc>
        <a:spcBef>
          <a:spcPct val="0"/>
        </a:spcBef>
        <a:spcAft>
          <a:spcPct val="0"/>
        </a:spcAft>
        <a:defRPr sz="2250">
          <a:solidFill>
            <a:srgbClr val="589199"/>
          </a:solidFill>
          <a:latin typeface="Tahoma" panose="020B0604030504040204" pitchFamily="34" charset="0"/>
          <a:cs typeface="Tahoma" panose="020B0604030504040204" pitchFamily="34" charset="0"/>
        </a:defRPr>
      </a:lvl3pPr>
      <a:lvl4pPr algn="l" rtl="0" eaLnBrk="0" fontAlgn="base" hangingPunct="0">
        <a:lnSpc>
          <a:spcPct val="90000"/>
        </a:lnSpc>
        <a:spcBef>
          <a:spcPct val="0"/>
        </a:spcBef>
        <a:spcAft>
          <a:spcPct val="0"/>
        </a:spcAft>
        <a:defRPr sz="2250">
          <a:solidFill>
            <a:srgbClr val="589199"/>
          </a:solidFill>
          <a:latin typeface="Tahoma" panose="020B0604030504040204" pitchFamily="34" charset="0"/>
          <a:cs typeface="Tahoma" panose="020B0604030504040204" pitchFamily="34" charset="0"/>
        </a:defRPr>
      </a:lvl4pPr>
      <a:lvl5pPr algn="l" rtl="0" eaLnBrk="0" fontAlgn="base" hangingPunct="0">
        <a:lnSpc>
          <a:spcPct val="90000"/>
        </a:lnSpc>
        <a:spcBef>
          <a:spcPct val="0"/>
        </a:spcBef>
        <a:spcAft>
          <a:spcPct val="0"/>
        </a:spcAft>
        <a:defRPr sz="2250">
          <a:solidFill>
            <a:srgbClr val="589199"/>
          </a:solidFill>
          <a:latin typeface="Tahoma" panose="020B0604030504040204" pitchFamily="34" charset="0"/>
          <a:cs typeface="Tahoma" panose="020B0604030504040204" pitchFamily="34" charset="0"/>
        </a:defRPr>
      </a:lvl5pPr>
      <a:lvl6pPr marL="380985" algn="l" rtl="0" fontAlgn="base">
        <a:lnSpc>
          <a:spcPct val="90000"/>
        </a:lnSpc>
        <a:spcBef>
          <a:spcPct val="0"/>
        </a:spcBef>
        <a:spcAft>
          <a:spcPct val="0"/>
        </a:spcAft>
        <a:defRPr sz="2250">
          <a:solidFill>
            <a:srgbClr val="589199"/>
          </a:solidFill>
          <a:latin typeface="Tahoma" panose="020B0604030504040204" pitchFamily="34" charset="0"/>
          <a:cs typeface="Tahoma" panose="020B0604030504040204" pitchFamily="34" charset="0"/>
        </a:defRPr>
      </a:lvl6pPr>
      <a:lvl7pPr marL="761970" algn="l" rtl="0" fontAlgn="base">
        <a:lnSpc>
          <a:spcPct val="90000"/>
        </a:lnSpc>
        <a:spcBef>
          <a:spcPct val="0"/>
        </a:spcBef>
        <a:spcAft>
          <a:spcPct val="0"/>
        </a:spcAft>
        <a:defRPr sz="2250">
          <a:solidFill>
            <a:srgbClr val="589199"/>
          </a:solidFill>
          <a:latin typeface="Tahoma" panose="020B0604030504040204" pitchFamily="34" charset="0"/>
          <a:cs typeface="Tahoma" panose="020B0604030504040204" pitchFamily="34" charset="0"/>
        </a:defRPr>
      </a:lvl7pPr>
      <a:lvl8pPr marL="1142954" algn="l" rtl="0" fontAlgn="base">
        <a:lnSpc>
          <a:spcPct val="90000"/>
        </a:lnSpc>
        <a:spcBef>
          <a:spcPct val="0"/>
        </a:spcBef>
        <a:spcAft>
          <a:spcPct val="0"/>
        </a:spcAft>
        <a:defRPr sz="2250">
          <a:solidFill>
            <a:srgbClr val="589199"/>
          </a:solidFill>
          <a:latin typeface="Tahoma" panose="020B0604030504040204" pitchFamily="34" charset="0"/>
          <a:cs typeface="Tahoma" panose="020B0604030504040204" pitchFamily="34" charset="0"/>
        </a:defRPr>
      </a:lvl8pPr>
      <a:lvl9pPr marL="1523939" algn="l" rtl="0" fontAlgn="base">
        <a:lnSpc>
          <a:spcPct val="90000"/>
        </a:lnSpc>
        <a:spcBef>
          <a:spcPct val="0"/>
        </a:spcBef>
        <a:spcAft>
          <a:spcPct val="0"/>
        </a:spcAft>
        <a:defRPr sz="2250">
          <a:solidFill>
            <a:srgbClr val="589199"/>
          </a:solidFill>
          <a:latin typeface="Tahoma" panose="020B0604030504040204" pitchFamily="34" charset="0"/>
          <a:cs typeface="Tahoma" panose="020B0604030504040204" pitchFamily="34" charset="0"/>
        </a:defRPr>
      </a:lvl9pPr>
    </p:titleStyle>
    <p:bodyStyle>
      <a:lvl1pPr marL="238115" indent="-238115" algn="l" rtl="0" eaLnBrk="0" fontAlgn="base" hangingPunct="0">
        <a:lnSpc>
          <a:spcPct val="90000"/>
        </a:lnSpc>
        <a:spcBef>
          <a:spcPts val="833"/>
        </a:spcBef>
        <a:spcAft>
          <a:spcPct val="0"/>
        </a:spcAft>
        <a:buClr>
          <a:srgbClr val="589199"/>
        </a:buClr>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1477" indent="-190492" algn="l" rtl="0" eaLnBrk="0" fontAlgn="base" hangingPunct="0">
        <a:lnSpc>
          <a:spcPct val="90000"/>
        </a:lnSpc>
        <a:spcBef>
          <a:spcPts val="417"/>
        </a:spcBef>
        <a:spcAft>
          <a:spcPct val="0"/>
        </a:spcAft>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52462" indent="-190492" algn="l" rtl="0" eaLnBrk="0" fontAlgn="base" hangingPunct="0">
        <a:lnSpc>
          <a:spcPct val="90000"/>
        </a:lnSpc>
        <a:spcBef>
          <a:spcPts val="417"/>
        </a:spcBef>
        <a:spcAft>
          <a:spcPct val="0"/>
        </a:spcAft>
        <a:buFont typeface="Arial" panose="020B0604020202020204" pitchFamily="34" charset="0"/>
        <a:buChar char="•"/>
        <a:defRPr sz="1667"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33447" indent="-190492" algn="l" rtl="0" eaLnBrk="0" fontAlgn="base" hangingPunct="0">
        <a:lnSpc>
          <a:spcPct val="90000"/>
        </a:lnSpc>
        <a:spcBef>
          <a:spcPts val="417"/>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714431" indent="-190492" algn="l" rtl="0" eaLnBrk="0" fontAlgn="base" hangingPunct="0">
        <a:lnSpc>
          <a:spcPct val="90000"/>
        </a:lnSpc>
        <a:spcBef>
          <a:spcPts val="417"/>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7"/>
          <p:cNvPicPr>
            <a:picLocks noChangeAspect="1"/>
          </p:cNvPicPr>
          <p:nvPr/>
        </p:nvPicPr>
        <p:blipFill>
          <a:blip r:embed="rId15">
            <a:extLst>
              <a:ext uri="{28A0092B-C50C-407E-A947-70E740481C1C}">
                <a14:useLocalDpi xmlns:a14="http://schemas.microsoft.com/office/drawing/2010/main" val="0"/>
              </a:ext>
            </a:extLst>
          </a:blip>
          <a:srcRect t="30109"/>
          <a:stretch>
            <a:fillRect/>
          </a:stretch>
        </p:blipFill>
        <p:spPr bwMode="auto">
          <a:xfrm>
            <a:off x="-9525" y="5363104"/>
            <a:ext cx="9153525" cy="18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628650" y="304271"/>
            <a:ext cx="7886700" cy="110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NZ" altLang="en-US" smtClean="0"/>
          </a:p>
        </p:txBody>
      </p:sp>
      <p:sp>
        <p:nvSpPr>
          <p:cNvPr id="3076" name="Text Placeholder 2"/>
          <p:cNvSpPr>
            <a:spLocks noGrp="1"/>
          </p:cNvSpPr>
          <p:nvPr>
            <p:ph type="body" idx="1"/>
          </p:nvPr>
        </p:nvSpPr>
        <p:spPr bwMode="auto">
          <a:xfrm>
            <a:off x="628650" y="1521354"/>
            <a:ext cx="7886700" cy="362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NZ" altLang="en-US" smtClean="0"/>
              <a:t>Click to edit Master text styles</a:t>
            </a:r>
          </a:p>
          <a:p>
            <a:pPr lvl="1"/>
            <a:r>
              <a:rPr lang="en-NZ" altLang="en-US" smtClean="0"/>
              <a:t>Second level</a:t>
            </a:r>
          </a:p>
          <a:p>
            <a:pPr lvl="2"/>
            <a:r>
              <a:rPr lang="en-NZ" altLang="en-US" smtClean="0"/>
              <a:t>Third level</a:t>
            </a:r>
          </a:p>
        </p:txBody>
      </p:sp>
      <p:sp>
        <p:nvSpPr>
          <p:cNvPr id="15" name="Slide Number Placeholder 14"/>
          <p:cNvSpPr>
            <a:spLocks noGrp="1"/>
          </p:cNvSpPr>
          <p:nvPr>
            <p:ph type="sldNum" sz="quarter" idx="4"/>
          </p:nvPr>
        </p:nvSpPr>
        <p:spPr>
          <a:xfrm>
            <a:off x="6991350" y="5296959"/>
            <a:ext cx="2057400" cy="304271"/>
          </a:xfrm>
          <a:prstGeom prst="rect">
            <a:avLst/>
          </a:prstGeom>
        </p:spPr>
        <p:txBody>
          <a:bodyPr vert="horz" lIns="91440" tIns="45720" rIns="91440" bIns="45720" rtlCol="0" anchor="ctr"/>
          <a:lstStyle>
            <a:lvl1pPr algn="r">
              <a:defRPr sz="1042" b="1" kern="4000" baseline="0">
                <a:solidFill>
                  <a:schemeClr val="bg2">
                    <a:lumMod val="25000"/>
                  </a:schemeClr>
                </a:solidFill>
                <a:latin typeface="Tahoma" panose="020B0604030504040204" pitchFamily="34" charset="0"/>
              </a:defRPr>
            </a:lvl1pPr>
          </a:lstStyle>
          <a:p>
            <a:pPr>
              <a:defRPr/>
            </a:pPr>
            <a:fld id="{5B57DDC0-1089-4D3A-9D23-37477919DAFD}" type="slidenum">
              <a:rPr lang="en-NZ"/>
              <a:pPr>
                <a:defRPr/>
              </a:pPr>
              <a:t>‹#›</a:t>
            </a:fld>
            <a:endParaRPr lang="en-NZ"/>
          </a:p>
        </p:txBody>
      </p:sp>
      <p:sp>
        <p:nvSpPr>
          <p:cNvPr id="3" name="Footer Placeholder 2"/>
          <p:cNvSpPr>
            <a:spLocks noGrp="1"/>
          </p:cNvSpPr>
          <p:nvPr>
            <p:ph type="ftr" sz="quarter" idx="3"/>
          </p:nvPr>
        </p:nvSpPr>
        <p:spPr>
          <a:xfrm>
            <a:off x="133350" y="5296959"/>
            <a:ext cx="3086100" cy="304271"/>
          </a:xfrm>
          <a:prstGeom prst="rect">
            <a:avLst/>
          </a:prstGeom>
        </p:spPr>
        <p:txBody>
          <a:bodyPr vert="horz" lIns="91440" tIns="45720" rIns="91440" bIns="45720" rtlCol="0" anchor="ctr"/>
          <a:lstStyle>
            <a:lvl1pPr algn="l">
              <a:defRPr sz="1000">
                <a:solidFill>
                  <a:schemeClr val="bg1"/>
                </a:solidFill>
                <a:latin typeface="+mn-lt"/>
              </a:defRPr>
            </a:lvl1pPr>
          </a:lstStyle>
          <a:p>
            <a:pPr>
              <a:defRPr/>
            </a:pPr>
            <a:r>
              <a:rPr lang="en-NZ"/>
              <a:t>Gas Industry Co</a:t>
            </a:r>
            <a:endParaRPr lang="en-NZ" dirty="0"/>
          </a:p>
        </p:txBody>
      </p:sp>
    </p:spTree>
  </p:cSld>
  <p:clrMap bg1="lt1" tx1="dk1" bg2="lt2" tx2="dk2" accent1="accent1" accent2="accent2" accent3="accent3" accent4="accent4" accent5="accent5" accent6="accent6" hlink="hlink" folHlink="folHlink"/>
  <p:sldLayoutIdLst>
    <p:sldLayoutId id="2147483780"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iming>
    <p:tnLst>
      <p:par>
        <p:cTn id="1" dur="indefinite" restart="never" nodeType="tmRoot"/>
      </p:par>
    </p:tnLst>
  </p:timing>
  <p:hf hdr="0" dt="0"/>
  <p:txStyles>
    <p:titleStyle>
      <a:lvl1pPr algn="l" rtl="0" eaLnBrk="0" fontAlgn="base" hangingPunct="0">
        <a:lnSpc>
          <a:spcPct val="90000"/>
        </a:lnSpc>
        <a:spcBef>
          <a:spcPct val="0"/>
        </a:spcBef>
        <a:spcAft>
          <a:spcPts val="125"/>
        </a:spcAft>
        <a:defRPr sz="2250" kern="4000">
          <a:solidFill>
            <a:srgbClr val="589199"/>
          </a:solidFill>
          <a:latin typeface="+mj-lt"/>
          <a:ea typeface="+mj-ea"/>
          <a:cs typeface="+mj-cs"/>
        </a:defRPr>
      </a:lvl1pPr>
      <a:lvl2pPr algn="l" rtl="0" eaLnBrk="0" fontAlgn="base" hangingPunct="0">
        <a:lnSpc>
          <a:spcPct val="90000"/>
        </a:lnSpc>
        <a:spcBef>
          <a:spcPct val="0"/>
        </a:spcBef>
        <a:spcAft>
          <a:spcPts val="125"/>
        </a:spcAft>
        <a:defRPr sz="2250">
          <a:solidFill>
            <a:srgbClr val="589199"/>
          </a:solidFill>
          <a:latin typeface="Tahoma" panose="020B0604030504040204" pitchFamily="34" charset="0"/>
        </a:defRPr>
      </a:lvl2pPr>
      <a:lvl3pPr algn="l" rtl="0" eaLnBrk="0" fontAlgn="base" hangingPunct="0">
        <a:lnSpc>
          <a:spcPct val="90000"/>
        </a:lnSpc>
        <a:spcBef>
          <a:spcPct val="0"/>
        </a:spcBef>
        <a:spcAft>
          <a:spcPts val="125"/>
        </a:spcAft>
        <a:defRPr sz="2250">
          <a:solidFill>
            <a:srgbClr val="589199"/>
          </a:solidFill>
          <a:latin typeface="Tahoma" panose="020B0604030504040204" pitchFamily="34" charset="0"/>
        </a:defRPr>
      </a:lvl3pPr>
      <a:lvl4pPr algn="l" rtl="0" eaLnBrk="0" fontAlgn="base" hangingPunct="0">
        <a:lnSpc>
          <a:spcPct val="90000"/>
        </a:lnSpc>
        <a:spcBef>
          <a:spcPct val="0"/>
        </a:spcBef>
        <a:spcAft>
          <a:spcPts val="125"/>
        </a:spcAft>
        <a:defRPr sz="2250">
          <a:solidFill>
            <a:srgbClr val="589199"/>
          </a:solidFill>
          <a:latin typeface="Tahoma" panose="020B0604030504040204" pitchFamily="34" charset="0"/>
        </a:defRPr>
      </a:lvl4pPr>
      <a:lvl5pPr algn="l" rtl="0" eaLnBrk="0" fontAlgn="base" hangingPunct="0">
        <a:lnSpc>
          <a:spcPct val="90000"/>
        </a:lnSpc>
        <a:spcBef>
          <a:spcPct val="0"/>
        </a:spcBef>
        <a:spcAft>
          <a:spcPts val="125"/>
        </a:spcAft>
        <a:defRPr sz="2250">
          <a:solidFill>
            <a:srgbClr val="589199"/>
          </a:solidFill>
          <a:latin typeface="Tahoma" panose="020B0604030504040204" pitchFamily="34" charset="0"/>
        </a:defRPr>
      </a:lvl5pPr>
      <a:lvl6pPr marL="285739" algn="l" rtl="0" eaLnBrk="1" fontAlgn="base" hangingPunct="1">
        <a:lnSpc>
          <a:spcPct val="90000"/>
        </a:lnSpc>
        <a:spcBef>
          <a:spcPct val="0"/>
        </a:spcBef>
        <a:spcAft>
          <a:spcPct val="0"/>
        </a:spcAft>
        <a:defRPr sz="2750">
          <a:solidFill>
            <a:schemeClr val="tx1"/>
          </a:solidFill>
          <a:latin typeface="Calibri Light" panose="020F0302020204030204" pitchFamily="34" charset="0"/>
        </a:defRPr>
      </a:lvl6pPr>
      <a:lvl7pPr marL="571477" algn="l" rtl="0" eaLnBrk="1" fontAlgn="base" hangingPunct="1">
        <a:lnSpc>
          <a:spcPct val="90000"/>
        </a:lnSpc>
        <a:spcBef>
          <a:spcPct val="0"/>
        </a:spcBef>
        <a:spcAft>
          <a:spcPct val="0"/>
        </a:spcAft>
        <a:defRPr sz="2750">
          <a:solidFill>
            <a:schemeClr val="tx1"/>
          </a:solidFill>
          <a:latin typeface="Calibri Light" panose="020F0302020204030204" pitchFamily="34" charset="0"/>
        </a:defRPr>
      </a:lvl7pPr>
      <a:lvl8pPr marL="857216" algn="l" rtl="0" eaLnBrk="1" fontAlgn="base" hangingPunct="1">
        <a:lnSpc>
          <a:spcPct val="90000"/>
        </a:lnSpc>
        <a:spcBef>
          <a:spcPct val="0"/>
        </a:spcBef>
        <a:spcAft>
          <a:spcPct val="0"/>
        </a:spcAft>
        <a:defRPr sz="2750">
          <a:solidFill>
            <a:schemeClr val="tx1"/>
          </a:solidFill>
          <a:latin typeface="Calibri Light" panose="020F0302020204030204" pitchFamily="34" charset="0"/>
        </a:defRPr>
      </a:lvl8pPr>
      <a:lvl9pPr marL="1142954" algn="l" rtl="0" eaLnBrk="1" fontAlgn="base" hangingPunct="1">
        <a:lnSpc>
          <a:spcPct val="90000"/>
        </a:lnSpc>
        <a:spcBef>
          <a:spcPct val="0"/>
        </a:spcBef>
        <a:spcAft>
          <a:spcPct val="0"/>
        </a:spcAft>
        <a:defRPr sz="2750">
          <a:solidFill>
            <a:schemeClr val="tx1"/>
          </a:solidFill>
          <a:latin typeface="Calibri Light" panose="020F0302020204030204" pitchFamily="34" charset="0"/>
        </a:defRPr>
      </a:lvl9pPr>
    </p:titleStyle>
    <p:bodyStyle>
      <a:lvl1pPr marL="142869" indent="-142869" algn="l" rtl="0" eaLnBrk="0" fontAlgn="base" hangingPunct="0">
        <a:lnSpc>
          <a:spcPct val="90000"/>
        </a:lnSpc>
        <a:spcBef>
          <a:spcPts val="625"/>
        </a:spcBef>
        <a:spcAft>
          <a:spcPct val="0"/>
        </a:spcAft>
        <a:buClr>
          <a:srgbClr val="589199"/>
        </a:buClr>
        <a:buFont typeface="Arial" panose="020B0604020202020204" pitchFamily="34" charset="0"/>
        <a:buChar char="•"/>
        <a:defRPr sz="1667" kern="1200">
          <a:solidFill>
            <a:schemeClr val="tx1"/>
          </a:solidFill>
          <a:latin typeface="+mn-lt"/>
          <a:ea typeface="+mn-ea"/>
          <a:cs typeface="+mn-cs"/>
        </a:defRPr>
      </a:lvl1pPr>
      <a:lvl2pPr marL="428608" indent="-142869" algn="l" rtl="0" eaLnBrk="0" fontAlgn="base" hangingPunct="0">
        <a:lnSpc>
          <a:spcPct val="90000"/>
        </a:lnSpc>
        <a:spcBef>
          <a:spcPts val="312"/>
        </a:spcBef>
        <a:spcAft>
          <a:spcPct val="0"/>
        </a:spcAft>
        <a:buClr>
          <a:srgbClr val="589199"/>
        </a:buClr>
        <a:buFont typeface="Courier New" panose="02070309020205020404" pitchFamily="49" charset="0"/>
        <a:buChar char="o"/>
        <a:defRPr kern="1200">
          <a:solidFill>
            <a:schemeClr val="tx1"/>
          </a:solidFill>
          <a:latin typeface="+mn-lt"/>
          <a:ea typeface="+mn-ea"/>
          <a:cs typeface="+mn-cs"/>
        </a:defRPr>
      </a:lvl2pPr>
      <a:lvl3pPr marL="714346" indent="-142869" algn="l" rtl="0" eaLnBrk="0" fontAlgn="base" hangingPunct="0">
        <a:lnSpc>
          <a:spcPct val="90000"/>
        </a:lnSpc>
        <a:spcBef>
          <a:spcPts val="312"/>
        </a:spcBef>
        <a:spcAft>
          <a:spcPct val="0"/>
        </a:spcAft>
        <a:buClr>
          <a:srgbClr val="589199"/>
        </a:buClr>
        <a:buFont typeface="Calibri" panose="020F0502020204030204" pitchFamily="34" charset="0"/>
        <a:buChar char="̶"/>
        <a:defRPr kern="1200">
          <a:solidFill>
            <a:schemeClr val="tx1"/>
          </a:solidFill>
          <a:latin typeface="+mn-lt"/>
          <a:ea typeface="+mn-ea"/>
          <a:cs typeface="+mn-cs"/>
        </a:defRPr>
      </a:lvl3pPr>
      <a:lvl4pPr marL="1000085" indent="-142869" algn="l" rtl="0" eaLnBrk="0" fontAlgn="base" hangingPunct="0">
        <a:lnSpc>
          <a:spcPct val="90000"/>
        </a:lnSpc>
        <a:spcBef>
          <a:spcPts val="312"/>
        </a:spcBef>
        <a:spcAft>
          <a:spcPct val="0"/>
        </a:spcAft>
        <a:buFont typeface="Arial" panose="020B0604020202020204" pitchFamily="34" charset="0"/>
        <a:buChar char="•"/>
        <a:defRPr kern="1200">
          <a:solidFill>
            <a:schemeClr val="tx1"/>
          </a:solidFill>
          <a:latin typeface="+mn-lt"/>
          <a:ea typeface="+mn-ea"/>
          <a:cs typeface="+mn-cs"/>
        </a:defRPr>
      </a:lvl4pPr>
      <a:lvl5pPr marL="1285824" indent="-142869" algn="l" rtl="0" eaLnBrk="0" fontAlgn="base" hangingPunct="0">
        <a:lnSpc>
          <a:spcPct val="90000"/>
        </a:lnSpc>
        <a:spcBef>
          <a:spcPts val="312"/>
        </a:spcBef>
        <a:spcAft>
          <a:spcPct val="0"/>
        </a:spcAft>
        <a:buFont typeface="Arial" panose="020B0604020202020204" pitchFamily="34" charset="0"/>
        <a:buChar char="•"/>
        <a:defRPr kern="1200">
          <a:solidFill>
            <a:schemeClr val="tx1"/>
          </a:solidFill>
          <a:latin typeface="+mn-lt"/>
          <a:ea typeface="+mn-ea"/>
          <a:cs typeface="+mn-cs"/>
        </a:defRPr>
      </a:lvl5pPr>
      <a:lvl6pPr marL="1571562"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6pPr>
      <a:lvl7pPr marL="1857301"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7pPr>
      <a:lvl8pPr marL="2143039"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8pPr>
      <a:lvl9pPr marL="2428778"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477" rtl="0" eaLnBrk="1" latinLnBrk="0" hangingPunct="1">
        <a:defRPr sz="1125" kern="1200">
          <a:solidFill>
            <a:schemeClr val="tx1"/>
          </a:solidFill>
          <a:latin typeface="+mn-lt"/>
          <a:ea typeface="+mn-ea"/>
          <a:cs typeface="+mn-cs"/>
        </a:defRPr>
      </a:lvl1pPr>
      <a:lvl2pPr marL="285739" algn="l" defTabSz="571477" rtl="0" eaLnBrk="1" latinLnBrk="0" hangingPunct="1">
        <a:defRPr sz="1125" kern="1200">
          <a:solidFill>
            <a:schemeClr val="tx1"/>
          </a:solidFill>
          <a:latin typeface="+mn-lt"/>
          <a:ea typeface="+mn-ea"/>
          <a:cs typeface="+mn-cs"/>
        </a:defRPr>
      </a:lvl2pPr>
      <a:lvl3pPr marL="571477" algn="l" defTabSz="571477" rtl="0" eaLnBrk="1" latinLnBrk="0" hangingPunct="1">
        <a:defRPr sz="1125" kern="1200">
          <a:solidFill>
            <a:schemeClr val="tx1"/>
          </a:solidFill>
          <a:latin typeface="+mn-lt"/>
          <a:ea typeface="+mn-ea"/>
          <a:cs typeface="+mn-cs"/>
        </a:defRPr>
      </a:lvl3pPr>
      <a:lvl4pPr marL="857216" algn="l" defTabSz="571477" rtl="0" eaLnBrk="1" latinLnBrk="0" hangingPunct="1">
        <a:defRPr sz="1125" kern="1200">
          <a:solidFill>
            <a:schemeClr val="tx1"/>
          </a:solidFill>
          <a:latin typeface="+mn-lt"/>
          <a:ea typeface="+mn-ea"/>
          <a:cs typeface="+mn-cs"/>
        </a:defRPr>
      </a:lvl4pPr>
      <a:lvl5pPr marL="1142954" algn="l" defTabSz="571477" rtl="0" eaLnBrk="1" latinLnBrk="0" hangingPunct="1">
        <a:defRPr sz="1125" kern="1200">
          <a:solidFill>
            <a:schemeClr val="tx1"/>
          </a:solidFill>
          <a:latin typeface="+mn-lt"/>
          <a:ea typeface="+mn-ea"/>
          <a:cs typeface="+mn-cs"/>
        </a:defRPr>
      </a:lvl5pPr>
      <a:lvl6pPr marL="1428693" algn="l" defTabSz="571477" rtl="0" eaLnBrk="1" latinLnBrk="0" hangingPunct="1">
        <a:defRPr sz="1125" kern="1200">
          <a:solidFill>
            <a:schemeClr val="tx1"/>
          </a:solidFill>
          <a:latin typeface="+mn-lt"/>
          <a:ea typeface="+mn-ea"/>
          <a:cs typeface="+mn-cs"/>
        </a:defRPr>
      </a:lvl6pPr>
      <a:lvl7pPr marL="1714431" algn="l" defTabSz="571477" rtl="0" eaLnBrk="1" latinLnBrk="0" hangingPunct="1">
        <a:defRPr sz="1125" kern="1200">
          <a:solidFill>
            <a:schemeClr val="tx1"/>
          </a:solidFill>
          <a:latin typeface="+mn-lt"/>
          <a:ea typeface="+mn-ea"/>
          <a:cs typeface="+mn-cs"/>
        </a:defRPr>
      </a:lvl7pPr>
      <a:lvl8pPr marL="2000170" algn="l" defTabSz="571477" rtl="0" eaLnBrk="1" latinLnBrk="0" hangingPunct="1">
        <a:defRPr sz="1125" kern="1200">
          <a:solidFill>
            <a:schemeClr val="tx1"/>
          </a:solidFill>
          <a:latin typeface="+mn-lt"/>
          <a:ea typeface="+mn-ea"/>
          <a:cs typeface="+mn-cs"/>
        </a:defRPr>
      </a:lvl8pPr>
      <a:lvl9pPr marL="2285909" algn="l" defTabSz="571477"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68326" y="3036094"/>
            <a:ext cx="8355668" cy="1742162"/>
          </a:xfrm>
        </p:spPr>
        <p:txBody>
          <a:bodyPr/>
          <a:lstStyle/>
          <a:p>
            <a:pPr eaLnBrk="1" hangingPunct="1">
              <a:defRPr/>
            </a:pPr>
            <a:r>
              <a:rPr lang="en-NZ" dirty="0" smtClean="0"/>
              <a:t>some worked examples of </a:t>
            </a:r>
            <a:r>
              <a:rPr lang="en-NZ" dirty="0" err="1" smtClean="0"/>
              <a:t>gtac</a:t>
            </a:r>
            <a:r>
              <a:rPr lang="en-NZ" dirty="0" smtClean="0"/>
              <a:t> assessments, using the 3 November 2017 </a:t>
            </a:r>
            <a:r>
              <a:rPr lang="en-NZ" dirty="0" err="1" smtClean="0"/>
              <a:t>gtac</a:t>
            </a:r>
            <a:endParaRPr lang="en-NZ" sz="1800" dirty="0"/>
          </a:p>
        </p:txBody>
      </p:sp>
      <p:sp>
        <p:nvSpPr>
          <p:cNvPr id="7171" name="TextBox 2"/>
          <p:cNvSpPr txBox="1">
            <a:spLocks noChangeArrowheads="1"/>
          </p:cNvSpPr>
          <p:nvPr/>
        </p:nvSpPr>
        <p:spPr bwMode="auto">
          <a:xfrm>
            <a:off x="568326" y="4976226"/>
            <a:ext cx="1998928" cy="27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NZ" altLang="en-US" sz="1167" dirty="0" smtClean="0">
                <a:latin typeface="Tahoma" panose="020B0604030504040204" pitchFamily="34" charset="0"/>
                <a:cs typeface="Tahoma" panose="020B0604030504040204" pitchFamily="34" charset="0"/>
              </a:rPr>
              <a:t>8 November 2017</a:t>
            </a:r>
          </a:p>
        </p:txBody>
      </p:sp>
      <p:sp>
        <p:nvSpPr>
          <p:cNvPr id="7172" name="TextBox 6"/>
          <p:cNvSpPr txBox="1">
            <a:spLocks noChangeArrowheads="1"/>
          </p:cNvSpPr>
          <p:nvPr/>
        </p:nvSpPr>
        <p:spPr bwMode="auto">
          <a:xfrm>
            <a:off x="2754313" y="4960938"/>
            <a:ext cx="1166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173" name="TextBox 7"/>
          <p:cNvSpPr txBox="1">
            <a:spLocks noChangeArrowheads="1"/>
          </p:cNvSpPr>
          <p:nvPr/>
        </p:nvSpPr>
        <p:spPr bwMode="auto">
          <a:xfrm>
            <a:off x="3032653" y="4958442"/>
            <a:ext cx="2151063" cy="27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NZ" altLang="en-US" sz="1167" dirty="0" smtClean="0">
                <a:latin typeface="Tahoma" panose="020B0604030504040204" pitchFamily="34" charset="0"/>
                <a:cs typeface="Tahoma" panose="020B0604030504040204" pitchFamily="34" charset="0"/>
              </a:rPr>
              <a:t>Ian Wilson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8420100" cy="782009"/>
          </a:xfrm>
        </p:spPr>
        <p:txBody>
          <a:bodyPr/>
          <a:lstStyle/>
          <a:p>
            <a:r>
              <a:rPr lang="en-NZ" dirty="0"/>
              <a:t>Example 1 - Standard </a:t>
            </a:r>
            <a:r>
              <a:rPr lang="en-NZ" dirty="0" smtClean="0"/>
              <a:t>services, </a:t>
            </a:r>
            <a:r>
              <a:rPr lang="en-NZ" dirty="0"/>
              <a:t>products and </a:t>
            </a:r>
            <a:r>
              <a:rPr lang="en-NZ" dirty="0" smtClean="0"/>
              <a:t>zones (continued)</a:t>
            </a:r>
            <a:endParaRPr lang="en-NZ" dirty="0"/>
          </a:p>
        </p:txBody>
      </p:sp>
      <p:sp>
        <p:nvSpPr>
          <p:cNvPr id="3" name="Content Placeholder 2"/>
          <p:cNvSpPr>
            <a:spLocks noGrp="1"/>
          </p:cNvSpPr>
          <p:nvPr>
            <p:ph idx="1"/>
          </p:nvPr>
        </p:nvSpPr>
        <p:spPr>
          <a:xfrm>
            <a:off x="628650" y="1285660"/>
            <a:ext cx="7886700" cy="3861809"/>
          </a:xfrm>
        </p:spPr>
        <p:txBody>
          <a:bodyPr/>
          <a:lstStyle/>
          <a:p>
            <a:pPr>
              <a:lnSpc>
                <a:spcPct val="100000"/>
              </a:lnSpc>
              <a:spcBef>
                <a:spcPts val="400"/>
              </a:spcBef>
            </a:pPr>
            <a:r>
              <a:rPr lang="en-NZ" dirty="0">
                <a:sym typeface="Wingdings" panose="05000000000000000000" pitchFamily="2" charset="2"/>
              </a:rPr>
              <a:t>Efficiency – do the arrangements better meet market participant needs</a:t>
            </a:r>
            <a:r>
              <a:rPr lang="en-NZ" dirty="0" smtClean="0">
                <a:sym typeface="Wingdings" panose="05000000000000000000" pitchFamily="2" charset="2"/>
              </a:rPr>
              <a:t>? (cont.)</a:t>
            </a:r>
            <a:endParaRPr lang="en-NZ" dirty="0">
              <a:sym typeface="Wingdings" panose="05000000000000000000" pitchFamily="2" charset="2"/>
            </a:endParaRPr>
          </a:p>
          <a:p>
            <a:pPr lvl="1">
              <a:lnSpc>
                <a:spcPct val="100000"/>
              </a:lnSpc>
              <a:spcBef>
                <a:spcPts val="400"/>
              </a:spcBef>
              <a:spcAft>
                <a:spcPts val="0"/>
              </a:spcAft>
            </a:pPr>
            <a:r>
              <a:rPr lang="en-NZ" sz="1400" dirty="0">
                <a:sym typeface="Wingdings" panose="05000000000000000000" pitchFamily="2" charset="2"/>
              </a:rPr>
              <a:t>Are </a:t>
            </a:r>
            <a:r>
              <a:rPr lang="en-NZ" sz="1400" dirty="0" smtClean="0">
                <a:sym typeface="Wingdings" panose="05000000000000000000" pitchFamily="2" charset="2"/>
              </a:rPr>
              <a:t>special </a:t>
            </a:r>
            <a:r>
              <a:rPr lang="en-NZ" sz="1400" dirty="0">
                <a:sym typeface="Wingdings" panose="05000000000000000000" pitchFamily="2" charset="2"/>
              </a:rPr>
              <a:t>circumstances </a:t>
            </a:r>
            <a:r>
              <a:rPr lang="en-NZ" sz="1400" dirty="0" smtClean="0">
                <a:sym typeface="Wingdings" panose="05000000000000000000" pitchFamily="2" charset="2"/>
              </a:rPr>
              <a:t>better provided for in special arrangements </a:t>
            </a:r>
            <a:r>
              <a:rPr lang="en-NZ" sz="1400" dirty="0" smtClean="0">
                <a:solidFill>
                  <a:srgbClr val="FFC000"/>
                </a:solidFill>
                <a:sym typeface="Wingdings" panose="05000000000000000000" pitchFamily="2" charset="2"/>
              </a:rPr>
              <a:t></a:t>
            </a:r>
            <a:r>
              <a:rPr lang="en-NZ" sz="1400" dirty="0" smtClean="0">
                <a:solidFill>
                  <a:srgbClr val="FFC000"/>
                </a:solidFill>
                <a:sym typeface="Wingdings 2" panose="05020102010507070707" pitchFamily="18" charset="2"/>
              </a:rPr>
              <a:t> </a:t>
            </a:r>
            <a:endParaRPr lang="en-NZ" sz="1400" b="1" dirty="0">
              <a:sym typeface="Wingdings" panose="05000000000000000000" pitchFamily="2" charset="2"/>
            </a:endParaRPr>
          </a:p>
          <a:p>
            <a:pPr lvl="2">
              <a:lnSpc>
                <a:spcPct val="100000"/>
              </a:lnSpc>
              <a:spcBef>
                <a:spcPts val="400"/>
              </a:spcBef>
              <a:spcAft>
                <a:spcPts val="0"/>
              </a:spcAft>
            </a:pPr>
            <a:r>
              <a:rPr lang="en-NZ" sz="1400" dirty="0" smtClean="0">
                <a:sym typeface="Wingdings" panose="05000000000000000000" pitchFamily="2" charset="2"/>
              </a:rPr>
              <a:t>SAs </a:t>
            </a:r>
            <a:r>
              <a:rPr lang="en-NZ" sz="1400" dirty="0">
                <a:sym typeface="Wingdings" panose="05000000000000000000" pitchFamily="2" charset="2"/>
              </a:rPr>
              <a:t>(</a:t>
            </a:r>
            <a:r>
              <a:rPr lang="en-NZ" sz="1400" dirty="0" err="1">
                <a:sym typeface="Wingdings" panose="05000000000000000000" pitchFamily="2" charset="2"/>
              </a:rPr>
              <a:t>eg</a:t>
            </a:r>
            <a:r>
              <a:rPr lang="en-NZ" sz="1400" dirty="0">
                <a:sym typeface="Wingdings" panose="05000000000000000000" pitchFamily="2" charset="2"/>
              </a:rPr>
              <a:t> for bypass opportunities</a:t>
            </a:r>
            <a:r>
              <a:rPr lang="en-NZ" sz="1400" dirty="0" smtClean="0">
                <a:sym typeface="Wingdings" panose="05000000000000000000" pitchFamily="2" charset="2"/>
              </a:rPr>
              <a:t>), IAs, and ICAs </a:t>
            </a:r>
            <a:r>
              <a:rPr lang="en-NZ" sz="1400" dirty="0">
                <a:sym typeface="Wingdings" panose="05000000000000000000" pitchFamily="2" charset="2"/>
              </a:rPr>
              <a:t>are available</a:t>
            </a:r>
          </a:p>
          <a:p>
            <a:pPr lvl="2">
              <a:lnSpc>
                <a:spcPct val="100000"/>
              </a:lnSpc>
              <a:spcBef>
                <a:spcPts val="400"/>
              </a:spcBef>
              <a:spcAft>
                <a:spcPts val="0"/>
              </a:spcAft>
            </a:pPr>
            <a:r>
              <a:rPr lang="en-NZ" sz="1400" dirty="0" smtClean="0">
                <a:sym typeface="Wingdings" panose="05000000000000000000" pitchFamily="2" charset="2"/>
              </a:rPr>
              <a:t>Continuing high </a:t>
            </a:r>
            <a:r>
              <a:rPr lang="en-NZ" sz="1400" dirty="0">
                <a:sym typeface="Wingdings" panose="05000000000000000000" pitchFamily="2" charset="2"/>
              </a:rPr>
              <a:t>level of TSP discretion</a:t>
            </a:r>
          </a:p>
          <a:p>
            <a:pPr lvl="2">
              <a:lnSpc>
                <a:spcPct val="100000"/>
              </a:lnSpc>
              <a:spcBef>
                <a:spcPts val="400"/>
              </a:spcBef>
              <a:spcAft>
                <a:spcPts val="0"/>
              </a:spcAft>
            </a:pPr>
            <a:endParaRPr lang="en-NZ" sz="1400" dirty="0">
              <a:solidFill>
                <a:srgbClr val="C00000"/>
              </a:solidFill>
              <a:sym typeface="Wingdings" panose="05000000000000000000" pitchFamily="2" charset="2"/>
            </a:endParaRPr>
          </a:p>
          <a:p>
            <a:pPr lvl="1">
              <a:lnSpc>
                <a:spcPct val="100000"/>
              </a:lnSpc>
              <a:spcBef>
                <a:spcPts val="400"/>
              </a:spcBef>
              <a:spcAft>
                <a:spcPts val="0"/>
              </a:spcAft>
            </a:pPr>
            <a:r>
              <a:rPr lang="en-NZ" sz="1400" dirty="0" smtClean="0">
                <a:sym typeface="Wingdings" panose="05000000000000000000" pitchFamily="2" charset="2"/>
              </a:rPr>
              <a:t>Are a broader range of service durations available, </a:t>
            </a:r>
            <a:r>
              <a:rPr lang="en-NZ" sz="1400" dirty="0">
                <a:sym typeface="Wingdings" panose="05000000000000000000" pitchFamily="2" charset="2"/>
              </a:rPr>
              <a:t>if required? </a:t>
            </a:r>
            <a:r>
              <a:rPr lang="en-NZ" sz="1400" dirty="0">
                <a:solidFill>
                  <a:srgbClr val="FFC000"/>
                </a:solidFill>
                <a:sym typeface="Wingdings" panose="05000000000000000000" pitchFamily="2" charset="2"/>
              </a:rPr>
              <a:t></a:t>
            </a:r>
            <a:r>
              <a:rPr lang="en-NZ" sz="1400" dirty="0">
                <a:solidFill>
                  <a:srgbClr val="C00000"/>
                </a:solidFill>
                <a:sym typeface="Wingdings 2" panose="05020102010507070707" pitchFamily="18" charset="2"/>
              </a:rPr>
              <a:t> </a:t>
            </a:r>
            <a:endParaRPr lang="en-NZ" sz="1400" b="1" dirty="0">
              <a:solidFill>
                <a:srgbClr val="C00000"/>
              </a:solidFill>
              <a:sym typeface="Wingdings" panose="05000000000000000000" pitchFamily="2" charset="2"/>
            </a:endParaRPr>
          </a:p>
          <a:p>
            <a:pPr lvl="2">
              <a:lnSpc>
                <a:spcPct val="100000"/>
              </a:lnSpc>
              <a:spcBef>
                <a:spcPts val="400"/>
              </a:spcBef>
              <a:spcAft>
                <a:spcPts val="0"/>
              </a:spcAft>
            </a:pPr>
            <a:r>
              <a:rPr lang="en-NZ" sz="1400" dirty="0" smtClean="0">
                <a:sym typeface="Wingdings" panose="05000000000000000000" pitchFamily="2" charset="2"/>
              </a:rPr>
              <a:t>As now, only </a:t>
            </a:r>
            <a:r>
              <a:rPr lang="en-NZ" sz="1400" dirty="0">
                <a:sym typeface="Wingdings" panose="05000000000000000000" pitchFamily="2" charset="2"/>
              </a:rPr>
              <a:t>in limited circumstances via </a:t>
            </a:r>
            <a:r>
              <a:rPr lang="en-NZ" sz="1400" dirty="0" smtClean="0">
                <a:sym typeface="Wingdings" panose="05000000000000000000" pitchFamily="2" charset="2"/>
              </a:rPr>
              <a:t>PRs, SAs, and ICAs</a:t>
            </a:r>
          </a:p>
          <a:p>
            <a:pPr lvl="2">
              <a:lnSpc>
                <a:spcPct val="100000"/>
              </a:lnSpc>
              <a:spcBef>
                <a:spcPts val="400"/>
              </a:spcBef>
              <a:spcAft>
                <a:spcPts val="0"/>
              </a:spcAft>
            </a:pPr>
            <a:endParaRPr lang="en-NZ" sz="1400" dirty="0" smtClean="0">
              <a:sym typeface="Wingdings" panose="05000000000000000000" pitchFamily="2" charset="2"/>
            </a:endParaRPr>
          </a:p>
          <a:p>
            <a:r>
              <a:rPr lang="en-NZ" sz="1800" dirty="0">
                <a:sym typeface="Wingdings" panose="05000000000000000000" pitchFamily="2" charset="2"/>
              </a:rPr>
              <a:t>Reliability - Is the risk of interruption or contingency reduced?</a:t>
            </a:r>
            <a:endParaRPr lang="en-NZ" sz="1400" dirty="0">
              <a:solidFill>
                <a:srgbClr val="00B050"/>
              </a:solidFill>
              <a:sym typeface="Wingdings 2" panose="05020102010507070707" pitchFamily="18" charset="2"/>
            </a:endParaRPr>
          </a:p>
          <a:p>
            <a:pPr lvl="1"/>
            <a:r>
              <a:rPr lang="en-NZ" sz="1400" dirty="0" smtClean="0">
                <a:sym typeface="Wingdings" panose="05000000000000000000" pitchFamily="2" charset="2"/>
              </a:rPr>
              <a:t>Is </a:t>
            </a:r>
            <a:r>
              <a:rPr lang="en-NZ" sz="1400" dirty="0">
                <a:sym typeface="Wingdings" panose="05000000000000000000" pitchFamily="2" charset="2"/>
              </a:rPr>
              <a:t>scarcity </a:t>
            </a:r>
            <a:r>
              <a:rPr lang="en-NZ" sz="1400" dirty="0" smtClean="0">
                <a:sym typeface="Wingdings" panose="05000000000000000000" pitchFamily="2" charset="2"/>
              </a:rPr>
              <a:t>better </a:t>
            </a:r>
            <a:r>
              <a:rPr lang="en-NZ" sz="1400" dirty="0">
                <a:sym typeface="Wingdings" panose="05000000000000000000" pitchFamily="2" charset="2"/>
              </a:rPr>
              <a:t>signalled in advance?</a:t>
            </a:r>
            <a:r>
              <a:rPr lang="en-NZ" sz="1400" dirty="0">
                <a:solidFill>
                  <a:srgbClr val="00B050"/>
                </a:solidFill>
                <a:sym typeface="Wingdings" panose="05000000000000000000" pitchFamily="2" charset="2"/>
              </a:rPr>
              <a:t> </a:t>
            </a:r>
            <a:endParaRPr lang="en-NZ" sz="1400" dirty="0">
              <a:sym typeface="Wingdings" panose="05000000000000000000" pitchFamily="2" charset="2"/>
            </a:endParaRPr>
          </a:p>
          <a:p>
            <a:pPr lvl="2"/>
            <a:r>
              <a:rPr lang="en-NZ" sz="1400" dirty="0">
                <a:sym typeface="Wingdings" panose="05000000000000000000" pitchFamily="2" charset="2"/>
              </a:rPr>
              <a:t>Notifications </a:t>
            </a:r>
            <a:r>
              <a:rPr lang="en-NZ" sz="1400" dirty="0" smtClean="0">
                <a:sym typeface="Wingdings" panose="05000000000000000000" pitchFamily="2" charset="2"/>
              </a:rPr>
              <a:t>of anticipated </a:t>
            </a:r>
            <a:r>
              <a:rPr lang="en-NZ" sz="1400" dirty="0">
                <a:sym typeface="Wingdings" panose="05000000000000000000" pitchFamily="2" charset="2"/>
              </a:rPr>
              <a:t>Congestion </a:t>
            </a:r>
            <a:r>
              <a:rPr lang="en-NZ" sz="1400" dirty="0" smtClean="0">
                <a:sym typeface="Wingdings" panose="05000000000000000000" pitchFamily="2" charset="2"/>
              </a:rPr>
              <a:t>will </a:t>
            </a:r>
            <a:r>
              <a:rPr lang="en-NZ" sz="1400" dirty="0">
                <a:sym typeface="Wingdings" panose="05000000000000000000" pitchFamily="2" charset="2"/>
              </a:rPr>
              <a:t>be published</a:t>
            </a:r>
          </a:p>
          <a:p>
            <a:pPr lvl="2"/>
            <a:r>
              <a:rPr lang="en-NZ" sz="1400" dirty="0">
                <a:sym typeface="Wingdings" panose="05000000000000000000" pitchFamily="2" charset="2"/>
              </a:rPr>
              <a:t>DPs will be taken out of Zone when congestion is anticipated</a:t>
            </a:r>
            <a:r>
              <a:rPr lang="en-NZ" sz="1400" dirty="0">
                <a:solidFill>
                  <a:srgbClr val="00B050"/>
                </a:solidFill>
                <a:sym typeface="Wingdings 2" panose="05020102010507070707" pitchFamily="18" charset="2"/>
              </a:rPr>
              <a:t> </a:t>
            </a:r>
            <a:endParaRPr lang="en-NZ" sz="1400" dirty="0">
              <a:sym typeface="Wingdings 2" panose="05020102010507070707" pitchFamily="18" charset="2"/>
            </a:endParaRPr>
          </a:p>
          <a:p>
            <a:pPr>
              <a:lnSpc>
                <a:spcPct val="100000"/>
              </a:lnSpc>
              <a:spcBef>
                <a:spcPts val="400"/>
              </a:spcBef>
              <a:spcAft>
                <a:spcPts val="0"/>
              </a:spcAft>
            </a:pPr>
            <a:endParaRPr lang="en-NZ" sz="1267" dirty="0" smtClean="0">
              <a:sym typeface="Wingdings" panose="05000000000000000000" pitchFamily="2" charset="2"/>
            </a:endParaRPr>
          </a:p>
          <a:p>
            <a:pPr lvl="2">
              <a:lnSpc>
                <a:spcPct val="100000"/>
              </a:lnSpc>
              <a:spcBef>
                <a:spcPts val="400"/>
              </a:spcBef>
              <a:spcAft>
                <a:spcPts val="0"/>
              </a:spcAft>
            </a:pPr>
            <a:endParaRPr lang="en-NZ" sz="1400" dirty="0">
              <a:sym typeface="Wingdings" panose="05000000000000000000" pitchFamily="2" charset="2"/>
            </a:endParaRPr>
          </a:p>
          <a:p>
            <a:pPr>
              <a:lnSpc>
                <a:spcPct val="100000"/>
              </a:lnSpc>
              <a:spcBef>
                <a:spcPts val="400"/>
              </a:spcBef>
              <a:spcAft>
                <a:spcPts val="0"/>
              </a:spcAft>
            </a:pPr>
            <a:endParaRPr lang="en-NZ" sz="1267" dirty="0" smtClean="0">
              <a:sym typeface="Wingdings" panose="05000000000000000000" pitchFamily="2" charset="2"/>
            </a:endParaRPr>
          </a:p>
          <a:p>
            <a:pPr marL="571477" lvl="2" indent="0">
              <a:lnSpc>
                <a:spcPct val="100000"/>
              </a:lnSpc>
              <a:spcBef>
                <a:spcPts val="400"/>
              </a:spcBef>
              <a:spcAft>
                <a:spcPts val="0"/>
              </a:spcAft>
              <a:buNone/>
            </a:pPr>
            <a:endParaRPr lang="en-NZ" sz="140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10</a:t>
            </a:fld>
            <a:endParaRPr lang="en-NZ"/>
          </a:p>
        </p:txBody>
      </p:sp>
      <p:sp>
        <p:nvSpPr>
          <p:cNvPr id="5" name="Footer Placeholder 4"/>
          <p:cNvSpPr>
            <a:spLocks noGrp="1"/>
          </p:cNvSpPr>
          <p:nvPr>
            <p:ph type="ftr" sz="quarter" idx="11"/>
          </p:nvPr>
        </p:nvSpPr>
        <p:spPr/>
        <p:txBody>
          <a:bodyPr/>
          <a:lstStyle/>
          <a:p>
            <a:pPr>
              <a:defRPr/>
            </a:pPr>
            <a:r>
              <a:rPr lang="en-NZ" dirty="0" smtClean="0"/>
              <a:t>Gas Industry Co</a:t>
            </a:r>
            <a:endParaRPr lang="en-NZ" dirty="0"/>
          </a:p>
        </p:txBody>
      </p:sp>
    </p:spTree>
    <p:extLst>
      <p:ext uri="{BB962C8B-B14F-4D97-AF65-F5344CB8AC3E}">
        <p14:creationId xmlns:p14="http://schemas.microsoft.com/office/powerpoint/2010/main" val="166063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04272"/>
            <a:ext cx="8243207" cy="754508"/>
          </a:xfrm>
        </p:spPr>
        <p:txBody>
          <a:bodyPr/>
          <a:lstStyle/>
          <a:p>
            <a:r>
              <a:rPr lang="en-NZ" dirty="0"/>
              <a:t>Example 1 - Standard </a:t>
            </a:r>
            <a:r>
              <a:rPr lang="en-NZ" dirty="0" smtClean="0"/>
              <a:t>services</a:t>
            </a:r>
            <a:r>
              <a:rPr lang="en-NZ" dirty="0"/>
              <a:t>, products and </a:t>
            </a:r>
            <a:r>
              <a:rPr lang="en-NZ" dirty="0" smtClean="0"/>
              <a:t>zones (continued)</a:t>
            </a:r>
            <a:endParaRPr lang="en-NZ" dirty="0"/>
          </a:p>
        </p:txBody>
      </p:sp>
      <p:sp>
        <p:nvSpPr>
          <p:cNvPr id="3" name="Content Placeholder 2"/>
          <p:cNvSpPr>
            <a:spLocks noGrp="1"/>
          </p:cNvSpPr>
          <p:nvPr>
            <p:ph idx="1"/>
          </p:nvPr>
        </p:nvSpPr>
        <p:spPr>
          <a:xfrm>
            <a:off x="628650" y="1285660"/>
            <a:ext cx="7886700" cy="3861809"/>
          </a:xfrm>
        </p:spPr>
        <p:txBody>
          <a:bodyPr/>
          <a:lstStyle/>
          <a:p>
            <a:r>
              <a:rPr lang="en-NZ" sz="1800" dirty="0" smtClean="0">
                <a:sym typeface="Wingdings" panose="05000000000000000000" pitchFamily="2" charset="2"/>
              </a:rPr>
              <a:t>Fairness </a:t>
            </a:r>
            <a:r>
              <a:rPr lang="en-NZ" sz="1800" dirty="0">
                <a:sym typeface="Wingdings" panose="05000000000000000000" pitchFamily="2" charset="2"/>
              </a:rPr>
              <a:t>– are the arrangements more fair to market participants?</a:t>
            </a:r>
          </a:p>
          <a:p>
            <a:pPr lvl="1"/>
            <a:r>
              <a:rPr lang="en-NZ" sz="1400" dirty="0" smtClean="0">
                <a:sym typeface="Wingdings" panose="05000000000000000000" pitchFamily="2" charset="2"/>
              </a:rPr>
              <a:t>Is there better oversight of markets, if required?</a:t>
            </a:r>
            <a:r>
              <a:rPr lang="en-NZ" sz="1400" dirty="0" smtClean="0">
                <a:solidFill>
                  <a:srgbClr val="FFC000"/>
                </a:solidFill>
                <a:sym typeface="Wingdings" panose="05000000000000000000" pitchFamily="2" charset="2"/>
              </a:rPr>
              <a:t> </a:t>
            </a:r>
            <a:r>
              <a:rPr lang="en-NZ" sz="1400" dirty="0">
                <a:solidFill>
                  <a:srgbClr val="FFC000"/>
                </a:solidFill>
                <a:sym typeface="Wingdings" panose="05000000000000000000" pitchFamily="2" charset="2"/>
              </a:rPr>
              <a:t> </a:t>
            </a:r>
            <a:r>
              <a:rPr lang="en-NZ" sz="1400" dirty="0">
                <a:sym typeface="Wingdings" panose="05000000000000000000" pitchFamily="2" charset="2"/>
              </a:rPr>
              <a:t>or</a:t>
            </a:r>
            <a:r>
              <a:rPr lang="en-NZ" sz="1400" dirty="0">
                <a:solidFill>
                  <a:srgbClr val="FFC000"/>
                </a:solidFill>
                <a:sym typeface="Wingdings" panose="05000000000000000000" pitchFamily="2" charset="2"/>
              </a:rPr>
              <a:t> </a:t>
            </a:r>
            <a:r>
              <a:rPr lang="en-NZ" sz="1400" dirty="0">
                <a:solidFill>
                  <a:srgbClr val="C00000"/>
                </a:solidFill>
                <a:sym typeface="Wingdings" panose="05000000000000000000" pitchFamily="2" charset="2"/>
              </a:rPr>
              <a:t> </a:t>
            </a:r>
            <a:endParaRPr lang="en-NZ" sz="1400" dirty="0" smtClean="0">
              <a:solidFill>
                <a:srgbClr val="C00000"/>
              </a:solidFill>
              <a:sym typeface="Wingdings" panose="05000000000000000000" pitchFamily="2" charset="2"/>
            </a:endParaRPr>
          </a:p>
          <a:p>
            <a:pPr lvl="2"/>
            <a:r>
              <a:rPr lang="en-NZ" sz="1400" dirty="0" smtClean="0">
                <a:sym typeface="Wingdings" panose="05000000000000000000" pitchFamily="2" charset="2"/>
              </a:rPr>
              <a:t>Auction arrangements are new, and partly defined outside code. This creates uncertainty and increased risk of unanticipated outcomes.</a:t>
            </a:r>
          </a:p>
          <a:p>
            <a:pPr lvl="2"/>
            <a:endParaRPr lang="en-NZ" sz="1400" dirty="0" smtClean="0">
              <a:sym typeface="Wingdings" panose="05000000000000000000" pitchFamily="2" charset="2"/>
            </a:endParaRPr>
          </a:p>
          <a:p>
            <a:pPr lvl="1"/>
            <a:r>
              <a:rPr lang="en-NZ" sz="1400" dirty="0" smtClean="0">
                <a:sym typeface="Wingdings" panose="05000000000000000000" pitchFamily="2" charset="2"/>
              </a:rPr>
              <a:t>Are there improved checks and balances on unreasonable prices? </a:t>
            </a:r>
            <a:r>
              <a:rPr lang="en-NZ" sz="1400" dirty="0">
                <a:sym typeface="Wingdings" panose="05000000000000000000" pitchFamily="2" charset="2"/>
              </a:rPr>
              <a:t>See </a:t>
            </a:r>
            <a:r>
              <a:rPr lang="en-NZ" sz="1400" dirty="0" smtClean="0">
                <a:sym typeface="Wingdings" panose="05000000000000000000" pitchFamily="2" charset="2"/>
              </a:rPr>
              <a:t>Fees and Charges analysis</a:t>
            </a:r>
          </a:p>
          <a:p>
            <a:pPr lvl="2"/>
            <a:endParaRPr lang="en-NZ" sz="1400" dirty="0" smtClean="0">
              <a:sym typeface="Wingdings" panose="05000000000000000000" pitchFamily="2" charset="2"/>
            </a:endParaRPr>
          </a:p>
          <a:p>
            <a:pPr lvl="1"/>
            <a:r>
              <a:rPr lang="en-NZ" sz="1400" dirty="0" smtClean="0">
                <a:sym typeface="Wingdings" panose="05000000000000000000" pitchFamily="2" charset="2"/>
              </a:rPr>
              <a:t>Is there better notice of price changes?</a:t>
            </a:r>
            <a:r>
              <a:rPr lang="en-NZ" sz="1400" dirty="0">
                <a:solidFill>
                  <a:srgbClr val="C00000"/>
                </a:solidFill>
                <a:sym typeface="Wingdings" panose="05000000000000000000" pitchFamily="2" charset="2"/>
              </a:rPr>
              <a:t> </a:t>
            </a:r>
            <a:r>
              <a:rPr lang="en-NZ" sz="1400" dirty="0">
                <a:sym typeface="Wingdings" panose="05000000000000000000" pitchFamily="2" charset="2"/>
              </a:rPr>
              <a:t>See Fees and Charges analysis </a:t>
            </a:r>
            <a:r>
              <a:rPr lang="en-NZ" sz="1400" dirty="0" smtClean="0">
                <a:sym typeface="Wingdings" panose="05000000000000000000" pitchFamily="2" charset="2"/>
              </a:rPr>
              <a:t/>
            </a:r>
            <a:br>
              <a:rPr lang="en-NZ" sz="1400" dirty="0" smtClean="0">
                <a:sym typeface="Wingdings" panose="05000000000000000000" pitchFamily="2" charset="2"/>
              </a:rPr>
            </a:br>
            <a:endParaRPr lang="en-NZ" sz="1400" dirty="0" smtClean="0">
              <a:sym typeface="Wingdings" panose="05000000000000000000" pitchFamily="2" charset="2"/>
            </a:endParaRPr>
          </a:p>
          <a:p>
            <a:r>
              <a:rPr lang="en-NZ" sz="1800" dirty="0">
                <a:sym typeface="Wingdings" panose="05000000000000000000" pitchFamily="2" charset="2"/>
              </a:rPr>
              <a:t>Safety </a:t>
            </a:r>
            <a:r>
              <a:rPr lang="en-NZ" sz="1800" dirty="0" smtClean="0">
                <a:sym typeface="Wingdings" panose="05000000000000000000" pitchFamily="2" charset="2"/>
              </a:rPr>
              <a:t>- is </a:t>
            </a:r>
            <a:r>
              <a:rPr lang="en-NZ" sz="1800" dirty="0">
                <a:sym typeface="Wingdings" panose="05000000000000000000" pitchFamily="2" charset="2"/>
              </a:rPr>
              <a:t>the risk of harm to people or property </a:t>
            </a:r>
            <a:r>
              <a:rPr lang="en-NZ" sz="1800" dirty="0" smtClean="0">
                <a:sym typeface="Wingdings" panose="05000000000000000000" pitchFamily="2" charset="2"/>
              </a:rPr>
              <a:t>reduced?</a:t>
            </a:r>
            <a:r>
              <a:rPr lang="en-NZ" sz="1800" dirty="0" smtClean="0">
                <a:sym typeface="Wingdings 2" panose="05020102010507070707" pitchFamily="18" charset="2"/>
              </a:rPr>
              <a:t> </a:t>
            </a:r>
            <a:r>
              <a:rPr lang="en-NZ" sz="1400" dirty="0">
                <a:solidFill>
                  <a:srgbClr val="FFC000"/>
                </a:solidFill>
                <a:sym typeface="Wingdings" panose="05000000000000000000" pitchFamily="2" charset="2"/>
              </a:rPr>
              <a:t></a:t>
            </a:r>
            <a:endParaRPr lang="en-NZ" sz="1400" dirty="0">
              <a:sym typeface="Wingdings" panose="05000000000000000000" pitchFamily="2" charset="2"/>
            </a:endParaRPr>
          </a:p>
          <a:p>
            <a:pPr lvl="3"/>
            <a:endParaRPr lang="en-NZ" sz="1400" dirty="0">
              <a:sym typeface="Wingdings" panose="05000000000000000000" pitchFamily="2" charset="2"/>
            </a:endParaRPr>
          </a:p>
          <a:p>
            <a:r>
              <a:rPr lang="en-NZ" sz="1800" dirty="0" smtClean="0">
                <a:sym typeface="Wingdings" panose="05000000000000000000" pitchFamily="2" charset="2"/>
              </a:rPr>
              <a:t>Environmental – are environmental outcomes improved?</a:t>
            </a:r>
            <a:r>
              <a:rPr lang="en-NZ" sz="1800" dirty="0" smtClean="0">
                <a:sym typeface="Wingdings 2" panose="05020102010507070707" pitchFamily="18" charset="2"/>
              </a:rPr>
              <a:t> </a:t>
            </a:r>
            <a:r>
              <a:rPr lang="en-NZ" sz="1400" dirty="0" smtClean="0">
                <a:solidFill>
                  <a:srgbClr val="FFC000"/>
                </a:solidFill>
                <a:sym typeface="Wingdings" panose="05000000000000000000" pitchFamily="2" charset="2"/>
              </a:rPr>
              <a:t></a:t>
            </a:r>
            <a:endParaRPr lang="en-NZ" sz="140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11</a:t>
            </a:fld>
            <a:endParaRPr lang="en-NZ"/>
          </a:p>
        </p:txBody>
      </p:sp>
      <p:sp>
        <p:nvSpPr>
          <p:cNvPr id="5" name="Footer Placeholder 4"/>
          <p:cNvSpPr>
            <a:spLocks noGrp="1"/>
          </p:cNvSpPr>
          <p:nvPr>
            <p:ph type="ftr" sz="quarter" idx="11"/>
          </p:nvPr>
        </p:nvSpPr>
        <p:spPr/>
        <p:txBody>
          <a:bodyPr/>
          <a:lstStyle/>
          <a:p>
            <a:pPr>
              <a:defRPr/>
            </a:pPr>
            <a:r>
              <a:rPr lang="en-NZ" dirty="0" smtClean="0"/>
              <a:t>Gas Industry Co</a:t>
            </a:r>
            <a:endParaRPr lang="en-NZ" dirty="0"/>
          </a:p>
        </p:txBody>
      </p:sp>
    </p:spTree>
    <p:extLst>
      <p:ext uri="{BB962C8B-B14F-4D97-AF65-F5344CB8AC3E}">
        <p14:creationId xmlns:p14="http://schemas.microsoft.com/office/powerpoint/2010/main" val="340464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831899"/>
          </a:xfrm>
        </p:spPr>
        <p:txBody>
          <a:bodyPr/>
          <a:lstStyle/>
          <a:p>
            <a:r>
              <a:rPr lang="en-NZ" dirty="0"/>
              <a:t>Example </a:t>
            </a:r>
            <a:r>
              <a:rPr lang="en-NZ" dirty="0" smtClean="0"/>
              <a:t>2 </a:t>
            </a:r>
            <a:r>
              <a:rPr lang="en-NZ" dirty="0"/>
              <a:t>- </a:t>
            </a:r>
            <a:r>
              <a:rPr lang="en-NZ" dirty="0" smtClean="0"/>
              <a:t>Congestion management</a:t>
            </a:r>
            <a:endParaRPr lang="en-NZ" dirty="0"/>
          </a:p>
        </p:txBody>
      </p:sp>
      <p:sp>
        <p:nvSpPr>
          <p:cNvPr id="3" name="Content Placeholder 2"/>
          <p:cNvSpPr>
            <a:spLocks noGrp="1"/>
          </p:cNvSpPr>
          <p:nvPr>
            <p:ph idx="1"/>
          </p:nvPr>
        </p:nvSpPr>
        <p:spPr>
          <a:xfrm>
            <a:off x="628650" y="1136170"/>
            <a:ext cx="7886700" cy="4011299"/>
          </a:xfrm>
        </p:spPr>
        <p:txBody>
          <a:bodyPr/>
          <a:lstStyle/>
          <a:p>
            <a:r>
              <a:rPr lang="en-NZ" dirty="0" smtClean="0">
                <a:sym typeface="Wingdings" panose="05000000000000000000" pitchFamily="2" charset="2"/>
              </a:rPr>
              <a:t>Summary arrangements</a:t>
            </a:r>
            <a:endParaRPr lang="en-NZ" dirty="0">
              <a:sym typeface="Wingdings" panose="05000000000000000000" pitchFamily="2" charset="2"/>
            </a:endParaRPr>
          </a:p>
          <a:p>
            <a:pPr lvl="1"/>
            <a:r>
              <a:rPr lang="en-NZ" sz="1400" dirty="0" smtClean="0">
                <a:sym typeface="Wingdings" panose="05000000000000000000" pitchFamily="2" charset="2"/>
              </a:rPr>
              <a:t>MPOC</a:t>
            </a:r>
          </a:p>
          <a:p>
            <a:pPr lvl="2"/>
            <a:r>
              <a:rPr lang="en-NZ" sz="1400" dirty="0" smtClean="0">
                <a:sym typeface="Wingdings" panose="05000000000000000000" pitchFamily="2" charset="2"/>
              </a:rPr>
              <a:t>Primary </a:t>
            </a:r>
            <a:r>
              <a:rPr lang="en-NZ" sz="1400" dirty="0">
                <a:sym typeface="Wingdings" panose="05000000000000000000" pitchFamily="2" charset="2"/>
              </a:rPr>
              <a:t>transmission service is based on </a:t>
            </a:r>
            <a:r>
              <a:rPr lang="en-NZ" sz="1400" dirty="0" smtClean="0">
                <a:sym typeface="Wingdings" panose="05000000000000000000" pitchFamily="2" charset="2"/>
              </a:rPr>
              <a:t>approved daily </a:t>
            </a:r>
            <a:r>
              <a:rPr lang="en-NZ" sz="1400" dirty="0" err="1" smtClean="0">
                <a:sym typeface="Wingdings" panose="05000000000000000000" pitchFamily="2" charset="2"/>
              </a:rPr>
              <a:t>noms</a:t>
            </a:r>
            <a:r>
              <a:rPr lang="en-NZ" sz="1400" dirty="0" smtClean="0">
                <a:sym typeface="Wingdings" panose="05000000000000000000" pitchFamily="2" charset="2"/>
              </a:rPr>
              <a:t> </a:t>
            </a:r>
          </a:p>
          <a:p>
            <a:pPr lvl="2"/>
            <a:r>
              <a:rPr lang="en-NZ" sz="1400" dirty="0" smtClean="0">
                <a:sym typeface="Wingdings" panose="05000000000000000000" pitchFamily="2" charset="2"/>
              </a:rPr>
              <a:t>If </a:t>
            </a:r>
            <a:r>
              <a:rPr lang="en-NZ" sz="1400" dirty="0">
                <a:sym typeface="Wingdings" panose="05000000000000000000" pitchFamily="2" charset="2"/>
              </a:rPr>
              <a:t>physical congestion occurs on a day, TSP may reduce </a:t>
            </a:r>
            <a:r>
              <a:rPr lang="en-NZ" sz="1400" dirty="0" err="1" smtClean="0">
                <a:sym typeface="Wingdings" panose="05000000000000000000" pitchFamily="2" charset="2"/>
              </a:rPr>
              <a:t>noms</a:t>
            </a:r>
            <a:r>
              <a:rPr lang="en-NZ" sz="1400" dirty="0" smtClean="0">
                <a:sym typeface="Wingdings" panose="05000000000000000000" pitchFamily="2" charset="2"/>
              </a:rPr>
              <a:t>, </a:t>
            </a:r>
            <a:r>
              <a:rPr lang="en-NZ" sz="1400" dirty="0">
                <a:sym typeface="Wingdings" panose="05000000000000000000" pitchFamily="2" charset="2"/>
              </a:rPr>
              <a:t>while respecting priorities for service: 1st balancing gas, 2nd category A </a:t>
            </a:r>
            <a:r>
              <a:rPr lang="en-NZ" sz="1400" dirty="0" err="1" smtClean="0">
                <a:sym typeface="Wingdings" panose="05000000000000000000" pitchFamily="2" charset="2"/>
              </a:rPr>
              <a:t>noms</a:t>
            </a:r>
            <a:r>
              <a:rPr lang="en-NZ" sz="1400" dirty="0">
                <a:sym typeface="Wingdings" panose="05000000000000000000" pitchFamily="2" charset="2"/>
              </a:rPr>
              <a:t>, 3rd category B </a:t>
            </a:r>
            <a:r>
              <a:rPr lang="en-NZ" sz="1400" dirty="0" err="1" smtClean="0">
                <a:sym typeface="Wingdings" panose="05000000000000000000" pitchFamily="2" charset="2"/>
              </a:rPr>
              <a:t>noms</a:t>
            </a:r>
            <a:r>
              <a:rPr lang="en-NZ" sz="1400" dirty="0" smtClean="0">
                <a:sym typeface="Wingdings" panose="05000000000000000000" pitchFamily="2" charset="2"/>
              </a:rPr>
              <a:t> </a:t>
            </a:r>
            <a:r>
              <a:rPr lang="en-NZ" sz="1400" dirty="0">
                <a:sym typeface="Wingdings" panose="05000000000000000000" pitchFamily="2" charset="2"/>
              </a:rPr>
              <a:t>based on pro-rata net historic usage. [s8.20-8.28</a:t>
            </a:r>
            <a:r>
              <a:rPr lang="en-NZ" sz="1400" dirty="0" smtClean="0">
                <a:sym typeface="Wingdings" panose="05000000000000000000" pitchFamily="2" charset="2"/>
              </a:rPr>
              <a:t>]</a:t>
            </a:r>
          </a:p>
          <a:p>
            <a:pPr lvl="2"/>
            <a:r>
              <a:rPr lang="en-NZ" sz="1400" dirty="0" smtClean="0">
                <a:sym typeface="Wingdings" panose="05000000000000000000" pitchFamily="2" charset="2"/>
              </a:rPr>
              <a:t>Category </a:t>
            </a:r>
            <a:r>
              <a:rPr lang="en-NZ" sz="1400" dirty="0">
                <a:sym typeface="Wingdings" panose="05000000000000000000" pitchFamily="2" charset="2"/>
              </a:rPr>
              <a:t>A </a:t>
            </a:r>
            <a:r>
              <a:rPr lang="en-NZ" sz="1400" dirty="0" err="1" smtClean="0">
                <a:sym typeface="Wingdings" panose="05000000000000000000" pitchFamily="2" charset="2"/>
              </a:rPr>
              <a:t>noms</a:t>
            </a:r>
            <a:r>
              <a:rPr lang="en-NZ" sz="1400" dirty="0" smtClean="0">
                <a:sym typeface="Wingdings" panose="05000000000000000000" pitchFamily="2" charset="2"/>
              </a:rPr>
              <a:t> </a:t>
            </a:r>
            <a:r>
              <a:rPr lang="en-NZ" sz="1400" dirty="0">
                <a:sym typeface="Wingdings" panose="05000000000000000000" pitchFamily="2" charset="2"/>
              </a:rPr>
              <a:t>are those subject to Authorised Quantities (AQ). TSP required to obtain approval from Gas Industry Co for queuing rules before issuing AQ [such rules have not been proposed or approved</a:t>
            </a:r>
            <a:r>
              <a:rPr lang="en-NZ" sz="1400" dirty="0" smtClean="0">
                <a:sym typeface="Wingdings" panose="05000000000000000000" pitchFamily="2" charset="2"/>
              </a:rPr>
              <a:t>] </a:t>
            </a:r>
          </a:p>
          <a:p>
            <a:pPr lvl="2"/>
            <a:endParaRPr lang="en-NZ" sz="1400" dirty="0">
              <a:sym typeface="Wingdings" panose="05000000000000000000" pitchFamily="2" charset="2"/>
            </a:endParaRPr>
          </a:p>
          <a:p>
            <a:pPr lvl="1"/>
            <a:r>
              <a:rPr lang="en-NZ" sz="1400" dirty="0" smtClean="0">
                <a:sym typeface="Wingdings" panose="05000000000000000000" pitchFamily="2" charset="2"/>
              </a:rPr>
              <a:t>VTC</a:t>
            </a:r>
            <a:r>
              <a:rPr lang="en-NZ" sz="1400" dirty="0" smtClean="0">
                <a:solidFill>
                  <a:srgbClr val="00B050"/>
                </a:solidFill>
                <a:sym typeface="Wingdings" panose="05000000000000000000" pitchFamily="2" charset="2"/>
              </a:rPr>
              <a:t> </a:t>
            </a:r>
            <a:r>
              <a:rPr lang="en-NZ" sz="1400" dirty="0" smtClean="0">
                <a:solidFill>
                  <a:srgbClr val="00B050"/>
                </a:solidFill>
                <a:sym typeface="Wingdings 2" panose="05020102010507070707" pitchFamily="18" charset="2"/>
              </a:rPr>
              <a:t> </a:t>
            </a:r>
          </a:p>
          <a:p>
            <a:pPr lvl="2"/>
            <a:r>
              <a:rPr lang="en-NZ" sz="1400" dirty="0">
                <a:sym typeface="Wingdings" panose="05000000000000000000" pitchFamily="2" charset="2"/>
              </a:rPr>
              <a:t>Annual Reserved Capacity (CR) is primary transmission service. Contractual congestion may arise if shippers seek </a:t>
            </a:r>
            <a:r>
              <a:rPr lang="en-NZ" sz="1400" dirty="0" smtClean="0">
                <a:sym typeface="Wingdings" panose="05000000000000000000" pitchFamily="2" charset="2"/>
              </a:rPr>
              <a:t>CR </a:t>
            </a:r>
            <a:r>
              <a:rPr lang="en-NZ" sz="1400" dirty="0">
                <a:sym typeface="Wingdings" panose="05000000000000000000" pitchFamily="2" charset="2"/>
              </a:rPr>
              <a:t>that exceeds available pipeline </a:t>
            </a:r>
            <a:r>
              <a:rPr lang="en-NZ" sz="1400" dirty="0" smtClean="0">
                <a:sym typeface="Wingdings" panose="05000000000000000000" pitchFamily="2" charset="2"/>
              </a:rPr>
              <a:t>capacity</a:t>
            </a:r>
          </a:p>
          <a:p>
            <a:pPr lvl="2"/>
            <a:r>
              <a:rPr lang="en-NZ" sz="1400" dirty="0" smtClean="0">
                <a:sym typeface="Wingdings" panose="05000000000000000000" pitchFamily="2" charset="2"/>
              </a:rPr>
              <a:t>Shippers </a:t>
            </a:r>
            <a:r>
              <a:rPr lang="en-NZ" sz="1400" dirty="0">
                <a:sym typeface="Wingdings" panose="05000000000000000000" pitchFamily="2" charset="2"/>
              </a:rPr>
              <a:t>have a right to CR up to amount held in previous year [s4.5</a:t>
            </a:r>
            <a:r>
              <a:rPr lang="en-NZ" sz="1400" dirty="0" smtClean="0">
                <a:sym typeface="Wingdings" panose="05000000000000000000" pitchFamily="2" charset="2"/>
              </a:rPr>
              <a:t>]</a:t>
            </a:r>
          </a:p>
          <a:p>
            <a:pPr lvl="2"/>
            <a:r>
              <a:rPr lang="en-NZ" sz="1400" dirty="0" smtClean="0">
                <a:sym typeface="Wingdings" panose="05000000000000000000" pitchFamily="2" charset="2"/>
              </a:rPr>
              <a:t>If </a:t>
            </a:r>
            <a:r>
              <a:rPr lang="en-NZ" sz="1400" dirty="0">
                <a:sym typeface="Wingdings" panose="05000000000000000000" pitchFamily="2" charset="2"/>
              </a:rPr>
              <a:t>physical congestion occurs (i.e. insufficient capacity to flow desired volume on the day), TSP may reduce gas receipts, flows or deliveries “on a fair basis” [s10.1(g</a:t>
            </a:r>
            <a:r>
              <a:rPr lang="en-NZ" sz="1400" dirty="0" smtClean="0">
                <a:sym typeface="Wingdings" panose="05000000000000000000" pitchFamily="2" charset="2"/>
              </a:rPr>
              <a:t>)]</a:t>
            </a:r>
          </a:p>
          <a:p>
            <a:pPr lvl="2"/>
            <a:r>
              <a:rPr lang="en-NZ" sz="1400" dirty="0" smtClean="0">
                <a:sym typeface="Wingdings" panose="05000000000000000000" pitchFamily="2" charset="2"/>
              </a:rPr>
              <a:t>If </a:t>
            </a:r>
            <a:r>
              <a:rPr lang="en-NZ" sz="1400" dirty="0">
                <a:sym typeface="Wingdings" panose="05000000000000000000" pitchFamily="2" charset="2"/>
              </a:rPr>
              <a:t>such action is required, TSP will use all reasonable endeavours to first curtail or shutdown gas receipts subject to an Interruptible </a:t>
            </a:r>
            <a:r>
              <a:rPr lang="en-NZ" sz="1400" dirty="0" smtClean="0">
                <a:sym typeface="Wingdings" panose="05000000000000000000" pitchFamily="2" charset="2"/>
              </a:rPr>
              <a:t>Agreement</a:t>
            </a:r>
          </a:p>
          <a:p>
            <a:pPr marL="285739" lvl="1" indent="0">
              <a:buNone/>
            </a:pPr>
            <a:endParaRPr lang="en-NZ" sz="140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12</a:t>
            </a:fld>
            <a:endParaRPr lang="en-NZ"/>
          </a:p>
        </p:txBody>
      </p:sp>
      <p:sp>
        <p:nvSpPr>
          <p:cNvPr id="5" name="Footer Placeholder 4"/>
          <p:cNvSpPr>
            <a:spLocks noGrp="1"/>
          </p:cNvSpPr>
          <p:nvPr>
            <p:ph type="ftr" sz="quarter" idx="11"/>
          </p:nvPr>
        </p:nvSpPr>
        <p:spPr/>
        <p:txBody>
          <a:bodyPr/>
          <a:lstStyle/>
          <a:p>
            <a:pPr>
              <a:defRPr/>
            </a:pPr>
            <a:r>
              <a:rPr lang="en-NZ" dirty="0" smtClean="0"/>
              <a:t>Gas Industry Co</a:t>
            </a:r>
            <a:endParaRPr lang="en-NZ" dirty="0"/>
          </a:p>
        </p:txBody>
      </p:sp>
    </p:spTree>
    <p:extLst>
      <p:ext uri="{BB962C8B-B14F-4D97-AF65-F5344CB8AC3E}">
        <p14:creationId xmlns:p14="http://schemas.microsoft.com/office/powerpoint/2010/main" val="164053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831899"/>
          </a:xfrm>
        </p:spPr>
        <p:txBody>
          <a:bodyPr/>
          <a:lstStyle/>
          <a:p>
            <a:r>
              <a:rPr lang="en-NZ" dirty="0"/>
              <a:t>Example </a:t>
            </a:r>
            <a:r>
              <a:rPr lang="en-NZ" dirty="0" smtClean="0"/>
              <a:t>2 </a:t>
            </a:r>
            <a:r>
              <a:rPr lang="en-NZ" dirty="0"/>
              <a:t>- </a:t>
            </a:r>
            <a:r>
              <a:rPr lang="en-NZ" dirty="0" smtClean="0"/>
              <a:t>Congestion management (continued)</a:t>
            </a:r>
            <a:endParaRPr lang="en-NZ" dirty="0"/>
          </a:p>
        </p:txBody>
      </p:sp>
      <p:sp>
        <p:nvSpPr>
          <p:cNvPr id="3" name="Content Placeholder 2"/>
          <p:cNvSpPr>
            <a:spLocks noGrp="1"/>
          </p:cNvSpPr>
          <p:nvPr>
            <p:ph idx="1"/>
          </p:nvPr>
        </p:nvSpPr>
        <p:spPr>
          <a:xfrm>
            <a:off x="628650" y="1292534"/>
            <a:ext cx="7998114" cy="3854935"/>
          </a:xfrm>
        </p:spPr>
        <p:txBody>
          <a:bodyPr/>
          <a:lstStyle/>
          <a:p>
            <a:r>
              <a:rPr lang="en-NZ" dirty="0" smtClean="0">
                <a:sym typeface="Wingdings" panose="05000000000000000000" pitchFamily="2" charset="2"/>
              </a:rPr>
              <a:t>Summary arrangements (continued)</a:t>
            </a:r>
            <a:endParaRPr lang="en-NZ" dirty="0">
              <a:sym typeface="Wingdings" panose="05000000000000000000" pitchFamily="2" charset="2"/>
            </a:endParaRPr>
          </a:p>
          <a:p>
            <a:pPr lvl="1"/>
            <a:r>
              <a:rPr lang="en-NZ" sz="1400" dirty="0" smtClean="0">
                <a:sym typeface="Wingdings" panose="05000000000000000000" pitchFamily="2" charset="2"/>
              </a:rPr>
              <a:t>GTAC</a:t>
            </a:r>
            <a:r>
              <a:rPr lang="en-NZ" sz="1400" dirty="0" smtClean="0">
                <a:solidFill>
                  <a:srgbClr val="00B050"/>
                </a:solidFill>
                <a:sym typeface="Wingdings" panose="05000000000000000000" pitchFamily="2" charset="2"/>
              </a:rPr>
              <a:t> </a:t>
            </a:r>
          </a:p>
          <a:p>
            <a:pPr lvl="2"/>
            <a:r>
              <a:rPr lang="en-NZ" sz="1400" dirty="0" smtClean="0"/>
              <a:t>TSP </a:t>
            </a:r>
            <a:r>
              <a:rPr lang="en-NZ" sz="1400" dirty="0"/>
              <a:t>will use reasonable endeavours to predict where </a:t>
            </a:r>
            <a:r>
              <a:rPr lang="en-NZ" sz="1400" dirty="0" smtClean="0"/>
              <a:t>Congestion </a:t>
            </a:r>
            <a:r>
              <a:rPr lang="en-NZ" sz="1400" dirty="0"/>
              <a:t>is most likely to occur [s10.1</a:t>
            </a:r>
            <a:r>
              <a:rPr lang="en-NZ" sz="1400" dirty="0" smtClean="0"/>
              <a:t>] </a:t>
            </a:r>
          </a:p>
          <a:p>
            <a:pPr lvl="2"/>
            <a:r>
              <a:rPr lang="en-NZ" sz="1400" dirty="0" smtClean="0"/>
              <a:t>TSP may seek Interruptible Load, and may offer Interruptible Agreements [s3.5-3.12]</a:t>
            </a:r>
          </a:p>
          <a:p>
            <a:pPr lvl="2"/>
            <a:r>
              <a:rPr lang="en-NZ" sz="1400" dirty="0" smtClean="0"/>
              <a:t>TSP </a:t>
            </a:r>
            <a:r>
              <a:rPr lang="en-NZ" sz="1400" dirty="0"/>
              <a:t>will offer Priority Rights (PRs) to DNC for </a:t>
            </a:r>
            <a:r>
              <a:rPr lang="en-NZ" sz="1400" dirty="0" smtClean="0"/>
              <a:t>Congested DPs, </a:t>
            </a:r>
            <a:r>
              <a:rPr lang="en-NZ" sz="1400" dirty="0"/>
              <a:t>up to prevailing amount of </a:t>
            </a:r>
            <a:r>
              <a:rPr lang="en-NZ" sz="1400" dirty="0" smtClean="0"/>
              <a:t>AOC [s3.13] </a:t>
            </a:r>
          </a:p>
          <a:p>
            <a:pPr lvl="2"/>
            <a:r>
              <a:rPr lang="en-NZ" sz="1400" dirty="0"/>
              <a:t>Number of PRs offered and the PR term will be determined by the TSP and notified at least 20 business days prior to an auction [s3.18]</a:t>
            </a:r>
          </a:p>
          <a:p>
            <a:pPr lvl="2"/>
            <a:r>
              <a:rPr lang="en-NZ" sz="1400" dirty="0" smtClean="0"/>
              <a:t>PR auction rules (and objectives) will be developed outside GTAC.</a:t>
            </a:r>
          </a:p>
          <a:p>
            <a:pPr lvl="2"/>
            <a:r>
              <a:rPr lang="en-NZ" sz="1400" dirty="0" smtClean="0"/>
              <a:t>PR </a:t>
            </a:r>
            <a:r>
              <a:rPr lang="en-NZ" sz="1400" dirty="0"/>
              <a:t>auctions will have single clearing price for each </a:t>
            </a:r>
            <a:r>
              <a:rPr lang="en-NZ" sz="1400" dirty="0" smtClean="0"/>
              <a:t>DP </a:t>
            </a:r>
            <a:r>
              <a:rPr lang="en-NZ" sz="1400" dirty="0"/>
              <a:t>[s3.11]. PRs are tradeable, </a:t>
            </a:r>
            <a:r>
              <a:rPr lang="en-NZ" sz="1400" dirty="0" smtClean="0"/>
              <a:t>and</a:t>
            </a:r>
            <a:endParaRPr lang="en-NZ" sz="1400" dirty="0"/>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13</a:t>
            </a:fld>
            <a:endParaRPr lang="en-NZ"/>
          </a:p>
        </p:txBody>
      </p:sp>
      <p:sp>
        <p:nvSpPr>
          <p:cNvPr id="5" name="Footer Placeholder 4"/>
          <p:cNvSpPr>
            <a:spLocks noGrp="1"/>
          </p:cNvSpPr>
          <p:nvPr>
            <p:ph type="ftr" sz="quarter" idx="11"/>
          </p:nvPr>
        </p:nvSpPr>
        <p:spPr/>
        <p:txBody>
          <a:bodyPr/>
          <a:lstStyle/>
          <a:p>
            <a:pPr>
              <a:defRPr/>
            </a:pPr>
            <a:r>
              <a:rPr lang="en-NZ" dirty="0" smtClean="0"/>
              <a:t>Gas Industry Co</a:t>
            </a:r>
            <a:endParaRPr lang="en-NZ" dirty="0"/>
          </a:p>
        </p:txBody>
      </p:sp>
    </p:spTree>
    <p:extLst>
      <p:ext uri="{BB962C8B-B14F-4D97-AF65-F5344CB8AC3E}">
        <p14:creationId xmlns:p14="http://schemas.microsoft.com/office/powerpoint/2010/main" val="250905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Example </a:t>
            </a:r>
            <a:r>
              <a:rPr lang="en-NZ" dirty="0" smtClean="0"/>
              <a:t>2 - Congestion management (continued)</a:t>
            </a:r>
            <a:r>
              <a:rPr lang="en-NZ" sz="3600" dirty="0">
                <a:solidFill>
                  <a:srgbClr val="009900"/>
                </a:solidFill>
                <a:sym typeface="Wingdings" panose="05000000000000000000" pitchFamily="2" charset="2"/>
              </a:rPr>
              <a:t/>
            </a:r>
            <a:br>
              <a:rPr lang="en-NZ" sz="3600" dirty="0">
                <a:solidFill>
                  <a:srgbClr val="009900"/>
                </a:solidFill>
                <a:sym typeface="Wingdings" panose="05000000000000000000" pitchFamily="2" charset="2"/>
              </a:rPr>
            </a:br>
            <a:endParaRPr lang="en-NZ" dirty="0"/>
          </a:p>
        </p:txBody>
      </p:sp>
      <p:sp>
        <p:nvSpPr>
          <p:cNvPr id="3" name="Content Placeholder 2"/>
          <p:cNvSpPr>
            <a:spLocks noGrp="1"/>
          </p:cNvSpPr>
          <p:nvPr>
            <p:ph idx="1"/>
          </p:nvPr>
        </p:nvSpPr>
        <p:spPr>
          <a:xfrm>
            <a:off x="628650" y="1285660"/>
            <a:ext cx="7886700" cy="3861809"/>
          </a:xfrm>
        </p:spPr>
        <p:txBody>
          <a:bodyPr/>
          <a:lstStyle/>
          <a:p>
            <a:r>
              <a:rPr lang="en-NZ" dirty="0" smtClean="0">
                <a:sym typeface="Wingdings" panose="05000000000000000000" pitchFamily="2" charset="2"/>
              </a:rPr>
              <a:t>Efficiency </a:t>
            </a:r>
            <a:r>
              <a:rPr lang="en-NZ" dirty="0">
                <a:sym typeface="Wingdings" panose="05000000000000000000" pitchFamily="2" charset="2"/>
              </a:rPr>
              <a:t>– </a:t>
            </a:r>
            <a:r>
              <a:rPr lang="en-NZ" dirty="0" smtClean="0">
                <a:sym typeface="Wingdings" panose="05000000000000000000" pitchFamily="2" charset="2"/>
              </a:rPr>
              <a:t>do congestion management arrangements better promote economic efficiency?</a:t>
            </a:r>
            <a:endParaRPr lang="en-NZ" dirty="0">
              <a:sym typeface="Wingdings" panose="05000000000000000000" pitchFamily="2" charset="2"/>
            </a:endParaRPr>
          </a:p>
          <a:p>
            <a:pPr lvl="1"/>
            <a:r>
              <a:rPr lang="en-NZ" sz="1400" dirty="0" smtClean="0">
                <a:sym typeface="Wingdings" panose="05000000000000000000" pitchFamily="2" charset="2"/>
              </a:rPr>
              <a:t>Have users more </a:t>
            </a:r>
            <a:r>
              <a:rPr lang="en-NZ" sz="1400" dirty="0">
                <a:sym typeface="Wingdings" panose="05000000000000000000" pitchFamily="2" charset="2"/>
              </a:rPr>
              <a:t>flexibility to select their preferred </a:t>
            </a:r>
            <a:r>
              <a:rPr lang="en-NZ" sz="1400" dirty="0" smtClean="0">
                <a:sym typeface="Wingdings" panose="05000000000000000000" pitchFamily="2" charset="2"/>
              </a:rPr>
              <a:t>priority </a:t>
            </a:r>
            <a:r>
              <a:rPr lang="en-NZ" sz="1400" dirty="0">
                <a:sym typeface="Wingdings" panose="05000000000000000000" pitchFamily="2" charset="2"/>
              </a:rPr>
              <a:t>during </a:t>
            </a:r>
            <a:r>
              <a:rPr lang="en-NZ" sz="1400" dirty="0" smtClean="0">
                <a:sym typeface="Wingdings" panose="05000000000000000000" pitchFamily="2" charset="2"/>
              </a:rPr>
              <a:t>congestion?</a:t>
            </a:r>
            <a:r>
              <a:rPr lang="en-NZ" sz="1400" dirty="0">
                <a:solidFill>
                  <a:srgbClr val="FFC000"/>
                </a:solidFill>
                <a:sym typeface="Wingdings" panose="05000000000000000000" pitchFamily="2" charset="2"/>
              </a:rPr>
              <a:t> </a:t>
            </a:r>
            <a:r>
              <a:rPr lang="en-NZ" sz="1400" dirty="0">
                <a:solidFill>
                  <a:srgbClr val="009900"/>
                </a:solidFill>
                <a:sym typeface="Wingdings" panose="05000000000000000000" pitchFamily="2" charset="2"/>
              </a:rPr>
              <a:t></a:t>
            </a:r>
            <a:r>
              <a:rPr lang="en-NZ" sz="1400" dirty="0">
                <a:solidFill>
                  <a:srgbClr val="FFC000"/>
                </a:solidFill>
                <a:sym typeface="Wingdings" panose="05000000000000000000" pitchFamily="2" charset="2"/>
              </a:rPr>
              <a:t> </a:t>
            </a:r>
            <a:r>
              <a:rPr lang="en-NZ" sz="1400" dirty="0" smtClean="0">
                <a:sym typeface="Wingdings" panose="05000000000000000000" pitchFamily="2" charset="2"/>
              </a:rPr>
              <a:t>or </a:t>
            </a:r>
            <a:r>
              <a:rPr lang="en-NZ" sz="1400" dirty="0" smtClean="0">
                <a:solidFill>
                  <a:srgbClr val="FFC000"/>
                </a:solidFill>
                <a:sym typeface="Wingdings" panose="05000000000000000000" pitchFamily="2" charset="2"/>
              </a:rPr>
              <a:t> </a:t>
            </a:r>
            <a:r>
              <a:rPr lang="en-NZ" sz="1400" dirty="0" smtClean="0">
                <a:sym typeface="Wingdings" panose="05000000000000000000" pitchFamily="2" charset="2"/>
              </a:rPr>
              <a:t>(</a:t>
            </a:r>
            <a:r>
              <a:rPr lang="en-NZ" sz="1400" dirty="0">
                <a:sym typeface="Wingdings" panose="05000000000000000000" pitchFamily="2" charset="2"/>
              </a:rPr>
              <a:t>more analysis required</a:t>
            </a:r>
            <a:r>
              <a:rPr lang="en-NZ" sz="1400" dirty="0" smtClean="0">
                <a:sym typeface="Wingdings" panose="05000000000000000000" pitchFamily="2" charset="2"/>
              </a:rPr>
              <a:t>)</a:t>
            </a:r>
          </a:p>
          <a:p>
            <a:pPr lvl="2"/>
            <a:r>
              <a:rPr lang="en-NZ" sz="1400" dirty="0" smtClean="0">
                <a:sym typeface="Wingdings" panose="05000000000000000000" pitchFamily="2" charset="2"/>
              </a:rPr>
              <a:t>As now, SAs, and IAs only offered at TSP’s discretion</a:t>
            </a:r>
          </a:p>
          <a:p>
            <a:pPr lvl="2"/>
            <a:r>
              <a:rPr lang="en-NZ" sz="1400" dirty="0" smtClean="0">
                <a:sym typeface="Wingdings" panose="05000000000000000000" pitchFamily="2" charset="2"/>
              </a:rPr>
              <a:t>Shipper can now bid for PRs </a:t>
            </a:r>
          </a:p>
          <a:p>
            <a:pPr lvl="2"/>
            <a:r>
              <a:rPr lang="en-NZ" sz="1400" dirty="0">
                <a:sym typeface="Wingdings" panose="05000000000000000000" pitchFamily="2" charset="2"/>
              </a:rPr>
              <a:t>Priority </a:t>
            </a:r>
            <a:r>
              <a:rPr lang="en-NZ" sz="1400" dirty="0" smtClean="0">
                <a:sym typeface="Wingdings" panose="05000000000000000000" pitchFamily="2" charset="2"/>
              </a:rPr>
              <a:t>between SAs</a:t>
            </a:r>
            <a:r>
              <a:rPr lang="en-NZ" sz="1400" dirty="0">
                <a:sym typeface="Wingdings" panose="05000000000000000000" pitchFamily="2" charset="2"/>
              </a:rPr>
              <a:t>, </a:t>
            </a:r>
            <a:r>
              <a:rPr lang="en-NZ" sz="1400" dirty="0" smtClean="0">
                <a:sym typeface="Wingdings" panose="05000000000000000000" pitchFamily="2" charset="2"/>
              </a:rPr>
              <a:t>IAs and PRs unclear</a:t>
            </a:r>
          </a:p>
          <a:p>
            <a:pPr lvl="1"/>
            <a:r>
              <a:rPr lang="en-NZ" sz="1400" dirty="0" smtClean="0">
                <a:sym typeface="Wingdings" panose="05000000000000000000" pitchFamily="2" charset="2"/>
              </a:rPr>
              <a:t>Is scarce capacity better allocated </a:t>
            </a:r>
            <a:r>
              <a:rPr lang="en-NZ" sz="1400" dirty="0">
                <a:sym typeface="Wingdings" panose="05000000000000000000" pitchFamily="2" charset="2"/>
              </a:rPr>
              <a:t>to users who value it the </a:t>
            </a:r>
            <a:r>
              <a:rPr lang="en-NZ" sz="1400" dirty="0" smtClean="0">
                <a:sym typeface="Wingdings" panose="05000000000000000000" pitchFamily="2" charset="2"/>
              </a:rPr>
              <a:t>most? </a:t>
            </a:r>
            <a:r>
              <a:rPr lang="en-NZ" sz="1400" dirty="0">
                <a:solidFill>
                  <a:srgbClr val="009900"/>
                </a:solidFill>
                <a:sym typeface="Wingdings" panose="05000000000000000000" pitchFamily="2" charset="2"/>
              </a:rPr>
              <a:t></a:t>
            </a:r>
            <a:r>
              <a:rPr lang="en-NZ" sz="1400" dirty="0">
                <a:solidFill>
                  <a:srgbClr val="FFC000"/>
                </a:solidFill>
                <a:sym typeface="Wingdings" panose="05000000000000000000" pitchFamily="2" charset="2"/>
              </a:rPr>
              <a:t> </a:t>
            </a:r>
            <a:r>
              <a:rPr lang="en-NZ" sz="1400" dirty="0">
                <a:sym typeface="Wingdings" panose="05000000000000000000" pitchFamily="2" charset="2"/>
              </a:rPr>
              <a:t>or </a:t>
            </a:r>
            <a:r>
              <a:rPr lang="en-NZ" sz="1400" dirty="0">
                <a:solidFill>
                  <a:srgbClr val="FFC000"/>
                </a:solidFill>
                <a:sym typeface="Wingdings" panose="05000000000000000000" pitchFamily="2" charset="2"/>
              </a:rPr>
              <a:t> </a:t>
            </a:r>
            <a:r>
              <a:rPr lang="en-NZ" sz="1400" dirty="0" smtClean="0">
                <a:sym typeface="Wingdings" panose="05000000000000000000" pitchFamily="2" charset="2"/>
              </a:rPr>
              <a:t>(</a:t>
            </a:r>
            <a:r>
              <a:rPr lang="en-NZ" sz="1400" dirty="0">
                <a:sym typeface="Wingdings" panose="05000000000000000000" pitchFamily="2" charset="2"/>
              </a:rPr>
              <a:t>more analysis required)</a:t>
            </a:r>
            <a:endParaRPr lang="en-NZ" sz="1400" dirty="0" smtClean="0">
              <a:sym typeface="Wingdings" panose="05000000000000000000" pitchFamily="2" charset="2"/>
            </a:endParaRPr>
          </a:p>
          <a:p>
            <a:pPr lvl="2"/>
            <a:r>
              <a:rPr lang="en-NZ" sz="1400" dirty="0" smtClean="0">
                <a:sym typeface="Wingdings" panose="05000000000000000000" pitchFamily="2" charset="2"/>
              </a:rPr>
              <a:t>Auction </a:t>
            </a:r>
            <a:r>
              <a:rPr lang="en-NZ" sz="1400" dirty="0">
                <a:sym typeface="Wingdings" panose="05000000000000000000" pitchFamily="2" charset="2"/>
              </a:rPr>
              <a:t>mechanism is positive in principle, but unclear how much capacity might be offered via </a:t>
            </a:r>
            <a:r>
              <a:rPr lang="en-NZ" sz="1400" dirty="0" smtClean="0">
                <a:sym typeface="Wingdings" panose="05000000000000000000" pitchFamily="2" charset="2"/>
              </a:rPr>
              <a:t>IAs </a:t>
            </a:r>
            <a:r>
              <a:rPr lang="en-NZ" sz="1400" dirty="0">
                <a:sym typeface="Wingdings" panose="05000000000000000000" pitchFamily="2" charset="2"/>
              </a:rPr>
              <a:t>and SAs and whether PRs will be actually be picked up by those who value them the </a:t>
            </a:r>
            <a:r>
              <a:rPr lang="en-NZ" sz="1400" dirty="0" smtClean="0">
                <a:sym typeface="Wingdings" panose="05000000000000000000" pitchFamily="2" charset="2"/>
              </a:rPr>
              <a:t>most</a:t>
            </a:r>
          </a:p>
          <a:p>
            <a:pPr lvl="2"/>
            <a:r>
              <a:rPr lang="en-NZ" sz="1400" dirty="0" smtClean="0">
                <a:sym typeface="Wingdings" panose="05000000000000000000" pitchFamily="2" charset="2"/>
              </a:rPr>
              <a:t>Auction design will be key to outcome, but is outside the code</a:t>
            </a:r>
            <a:endParaRPr lang="en-NZ" sz="1400" dirty="0">
              <a:sym typeface="Wingdings" panose="05000000000000000000" pitchFamily="2" charset="2"/>
            </a:endParaRPr>
          </a:p>
          <a:p>
            <a:pPr marL="571477" lvl="2" indent="0">
              <a:lnSpc>
                <a:spcPct val="100000"/>
              </a:lnSpc>
              <a:spcBef>
                <a:spcPts val="400"/>
              </a:spcBef>
              <a:spcAft>
                <a:spcPts val="0"/>
              </a:spcAft>
              <a:buNone/>
            </a:pPr>
            <a:endParaRPr lang="en-NZ" sz="140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14</a:t>
            </a:fld>
            <a:endParaRPr lang="en-NZ"/>
          </a:p>
        </p:txBody>
      </p:sp>
      <p:sp>
        <p:nvSpPr>
          <p:cNvPr id="5" name="Footer Placeholder 4"/>
          <p:cNvSpPr>
            <a:spLocks noGrp="1"/>
          </p:cNvSpPr>
          <p:nvPr>
            <p:ph type="ftr" sz="quarter" idx="11"/>
          </p:nvPr>
        </p:nvSpPr>
        <p:spPr/>
        <p:txBody>
          <a:bodyPr/>
          <a:lstStyle/>
          <a:p>
            <a:pPr>
              <a:defRPr/>
            </a:pPr>
            <a:r>
              <a:rPr lang="en-NZ" dirty="0" smtClean="0"/>
              <a:t>Gas Industry Co</a:t>
            </a:r>
            <a:endParaRPr lang="en-NZ" dirty="0"/>
          </a:p>
        </p:txBody>
      </p:sp>
    </p:spTree>
    <p:extLst>
      <p:ext uri="{BB962C8B-B14F-4D97-AF65-F5344CB8AC3E}">
        <p14:creationId xmlns:p14="http://schemas.microsoft.com/office/powerpoint/2010/main" val="260669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Example 2 - </a:t>
            </a:r>
            <a:r>
              <a:rPr lang="en-NZ" dirty="0" smtClean="0"/>
              <a:t>Congestion management (continued)</a:t>
            </a:r>
            <a:r>
              <a:rPr lang="en-NZ" sz="3600" dirty="0">
                <a:solidFill>
                  <a:srgbClr val="009900"/>
                </a:solidFill>
                <a:sym typeface="Wingdings" panose="05000000000000000000" pitchFamily="2" charset="2"/>
              </a:rPr>
              <a:t/>
            </a:r>
            <a:br>
              <a:rPr lang="en-NZ" sz="3600" dirty="0">
                <a:solidFill>
                  <a:srgbClr val="009900"/>
                </a:solidFill>
                <a:sym typeface="Wingdings" panose="05000000000000000000" pitchFamily="2" charset="2"/>
              </a:rPr>
            </a:br>
            <a:endParaRPr lang="en-NZ" dirty="0"/>
          </a:p>
        </p:txBody>
      </p:sp>
      <p:sp>
        <p:nvSpPr>
          <p:cNvPr id="3" name="Content Placeholder 2"/>
          <p:cNvSpPr>
            <a:spLocks noGrp="1"/>
          </p:cNvSpPr>
          <p:nvPr>
            <p:ph idx="1"/>
          </p:nvPr>
        </p:nvSpPr>
        <p:spPr>
          <a:xfrm>
            <a:off x="628650" y="1285660"/>
            <a:ext cx="7886700" cy="3861809"/>
          </a:xfrm>
        </p:spPr>
        <p:txBody>
          <a:bodyPr/>
          <a:lstStyle/>
          <a:p>
            <a:r>
              <a:rPr lang="en-NZ" dirty="0" smtClean="0">
                <a:sym typeface="Wingdings" panose="05000000000000000000" pitchFamily="2" charset="2"/>
              </a:rPr>
              <a:t>Efficiency </a:t>
            </a:r>
            <a:r>
              <a:rPr lang="en-NZ" dirty="0">
                <a:sym typeface="Wingdings" panose="05000000000000000000" pitchFamily="2" charset="2"/>
              </a:rPr>
              <a:t>– </a:t>
            </a:r>
            <a:r>
              <a:rPr lang="en-NZ" dirty="0" smtClean="0">
                <a:sym typeface="Wingdings" panose="05000000000000000000" pitchFamily="2" charset="2"/>
              </a:rPr>
              <a:t>do congestion management arrangements better promote economic efficiency? (continued)</a:t>
            </a:r>
            <a:endParaRPr lang="en-NZ" dirty="0">
              <a:sym typeface="Wingdings" panose="05000000000000000000" pitchFamily="2" charset="2"/>
            </a:endParaRPr>
          </a:p>
          <a:p>
            <a:pPr lvl="1"/>
            <a:r>
              <a:rPr lang="en-NZ" sz="1400" dirty="0" smtClean="0">
                <a:sym typeface="Wingdings" panose="05000000000000000000" pitchFamily="2" charset="2"/>
              </a:rPr>
              <a:t>Do arrangements better ensure </a:t>
            </a:r>
            <a:r>
              <a:rPr lang="en-NZ" sz="1400" dirty="0">
                <a:sym typeface="Wingdings" panose="05000000000000000000" pitchFamily="2" charset="2"/>
              </a:rPr>
              <a:t>available capacity will be fully utilised in the event of physical </a:t>
            </a:r>
            <a:r>
              <a:rPr lang="en-NZ" sz="1400" dirty="0" smtClean="0">
                <a:sym typeface="Wingdings" panose="05000000000000000000" pitchFamily="2" charset="2"/>
              </a:rPr>
              <a:t>congestion?</a:t>
            </a:r>
            <a:r>
              <a:rPr lang="en-NZ" sz="1400" dirty="0">
                <a:solidFill>
                  <a:srgbClr val="00B050"/>
                </a:solidFill>
                <a:sym typeface="Wingdings" panose="05000000000000000000" pitchFamily="2" charset="2"/>
              </a:rPr>
              <a:t> </a:t>
            </a:r>
            <a:endParaRPr lang="en-NZ" sz="1400" dirty="0" smtClean="0">
              <a:sym typeface="Wingdings" panose="05000000000000000000" pitchFamily="2" charset="2"/>
            </a:endParaRPr>
          </a:p>
          <a:p>
            <a:pPr lvl="2"/>
            <a:r>
              <a:rPr lang="en-NZ" sz="1400" dirty="0" smtClean="0">
                <a:sym typeface="Wingdings" panose="05000000000000000000" pitchFamily="2" charset="2"/>
              </a:rPr>
              <a:t>Capacity </a:t>
            </a:r>
            <a:r>
              <a:rPr lang="en-NZ" sz="1400" dirty="0">
                <a:sym typeface="Wingdings" panose="05000000000000000000" pitchFamily="2" charset="2"/>
              </a:rPr>
              <a:t>is more likely to be fully utilised if physical congestion arises because TSP would have more comprehensive nomination </a:t>
            </a:r>
            <a:r>
              <a:rPr lang="en-NZ" sz="1400" dirty="0" smtClean="0">
                <a:sym typeface="Wingdings" panose="05000000000000000000" pitchFamily="2" charset="2"/>
              </a:rPr>
              <a:t>information</a:t>
            </a:r>
          </a:p>
          <a:p>
            <a:pPr lvl="2"/>
            <a:endParaRPr lang="en-NZ" sz="1400" dirty="0">
              <a:sym typeface="Wingdings" panose="05000000000000000000" pitchFamily="2" charset="2"/>
            </a:endParaRPr>
          </a:p>
          <a:p>
            <a:pPr lvl="1"/>
            <a:r>
              <a:rPr lang="en-NZ" sz="1400" dirty="0" smtClean="0">
                <a:sym typeface="Wingdings" panose="05000000000000000000" pitchFamily="2" charset="2"/>
              </a:rPr>
              <a:t>Do arrangements </a:t>
            </a:r>
            <a:r>
              <a:rPr lang="en-NZ" sz="1400" dirty="0">
                <a:sym typeface="Wingdings" panose="05000000000000000000" pitchFamily="2" charset="2"/>
              </a:rPr>
              <a:t>provide </a:t>
            </a:r>
            <a:r>
              <a:rPr lang="en-NZ" sz="1400" dirty="0" smtClean="0">
                <a:sym typeface="Wingdings" panose="05000000000000000000" pitchFamily="2" charset="2"/>
              </a:rPr>
              <a:t>better signals </a:t>
            </a:r>
            <a:r>
              <a:rPr lang="en-NZ" sz="1400" dirty="0">
                <a:sym typeface="Wingdings" panose="05000000000000000000" pitchFamily="2" charset="2"/>
              </a:rPr>
              <a:t>to TSP to inform decisions on capacity </a:t>
            </a:r>
            <a:r>
              <a:rPr lang="en-NZ" sz="1400" dirty="0" smtClean="0">
                <a:sym typeface="Wingdings" panose="05000000000000000000" pitchFamily="2" charset="2"/>
              </a:rPr>
              <a:t>investment</a:t>
            </a:r>
            <a:r>
              <a:rPr lang="en-NZ" sz="1400" dirty="0">
                <a:solidFill>
                  <a:srgbClr val="00B050"/>
                </a:solidFill>
                <a:sym typeface="Wingdings" panose="05000000000000000000" pitchFamily="2" charset="2"/>
              </a:rPr>
              <a:t> </a:t>
            </a:r>
            <a:endParaRPr lang="en-NZ" sz="1400" dirty="0" smtClean="0">
              <a:sym typeface="Wingdings" panose="05000000000000000000" pitchFamily="2" charset="2"/>
            </a:endParaRPr>
          </a:p>
          <a:p>
            <a:pPr lvl="2"/>
            <a:r>
              <a:rPr lang="en-NZ" sz="1400" dirty="0" smtClean="0">
                <a:sym typeface="Wingdings" panose="05000000000000000000" pitchFamily="2" charset="2"/>
              </a:rPr>
              <a:t>TSP </a:t>
            </a:r>
            <a:r>
              <a:rPr lang="en-NZ" sz="1400" dirty="0">
                <a:sym typeface="Wingdings" panose="05000000000000000000" pitchFamily="2" charset="2"/>
              </a:rPr>
              <a:t>will get price signal from auction and from requests for SAs and/or ICAs. </a:t>
            </a:r>
            <a:r>
              <a:rPr lang="en-NZ" sz="1400" dirty="0" smtClean="0">
                <a:sym typeface="Wingdings" panose="05000000000000000000" pitchFamily="2" charset="2"/>
              </a:rPr>
              <a:t>But, price </a:t>
            </a:r>
            <a:r>
              <a:rPr lang="en-NZ" sz="1400" dirty="0">
                <a:sym typeface="Wingdings" panose="05000000000000000000" pitchFamily="2" charset="2"/>
              </a:rPr>
              <a:t>signal from auctions </a:t>
            </a:r>
            <a:r>
              <a:rPr lang="en-NZ" sz="1400" dirty="0" smtClean="0">
                <a:sym typeface="Wingdings" panose="05000000000000000000" pitchFamily="2" charset="2"/>
              </a:rPr>
              <a:t>may be of limited value if term of PRs is short</a:t>
            </a:r>
          </a:p>
          <a:p>
            <a:pPr lvl="2"/>
            <a:endParaRPr lang="en-NZ" sz="1400" dirty="0">
              <a:sym typeface="Wingdings" panose="05000000000000000000" pitchFamily="2" charset="2"/>
            </a:endParaRPr>
          </a:p>
          <a:p>
            <a:pPr lvl="1"/>
            <a:r>
              <a:rPr lang="en-NZ" sz="1400" dirty="0" smtClean="0">
                <a:sym typeface="Wingdings" panose="05000000000000000000" pitchFamily="2" charset="2"/>
              </a:rPr>
              <a:t>Are arrangements more cost effective </a:t>
            </a:r>
            <a:r>
              <a:rPr lang="en-NZ" sz="1400" dirty="0" smtClean="0">
                <a:solidFill>
                  <a:srgbClr val="009900"/>
                </a:solidFill>
                <a:sym typeface="Wingdings" panose="05000000000000000000" pitchFamily="2" charset="2"/>
              </a:rPr>
              <a:t></a:t>
            </a:r>
            <a:r>
              <a:rPr lang="en-NZ" sz="1400" dirty="0" smtClean="0">
                <a:sym typeface="Wingdings" panose="05000000000000000000" pitchFamily="2" charset="2"/>
              </a:rPr>
              <a:t>, </a:t>
            </a:r>
            <a:r>
              <a:rPr lang="en-NZ" sz="1400" dirty="0" smtClean="0">
                <a:solidFill>
                  <a:srgbClr val="FFC000"/>
                </a:solidFill>
                <a:sym typeface="Wingdings" panose="05000000000000000000" pitchFamily="2" charset="2"/>
              </a:rPr>
              <a:t> </a:t>
            </a:r>
            <a:r>
              <a:rPr lang="en-NZ" sz="1400" dirty="0">
                <a:sym typeface="Wingdings" panose="05000000000000000000" pitchFamily="2" charset="2"/>
              </a:rPr>
              <a:t>or</a:t>
            </a:r>
            <a:r>
              <a:rPr lang="en-NZ" sz="1400" dirty="0">
                <a:solidFill>
                  <a:srgbClr val="FFC000"/>
                </a:solidFill>
                <a:sym typeface="Wingdings" panose="05000000000000000000" pitchFamily="2" charset="2"/>
              </a:rPr>
              <a:t> </a:t>
            </a:r>
            <a:r>
              <a:rPr lang="en-NZ" sz="1400" dirty="0">
                <a:solidFill>
                  <a:srgbClr val="C00000"/>
                </a:solidFill>
                <a:sym typeface="Wingdings" panose="05000000000000000000" pitchFamily="2" charset="2"/>
              </a:rPr>
              <a:t> </a:t>
            </a:r>
            <a:r>
              <a:rPr lang="en-NZ" sz="1400" dirty="0">
                <a:sym typeface="Wingdings" panose="05000000000000000000" pitchFamily="2" charset="2"/>
              </a:rPr>
              <a:t>(more analysis required</a:t>
            </a:r>
            <a:r>
              <a:rPr lang="en-NZ" sz="1400" dirty="0" smtClean="0">
                <a:sym typeface="Wingdings" panose="05000000000000000000" pitchFamily="2" charset="2"/>
              </a:rPr>
              <a:t>)</a:t>
            </a:r>
          </a:p>
          <a:p>
            <a:pPr lvl="1"/>
            <a:endParaRPr lang="en-NZ" sz="1400" dirty="0">
              <a:sym typeface="Wingdings" panose="05000000000000000000" pitchFamily="2" charset="2"/>
            </a:endParaRPr>
          </a:p>
          <a:p>
            <a:pPr marL="285739" lvl="1" indent="0">
              <a:buNone/>
            </a:pPr>
            <a:endParaRPr lang="en-NZ" sz="1400" dirty="0">
              <a:sym typeface="Wingdings" panose="05000000000000000000" pitchFamily="2" charset="2"/>
            </a:endParaRPr>
          </a:p>
          <a:p>
            <a:pPr marL="571477" lvl="2" indent="0">
              <a:lnSpc>
                <a:spcPct val="100000"/>
              </a:lnSpc>
              <a:spcBef>
                <a:spcPts val="400"/>
              </a:spcBef>
              <a:spcAft>
                <a:spcPts val="0"/>
              </a:spcAft>
              <a:buNone/>
            </a:pPr>
            <a:endParaRPr lang="en-NZ" sz="140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15</a:t>
            </a:fld>
            <a:endParaRPr lang="en-NZ"/>
          </a:p>
        </p:txBody>
      </p:sp>
      <p:sp>
        <p:nvSpPr>
          <p:cNvPr id="5" name="Footer Placeholder 4"/>
          <p:cNvSpPr>
            <a:spLocks noGrp="1"/>
          </p:cNvSpPr>
          <p:nvPr>
            <p:ph type="ftr" sz="quarter" idx="11"/>
          </p:nvPr>
        </p:nvSpPr>
        <p:spPr/>
        <p:txBody>
          <a:bodyPr/>
          <a:lstStyle/>
          <a:p>
            <a:pPr>
              <a:defRPr/>
            </a:pPr>
            <a:r>
              <a:rPr lang="en-NZ" dirty="0" smtClean="0"/>
              <a:t>Gas Industry Co</a:t>
            </a:r>
            <a:endParaRPr lang="en-NZ" dirty="0"/>
          </a:p>
        </p:txBody>
      </p:sp>
    </p:spTree>
    <p:extLst>
      <p:ext uri="{BB962C8B-B14F-4D97-AF65-F5344CB8AC3E}">
        <p14:creationId xmlns:p14="http://schemas.microsoft.com/office/powerpoint/2010/main" val="174254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Example 2 - </a:t>
            </a:r>
            <a:r>
              <a:rPr lang="en-NZ" dirty="0" smtClean="0"/>
              <a:t>Congestion management (continued)</a:t>
            </a:r>
            <a:r>
              <a:rPr lang="en-NZ" sz="3600" dirty="0">
                <a:solidFill>
                  <a:srgbClr val="009900"/>
                </a:solidFill>
                <a:sym typeface="Wingdings" panose="05000000000000000000" pitchFamily="2" charset="2"/>
              </a:rPr>
              <a:t/>
            </a:r>
            <a:br>
              <a:rPr lang="en-NZ" sz="3600" dirty="0">
                <a:solidFill>
                  <a:srgbClr val="009900"/>
                </a:solidFill>
                <a:sym typeface="Wingdings" panose="05000000000000000000" pitchFamily="2" charset="2"/>
              </a:rPr>
            </a:br>
            <a:endParaRPr lang="en-NZ" dirty="0"/>
          </a:p>
        </p:txBody>
      </p:sp>
      <p:sp>
        <p:nvSpPr>
          <p:cNvPr id="3" name="Content Placeholder 2"/>
          <p:cNvSpPr>
            <a:spLocks noGrp="1"/>
          </p:cNvSpPr>
          <p:nvPr>
            <p:ph idx="1"/>
          </p:nvPr>
        </p:nvSpPr>
        <p:spPr>
          <a:xfrm>
            <a:off x="628650" y="1253002"/>
            <a:ext cx="7886700" cy="3861809"/>
          </a:xfrm>
        </p:spPr>
        <p:txBody>
          <a:bodyPr/>
          <a:lstStyle/>
          <a:p>
            <a:r>
              <a:rPr lang="en-NZ" dirty="0" smtClean="0">
                <a:sym typeface="Wingdings" panose="05000000000000000000" pitchFamily="2" charset="2"/>
              </a:rPr>
              <a:t>Reliability </a:t>
            </a:r>
            <a:r>
              <a:rPr lang="en-NZ" dirty="0">
                <a:sym typeface="Wingdings" panose="05000000000000000000" pitchFamily="2" charset="2"/>
              </a:rPr>
              <a:t>– Is the risk of interruption or contingency reduced? </a:t>
            </a:r>
            <a:endParaRPr lang="en-NZ" sz="1400" dirty="0">
              <a:solidFill>
                <a:srgbClr val="FFC000"/>
              </a:solidFill>
              <a:sym typeface="Wingdings" panose="05000000000000000000" pitchFamily="2" charset="2"/>
            </a:endParaRPr>
          </a:p>
          <a:p>
            <a:pPr lvl="1"/>
            <a:r>
              <a:rPr lang="en-NZ" sz="1533" dirty="0" smtClean="0">
                <a:sym typeface="Wingdings" panose="05000000000000000000" pitchFamily="2" charset="2"/>
              </a:rPr>
              <a:t>Are there greater incentives to reduce demand?  </a:t>
            </a:r>
            <a:r>
              <a:rPr lang="en-NZ" sz="1600" dirty="0" smtClean="0">
                <a:solidFill>
                  <a:srgbClr val="FFC000"/>
                </a:solidFill>
                <a:sym typeface="Wingdings" panose="05000000000000000000" pitchFamily="2" charset="2"/>
              </a:rPr>
              <a:t></a:t>
            </a:r>
            <a:endParaRPr lang="en-NZ" sz="1533" dirty="0">
              <a:sym typeface="Wingdings" panose="05000000000000000000" pitchFamily="2" charset="2"/>
            </a:endParaRPr>
          </a:p>
          <a:p>
            <a:r>
              <a:rPr lang="en-NZ" dirty="0">
                <a:sym typeface="Wingdings" panose="05000000000000000000" pitchFamily="2" charset="2"/>
              </a:rPr>
              <a:t>Fairness – Are the arrangements more fair to market participants? </a:t>
            </a:r>
            <a:endParaRPr lang="en-NZ" sz="1100" dirty="0">
              <a:solidFill>
                <a:srgbClr val="FFC000"/>
              </a:solidFill>
              <a:sym typeface="Wingdings" panose="05000000000000000000" pitchFamily="2" charset="2"/>
            </a:endParaRPr>
          </a:p>
          <a:p>
            <a:pPr lvl="1"/>
            <a:r>
              <a:rPr lang="en-NZ" sz="1400" dirty="0" smtClean="0">
                <a:sym typeface="Wingdings" panose="05000000000000000000" pitchFamily="2" charset="2"/>
              </a:rPr>
              <a:t>Are new entrants treated more equally?</a:t>
            </a:r>
            <a:r>
              <a:rPr lang="en-NZ" sz="1400" dirty="0">
                <a:solidFill>
                  <a:srgbClr val="00B050"/>
                </a:solidFill>
                <a:sym typeface="Wingdings" panose="05000000000000000000" pitchFamily="2" charset="2"/>
              </a:rPr>
              <a:t> </a:t>
            </a:r>
            <a:r>
              <a:rPr lang="en-NZ" sz="1400" dirty="0" smtClean="0">
                <a:solidFill>
                  <a:srgbClr val="00B050"/>
                </a:solidFill>
                <a:sym typeface="Wingdings" panose="05000000000000000000" pitchFamily="2" charset="2"/>
              </a:rPr>
              <a:t></a:t>
            </a:r>
            <a:endParaRPr lang="en-NZ" sz="1400" dirty="0" smtClean="0">
              <a:sym typeface="Wingdings" panose="05000000000000000000" pitchFamily="2" charset="2"/>
            </a:endParaRPr>
          </a:p>
          <a:p>
            <a:pPr lvl="2"/>
            <a:r>
              <a:rPr lang="en-NZ" sz="1400" dirty="0" smtClean="0">
                <a:sym typeface="Wingdings" panose="05000000000000000000" pitchFamily="2" charset="2"/>
              </a:rPr>
              <a:t>Grand-fathering is removed, so no bias to incumbents having first call on capacity</a:t>
            </a:r>
            <a:endParaRPr lang="en-NZ" sz="1400" dirty="0">
              <a:sym typeface="Wingdings" panose="05000000000000000000" pitchFamily="2" charset="2"/>
            </a:endParaRPr>
          </a:p>
          <a:p>
            <a:pPr lvl="2"/>
            <a:endParaRPr lang="en-NZ" sz="1400" dirty="0">
              <a:sym typeface="Wingdings" panose="05000000000000000000" pitchFamily="2" charset="2"/>
            </a:endParaRPr>
          </a:p>
          <a:p>
            <a:r>
              <a:rPr lang="en-NZ" sz="1800" dirty="0">
                <a:sym typeface="Wingdings" panose="05000000000000000000" pitchFamily="2" charset="2"/>
              </a:rPr>
              <a:t>Safety - is the risk of harm to people or property reduced?</a:t>
            </a:r>
            <a:r>
              <a:rPr lang="en-NZ" sz="1800" dirty="0">
                <a:sym typeface="Wingdings 2" panose="05020102010507070707" pitchFamily="18" charset="2"/>
              </a:rPr>
              <a:t> </a:t>
            </a:r>
            <a:r>
              <a:rPr lang="en-NZ" sz="1400" dirty="0">
                <a:solidFill>
                  <a:srgbClr val="FFC000"/>
                </a:solidFill>
                <a:sym typeface="Wingdings" panose="05000000000000000000" pitchFamily="2" charset="2"/>
              </a:rPr>
              <a:t></a:t>
            </a:r>
            <a:endParaRPr lang="en-NZ" sz="1400" dirty="0">
              <a:sym typeface="Wingdings" panose="05000000000000000000" pitchFamily="2" charset="2"/>
            </a:endParaRPr>
          </a:p>
          <a:p>
            <a:pPr lvl="3"/>
            <a:endParaRPr lang="en-NZ" sz="1400" dirty="0">
              <a:sym typeface="Wingdings" panose="05000000000000000000" pitchFamily="2" charset="2"/>
            </a:endParaRPr>
          </a:p>
          <a:p>
            <a:r>
              <a:rPr lang="en-NZ" sz="1800" dirty="0">
                <a:sym typeface="Wingdings" panose="05000000000000000000" pitchFamily="2" charset="2"/>
              </a:rPr>
              <a:t>Environmental – are environmental outcomes improved?</a:t>
            </a:r>
            <a:r>
              <a:rPr lang="en-NZ" sz="1800" dirty="0">
                <a:sym typeface="Wingdings 2" panose="05020102010507070707" pitchFamily="18" charset="2"/>
              </a:rPr>
              <a:t> </a:t>
            </a:r>
            <a:r>
              <a:rPr lang="en-NZ" sz="1400" dirty="0">
                <a:solidFill>
                  <a:srgbClr val="FFC000"/>
                </a:solidFill>
                <a:sym typeface="Wingdings" panose="05000000000000000000" pitchFamily="2" charset="2"/>
              </a:rPr>
              <a:t></a:t>
            </a:r>
            <a:endParaRPr lang="en-NZ" sz="1400" dirty="0">
              <a:sym typeface="Wingdings" panose="05000000000000000000" pitchFamily="2" charset="2"/>
            </a:endParaRPr>
          </a:p>
          <a:p>
            <a:pPr lvl="1"/>
            <a:endParaRPr lang="en-NZ" sz="1400" dirty="0">
              <a:sym typeface="Wingdings" panose="05000000000000000000" pitchFamily="2" charset="2"/>
            </a:endParaRPr>
          </a:p>
          <a:p>
            <a:pPr marL="571477" lvl="2" indent="0">
              <a:lnSpc>
                <a:spcPct val="100000"/>
              </a:lnSpc>
              <a:spcBef>
                <a:spcPts val="400"/>
              </a:spcBef>
              <a:spcAft>
                <a:spcPts val="0"/>
              </a:spcAft>
              <a:buNone/>
            </a:pPr>
            <a:endParaRPr lang="en-NZ" sz="140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16</a:t>
            </a:fld>
            <a:endParaRPr lang="en-NZ"/>
          </a:p>
        </p:txBody>
      </p:sp>
      <p:sp>
        <p:nvSpPr>
          <p:cNvPr id="5" name="Footer Placeholder 4"/>
          <p:cNvSpPr>
            <a:spLocks noGrp="1"/>
          </p:cNvSpPr>
          <p:nvPr>
            <p:ph type="ftr" sz="quarter" idx="11"/>
          </p:nvPr>
        </p:nvSpPr>
        <p:spPr/>
        <p:txBody>
          <a:bodyPr/>
          <a:lstStyle/>
          <a:p>
            <a:pPr>
              <a:defRPr/>
            </a:pPr>
            <a:r>
              <a:rPr lang="en-NZ" dirty="0" smtClean="0"/>
              <a:t>Gas Industry Co</a:t>
            </a:r>
            <a:endParaRPr lang="en-NZ" dirty="0"/>
          </a:p>
        </p:txBody>
      </p:sp>
    </p:spTree>
    <p:extLst>
      <p:ext uri="{BB962C8B-B14F-4D97-AF65-F5344CB8AC3E}">
        <p14:creationId xmlns:p14="http://schemas.microsoft.com/office/powerpoint/2010/main" val="167592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831899"/>
          </a:xfrm>
        </p:spPr>
        <p:txBody>
          <a:bodyPr/>
          <a:lstStyle/>
          <a:p>
            <a:r>
              <a:rPr lang="en-NZ" dirty="0"/>
              <a:t>Example </a:t>
            </a:r>
            <a:r>
              <a:rPr lang="en-NZ" dirty="0" smtClean="0"/>
              <a:t>3 </a:t>
            </a:r>
            <a:r>
              <a:rPr lang="en-NZ" dirty="0"/>
              <a:t>- </a:t>
            </a:r>
            <a:r>
              <a:rPr lang="en-NZ" dirty="0" smtClean="0"/>
              <a:t>Fees </a:t>
            </a:r>
            <a:r>
              <a:rPr lang="en-NZ" dirty="0"/>
              <a:t>and charges (F&amp;C</a:t>
            </a:r>
            <a:r>
              <a:rPr lang="en-NZ" dirty="0" smtClean="0"/>
              <a:t>)</a:t>
            </a:r>
            <a:endParaRPr lang="en-NZ" dirty="0"/>
          </a:p>
        </p:txBody>
      </p:sp>
      <p:sp>
        <p:nvSpPr>
          <p:cNvPr id="3" name="Content Placeholder 2"/>
          <p:cNvSpPr>
            <a:spLocks noGrp="1"/>
          </p:cNvSpPr>
          <p:nvPr>
            <p:ph idx="1"/>
          </p:nvPr>
        </p:nvSpPr>
        <p:spPr>
          <a:xfrm>
            <a:off x="628650" y="1285660"/>
            <a:ext cx="7886700" cy="3861809"/>
          </a:xfrm>
        </p:spPr>
        <p:txBody>
          <a:bodyPr/>
          <a:lstStyle/>
          <a:p>
            <a:r>
              <a:rPr lang="en-NZ" dirty="0" smtClean="0">
                <a:sym typeface="Wingdings" panose="05000000000000000000" pitchFamily="2" charset="2"/>
              </a:rPr>
              <a:t>Summary arrangements</a:t>
            </a:r>
            <a:endParaRPr lang="en-NZ" dirty="0">
              <a:sym typeface="Wingdings" panose="05000000000000000000" pitchFamily="2" charset="2"/>
            </a:endParaRPr>
          </a:p>
          <a:p>
            <a:pPr lvl="1"/>
            <a:r>
              <a:rPr lang="en-NZ" sz="1400" dirty="0" smtClean="0">
                <a:sym typeface="Wingdings" panose="05000000000000000000" pitchFamily="2" charset="2"/>
              </a:rPr>
              <a:t>MPOC</a:t>
            </a:r>
          </a:p>
          <a:p>
            <a:pPr lvl="2"/>
            <a:r>
              <a:rPr lang="en-NZ" sz="1400" dirty="0" smtClean="0">
                <a:sym typeface="Wingdings" panose="05000000000000000000" pitchFamily="2" charset="2"/>
              </a:rPr>
              <a:t>Transmission fees </a:t>
            </a:r>
            <a:r>
              <a:rPr lang="en-NZ" sz="1400" dirty="0">
                <a:sym typeface="Wingdings" panose="05000000000000000000" pitchFamily="2" charset="2"/>
              </a:rPr>
              <a:t>are volume or volume/distance based. </a:t>
            </a:r>
            <a:r>
              <a:rPr lang="en-NZ" sz="1400" dirty="0" smtClean="0">
                <a:sym typeface="Wingdings" panose="05000000000000000000" pitchFamily="2" charset="2"/>
              </a:rPr>
              <a:t>Peaking charges also apply. Accumulated Excess Operational Imbalances are cashed out daily at a market related price. </a:t>
            </a:r>
          </a:p>
          <a:p>
            <a:pPr lvl="2"/>
            <a:r>
              <a:rPr lang="en-NZ" sz="1400" dirty="0" smtClean="0">
                <a:sym typeface="Wingdings" panose="05000000000000000000" pitchFamily="2" charset="2"/>
              </a:rPr>
              <a:t>TSP </a:t>
            </a:r>
            <a:r>
              <a:rPr lang="en-NZ" sz="1400" dirty="0">
                <a:sym typeface="Wingdings" panose="05000000000000000000" pitchFamily="2" charset="2"/>
              </a:rPr>
              <a:t>may change </a:t>
            </a:r>
            <a:r>
              <a:rPr lang="en-NZ" sz="1400" dirty="0" smtClean="0">
                <a:sym typeface="Wingdings" panose="05000000000000000000" pitchFamily="2" charset="2"/>
              </a:rPr>
              <a:t>F&amp;Cs </a:t>
            </a:r>
            <a:r>
              <a:rPr lang="en-NZ" sz="1400" dirty="0">
                <a:sym typeface="Wingdings" panose="05000000000000000000" pitchFamily="2" charset="2"/>
              </a:rPr>
              <a:t>at no more than 12 monthly </a:t>
            </a:r>
            <a:r>
              <a:rPr lang="en-NZ" sz="1400" dirty="0" smtClean="0">
                <a:sym typeface="Wingdings" panose="05000000000000000000" pitchFamily="2" charset="2"/>
              </a:rPr>
              <a:t>intervals, </a:t>
            </a:r>
            <a:r>
              <a:rPr lang="en-NZ" sz="1400" dirty="0">
                <a:sym typeface="Wingdings" panose="05000000000000000000" pitchFamily="2" charset="2"/>
              </a:rPr>
              <a:t>with at least 60 days written notice, in accordance with tariff principles in </a:t>
            </a:r>
            <a:r>
              <a:rPr lang="en-NZ" sz="1400" dirty="0" err="1" smtClean="0">
                <a:sym typeface="Wingdings" panose="05000000000000000000" pitchFamily="2" charset="2"/>
              </a:rPr>
              <a:t>Sch</a:t>
            </a:r>
            <a:r>
              <a:rPr lang="en-NZ" sz="1400" dirty="0" smtClean="0">
                <a:sym typeface="Wingdings" panose="05000000000000000000" pitchFamily="2" charset="2"/>
              </a:rPr>
              <a:t> </a:t>
            </a:r>
            <a:r>
              <a:rPr lang="en-NZ" sz="1400" dirty="0">
                <a:sym typeface="Wingdings" panose="05000000000000000000" pitchFamily="2" charset="2"/>
              </a:rPr>
              <a:t>10. </a:t>
            </a:r>
            <a:endParaRPr lang="en-NZ" sz="1400" dirty="0" smtClean="0">
              <a:sym typeface="Wingdings" panose="05000000000000000000" pitchFamily="2" charset="2"/>
            </a:endParaRPr>
          </a:p>
          <a:p>
            <a:pPr lvl="2"/>
            <a:r>
              <a:rPr lang="en-NZ" sz="1400" dirty="0" err="1" smtClean="0">
                <a:sym typeface="Wingdings" panose="05000000000000000000" pitchFamily="2" charset="2"/>
              </a:rPr>
              <a:t>Sch</a:t>
            </a:r>
            <a:r>
              <a:rPr lang="en-NZ" sz="1400" dirty="0" smtClean="0">
                <a:sym typeface="Wingdings" panose="05000000000000000000" pitchFamily="2" charset="2"/>
              </a:rPr>
              <a:t> 10 principles provide </a:t>
            </a:r>
            <a:r>
              <a:rPr lang="en-NZ" sz="1400" dirty="0">
                <a:sym typeface="Wingdings" panose="05000000000000000000" pitchFamily="2" charset="2"/>
              </a:rPr>
              <a:t>for capital related costs to be recovered by $/GJ.km charges, and </a:t>
            </a:r>
            <a:r>
              <a:rPr lang="en-NZ" sz="1400" dirty="0" err="1">
                <a:sym typeface="Wingdings" panose="05000000000000000000" pitchFamily="2" charset="2"/>
              </a:rPr>
              <a:t>opex</a:t>
            </a:r>
            <a:r>
              <a:rPr lang="en-NZ" sz="1400" dirty="0">
                <a:sym typeface="Wingdings" panose="05000000000000000000" pitchFamily="2" charset="2"/>
              </a:rPr>
              <a:t> from $/GJ charges. </a:t>
            </a:r>
            <a:r>
              <a:rPr lang="en-NZ" sz="1400" dirty="0" smtClean="0">
                <a:sym typeface="Wingdings" panose="05000000000000000000" pitchFamily="2" charset="2"/>
              </a:rPr>
              <a:t>Cash-out prices are determined as set out in s12. Peaking prices are determined as set out in s13.</a:t>
            </a:r>
          </a:p>
          <a:p>
            <a:pPr lvl="2"/>
            <a:r>
              <a:rPr lang="en-NZ" sz="1400" dirty="0" smtClean="0">
                <a:sym typeface="Wingdings" panose="05000000000000000000" pitchFamily="2" charset="2"/>
              </a:rPr>
              <a:t>Setting </a:t>
            </a:r>
            <a:r>
              <a:rPr lang="en-NZ" sz="1400" dirty="0">
                <a:sym typeface="Wingdings" panose="05000000000000000000" pitchFamily="2" charset="2"/>
              </a:rPr>
              <a:t>of fees </a:t>
            </a:r>
            <a:r>
              <a:rPr lang="en-NZ" sz="1400" dirty="0" smtClean="0">
                <a:sym typeface="Wingdings" panose="05000000000000000000" pitchFamily="2" charset="2"/>
              </a:rPr>
              <a:t>is </a:t>
            </a:r>
            <a:r>
              <a:rPr lang="en-NZ" sz="1400" dirty="0">
                <a:sym typeface="Wingdings" panose="05000000000000000000" pitchFamily="2" charset="2"/>
              </a:rPr>
              <a:t>subject to general Code dispute resolution provisions</a:t>
            </a:r>
            <a:r>
              <a:rPr lang="en-NZ" sz="1400" dirty="0" smtClean="0">
                <a:sym typeface="Wingdings" panose="05000000000000000000" pitchFamily="2" charset="2"/>
              </a:rPr>
              <a:t>.</a:t>
            </a:r>
          </a:p>
          <a:p>
            <a:pPr lvl="2"/>
            <a:endParaRPr lang="en-NZ" sz="1400" dirty="0">
              <a:sym typeface="Wingdings" panose="05000000000000000000" pitchFamily="2" charset="2"/>
            </a:endParaRPr>
          </a:p>
          <a:p>
            <a:pPr lvl="1"/>
            <a:r>
              <a:rPr lang="en-NZ" sz="1400" dirty="0" smtClean="0">
                <a:sym typeface="Wingdings" panose="05000000000000000000" pitchFamily="2" charset="2"/>
              </a:rPr>
              <a:t>VTC</a:t>
            </a:r>
            <a:r>
              <a:rPr lang="en-NZ" sz="1400" dirty="0" smtClean="0">
                <a:solidFill>
                  <a:srgbClr val="00B050"/>
                </a:solidFill>
                <a:sym typeface="Wingdings" panose="05000000000000000000" pitchFamily="2" charset="2"/>
              </a:rPr>
              <a:t> </a:t>
            </a:r>
            <a:r>
              <a:rPr lang="en-NZ" sz="1400" dirty="0" smtClean="0">
                <a:solidFill>
                  <a:srgbClr val="00B050"/>
                </a:solidFill>
                <a:sym typeface="Wingdings 2" panose="05020102010507070707" pitchFamily="18" charset="2"/>
              </a:rPr>
              <a:t> </a:t>
            </a:r>
          </a:p>
          <a:p>
            <a:pPr lvl="2"/>
            <a:r>
              <a:rPr lang="en-NZ" sz="1400" dirty="0" smtClean="0">
                <a:sym typeface="Wingdings" panose="05000000000000000000" pitchFamily="2" charset="2"/>
              </a:rPr>
              <a:t>Transmission fees </a:t>
            </a:r>
            <a:r>
              <a:rPr lang="en-NZ" sz="1400" dirty="0">
                <a:sym typeface="Wingdings" panose="05000000000000000000" pitchFamily="2" charset="2"/>
              </a:rPr>
              <a:t>are </a:t>
            </a:r>
            <a:r>
              <a:rPr lang="en-NZ" sz="1400" dirty="0" smtClean="0">
                <a:sym typeface="Wingdings" panose="05000000000000000000" pitchFamily="2" charset="2"/>
              </a:rPr>
              <a:t>volume and capacity-based (related to location), </a:t>
            </a:r>
            <a:r>
              <a:rPr lang="en-NZ" sz="1400" dirty="0">
                <a:sym typeface="Wingdings" panose="05000000000000000000" pitchFamily="2" charset="2"/>
              </a:rPr>
              <a:t>with additional charges for </a:t>
            </a:r>
            <a:r>
              <a:rPr lang="en-NZ" sz="1400" dirty="0" smtClean="0">
                <a:sym typeface="Wingdings" panose="05000000000000000000" pitchFamily="2" charset="2"/>
              </a:rPr>
              <a:t>overruns. </a:t>
            </a:r>
            <a:r>
              <a:rPr lang="en-NZ" sz="1400" dirty="0">
                <a:sym typeface="Wingdings" panose="05000000000000000000" pitchFamily="2" charset="2"/>
              </a:rPr>
              <a:t>Balancing and peaking </a:t>
            </a:r>
            <a:r>
              <a:rPr lang="en-NZ" sz="1400" dirty="0" smtClean="0">
                <a:sym typeface="Wingdings" panose="05000000000000000000" pitchFamily="2" charset="2"/>
              </a:rPr>
              <a:t>pool (BPP) cost allocations </a:t>
            </a:r>
            <a:r>
              <a:rPr lang="en-NZ" sz="1400" dirty="0">
                <a:sym typeface="Wingdings" panose="05000000000000000000" pitchFamily="2" charset="2"/>
              </a:rPr>
              <a:t>are separate. </a:t>
            </a:r>
            <a:endParaRPr lang="en-NZ" sz="1400" dirty="0" smtClean="0">
              <a:sym typeface="Wingdings" panose="05000000000000000000" pitchFamily="2" charset="2"/>
            </a:endParaRPr>
          </a:p>
          <a:p>
            <a:pPr lvl="2"/>
            <a:r>
              <a:rPr lang="en-NZ" sz="1400" dirty="0" smtClean="0">
                <a:sym typeface="Wingdings" panose="05000000000000000000" pitchFamily="2" charset="2"/>
              </a:rPr>
              <a:t>TSP </a:t>
            </a:r>
            <a:r>
              <a:rPr lang="en-NZ" sz="1400" dirty="0">
                <a:sym typeface="Wingdings" panose="05000000000000000000" pitchFamily="2" charset="2"/>
              </a:rPr>
              <a:t>may propose fee and charge adjustments in June for application in next transmission year. </a:t>
            </a:r>
            <a:r>
              <a:rPr lang="en-NZ" sz="1400" dirty="0" smtClean="0">
                <a:sym typeface="Wingdings" panose="05000000000000000000" pitchFamily="2" charset="2"/>
              </a:rPr>
              <a:t>BPP allocations are as set out in s8.</a:t>
            </a:r>
          </a:p>
          <a:p>
            <a:pPr lvl="2"/>
            <a:endParaRPr lang="en-NZ" sz="140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17</a:t>
            </a:fld>
            <a:endParaRPr lang="en-NZ"/>
          </a:p>
        </p:txBody>
      </p:sp>
      <p:sp>
        <p:nvSpPr>
          <p:cNvPr id="5" name="Footer Placeholder 4"/>
          <p:cNvSpPr>
            <a:spLocks noGrp="1"/>
          </p:cNvSpPr>
          <p:nvPr>
            <p:ph type="ftr" sz="quarter" idx="11"/>
          </p:nvPr>
        </p:nvSpPr>
        <p:spPr/>
        <p:txBody>
          <a:bodyPr/>
          <a:lstStyle/>
          <a:p>
            <a:pPr>
              <a:defRPr/>
            </a:pPr>
            <a:r>
              <a:rPr lang="en-NZ" dirty="0" smtClean="0"/>
              <a:t>Gas Industry Co</a:t>
            </a:r>
            <a:endParaRPr lang="en-NZ" dirty="0"/>
          </a:p>
        </p:txBody>
      </p:sp>
    </p:spTree>
    <p:extLst>
      <p:ext uri="{BB962C8B-B14F-4D97-AF65-F5344CB8AC3E}">
        <p14:creationId xmlns:p14="http://schemas.microsoft.com/office/powerpoint/2010/main" val="51442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831899"/>
          </a:xfrm>
        </p:spPr>
        <p:txBody>
          <a:bodyPr/>
          <a:lstStyle/>
          <a:p>
            <a:r>
              <a:rPr lang="en-NZ" dirty="0"/>
              <a:t>Example </a:t>
            </a:r>
            <a:r>
              <a:rPr lang="en-NZ" dirty="0" smtClean="0"/>
              <a:t>3 </a:t>
            </a:r>
            <a:r>
              <a:rPr lang="en-NZ" dirty="0"/>
              <a:t>- </a:t>
            </a:r>
            <a:r>
              <a:rPr lang="en-NZ" dirty="0" smtClean="0"/>
              <a:t>Fees </a:t>
            </a:r>
            <a:r>
              <a:rPr lang="en-NZ" dirty="0"/>
              <a:t>and charges (F&amp;C</a:t>
            </a:r>
            <a:r>
              <a:rPr lang="en-NZ" dirty="0" smtClean="0"/>
              <a:t>)</a:t>
            </a:r>
            <a:endParaRPr lang="en-NZ" dirty="0"/>
          </a:p>
        </p:txBody>
      </p:sp>
      <p:sp>
        <p:nvSpPr>
          <p:cNvPr id="3" name="Content Placeholder 2"/>
          <p:cNvSpPr>
            <a:spLocks noGrp="1"/>
          </p:cNvSpPr>
          <p:nvPr>
            <p:ph idx="1"/>
          </p:nvPr>
        </p:nvSpPr>
        <p:spPr>
          <a:xfrm>
            <a:off x="628650" y="1285660"/>
            <a:ext cx="7886700" cy="3861809"/>
          </a:xfrm>
        </p:spPr>
        <p:txBody>
          <a:bodyPr/>
          <a:lstStyle/>
          <a:p>
            <a:r>
              <a:rPr lang="en-NZ" dirty="0" smtClean="0">
                <a:sym typeface="Wingdings" panose="05000000000000000000" pitchFamily="2" charset="2"/>
              </a:rPr>
              <a:t>Summary arrangements</a:t>
            </a:r>
            <a:endParaRPr lang="en-NZ" dirty="0">
              <a:sym typeface="Wingdings" panose="05000000000000000000" pitchFamily="2" charset="2"/>
            </a:endParaRPr>
          </a:p>
          <a:p>
            <a:pPr lvl="1"/>
            <a:r>
              <a:rPr lang="en-NZ" sz="1400" dirty="0" smtClean="0">
                <a:sym typeface="Wingdings" panose="05000000000000000000" pitchFamily="2" charset="2"/>
              </a:rPr>
              <a:t>VTC (continued)</a:t>
            </a:r>
            <a:r>
              <a:rPr lang="en-NZ" sz="1400" dirty="0" smtClean="0">
                <a:solidFill>
                  <a:srgbClr val="00B050"/>
                </a:solidFill>
                <a:sym typeface="Wingdings" panose="05000000000000000000" pitchFamily="2" charset="2"/>
              </a:rPr>
              <a:t> </a:t>
            </a:r>
            <a:r>
              <a:rPr lang="en-NZ" sz="1400" dirty="0" smtClean="0">
                <a:solidFill>
                  <a:srgbClr val="00B050"/>
                </a:solidFill>
                <a:sym typeface="Wingdings 2" panose="05020102010507070707" pitchFamily="18" charset="2"/>
              </a:rPr>
              <a:t> </a:t>
            </a:r>
          </a:p>
          <a:p>
            <a:pPr lvl="2"/>
            <a:r>
              <a:rPr lang="en-NZ" sz="1400" dirty="0" smtClean="0">
                <a:sym typeface="Wingdings" panose="05000000000000000000" pitchFamily="2" charset="2"/>
              </a:rPr>
              <a:t>Fee </a:t>
            </a:r>
            <a:r>
              <a:rPr lang="en-NZ" sz="1400" dirty="0">
                <a:sym typeface="Wingdings" panose="05000000000000000000" pitchFamily="2" charset="2"/>
              </a:rPr>
              <a:t>proposals need to be in accordance with prevailing pricing </a:t>
            </a:r>
            <a:r>
              <a:rPr lang="en-NZ" sz="1400" dirty="0" smtClean="0">
                <a:sym typeface="Wingdings" panose="05000000000000000000" pitchFamily="2" charset="2"/>
              </a:rPr>
              <a:t>methodology and </a:t>
            </a:r>
            <a:r>
              <a:rPr lang="en-NZ" sz="1400" dirty="0">
                <a:sym typeface="Wingdings" panose="05000000000000000000" pitchFamily="2" charset="2"/>
              </a:rPr>
              <a:t>the BPP rules [s8</a:t>
            </a:r>
            <a:r>
              <a:rPr lang="en-NZ" sz="1400" dirty="0" smtClean="0">
                <a:sym typeface="Wingdings" panose="05000000000000000000" pitchFamily="2" charset="2"/>
              </a:rPr>
              <a:t>]</a:t>
            </a:r>
          </a:p>
          <a:p>
            <a:pPr lvl="2"/>
            <a:r>
              <a:rPr lang="en-NZ" sz="1400" dirty="0" smtClean="0">
                <a:sym typeface="Wingdings" panose="05000000000000000000" pitchFamily="2" charset="2"/>
              </a:rPr>
              <a:t>Fees can be challenged (but </a:t>
            </a:r>
            <a:r>
              <a:rPr lang="en-NZ" sz="1400" dirty="0">
                <a:sym typeface="Wingdings" panose="05000000000000000000" pitchFamily="2" charset="2"/>
              </a:rPr>
              <a:t>not the methodology itself) </a:t>
            </a:r>
            <a:r>
              <a:rPr lang="en-NZ" sz="1400" dirty="0" smtClean="0">
                <a:sym typeface="Wingdings" panose="05000000000000000000" pitchFamily="2" charset="2"/>
              </a:rPr>
              <a:t>under </a:t>
            </a:r>
            <a:r>
              <a:rPr lang="en-NZ" sz="1400" dirty="0">
                <a:sym typeface="Wingdings" panose="05000000000000000000" pitchFamily="2" charset="2"/>
              </a:rPr>
              <a:t>dispute resolution procedures [s15.7</a:t>
            </a:r>
            <a:r>
              <a:rPr lang="en-NZ" sz="1400" dirty="0" smtClean="0">
                <a:sym typeface="Wingdings" panose="05000000000000000000" pitchFamily="2" charset="2"/>
              </a:rPr>
              <a:t>]</a:t>
            </a:r>
          </a:p>
          <a:p>
            <a:pPr marL="285739" lvl="1" indent="0">
              <a:buNone/>
            </a:pPr>
            <a:endParaRPr lang="en-NZ" sz="1400" dirty="0">
              <a:sym typeface="Wingdings" panose="05000000000000000000" pitchFamily="2" charset="2"/>
            </a:endParaRPr>
          </a:p>
          <a:p>
            <a:pPr lvl="1"/>
            <a:r>
              <a:rPr lang="en-NZ" sz="1400" dirty="0" smtClean="0">
                <a:sym typeface="Wingdings" panose="05000000000000000000" pitchFamily="2" charset="2"/>
              </a:rPr>
              <a:t>GTAC</a:t>
            </a:r>
            <a:r>
              <a:rPr lang="en-NZ" sz="1400" dirty="0" smtClean="0">
                <a:solidFill>
                  <a:srgbClr val="00B050"/>
                </a:solidFill>
                <a:sym typeface="Wingdings" panose="05000000000000000000" pitchFamily="2" charset="2"/>
              </a:rPr>
              <a:t> </a:t>
            </a:r>
          </a:p>
          <a:p>
            <a:pPr lvl="2"/>
            <a:r>
              <a:rPr lang="en-NZ" sz="1400" dirty="0">
                <a:sym typeface="Wingdings" panose="05000000000000000000" pitchFamily="2" charset="2"/>
              </a:rPr>
              <a:t>DNC fees are volume </a:t>
            </a:r>
            <a:r>
              <a:rPr lang="en-NZ" sz="1400" dirty="0" smtClean="0">
                <a:sym typeface="Wingdings" panose="05000000000000000000" pitchFamily="2" charset="2"/>
              </a:rPr>
              <a:t>and zone based (broadly distance related). </a:t>
            </a:r>
            <a:r>
              <a:rPr lang="en-NZ" sz="1400" dirty="0">
                <a:sym typeface="Wingdings" panose="05000000000000000000" pitchFamily="2" charset="2"/>
              </a:rPr>
              <a:t>Overrun and Underrun charges, Hourly Overrun charges, Over-flow charges, and Excess Running </a:t>
            </a:r>
            <a:r>
              <a:rPr lang="en-NZ" sz="1400" dirty="0" smtClean="0">
                <a:sym typeface="Wingdings" panose="05000000000000000000" pitchFamily="2" charset="2"/>
              </a:rPr>
              <a:t>Mismatch (ERM) fees also apply. In addition, cash-outs of ERM may occur when TSP takes a balancing action</a:t>
            </a:r>
          </a:p>
          <a:p>
            <a:pPr lvl="2"/>
            <a:r>
              <a:rPr lang="en-NZ" sz="1400" dirty="0" smtClean="0"/>
              <a:t>Fee </a:t>
            </a:r>
            <a:r>
              <a:rPr lang="en-NZ" sz="1400" dirty="0"/>
              <a:t>structures and levels are determined annually by TSP, </a:t>
            </a:r>
            <a:r>
              <a:rPr lang="en-NZ" sz="1400" dirty="0" smtClean="0"/>
              <a:t>based on its then current </a:t>
            </a:r>
            <a:r>
              <a:rPr lang="en-NZ" sz="1400" dirty="0"/>
              <a:t>Gas Transmission Pricing Methodology (GTPM – </a:t>
            </a:r>
            <a:r>
              <a:rPr lang="en-NZ" sz="1400" dirty="0" smtClean="0"/>
              <a:t>not </a:t>
            </a:r>
            <a:r>
              <a:rPr lang="en-NZ" sz="1400" dirty="0"/>
              <a:t>part of Code) and Commerce Commission pricing principles (to the extent practicable</a:t>
            </a:r>
            <a:r>
              <a:rPr lang="en-NZ" sz="1400" dirty="0" smtClean="0"/>
              <a:t>) [s11.15]</a:t>
            </a:r>
          </a:p>
          <a:p>
            <a:pPr lvl="2"/>
            <a:r>
              <a:rPr lang="en-NZ" sz="1400" dirty="0" smtClean="0"/>
              <a:t>Neither </a:t>
            </a:r>
            <a:r>
              <a:rPr lang="en-NZ" sz="1400" dirty="0"/>
              <a:t>GTPM nor setting of any transmission charge is subject to dispute resolution under the </a:t>
            </a:r>
            <a:r>
              <a:rPr lang="en-NZ" sz="1400" dirty="0" smtClean="0"/>
              <a:t>Code [s11.17]</a:t>
            </a:r>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18</a:t>
            </a:fld>
            <a:endParaRPr lang="en-NZ"/>
          </a:p>
        </p:txBody>
      </p:sp>
      <p:sp>
        <p:nvSpPr>
          <p:cNvPr id="5" name="Footer Placeholder 4"/>
          <p:cNvSpPr>
            <a:spLocks noGrp="1"/>
          </p:cNvSpPr>
          <p:nvPr>
            <p:ph type="ftr" sz="quarter" idx="11"/>
          </p:nvPr>
        </p:nvSpPr>
        <p:spPr/>
        <p:txBody>
          <a:bodyPr/>
          <a:lstStyle/>
          <a:p>
            <a:pPr>
              <a:defRPr/>
            </a:pPr>
            <a:r>
              <a:rPr lang="en-NZ" dirty="0" smtClean="0"/>
              <a:t>Gas Industry Co</a:t>
            </a:r>
            <a:endParaRPr lang="en-NZ" dirty="0"/>
          </a:p>
        </p:txBody>
      </p:sp>
    </p:spTree>
    <p:extLst>
      <p:ext uri="{BB962C8B-B14F-4D97-AF65-F5344CB8AC3E}">
        <p14:creationId xmlns:p14="http://schemas.microsoft.com/office/powerpoint/2010/main" val="206088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Example </a:t>
            </a:r>
            <a:r>
              <a:rPr lang="en-NZ" dirty="0" smtClean="0"/>
              <a:t>3 </a:t>
            </a:r>
            <a:r>
              <a:rPr lang="en-NZ" dirty="0"/>
              <a:t>- </a:t>
            </a:r>
            <a:r>
              <a:rPr lang="en-NZ" dirty="0" smtClean="0"/>
              <a:t>Fees and charges (continued)</a:t>
            </a:r>
            <a:r>
              <a:rPr lang="en-NZ" sz="3600" dirty="0">
                <a:solidFill>
                  <a:srgbClr val="009900"/>
                </a:solidFill>
                <a:sym typeface="Wingdings" panose="05000000000000000000" pitchFamily="2" charset="2"/>
              </a:rPr>
              <a:t/>
            </a:r>
            <a:br>
              <a:rPr lang="en-NZ" sz="3600" dirty="0">
                <a:solidFill>
                  <a:srgbClr val="009900"/>
                </a:solidFill>
                <a:sym typeface="Wingdings" panose="05000000000000000000" pitchFamily="2" charset="2"/>
              </a:rPr>
            </a:br>
            <a:endParaRPr lang="en-NZ" dirty="0"/>
          </a:p>
        </p:txBody>
      </p:sp>
      <p:sp>
        <p:nvSpPr>
          <p:cNvPr id="3" name="Content Placeholder 2"/>
          <p:cNvSpPr>
            <a:spLocks noGrp="1"/>
          </p:cNvSpPr>
          <p:nvPr>
            <p:ph idx="1"/>
          </p:nvPr>
        </p:nvSpPr>
        <p:spPr>
          <a:xfrm>
            <a:off x="628649" y="1285660"/>
            <a:ext cx="8072005" cy="3861809"/>
          </a:xfrm>
        </p:spPr>
        <p:txBody>
          <a:bodyPr/>
          <a:lstStyle/>
          <a:p>
            <a:r>
              <a:rPr lang="en-NZ" dirty="0" smtClean="0">
                <a:sym typeface="Wingdings" panose="05000000000000000000" pitchFamily="2" charset="2"/>
              </a:rPr>
              <a:t>Efficiency </a:t>
            </a:r>
            <a:r>
              <a:rPr lang="en-NZ" dirty="0">
                <a:sym typeface="Wingdings" panose="05000000000000000000" pitchFamily="2" charset="2"/>
              </a:rPr>
              <a:t>– </a:t>
            </a:r>
            <a:r>
              <a:rPr lang="en-NZ" dirty="0" smtClean="0">
                <a:sym typeface="Wingdings" panose="05000000000000000000" pitchFamily="2" charset="2"/>
              </a:rPr>
              <a:t>do F&amp;Cs better promote economic efficiency?</a:t>
            </a:r>
            <a:endParaRPr lang="en-NZ" dirty="0">
              <a:sym typeface="Wingdings" panose="05000000000000000000" pitchFamily="2" charset="2"/>
            </a:endParaRPr>
          </a:p>
          <a:p>
            <a:pPr lvl="1"/>
            <a:r>
              <a:rPr lang="en-NZ" sz="1400" dirty="0" smtClean="0">
                <a:sym typeface="Wingdings" panose="05000000000000000000" pitchFamily="2" charset="2"/>
              </a:rPr>
              <a:t>Will prices better reflect economic </a:t>
            </a:r>
            <a:r>
              <a:rPr lang="en-NZ" sz="1400" dirty="0">
                <a:sym typeface="Wingdings" panose="05000000000000000000" pitchFamily="2" charset="2"/>
              </a:rPr>
              <a:t>principles (cost reflective, provides price signals to indicate scarcity, </a:t>
            </a:r>
            <a:r>
              <a:rPr lang="en-NZ" sz="1400" dirty="0" smtClean="0">
                <a:sym typeface="Wingdings" panose="05000000000000000000" pitchFamily="2" charset="2"/>
              </a:rPr>
              <a:t>allocate </a:t>
            </a:r>
            <a:r>
              <a:rPr lang="en-NZ" sz="1400" dirty="0">
                <a:sym typeface="Wingdings" panose="05000000000000000000" pitchFamily="2" charset="2"/>
              </a:rPr>
              <a:t>any congestion rents in a way that does not  distort </a:t>
            </a:r>
            <a:r>
              <a:rPr lang="en-NZ" sz="1400" dirty="0" smtClean="0">
                <a:sym typeface="Wingdings" panose="05000000000000000000" pitchFamily="2" charset="2"/>
              </a:rPr>
              <a:t>behaviour </a:t>
            </a:r>
            <a:r>
              <a:rPr lang="en-NZ" sz="1400" dirty="0" err="1" smtClean="0">
                <a:sym typeface="Wingdings" panose="05000000000000000000" pitchFamily="2" charset="2"/>
              </a:rPr>
              <a:t>etc</a:t>
            </a:r>
            <a:r>
              <a:rPr lang="en-NZ" sz="1400" dirty="0" smtClean="0">
                <a:sym typeface="Wingdings" panose="05000000000000000000" pitchFamily="2" charset="2"/>
              </a:rPr>
              <a:t>) ? </a:t>
            </a:r>
            <a:r>
              <a:rPr lang="en-NZ" sz="1400" dirty="0">
                <a:solidFill>
                  <a:srgbClr val="FFC000"/>
                </a:solidFill>
                <a:sym typeface="Wingdings" panose="05000000000000000000" pitchFamily="2" charset="2"/>
              </a:rPr>
              <a:t> </a:t>
            </a:r>
            <a:r>
              <a:rPr lang="en-NZ" sz="1400" dirty="0" smtClean="0">
                <a:solidFill>
                  <a:srgbClr val="00B050"/>
                </a:solidFill>
                <a:sym typeface="Wingdings" panose="05000000000000000000" pitchFamily="2" charset="2"/>
              </a:rPr>
              <a:t> </a:t>
            </a:r>
            <a:r>
              <a:rPr lang="en-NZ" sz="1400" dirty="0" smtClean="0">
                <a:solidFill>
                  <a:srgbClr val="00B050"/>
                </a:solidFill>
                <a:sym typeface="Wingdings 2" panose="05020102010507070707" pitchFamily="18" charset="2"/>
              </a:rPr>
              <a:t> </a:t>
            </a:r>
          </a:p>
          <a:p>
            <a:pPr lvl="2"/>
            <a:r>
              <a:rPr lang="en-NZ" sz="1400" dirty="0">
                <a:sym typeface="Wingdings" panose="05000000000000000000" pitchFamily="2" charset="2"/>
              </a:rPr>
              <a:t>At high level, GTAC pricing provisions are similar to those in MPOC and VTC. GTAC provides for prices to be established for major service types, and for TSP to set prices based on published </a:t>
            </a:r>
            <a:r>
              <a:rPr lang="en-NZ" sz="1400" dirty="0" smtClean="0">
                <a:sym typeface="Wingdings" panose="05000000000000000000" pitchFamily="2" charset="2"/>
              </a:rPr>
              <a:t>principles</a:t>
            </a:r>
          </a:p>
          <a:p>
            <a:pPr lvl="2"/>
            <a:r>
              <a:rPr lang="en-NZ" sz="1400" dirty="0" smtClean="0">
                <a:sym typeface="Wingdings" panose="05000000000000000000" pitchFamily="2" charset="2"/>
              </a:rPr>
              <a:t>Principles are </a:t>
            </a:r>
            <a:r>
              <a:rPr lang="en-NZ" sz="1400" dirty="0">
                <a:sym typeface="Wingdings" panose="05000000000000000000" pitchFamily="2" charset="2"/>
              </a:rPr>
              <a:t>outside the </a:t>
            </a:r>
            <a:r>
              <a:rPr lang="en-NZ" sz="1400" dirty="0" smtClean="0">
                <a:sym typeface="Wingdings" panose="05000000000000000000" pitchFamily="2" charset="2"/>
              </a:rPr>
              <a:t>Code, like VTC</a:t>
            </a:r>
            <a:r>
              <a:rPr lang="en-NZ" sz="1400" dirty="0">
                <a:sym typeface="Wingdings" panose="05000000000000000000" pitchFamily="2" charset="2"/>
              </a:rPr>
              <a:t>, but </a:t>
            </a:r>
            <a:r>
              <a:rPr lang="en-NZ" sz="1400" dirty="0" smtClean="0">
                <a:sym typeface="Wingdings" panose="05000000000000000000" pitchFamily="2" charset="2"/>
              </a:rPr>
              <a:t>unlike MPOC</a:t>
            </a:r>
            <a:r>
              <a:rPr lang="en-NZ" sz="1400" dirty="0">
                <a:sym typeface="Wingdings" panose="05000000000000000000" pitchFamily="2" charset="2"/>
              </a:rPr>
              <a:t>, where the principles are a schedule to the </a:t>
            </a:r>
            <a:r>
              <a:rPr lang="en-NZ" sz="1400" dirty="0" smtClean="0">
                <a:sym typeface="Wingdings" panose="05000000000000000000" pitchFamily="2" charset="2"/>
              </a:rPr>
              <a:t>Code (although these are relatively </a:t>
            </a:r>
            <a:r>
              <a:rPr lang="en-NZ" sz="1400" dirty="0">
                <a:sym typeface="Wingdings" panose="05000000000000000000" pitchFamily="2" charset="2"/>
              </a:rPr>
              <a:t>formulaic and not framed in efficiency </a:t>
            </a:r>
            <a:r>
              <a:rPr lang="en-NZ" sz="1400" dirty="0" smtClean="0">
                <a:sym typeface="Wingdings" panose="05000000000000000000" pitchFamily="2" charset="2"/>
              </a:rPr>
              <a:t>terms)</a:t>
            </a:r>
          </a:p>
          <a:p>
            <a:pPr lvl="2"/>
            <a:r>
              <a:rPr lang="en-NZ" sz="1400" dirty="0">
                <a:sym typeface="Wingdings" panose="05000000000000000000" pitchFamily="2" charset="2"/>
              </a:rPr>
              <a:t>While priority rights should set a more efficient price where capacity is constrained, uncertainty about the design and operation of the market suggests that the risks of unexpected outcomes may be significant, and we should be cautious about assuming an efficiency improvement.</a:t>
            </a:r>
            <a:endParaRPr lang="en-NZ" sz="1400" dirty="0" smtClean="0">
              <a:sym typeface="Wingdings" panose="05000000000000000000" pitchFamily="2" charset="2"/>
            </a:endParaRPr>
          </a:p>
          <a:p>
            <a:pPr marL="285739" lvl="1" indent="0">
              <a:buNone/>
            </a:pPr>
            <a:endParaRPr lang="en-NZ" sz="140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19</a:t>
            </a:fld>
            <a:endParaRPr lang="en-NZ"/>
          </a:p>
        </p:txBody>
      </p:sp>
      <p:sp>
        <p:nvSpPr>
          <p:cNvPr id="5" name="Footer Placeholder 4"/>
          <p:cNvSpPr>
            <a:spLocks noGrp="1"/>
          </p:cNvSpPr>
          <p:nvPr>
            <p:ph type="ftr" sz="quarter" idx="11"/>
          </p:nvPr>
        </p:nvSpPr>
        <p:spPr/>
        <p:txBody>
          <a:bodyPr/>
          <a:lstStyle/>
          <a:p>
            <a:pPr>
              <a:defRPr/>
            </a:pPr>
            <a:r>
              <a:rPr lang="en-NZ" dirty="0" smtClean="0"/>
              <a:t>Gas Industry Co</a:t>
            </a:r>
            <a:endParaRPr lang="en-NZ" dirty="0"/>
          </a:p>
        </p:txBody>
      </p:sp>
    </p:spTree>
    <p:extLst>
      <p:ext uri="{BB962C8B-B14F-4D97-AF65-F5344CB8AC3E}">
        <p14:creationId xmlns:p14="http://schemas.microsoft.com/office/powerpoint/2010/main" val="253285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dirty="0" smtClean="0"/>
              <a:t>Purpose</a:t>
            </a:r>
            <a:endParaRPr lang="en-NZ" dirty="0"/>
          </a:p>
        </p:txBody>
      </p:sp>
      <p:sp>
        <p:nvSpPr>
          <p:cNvPr id="7" name="Text Placeholder 6"/>
          <p:cNvSpPr>
            <a:spLocks noGrp="1"/>
          </p:cNvSpPr>
          <p:nvPr>
            <p:ph type="body" sz="quarter" idx="10"/>
          </p:nvPr>
        </p:nvSpPr>
        <p:spPr/>
        <p:txBody>
          <a:bodyPr/>
          <a:lstStyle/>
          <a:p>
            <a:pPr>
              <a:lnSpc>
                <a:spcPct val="200000"/>
              </a:lnSpc>
            </a:pPr>
            <a:r>
              <a:rPr lang="en-NZ" dirty="0" smtClean="0"/>
              <a:t>Explain </a:t>
            </a:r>
            <a:r>
              <a:rPr lang="en-NZ" dirty="0"/>
              <a:t>Gas Industry </a:t>
            </a:r>
            <a:r>
              <a:rPr lang="en-NZ" dirty="0" err="1"/>
              <a:t>Co’s</a:t>
            </a:r>
            <a:r>
              <a:rPr lang="en-NZ" dirty="0"/>
              <a:t> proposed GTAC assessment approach</a:t>
            </a:r>
          </a:p>
          <a:p>
            <a:pPr>
              <a:lnSpc>
                <a:spcPct val="200000"/>
              </a:lnSpc>
            </a:pPr>
            <a:r>
              <a:rPr lang="en-NZ" dirty="0" smtClean="0"/>
              <a:t>Illustrate </a:t>
            </a:r>
            <a:r>
              <a:rPr lang="en-NZ" dirty="0"/>
              <a:t>approach with indicative </a:t>
            </a:r>
            <a:r>
              <a:rPr lang="en-NZ" dirty="0" smtClean="0"/>
              <a:t>examples using 3 November GTAC</a:t>
            </a:r>
            <a:endParaRPr lang="en-NZ" dirty="0"/>
          </a:p>
          <a:p>
            <a:pPr>
              <a:lnSpc>
                <a:spcPct val="200000"/>
              </a:lnSpc>
            </a:pPr>
            <a:r>
              <a:rPr lang="en-NZ" dirty="0" smtClean="0"/>
              <a:t>Help </a:t>
            </a:r>
            <a:r>
              <a:rPr lang="en-NZ" dirty="0"/>
              <a:t>First Gas and other stakeholders focus on issues of </a:t>
            </a:r>
            <a:r>
              <a:rPr lang="en-NZ" dirty="0" smtClean="0"/>
              <a:t>significance</a:t>
            </a:r>
          </a:p>
          <a:p>
            <a:pPr>
              <a:lnSpc>
                <a:spcPct val="200000"/>
              </a:lnSpc>
            </a:pPr>
            <a:r>
              <a:rPr lang="en-NZ" dirty="0" smtClean="0"/>
              <a:t>Give opportunity for stakeholders feedback</a:t>
            </a:r>
          </a:p>
          <a:p>
            <a:pPr>
              <a:lnSpc>
                <a:spcPct val="200000"/>
              </a:lnSpc>
            </a:pPr>
            <a:endParaRPr lang="en-NZ" dirty="0"/>
          </a:p>
          <a:p>
            <a:pPr>
              <a:lnSpc>
                <a:spcPct val="200000"/>
              </a:lnSpc>
            </a:pPr>
            <a:r>
              <a:rPr lang="en-NZ" b="1" i="1" u="sng" dirty="0"/>
              <a:t>This is not an assessment of draft </a:t>
            </a:r>
            <a:r>
              <a:rPr lang="en-NZ" b="1" i="1" u="sng" dirty="0" smtClean="0"/>
              <a:t>GTAC</a:t>
            </a:r>
            <a:endParaRPr lang="en-NZ" b="1" i="1" u="sng" dirty="0"/>
          </a:p>
        </p:txBody>
      </p:sp>
      <p:sp>
        <p:nvSpPr>
          <p:cNvPr id="4" name="Slide Number Placeholder 3"/>
          <p:cNvSpPr>
            <a:spLocks noGrp="1"/>
          </p:cNvSpPr>
          <p:nvPr>
            <p:ph type="sldNum" sz="quarter" idx="11"/>
          </p:nvPr>
        </p:nvSpPr>
        <p:spPr/>
        <p:txBody>
          <a:bodyPr/>
          <a:lstStyle/>
          <a:p>
            <a:pPr>
              <a:defRPr/>
            </a:pPr>
            <a:fld id="{9E6F3D6B-8C91-443B-9583-653D10C6345D}" type="slidenum">
              <a:rPr lang="en-NZ" smtClean="0"/>
              <a:pPr>
                <a:defRPr/>
              </a:pPr>
              <a:t>2</a:t>
            </a:fld>
            <a:endParaRPr lang="en-NZ"/>
          </a:p>
        </p:txBody>
      </p:sp>
      <p:sp>
        <p:nvSpPr>
          <p:cNvPr id="5" name="Footer Placeholder 4"/>
          <p:cNvSpPr>
            <a:spLocks noGrp="1"/>
          </p:cNvSpPr>
          <p:nvPr>
            <p:ph type="ftr" sz="quarter" idx="12"/>
          </p:nvPr>
        </p:nvSpPr>
        <p:spPr/>
        <p:txBody>
          <a:bodyPr/>
          <a:lstStyle/>
          <a:p>
            <a:pPr>
              <a:defRPr/>
            </a:pPr>
            <a:r>
              <a:rPr lang="en-NZ" smtClean="0"/>
              <a:t>Gas Industry Co</a:t>
            </a:r>
            <a:endParaRPr lang="en-NZ" dirty="0"/>
          </a:p>
        </p:txBody>
      </p:sp>
    </p:spTree>
    <p:extLst>
      <p:ext uri="{BB962C8B-B14F-4D97-AF65-F5344CB8AC3E}">
        <p14:creationId xmlns:p14="http://schemas.microsoft.com/office/powerpoint/2010/main" val="225062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Example </a:t>
            </a:r>
            <a:r>
              <a:rPr lang="en-NZ" dirty="0" smtClean="0"/>
              <a:t>3 </a:t>
            </a:r>
            <a:r>
              <a:rPr lang="en-NZ" dirty="0"/>
              <a:t>- </a:t>
            </a:r>
            <a:r>
              <a:rPr lang="en-NZ" dirty="0" smtClean="0"/>
              <a:t>Fees and charges (continued)</a:t>
            </a:r>
            <a:r>
              <a:rPr lang="en-NZ" sz="3600" dirty="0">
                <a:solidFill>
                  <a:srgbClr val="009900"/>
                </a:solidFill>
                <a:sym typeface="Wingdings" panose="05000000000000000000" pitchFamily="2" charset="2"/>
              </a:rPr>
              <a:t/>
            </a:r>
            <a:br>
              <a:rPr lang="en-NZ" sz="3600" dirty="0">
                <a:solidFill>
                  <a:srgbClr val="009900"/>
                </a:solidFill>
                <a:sym typeface="Wingdings" panose="05000000000000000000" pitchFamily="2" charset="2"/>
              </a:rPr>
            </a:br>
            <a:endParaRPr lang="en-NZ" dirty="0"/>
          </a:p>
        </p:txBody>
      </p:sp>
      <p:sp>
        <p:nvSpPr>
          <p:cNvPr id="3" name="Content Placeholder 2"/>
          <p:cNvSpPr>
            <a:spLocks noGrp="1"/>
          </p:cNvSpPr>
          <p:nvPr>
            <p:ph idx="1"/>
          </p:nvPr>
        </p:nvSpPr>
        <p:spPr>
          <a:xfrm>
            <a:off x="628650" y="1285660"/>
            <a:ext cx="7886700" cy="3861809"/>
          </a:xfrm>
        </p:spPr>
        <p:txBody>
          <a:bodyPr/>
          <a:lstStyle/>
          <a:p>
            <a:r>
              <a:rPr lang="en-NZ" dirty="0" smtClean="0">
                <a:sym typeface="Wingdings" panose="05000000000000000000" pitchFamily="2" charset="2"/>
              </a:rPr>
              <a:t>Efficiency </a:t>
            </a:r>
            <a:r>
              <a:rPr lang="en-NZ" dirty="0">
                <a:sym typeface="Wingdings" panose="05000000000000000000" pitchFamily="2" charset="2"/>
              </a:rPr>
              <a:t>– </a:t>
            </a:r>
            <a:r>
              <a:rPr lang="en-NZ" dirty="0" smtClean="0">
                <a:sym typeface="Wingdings" panose="05000000000000000000" pitchFamily="2" charset="2"/>
              </a:rPr>
              <a:t>do F&amp;Cs better promote economic efficiency? (continued)</a:t>
            </a:r>
          </a:p>
          <a:p>
            <a:pPr marL="285739" lvl="1" indent="0">
              <a:buNone/>
            </a:pPr>
            <a:endParaRPr lang="en-NZ" sz="1400" dirty="0" smtClean="0">
              <a:sym typeface="Wingdings" panose="05000000000000000000" pitchFamily="2" charset="2"/>
            </a:endParaRPr>
          </a:p>
          <a:p>
            <a:pPr lvl="1"/>
            <a:r>
              <a:rPr lang="en-NZ" sz="1400" dirty="0" smtClean="0">
                <a:sym typeface="Wingdings" panose="05000000000000000000" pitchFamily="2" charset="2"/>
              </a:rPr>
              <a:t>Is there better flexibility for TSP to adjust prices if needed?</a:t>
            </a:r>
            <a:r>
              <a:rPr lang="en-NZ" sz="1400" dirty="0">
                <a:solidFill>
                  <a:srgbClr val="C00000"/>
                </a:solidFill>
                <a:sym typeface="Wingdings" panose="05000000000000000000" pitchFamily="2" charset="2"/>
              </a:rPr>
              <a:t> </a:t>
            </a:r>
            <a:r>
              <a:rPr lang="en-NZ" sz="1400" dirty="0">
                <a:solidFill>
                  <a:srgbClr val="FFC000"/>
                </a:solidFill>
                <a:sym typeface="Wingdings" panose="05000000000000000000" pitchFamily="2" charset="2"/>
              </a:rPr>
              <a:t> </a:t>
            </a:r>
            <a:r>
              <a:rPr lang="en-NZ" sz="1400" dirty="0" smtClean="0">
                <a:solidFill>
                  <a:srgbClr val="C00000"/>
                </a:solidFill>
                <a:sym typeface="Wingdings" panose="05000000000000000000" pitchFamily="2" charset="2"/>
              </a:rPr>
              <a:t> </a:t>
            </a:r>
            <a:endParaRPr lang="en-NZ" sz="1400" dirty="0" smtClean="0">
              <a:sym typeface="Wingdings" panose="05000000000000000000" pitchFamily="2" charset="2"/>
            </a:endParaRPr>
          </a:p>
          <a:p>
            <a:pPr lvl="2"/>
            <a:r>
              <a:rPr lang="en-NZ" sz="1400" dirty="0" smtClean="0">
                <a:sym typeface="Wingdings" panose="05000000000000000000" pitchFamily="2" charset="2"/>
              </a:rPr>
              <a:t>F&amp;Cs </a:t>
            </a:r>
            <a:r>
              <a:rPr lang="en-NZ" sz="1400" dirty="0">
                <a:sym typeface="Wingdings" panose="05000000000000000000" pitchFamily="2" charset="2"/>
              </a:rPr>
              <a:t>can only be reset annually once they are posted, so TSP can’t respond to any issue until 12 months </a:t>
            </a:r>
            <a:r>
              <a:rPr lang="en-NZ" sz="1400" dirty="0" smtClean="0">
                <a:sym typeface="Wingdings" panose="05000000000000000000" pitchFamily="2" charset="2"/>
              </a:rPr>
              <a:t>later. However, this is the same as in the MPOC.</a:t>
            </a:r>
            <a:endParaRPr lang="en-NZ" sz="1400" dirty="0">
              <a:sym typeface="Wingdings 2" panose="05020102010507070707" pitchFamily="18" charset="2"/>
            </a:endParaRPr>
          </a:p>
          <a:p>
            <a:pPr lvl="1"/>
            <a:endParaRPr lang="en-NZ" sz="1400" dirty="0" smtClean="0">
              <a:sym typeface="Wingdings" panose="05000000000000000000" pitchFamily="2" charset="2"/>
            </a:endParaRPr>
          </a:p>
          <a:p>
            <a:pPr lvl="1"/>
            <a:r>
              <a:rPr lang="en-NZ" sz="1400" dirty="0" smtClean="0">
                <a:sym typeface="Wingdings" panose="05000000000000000000" pitchFamily="2" charset="2"/>
              </a:rPr>
              <a:t>Are there improved checks and balances around F&amp;C changes </a:t>
            </a:r>
            <a:r>
              <a:rPr lang="en-NZ" sz="1400" dirty="0">
                <a:solidFill>
                  <a:srgbClr val="FFC000"/>
                </a:solidFill>
                <a:sym typeface="Wingdings" panose="05000000000000000000" pitchFamily="2" charset="2"/>
              </a:rPr>
              <a:t> </a:t>
            </a:r>
            <a:r>
              <a:rPr lang="en-NZ" sz="1400" dirty="0">
                <a:solidFill>
                  <a:srgbClr val="C00000"/>
                </a:solidFill>
                <a:sym typeface="Wingdings" panose="05000000000000000000" pitchFamily="2" charset="2"/>
              </a:rPr>
              <a:t> </a:t>
            </a:r>
            <a:r>
              <a:rPr lang="en-NZ" sz="1400" dirty="0" smtClean="0">
                <a:solidFill>
                  <a:srgbClr val="C00000"/>
                </a:solidFill>
                <a:sym typeface="Wingdings" panose="05000000000000000000" pitchFamily="2" charset="2"/>
              </a:rPr>
              <a:t> </a:t>
            </a:r>
            <a:r>
              <a:rPr lang="en-NZ" sz="1400" dirty="0" smtClean="0">
                <a:solidFill>
                  <a:srgbClr val="00B050"/>
                </a:solidFill>
                <a:sym typeface="Wingdings" panose="05000000000000000000" pitchFamily="2" charset="2"/>
              </a:rPr>
              <a:t> </a:t>
            </a:r>
          </a:p>
          <a:p>
            <a:pPr lvl="2"/>
            <a:r>
              <a:rPr lang="en-NZ" sz="1400" dirty="0" smtClean="0">
                <a:sym typeface="Wingdings" panose="05000000000000000000" pitchFamily="2" charset="2"/>
              </a:rPr>
              <a:t>Minimum </a:t>
            </a:r>
            <a:r>
              <a:rPr lang="en-NZ" sz="1400" dirty="0">
                <a:sym typeface="Wingdings" panose="05000000000000000000" pitchFamily="2" charset="2"/>
              </a:rPr>
              <a:t>notice period is shorter at one month (cf. 4 months for VTC and 60 days for MPOC) and there is no right to invoke dispute provisions to challenge fee </a:t>
            </a:r>
            <a:r>
              <a:rPr lang="en-NZ" sz="1400" dirty="0" smtClean="0">
                <a:sym typeface="Wingdings" panose="05000000000000000000" pitchFamily="2" charset="2"/>
              </a:rPr>
              <a:t>levels</a:t>
            </a:r>
          </a:p>
          <a:p>
            <a:pPr lvl="2"/>
            <a:r>
              <a:rPr lang="en-NZ" sz="1400" dirty="0" smtClean="0">
                <a:sym typeface="Wingdings" panose="05000000000000000000" pitchFamily="2" charset="2"/>
              </a:rPr>
              <a:t>TSP </a:t>
            </a:r>
            <a:r>
              <a:rPr lang="en-NZ" sz="1400" dirty="0">
                <a:sym typeface="Wingdings" panose="05000000000000000000" pitchFamily="2" charset="2"/>
              </a:rPr>
              <a:t>is subject to price control and </a:t>
            </a:r>
            <a:r>
              <a:rPr lang="en-NZ" sz="1400" dirty="0" smtClean="0">
                <a:sym typeface="Wingdings" panose="05000000000000000000" pitchFamily="2" charset="2"/>
              </a:rPr>
              <a:t>no reason to </a:t>
            </a:r>
            <a:r>
              <a:rPr lang="en-NZ" sz="1400" dirty="0">
                <a:sym typeface="Wingdings" panose="05000000000000000000" pitchFamily="2" charset="2"/>
              </a:rPr>
              <a:t>structure </a:t>
            </a:r>
            <a:r>
              <a:rPr lang="en-NZ" sz="1400" dirty="0" smtClean="0">
                <a:sym typeface="Wingdings" panose="05000000000000000000" pitchFamily="2" charset="2"/>
              </a:rPr>
              <a:t>F&amp;Cs inefficiently… but </a:t>
            </a:r>
            <a:r>
              <a:rPr lang="en-NZ" sz="1400" dirty="0">
                <a:sym typeface="Wingdings" panose="05000000000000000000" pitchFamily="2" charset="2"/>
              </a:rPr>
              <a:t>higher risk of unintended </a:t>
            </a:r>
            <a:r>
              <a:rPr lang="en-NZ" sz="1400" dirty="0" smtClean="0">
                <a:sym typeface="Wingdings" panose="05000000000000000000" pitchFamily="2" charset="2"/>
              </a:rPr>
              <a:t>outcomes if users have inadequate notice and can’t </a:t>
            </a:r>
            <a:r>
              <a:rPr lang="en-NZ" sz="1400" dirty="0">
                <a:sym typeface="Wingdings" panose="05000000000000000000" pitchFamily="2" charset="2"/>
              </a:rPr>
              <a:t>challenge </a:t>
            </a:r>
            <a:r>
              <a:rPr lang="en-NZ" sz="1400" dirty="0" smtClean="0">
                <a:sym typeface="Wingdings" panose="05000000000000000000" pitchFamily="2" charset="2"/>
              </a:rPr>
              <a:t>proposals</a:t>
            </a:r>
          </a:p>
          <a:p>
            <a:pPr lvl="2"/>
            <a:r>
              <a:rPr lang="en-NZ" sz="1400" dirty="0" smtClean="0">
                <a:sym typeface="Wingdings" panose="05000000000000000000" pitchFamily="2" charset="2"/>
              </a:rPr>
              <a:t>TSP can unilaterally decide to change make-up of delivery zones</a:t>
            </a:r>
            <a:endParaRPr lang="en-NZ" sz="1267" dirty="0" smtClean="0">
              <a:sym typeface="Wingdings" panose="05000000000000000000" pitchFamily="2" charset="2"/>
            </a:endParaRPr>
          </a:p>
          <a:p>
            <a:pPr marL="571477" lvl="2" indent="0">
              <a:lnSpc>
                <a:spcPct val="100000"/>
              </a:lnSpc>
              <a:spcBef>
                <a:spcPts val="400"/>
              </a:spcBef>
              <a:spcAft>
                <a:spcPts val="0"/>
              </a:spcAft>
              <a:buNone/>
            </a:pPr>
            <a:endParaRPr lang="en-NZ" sz="140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20</a:t>
            </a:fld>
            <a:endParaRPr lang="en-NZ"/>
          </a:p>
        </p:txBody>
      </p:sp>
      <p:sp>
        <p:nvSpPr>
          <p:cNvPr id="5" name="Footer Placeholder 4"/>
          <p:cNvSpPr>
            <a:spLocks noGrp="1"/>
          </p:cNvSpPr>
          <p:nvPr>
            <p:ph type="ftr" sz="quarter" idx="11"/>
          </p:nvPr>
        </p:nvSpPr>
        <p:spPr/>
        <p:txBody>
          <a:bodyPr/>
          <a:lstStyle/>
          <a:p>
            <a:pPr>
              <a:defRPr/>
            </a:pPr>
            <a:r>
              <a:rPr lang="en-NZ" dirty="0" smtClean="0"/>
              <a:t>Gas Industry Co</a:t>
            </a:r>
            <a:endParaRPr lang="en-NZ" dirty="0"/>
          </a:p>
        </p:txBody>
      </p:sp>
    </p:spTree>
    <p:extLst>
      <p:ext uri="{BB962C8B-B14F-4D97-AF65-F5344CB8AC3E}">
        <p14:creationId xmlns:p14="http://schemas.microsoft.com/office/powerpoint/2010/main" val="24550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Example </a:t>
            </a:r>
            <a:r>
              <a:rPr lang="en-NZ" dirty="0" smtClean="0"/>
              <a:t>3 </a:t>
            </a:r>
            <a:r>
              <a:rPr lang="en-NZ" dirty="0"/>
              <a:t>- </a:t>
            </a:r>
            <a:r>
              <a:rPr lang="en-NZ" dirty="0" smtClean="0"/>
              <a:t>Fees and charges (continued)</a:t>
            </a:r>
            <a:r>
              <a:rPr lang="en-NZ" sz="3600" dirty="0">
                <a:solidFill>
                  <a:srgbClr val="009900"/>
                </a:solidFill>
                <a:sym typeface="Wingdings" panose="05000000000000000000" pitchFamily="2" charset="2"/>
              </a:rPr>
              <a:t/>
            </a:r>
            <a:br>
              <a:rPr lang="en-NZ" sz="3600" dirty="0">
                <a:solidFill>
                  <a:srgbClr val="009900"/>
                </a:solidFill>
                <a:sym typeface="Wingdings" panose="05000000000000000000" pitchFamily="2" charset="2"/>
              </a:rPr>
            </a:br>
            <a:endParaRPr lang="en-NZ" dirty="0"/>
          </a:p>
        </p:txBody>
      </p:sp>
      <p:sp>
        <p:nvSpPr>
          <p:cNvPr id="3" name="Content Placeholder 2"/>
          <p:cNvSpPr>
            <a:spLocks noGrp="1"/>
          </p:cNvSpPr>
          <p:nvPr>
            <p:ph idx="1"/>
          </p:nvPr>
        </p:nvSpPr>
        <p:spPr>
          <a:xfrm>
            <a:off x="628650" y="1285660"/>
            <a:ext cx="7886700" cy="3861809"/>
          </a:xfrm>
        </p:spPr>
        <p:txBody>
          <a:bodyPr/>
          <a:lstStyle/>
          <a:p>
            <a:r>
              <a:rPr lang="en-NZ" dirty="0" smtClean="0">
                <a:sym typeface="Wingdings" panose="05000000000000000000" pitchFamily="2" charset="2"/>
              </a:rPr>
              <a:t>Reliability – Is the risk of interruption or contingency reduced? </a:t>
            </a:r>
            <a:r>
              <a:rPr lang="en-NZ" sz="1400" dirty="0" smtClean="0">
                <a:solidFill>
                  <a:srgbClr val="FFC000"/>
                </a:solidFill>
                <a:sym typeface="Wingdings" panose="05000000000000000000" pitchFamily="2" charset="2"/>
              </a:rPr>
              <a:t></a:t>
            </a:r>
          </a:p>
          <a:p>
            <a:endParaRPr lang="en-NZ" sz="1400" dirty="0" smtClean="0">
              <a:solidFill>
                <a:srgbClr val="FFC000"/>
              </a:solidFill>
              <a:sym typeface="Wingdings" panose="05000000000000000000" pitchFamily="2" charset="2"/>
            </a:endParaRPr>
          </a:p>
          <a:p>
            <a:r>
              <a:rPr lang="en-NZ" dirty="0" smtClean="0">
                <a:sym typeface="Wingdings" panose="05000000000000000000" pitchFamily="2" charset="2"/>
              </a:rPr>
              <a:t>Fairness </a:t>
            </a:r>
            <a:r>
              <a:rPr lang="en-NZ" dirty="0">
                <a:sym typeface="Wingdings" panose="05000000000000000000" pitchFamily="2" charset="2"/>
              </a:rPr>
              <a:t>– </a:t>
            </a:r>
            <a:r>
              <a:rPr lang="en-NZ" dirty="0" smtClean="0">
                <a:sym typeface="Wingdings" panose="05000000000000000000" pitchFamily="2" charset="2"/>
              </a:rPr>
              <a:t>Are the arrangements more fair to market participants? </a:t>
            </a:r>
            <a:endParaRPr lang="en-NZ" sz="1100" dirty="0">
              <a:solidFill>
                <a:srgbClr val="FFC000"/>
              </a:solidFill>
              <a:sym typeface="Wingdings" panose="05000000000000000000" pitchFamily="2" charset="2"/>
            </a:endParaRPr>
          </a:p>
          <a:p>
            <a:pPr lvl="1"/>
            <a:r>
              <a:rPr lang="en-NZ" sz="1400" dirty="0">
                <a:sym typeface="Wingdings" panose="05000000000000000000" pitchFamily="2" charset="2"/>
              </a:rPr>
              <a:t>Is there less scope to vary fees </a:t>
            </a:r>
            <a:r>
              <a:rPr lang="en-NZ" sz="1400" dirty="0">
                <a:solidFill>
                  <a:srgbClr val="FFC000"/>
                </a:solidFill>
                <a:sym typeface="Wingdings" panose="05000000000000000000" pitchFamily="2" charset="2"/>
              </a:rPr>
              <a:t></a:t>
            </a:r>
            <a:endParaRPr lang="en-NZ" sz="1400" dirty="0">
              <a:sym typeface="Wingdings" panose="05000000000000000000" pitchFamily="2" charset="2"/>
            </a:endParaRPr>
          </a:p>
          <a:p>
            <a:pPr lvl="2"/>
            <a:r>
              <a:rPr lang="en-NZ" sz="1400" dirty="0">
                <a:sym typeface="Wingdings" panose="05000000000000000000" pitchFamily="2" charset="2"/>
              </a:rPr>
              <a:t>As now, most fees are determined at TSPs discretion (although the new balancing incentive fees are “hard-coded”)</a:t>
            </a:r>
          </a:p>
          <a:p>
            <a:pPr lvl="1"/>
            <a:r>
              <a:rPr lang="en-NZ" sz="1400" dirty="0" smtClean="0">
                <a:sym typeface="Wingdings" panose="05000000000000000000" pitchFamily="2" charset="2"/>
              </a:rPr>
              <a:t>Is there more opportunity for F&amp;Cs to be challenged? </a:t>
            </a:r>
            <a:r>
              <a:rPr lang="en-NZ" sz="1400" dirty="0">
                <a:solidFill>
                  <a:srgbClr val="C00000"/>
                </a:solidFill>
                <a:sym typeface="Wingdings" panose="05000000000000000000" pitchFamily="2" charset="2"/>
              </a:rPr>
              <a:t> </a:t>
            </a:r>
            <a:r>
              <a:rPr lang="en-NZ" sz="1400" dirty="0" smtClean="0">
                <a:solidFill>
                  <a:srgbClr val="FFC000"/>
                </a:solidFill>
                <a:sym typeface="Wingdings" panose="05000000000000000000" pitchFamily="2" charset="2"/>
              </a:rPr>
              <a:t> </a:t>
            </a:r>
            <a:r>
              <a:rPr lang="en-NZ" sz="1400" dirty="0" smtClean="0">
                <a:solidFill>
                  <a:srgbClr val="00B050"/>
                </a:solidFill>
                <a:sym typeface="Wingdings" panose="05000000000000000000" pitchFamily="2" charset="2"/>
              </a:rPr>
              <a:t> </a:t>
            </a:r>
            <a:r>
              <a:rPr lang="en-NZ" sz="1400" dirty="0" smtClean="0">
                <a:solidFill>
                  <a:srgbClr val="00B050"/>
                </a:solidFill>
                <a:sym typeface="Wingdings 2" panose="05020102010507070707" pitchFamily="18" charset="2"/>
              </a:rPr>
              <a:t> </a:t>
            </a:r>
          </a:p>
          <a:p>
            <a:pPr lvl="2"/>
            <a:r>
              <a:rPr lang="en-NZ" sz="1400" dirty="0">
                <a:sym typeface="Wingdings" panose="05000000000000000000" pitchFamily="2" charset="2"/>
              </a:rPr>
              <a:t>Setting of fees under MPOC and VTC is subject to dispute resolution provisions. GTAC excludes these issues.</a:t>
            </a:r>
          </a:p>
          <a:p>
            <a:pPr lvl="2"/>
            <a:r>
              <a:rPr lang="en-NZ" sz="1400" dirty="0">
                <a:sym typeface="Wingdings" panose="05000000000000000000" pitchFamily="2" charset="2"/>
              </a:rPr>
              <a:t>This causes a potential concern re procedural unfairness (although concern is partially mitigated because pipeline is subject to price control</a:t>
            </a:r>
            <a:r>
              <a:rPr lang="en-NZ" sz="1400" dirty="0" smtClean="0">
                <a:sym typeface="Wingdings" panose="05000000000000000000" pitchFamily="2" charset="2"/>
              </a:rPr>
              <a:t>)</a:t>
            </a:r>
          </a:p>
          <a:p>
            <a:pPr lvl="2"/>
            <a:endParaRPr lang="en-NZ" sz="1400" dirty="0" smtClean="0">
              <a:sym typeface="Wingdings" panose="05000000000000000000" pitchFamily="2" charset="2"/>
            </a:endParaRPr>
          </a:p>
          <a:p>
            <a:r>
              <a:rPr lang="en-NZ" dirty="0">
                <a:sym typeface="Wingdings" panose="05000000000000000000" pitchFamily="2" charset="2"/>
              </a:rPr>
              <a:t>Safety - is the risk of harm to people or property reduced?</a:t>
            </a:r>
            <a:r>
              <a:rPr lang="en-NZ" dirty="0">
                <a:sym typeface="Wingdings 2" panose="05020102010507070707" pitchFamily="18" charset="2"/>
              </a:rPr>
              <a:t> </a:t>
            </a:r>
            <a:r>
              <a:rPr lang="en-NZ" sz="1400" dirty="0">
                <a:solidFill>
                  <a:srgbClr val="FFC000"/>
                </a:solidFill>
                <a:sym typeface="Wingdings" panose="05000000000000000000" pitchFamily="2" charset="2"/>
              </a:rPr>
              <a:t></a:t>
            </a:r>
            <a:endParaRPr lang="en-NZ" sz="1400" dirty="0">
              <a:sym typeface="Wingdings" panose="05000000000000000000" pitchFamily="2" charset="2"/>
            </a:endParaRPr>
          </a:p>
          <a:p>
            <a:pPr lvl="3"/>
            <a:endParaRPr lang="en-NZ" sz="1400" dirty="0">
              <a:sym typeface="Wingdings" panose="05000000000000000000" pitchFamily="2" charset="2"/>
            </a:endParaRPr>
          </a:p>
          <a:p>
            <a:r>
              <a:rPr lang="en-NZ" dirty="0">
                <a:sym typeface="Wingdings" panose="05000000000000000000" pitchFamily="2" charset="2"/>
              </a:rPr>
              <a:t>Environmental – are environmental outcomes improved?</a:t>
            </a:r>
            <a:r>
              <a:rPr lang="en-NZ" dirty="0">
                <a:sym typeface="Wingdings 2" panose="05020102010507070707" pitchFamily="18" charset="2"/>
              </a:rPr>
              <a:t> </a:t>
            </a:r>
            <a:r>
              <a:rPr lang="en-NZ" sz="1400" dirty="0">
                <a:solidFill>
                  <a:srgbClr val="FFC000"/>
                </a:solidFill>
                <a:sym typeface="Wingdings" panose="05000000000000000000" pitchFamily="2" charset="2"/>
              </a:rPr>
              <a:t></a:t>
            </a:r>
            <a:endParaRPr lang="en-NZ" sz="1400" dirty="0">
              <a:sym typeface="Wingdings" panose="05000000000000000000" pitchFamily="2" charset="2"/>
            </a:endParaRPr>
          </a:p>
          <a:p>
            <a:endParaRPr lang="en-NZ" sz="1267" dirty="0">
              <a:sym typeface="Wingdings" panose="05000000000000000000" pitchFamily="2" charset="2"/>
            </a:endParaRPr>
          </a:p>
          <a:p>
            <a:pPr lvl="2"/>
            <a:endParaRPr lang="en-NZ" sz="140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21</a:t>
            </a:fld>
            <a:endParaRPr lang="en-NZ"/>
          </a:p>
        </p:txBody>
      </p:sp>
      <p:sp>
        <p:nvSpPr>
          <p:cNvPr id="5" name="Footer Placeholder 4"/>
          <p:cNvSpPr>
            <a:spLocks noGrp="1"/>
          </p:cNvSpPr>
          <p:nvPr>
            <p:ph type="ftr" sz="quarter" idx="11"/>
          </p:nvPr>
        </p:nvSpPr>
        <p:spPr/>
        <p:txBody>
          <a:bodyPr/>
          <a:lstStyle/>
          <a:p>
            <a:pPr>
              <a:defRPr/>
            </a:pPr>
            <a:r>
              <a:rPr lang="en-NZ" dirty="0" smtClean="0"/>
              <a:t>Gas Industry Co</a:t>
            </a:r>
            <a:endParaRPr lang="en-NZ" dirty="0"/>
          </a:p>
        </p:txBody>
      </p:sp>
    </p:spTree>
    <p:extLst>
      <p:ext uri="{BB962C8B-B14F-4D97-AF65-F5344CB8AC3E}">
        <p14:creationId xmlns:p14="http://schemas.microsoft.com/office/powerpoint/2010/main" val="81451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b="1" dirty="0">
                <a:solidFill>
                  <a:srgbClr val="C00000"/>
                </a:solidFill>
              </a:rPr>
              <a:t>Step 2 </a:t>
            </a:r>
            <a:r>
              <a:rPr lang="en-NZ" dirty="0"/>
              <a:t>- Top-down analysis of GTAC – </a:t>
            </a:r>
            <a:r>
              <a:rPr lang="en-NZ" dirty="0">
                <a:solidFill>
                  <a:srgbClr val="C00000"/>
                </a:solidFill>
              </a:rPr>
              <a:t>illustration</a:t>
            </a:r>
          </a:p>
        </p:txBody>
      </p:sp>
      <p:sp>
        <p:nvSpPr>
          <p:cNvPr id="7" name="Text Placeholder 6"/>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22</a:t>
            </a:fld>
            <a:endParaRPr lang="en-NZ"/>
          </a:p>
        </p:txBody>
      </p:sp>
      <p:sp>
        <p:nvSpPr>
          <p:cNvPr id="5" name="Footer Placeholder 4"/>
          <p:cNvSpPr>
            <a:spLocks noGrp="1"/>
          </p:cNvSpPr>
          <p:nvPr>
            <p:ph type="ftr" sz="quarter" idx="11"/>
          </p:nvPr>
        </p:nvSpPr>
        <p:spPr/>
        <p:txBody>
          <a:bodyPr/>
          <a:lstStyle/>
          <a:p>
            <a:pPr>
              <a:defRPr/>
            </a:pPr>
            <a:r>
              <a:rPr lang="en-NZ"/>
              <a:t>Gas Industry Co</a:t>
            </a:r>
            <a:endParaRPr lang="en-NZ" dirty="0"/>
          </a:p>
        </p:txBody>
      </p:sp>
    </p:spTree>
    <p:extLst>
      <p:ext uri="{BB962C8B-B14F-4D97-AF65-F5344CB8AC3E}">
        <p14:creationId xmlns:p14="http://schemas.microsoft.com/office/powerpoint/2010/main" val="1938554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4BC919-9C02-44AE-825A-35D448C3CAD5}"/>
              </a:ext>
            </a:extLst>
          </p:cNvPr>
          <p:cNvSpPr>
            <a:spLocks noGrp="1"/>
          </p:cNvSpPr>
          <p:nvPr>
            <p:ph type="title"/>
          </p:nvPr>
        </p:nvSpPr>
        <p:spPr/>
        <p:txBody>
          <a:bodyPr/>
          <a:lstStyle/>
          <a:p>
            <a:r>
              <a:rPr lang="en-US" dirty="0"/>
              <a:t>Top-down approach</a:t>
            </a:r>
          </a:p>
        </p:txBody>
      </p:sp>
      <p:sp>
        <p:nvSpPr>
          <p:cNvPr id="4" name="Slide Number Placeholder 3">
            <a:extLst>
              <a:ext uri="{FF2B5EF4-FFF2-40B4-BE49-F238E27FC236}">
                <a16:creationId xmlns:a16="http://schemas.microsoft.com/office/drawing/2014/main" xmlns="" id="{0E65541A-58B7-4519-8089-3B26579B4087}"/>
              </a:ext>
            </a:extLst>
          </p:cNvPr>
          <p:cNvSpPr>
            <a:spLocks noGrp="1"/>
          </p:cNvSpPr>
          <p:nvPr>
            <p:ph type="sldNum" sz="quarter" idx="11"/>
          </p:nvPr>
        </p:nvSpPr>
        <p:spPr/>
        <p:txBody>
          <a:bodyPr/>
          <a:lstStyle/>
          <a:p>
            <a:pPr>
              <a:defRPr/>
            </a:pPr>
            <a:fld id="{3C932729-909D-4581-8621-AFA9521E230A}" type="slidenum">
              <a:rPr lang="en-NZ" smtClean="0"/>
              <a:pPr>
                <a:defRPr/>
              </a:pPr>
              <a:t>23</a:t>
            </a:fld>
            <a:endParaRPr lang="en-NZ"/>
          </a:p>
        </p:txBody>
      </p:sp>
      <p:sp>
        <p:nvSpPr>
          <p:cNvPr id="5" name="Footer Placeholder 4">
            <a:extLst>
              <a:ext uri="{FF2B5EF4-FFF2-40B4-BE49-F238E27FC236}">
                <a16:creationId xmlns:a16="http://schemas.microsoft.com/office/drawing/2014/main" xmlns="" id="{412F83B2-CF4F-48F9-AC6B-7FE6BF5C94AD}"/>
              </a:ext>
            </a:extLst>
          </p:cNvPr>
          <p:cNvSpPr>
            <a:spLocks noGrp="1"/>
          </p:cNvSpPr>
          <p:nvPr>
            <p:ph type="ftr" sz="quarter" idx="12"/>
          </p:nvPr>
        </p:nvSpPr>
        <p:spPr/>
        <p:txBody>
          <a:bodyPr/>
          <a:lstStyle/>
          <a:p>
            <a:pPr>
              <a:defRPr/>
            </a:pPr>
            <a:r>
              <a:rPr lang="en-NZ"/>
              <a:t>Gas Industry Co</a:t>
            </a:r>
            <a:endParaRPr lang="en-NZ" dirty="0"/>
          </a:p>
        </p:txBody>
      </p:sp>
      <p:graphicFrame>
        <p:nvGraphicFramePr>
          <p:cNvPr id="6" name="Table 5">
            <a:extLst>
              <a:ext uri="{FF2B5EF4-FFF2-40B4-BE49-F238E27FC236}">
                <a16:creationId xmlns:a16="http://schemas.microsoft.com/office/drawing/2014/main" xmlns="" id="{4E2DA569-1E86-4502-BC63-3F6CB3FB2763}"/>
              </a:ext>
            </a:extLst>
          </p:cNvPr>
          <p:cNvGraphicFramePr>
            <a:graphicFrameLocks noGrp="1"/>
          </p:cNvGraphicFramePr>
          <p:nvPr>
            <p:extLst>
              <p:ext uri="{D42A27DB-BD31-4B8C-83A1-F6EECF244321}">
                <p14:modId xmlns:p14="http://schemas.microsoft.com/office/powerpoint/2010/main" val="4109659373"/>
              </p:ext>
            </p:extLst>
          </p:nvPr>
        </p:nvGraphicFramePr>
        <p:xfrm>
          <a:off x="662970" y="1373443"/>
          <a:ext cx="7852380" cy="2954020"/>
        </p:xfrm>
        <a:graphic>
          <a:graphicData uri="http://schemas.openxmlformats.org/drawingml/2006/table">
            <a:tbl>
              <a:tblPr firstRow="1" bandRow="1">
                <a:tableStyleId>{5C22544A-7EE6-4342-B048-85BDC9FD1C3A}</a:tableStyleId>
              </a:tblPr>
              <a:tblGrid>
                <a:gridCol w="1478171">
                  <a:extLst>
                    <a:ext uri="{9D8B030D-6E8A-4147-A177-3AD203B41FA5}">
                      <a16:colId xmlns:a16="http://schemas.microsoft.com/office/drawing/2014/main" xmlns="" val="2649941283"/>
                    </a:ext>
                  </a:extLst>
                </a:gridCol>
                <a:gridCol w="1139289">
                  <a:extLst>
                    <a:ext uri="{9D8B030D-6E8A-4147-A177-3AD203B41FA5}">
                      <a16:colId xmlns:a16="http://schemas.microsoft.com/office/drawing/2014/main" xmlns="" val="3389463193"/>
                    </a:ext>
                  </a:extLst>
                </a:gridCol>
                <a:gridCol w="1142316">
                  <a:extLst>
                    <a:ext uri="{9D8B030D-6E8A-4147-A177-3AD203B41FA5}">
                      <a16:colId xmlns:a16="http://schemas.microsoft.com/office/drawing/2014/main" xmlns="" val="1780101093"/>
                    </a:ext>
                  </a:extLst>
                </a:gridCol>
                <a:gridCol w="1183852">
                  <a:extLst>
                    <a:ext uri="{9D8B030D-6E8A-4147-A177-3AD203B41FA5}">
                      <a16:colId xmlns:a16="http://schemas.microsoft.com/office/drawing/2014/main" xmlns="" val="2341686799"/>
                    </a:ext>
                  </a:extLst>
                </a:gridCol>
                <a:gridCol w="1280712">
                  <a:extLst>
                    <a:ext uri="{9D8B030D-6E8A-4147-A177-3AD203B41FA5}">
                      <a16:colId xmlns:a16="http://schemas.microsoft.com/office/drawing/2014/main" xmlns="" val="2883096748"/>
                    </a:ext>
                  </a:extLst>
                </a:gridCol>
                <a:gridCol w="1628040">
                  <a:extLst>
                    <a:ext uri="{9D8B030D-6E8A-4147-A177-3AD203B41FA5}">
                      <a16:colId xmlns:a16="http://schemas.microsoft.com/office/drawing/2014/main" xmlns="" val="1899626090"/>
                    </a:ext>
                  </a:extLst>
                </a:gridCol>
              </a:tblGrid>
              <a:tr h="370840">
                <a:tc>
                  <a:txBody>
                    <a:bodyPr/>
                    <a:lstStyle/>
                    <a:p>
                      <a:endParaRPr lang="en-US" dirty="0">
                        <a:solidFill>
                          <a:schemeClr val="tx1">
                            <a:lumMod val="25000"/>
                            <a:lumOff val="75000"/>
                          </a:schemeClr>
                        </a:solidFill>
                      </a:endParaRPr>
                    </a:p>
                  </a:txBody>
                  <a:tcPr/>
                </a:tc>
                <a:tc>
                  <a:txBody>
                    <a:bodyPr/>
                    <a:lstStyle/>
                    <a:p>
                      <a:r>
                        <a:rPr lang="en-US" dirty="0">
                          <a:solidFill>
                            <a:schemeClr val="tx1">
                              <a:lumMod val="25000"/>
                              <a:lumOff val="75000"/>
                            </a:schemeClr>
                          </a:solidFill>
                        </a:rPr>
                        <a:t>Efficiency</a:t>
                      </a:r>
                    </a:p>
                  </a:txBody>
                  <a:tcPr/>
                </a:tc>
                <a:tc>
                  <a:txBody>
                    <a:bodyPr/>
                    <a:lstStyle/>
                    <a:p>
                      <a:r>
                        <a:rPr lang="en-US" dirty="0">
                          <a:solidFill>
                            <a:schemeClr val="tx1">
                              <a:lumMod val="25000"/>
                              <a:lumOff val="75000"/>
                            </a:schemeClr>
                          </a:solidFill>
                        </a:rPr>
                        <a:t>Reliability</a:t>
                      </a:r>
                    </a:p>
                  </a:txBody>
                  <a:tcPr/>
                </a:tc>
                <a:tc>
                  <a:txBody>
                    <a:bodyPr/>
                    <a:lstStyle/>
                    <a:p>
                      <a:r>
                        <a:rPr lang="en-US" dirty="0">
                          <a:solidFill>
                            <a:schemeClr val="tx1">
                              <a:lumMod val="25000"/>
                              <a:lumOff val="75000"/>
                            </a:schemeClr>
                          </a:solidFill>
                        </a:rPr>
                        <a:t>Safety</a:t>
                      </a:r>
                    </a:p>
                  </a:txBody>
                  <a:tcPr/>
                </a:tc>
                <a:tc>
                  <a:txBody>
                    <a:bodyPr/>
                    <a:lstStyle/>
                    <a:p>
                      <a:r>
                        <a:rPr lang="en-US" dirty="0">
                          <a:solidFill>
                            <a:schemeClr val="tx1">
                              <a:lumMod val="25000"/>
                              <a:lumOff val="75000"/>
                            </a:schemeClr>
                          </a:solidFill>
                        </a:rPr>
                        <a:t>Environment</a:t>
                      </a:r>
                    </a:p>
                  </a:txBody>
                  <a:tcPr/>
                </a:tc>
                <a:tc>
                  <a:txBody>
                    <a:bodyPr/>
                    <a:lstStyle/>
                    <a:p>
                      <a:r>
                        <a:rPr lang="en-US" dirty="0"/>
                        <a:t>Fairness</a:t>
                      </a:r>
                    </a:p>
                  </a:txBody>
                  <a:tcPr/>
                </a:tc>
                <a:extLst>
                  <a:ext uri="{0D108BD9-81ED-4DB2-BD59-A6C34878D82A}">
                    <a16:rowId xmlns:a16="http://schemas.microsoft.com/office/drawing/2014/main" xmlns="" val="2648247685"/>
                  </a:ext>
                </a:extLst>
              </a:tr>
              <a:tr h="370840">
                <a:tc>
                  <a:txBody>
                    <a:bodyPr/>
                    <a:lstStyle/>
                    <a:p>
                      <a:r>
                        <a:rPr lang="en-US" dirty="0"/>
                        <a:t>Standard services products and zones</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NZ" sz="1200" dirty="0">
                          <a:sym typeface="Wingdings" panose="05000000000000000000" pitchFamily="2" charset="2"/>
                        </a:rPr>
                        <a:t>No clear change in fairness </a:t>
                      </a:r>
                      <a:r>
                        <a:rPr lang="en-NZ" sz="1200" dirty="0">
                          <a:solidFill>
                            <a:srgbClr val="FFC000"/>
                          </a:solidFill>
                          <a:sym typeface="Wingdings" panose="05000000000000000000" pitchFamily="2" charset="2"/>
                        </a:rPr>
                        <a:t></a:t>
                      </a:r>
                      <a:endParaRPr lang="en-US" dirty="0"/>
                    </a:p>
                  </a:txBody>
                  <a:tcPr/>
                </a:tc>
                <a:extLst>
                  <a:ext uri="{0D108BD9-81ED-4DB2-BD59-A6C34878D82A}">
                    <a16:rowId xmlns:a16="http://schemas.microsoft.com/office/drawing/2014/main" xmlns="" val="2911980322"/>
                  </a:ext>
                </a:extLst>
              </a:tr>
              <a:tr h="370840">
                <a:tc>
                  <a:txBody>
                    <a:bodyPr/>
                    <a:lstStyle/>
                    <a:p>
                      <a:r>
                        <a:rPr lang="en-US" dirty="0"/>
                        <a:t>…</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571477" rtl="0" eaLnBrk="1" fontAlgn="auto" latinLnBrk="0" hangingPunct="1">
                        <a:lnSpc>
                          <a:spcPct val="100000"/>
                        </a:lnSpc>
                        <a:spcBef>
                          <a:spcPts val="0"/>
                        </a:spcBef>
                        <a:spcAft>
                          <a:spcPts val="0"/>
                        </a:spcAft>
                        <a:buClrTx/>
                        <a:buSzTx/>
                        <a:buFontTx/>
                        <a:buNone/>
                        <a:tabLst/>
                        <a:defRPr/>
                      </a:pPr>
                      <a:r>
                        <a:rPr lang="en-US" dirty="0"/>
                        <a:t>…</a:t>
                      </a:r>
                    </a:p>
                    <a:p>
                      <a:endParaRPr lang="en-US" dirty="0"/>
                    </a:p>
                  </a:txBody>
                  <a:tcPr/>
                </a:tc>
                <a:extLst>
                  <a:ext uri="{0D108BD9-81ED-4DB2-BD59-A6C34878D82A}">
                    <a16:rowId xmlns:a16="http://schemas.microsoft.com/office/drawing/2014/main" xmlns="" val="433753206"/>
                  </a:ext>
                </a:extLst>
              </a:tr>
              <a:tr h="370840">
                <a:tc>
                  <a:txBody>
                    <a:bodyPr/>
                    <a:lstStyle/>
                    <a:p>
                      <a:r>
                        <a:rPr lang="en-US" dirty="0"/>
                        <a:t>Congestion management</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pPr marL="0" marR="0" lvl="2" indent="0" algn="l" defTabSz="571477" rtl="0" eaLnBrk="1" fontAlgn="auto" latinLnBrk="0" hangingPunct="1">
                        <a:lnSpc>
                          <a:spcPct val="100000"/>
                        </a:lnSpc>
                        <a:spcBef>
                          <a:spcPts val="0"/>
                        </a:spcBef>
                        <a:spcAft>
                          <a:spcPts val="0"/>
                        </a:spcAft>
                        <a:buClrTx/>
                        <a:buSzTx/>
                        <a:buFontTx/>
                        <a:buNone/>
                        <a:tabLst/>
                        <a:defRPr/>
                      </a:pPr>
                      <a:r>
                        <a:rPr lang="en-NZ" sz="1200" kern="1200" dirty="0">
                          <a:solidFill>
                            <a:schemeClr val="dk1"/>
                          </a:solidFill>
                          <a:latin typeface="+mn-lt"/>
                          <a:ea typeface="+mn-ea"/>
                          <a:cs typeface="+mn-cs"/>
                          <a:sym typeface="Wingdings" panose="05000000000000000000" pitchFamily="2" charset="2"/>
                        </a:rPr>
                        <a:t>Grand-fathering is removed </a:t>
                      </a:r>
                      <a:r>
                        <a:rPr lang="en-NZ" sz="1200" dirty="0">
                          <a:solidFill>
                            <a:srgbClr val="00B050"/>
                          </a:solidFill>
                          <a:sym typeface="Wingdings" panose="05000000000000000000" pitchFamily="2" charset="2"/>
                        </a:rPr>
                        <a:t></a:t>
                      </a:r>
                      <a:endParaRPr lang="en-NZ" sz="1200" dirty="0">
                        <a:sym typeface="Wingdings" panose="05000000000000000000" pitchFamily="2" charset="2"/>
                      </a:endParaRPr>
                    </a:p>
                    <a:p>
                      <a:pPr lvl="2"/>
                      <a:endParaRPr lang="en-US" dirty="0"/>
                    </a:p>
                  </a:txBody>
                  <a:tcPr/>
                </a:tc>
                <a:extLst>
                  <a:ext uri="{0D108BD9-81ED-4DB2-BD59-A6C34878D82A}">
                    <a16:rowId xmlns:a16="http://schemas.microsoft.com/office/drawing/2014/main" xmlns="" val="2894876474"/>
                  </a:ext>
                </a:extLst>
              </a:tr>
              <a:tr h="370840">
                <a:tc>
                  <a:txBody>
                    <a:bodyPr/>
                    <a:lstStyle/>
                    <a:p>
                      <a:pPr marL="0" marR="0" lvl="0" indent="0" algn="l" defTabSz="571477" rtl="0" eaLnBrk="1" fontAlgn="auto" latinLnBrk="0" hangingPunct="1">
                        <a:lnSpc>
                          <a:spcPct val="100000"/>
                        </a:lnSpc>
                        <a:spcBef>
                          <a:spcPts val="0"/>
                        </a:spcBef>
                        <a:spcAft>
                          <a:spcPts val="0"/>
                        </a:spcAft>
                        <a:buClrTx/>
                        <a:buSzTx/>
                        <a:buFontTx/>
                        <a:buNone/>
                        <a:tabLst/>
                        <a:defRPr/>
                      </a:pPr>
                      <a:r>
                        <a:rPr lang="en-US" dirty="0"/>
                        <a:t>…</a:t>
                      </a:r>
                    </a:p>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pPr marL="0" marR="0" lvl="0" indent="0" algn="l" defTabSz="571477" rtl="0" eaLnBrk="1" fontAlgn="auto" latinLnBrk="0" hangingPunct="1">
                        <a:lnSpc>
                          <a:spcPct val="100000"/>
                        </a:lnSpc>
                        <a:spcBef>
                          <a:spcPts val="0"/>
                        </a:spcBef>
                        <a:spcAft>
                          <a:spcPts val="0"/>
                        </a:spcAft>
                        <a:buClrTx/>
                        <a:buSzTx/>
                        <a:buFontTx/>
                        <a:buNone/>
                        <a:tabLst/>
                        <a:defRPr/>
                      </a:pPr>
                      <a:r>
                        <a:rPr lang="en-US" dirty="0"/>
                        <a:t>…</a:t>
                      </a:r>
                    </a:p>
                    <a:p>
                      <a:endParaRPr lang="en-US" dirty="0"/>
                    </a:p>
                  </a:txBody>
                  <a:tcPr/>
                </a:tc>
                <a:extLst>
                  <a:ext uri="{0D108BD9-81ED-4DB2-BD59-A6C34878D82A}">
                    <a16:rowId xmlns:a16="http://schemas.microsoft.com/office/drawing/2014/main" xmlns="" val="2167533210"/>
                  </a:ext>
                </a:extLst>
              </a:tr>
              <a:tr h="370840">
                <a:tc>
                  <a:txBody>
                    <a:bodyPr/>
                    <a:lstStyle/>
                    <a:p>
                      <a:r>
                        <a:rPr lang="en-US" dirty="0"/>
                        <a:t>Fees and charges</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pPr marL="0" marR="0" lvl="0" indent="0" algn="l" defTabSz="571477" rtl="0" eaLnBrk="1" fontAlgn="auto" latinLnBrk="0" hangingPunct="1">
                        <a:lnSpc>
                          <a:spcPct val="100000"/>
                        </a:lnSpc>
                        <a:spcBef>
                          <a:spcPts val="0"/>
                        </a:spcBef>
                        <a:spcAft>
                          <a:spcPts val="0"/>
                        </a:spcAft>
                        <a:buClrTx/>
                        <a:buSzTx/>
                        <a:buFontTx/>
                        <a:buNone/>
                        <a:tabLst/>
                        <a:defRPr/>
                      </a:pPr>
                      <a:r>
                        <a:rPr lang="en-NZ" sz="1200" kern="1200" dirty="0">
                          <a:solidFill>
                            <a:schemeClr val="dk1"/>
                          </a:solidFill>
                          <a:latin typeface="+mn-lt"/>
                          <a:ea typeface="+mn-ea"/>
                          <a:cs typeface="+mn-cs"/>
                          <a:sym typeface="Wingdings" panose="05000000000000000000" pitchFamily="2" charset="2"/>
                        </a:rPr>
                        <a:t>No right to challenge process </a:t>
                      </a:r>
                      <a:r>
                        <a:rPr lang="en-NZ" sz="1200" dirty="0">
                          <a:solidFill>
                            <a:srgbClr val="C00000"/>
                          </a:solidFill>
                          <a:sym typeface="Wingdings" panose="05000000000000000000" pitchFamily="2" charset="2"/>
                        </a:rPr>
                        <a:t></a:t>
                      </a:r>
                      <a:endParaRPr lang="en-US" dirty="0"/>
                    </a:p>
                    <a:p>
                      <a:endParaRPr lang="en-US" dirty="0"/>
                    </a:p>
                  </a:txBody>
                  <a:tcPr/>
                </a:tc>
                <a:extLst>
                  <a:ext uri="{0D108BD9-81ED-4DB2-BD59-A6C34878D82A}">
                    <a16:rowId xmlns:a16="http://schemas.microsoft.com/office/drawing/2014/main" xmlns="" val="1815151311"/>
                  </a:ext>
                </a:extLst>
              </a:tr>
            </a:tbl>
          </a:graphicData>
        </a:graphic>
      </p:graphicFrame>
      <p:sp>
        <p:nvSpPr>
          <p:cNvPr id="3" name="Oval 2">
            <a:extLst>
              <a:ext uri="{FF2B5EF4-FFF2-40B4-BE49-F238E27FC236}">
                <a16:creationId xmlns:a16="http://schemas.microsoft.com/office/drawing/2014/main" xmlns="" id="{B82B2FCE-BC0F-45D6-B715-2B8271C345A7}"/>
              </a:ext>
            </a:extLst>
          </p:cNvPr>
          <p:cNvSpPr/>
          <p:nvPr/>
        </p:nvSpPr>
        <p:spPr>
          <a:xfrm>
            <a:off x="6655310" y="654971"/>
            <a:ext cx="2085739" cy="44264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C95A4F9C-4AA2-4B6C-852D-3CD2EB0BECE1}"/>
              </a:ext>
            </a:extLst>
          </p:cNvPr>
          <p:cNvSpPr txBox="1"/>
          <p:nvPr/>
        </p:nvSpPr>
        <p:spPr>
          <a:xfrm>
            <a:off x="453420" y="4650628"/>
            <a:ext cx="6586263" cy="584775"/>
          </a:xfrm>
          <a:prstGeom prst="rect">
            <a:avLst/>
          </a:prstGeom>
          <a:noFill/>
        </p:spPr>
        <p:txBody>
          <a:bodyPr wrap="square" rtlCol="0">
            <a:spAutoFit/>
          </a:bodyPr>
          <a:lstStyle/>
          <a:p>
            <a:r>
              <a:rPr lang="en-US" sz="1600" dirty="0">
                <a:latin typeface="+mn-lt"/>
              </a:rPr>
              <a:t>Looks at how GTAC performs against each objective in Gas Act and GPS </a:t>
            </a:r>
          </a:p>
        </p:txBody>
      </p:sp>
    </p:spTree>
    <p:extLst>
      <p:ext uri="{BB962C8B-B14F-4D97-AF65-F5344CB8AC3E}">
        <p14:creationId xmlns:p14="http://schemas.microsoft.com/office/powerpoint/2010/main" val="3673093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b="1" dirty="0">
                <a:solidFill>
                  <a:srgbClr val="C00000"/>
                </a:solidFill>
              </a:rPr>
              <a:t>Step 3 </a:t>
            </a:r>
            <a:r>
              <a:rPr lang="en-NZ" dirty="0"/>
              <a:t>– Overall assessment of GTAC</a:t>
            </a:r>
          </a:p>
        </p:txBody>
      </p:sp>
      <p:sp>
        <p:nvSpPr>
          <p:cNvPr id="7" name="Text Placeholder 6"/>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24</a:t>
            </a:fld>
            <a:endParaRPr lang="en-NZ"/>
          </a:p>
        </p:txBody>
      </p:sp>
      <p:sp>
        <p:nvSpPr>
          <p:cNvPr id="5" name="Footer Placeholder 4"/>
          <p:cNvSpPr>
            <a:spLocks noGrp="1"/>
          </p:cNvSpPr>
          <p:nvPr>
            <p:ph type="ftr" sz="quarter" idx="11"/>
          </p:nvPr>
        </p:nvSpPr>
        <p:spPr/>
        <p:txBody>
          <a:bodyPr/>
          <a:lstStyle/>
          <a:p>
            <a:pPr>
              <a:defRPr/>
            </a:pPr>
            <a:r>
              <a:rPr lang="en-NZ"/>
              <a:t>Gas Industry Co</a:t>
            </a:r>
            <a:endParaRPr lang="en-NZ" dirty="0"/>
          </a:p>
        </p:txBody>
      </p:sp>
    </p:spTree>
    <p:extLst>
      <p:ext uri="{BB962C8B-B14F-4D97-AF65-F5344CB8AC3E}">
        <p14:creationId xmlns:p14="http://schemas.microsoft.com/office/powerpoint/2010/main" val="2128560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Overall assessment</a:t>
            </a:r>
            <a:r>
              <a:rPr lang="en-NZ" sz="3600" dirty="0">
                <a:solidFill>
                  <a:srgbClr val="009900"/>
                </a:solidFill>
                <a:sym typeface="Wingdings" panose="05000000000000000000" pitchFamily="2" charset="2"/>
              </a:rPr>
              <a:t/>
            </a:r>
            <a:br>
              <a:rPr lang="en-NZ" sz="3600" dirty="0">
                <a:solidFill>
                  <a:srgbClr val="009900"/>
                </a:solidFill>
                <a:sym typeface="Wingdings" panose="05000000000000000000" pitchFamily="2" charset="2"/>
              </a:rPr>
            </a:br>
            <a:endParaRPr lang="en-NZ" dirty="0"/>
          </a:p>
        </p:txBody>
      </p:sp>
      <p:sp>
        <p:nvSpPr>
          <p:cNvPr id="3" name="Content Placeholder 2"/>
          <p:cNvSpPr>
            <a:spLocks noGrp="1"/>
          </p:cNvSpPr>
          <p:nvPr>
            <p:ph idx="1"/>
          </p:nvPr>
        </p:nvSpPr>
        <p:spPr>
          <a:xfrm>
            <a:off x="628650" y="1285660"/>
            <a:ext cx="7886700" cy="3861809"/>
          </a:xfrm>
        </p:spPr>
        <p:txBody>
          <a:bodyPr/>
          <a:lstStyle/>
          <a:p>
            <a:pPr>
              <a:spcBef>
                <a:spcPts val="600"/>
              </a:spcBef>
              <a:spcAft>
                <a:spcPts val="600"/>
              </a:spcAft>
            </a:pPr>
            <a:r>
              <a:rPr lang="en-NZ" dirty="0">
                <a:sym typeface="Wingdings" panose="05000000000000000000" pitchFamily="2" charset="2"/>
              </a:rPr>
              <a:t>The </a:t>
            </a:r>
            <a:r>
              <a:rPr lang="en-NZ" dirty="0">
                <a:sym typeface="Wingdings" panose="05000000000000000000" pitchFamily="2" charset="2"/>
              </a:rPr>
              <a:t>overall assessment will </a:t>
            </a:r>
            <a:r>
              <a:rPr lang="en-NZ" dirty="0">
                <a:sym typeface="Wingdings" panose="05000000000000000000" pitchFamily="2" charset="2"/>
              </a:rPr>
              <a:t>make </a:t>
            </a:r>
            <a:r>
              <a:rPr lang="en-NZ" dirty="0">
                <a:sym typeface="Wingdings" panose="05000000000000000000" pitchFamily="2" charset="2"/>
              </a:rPr>
              <a:t>judgements about significance of each area of gain / concern – taking account of their importance in terms of the Gas Act and GPS</a:t>
            </a:r>
          </a:p>
          <a:p>
            <a:pPr>
              <a:spcBef>
                <a:spcPts val="600"/>
              </a:spcBef>
              <a:spcAft>
                <a:spcPts val="600"/>
              </a:spcAft>
            </a:pPr>
            <a:r>
              <a:rPr lang="en-NZ" dirty="0">
                <a:sym typeface="Wingdings" panose="05000000000000000000" pitchFamily="2" charset="2"/>
              </a:rPr>
              <a:t>i.e. it will consider</a:t>
            </a:r>
            <a:endParaRPr lang="en-NZ" dirty="0">
              <a:sym typeface="Wingdings" panose="05000000000000000000" pitchFamily="2" charset="2"/>
            </a:endParaRPr>
          </a:p>
          <a:p>
            <a:pPr lvl="1">
              <a:spcBef>
                <a:spcPts val="600"/>
              </a:spcBef>
              <a:spcAft>
                <a:spcPts val="600"/>
              </a:spcAft>
            </a:pPr>
            <a:r>
              <a:rPr lang="en-NZ" sz="1400" dirty="0">
                <a:sym typeface="Wingdings" panose="05000000000000000000" pitchFamily="2" charset="2"/>
              </a:rPr>
              <a:t> Performance against each objective in Gas Act and </a:t>
            </a:r>
            <a:r>
              <a:rPr lang="en-NZ" sz="1400" dirty="0">
                <a:sym typeface="Wingdings" panose="05000000000000000000" pitchFamily="2" charset="2"/>
              </a:rPr>
              <a:t>GPS</a:t>
            </a:r>
            <a:endParaRPr lang="en-NZ" sz="1400" dirty="0">
              <a:sym typeface="Wingdings" panose="05000000000000000000" pitchFamily="2" charset="2"/>
            </a:endParaRPr>
          </a:p>
          <a:p>
            <a:pPr lvl="1">
              <a:spcBef>
                <a:spcPts val="600"/>
              </a:spcBef>
              <a:spcAft>
                <a:spcPts val="600"/>
              </a:spcAft>
            </a:pPr>
            <a:r>
              <a:rPr lang="en-NZ" sz="1400" dirty="0">
                <a:sym typeface="Wingdings" panose="05000000000000000000" pitchFamily="2" charset="2"/>
              </a:rPr>
              <a:t> Relative significance of improvements / detriments</a:t>
            </a:r>
          </a:p>
          <a:p>
            <a:pPr lvl="1"/>
            <a:endParaRPr lang="en-NZ" dirty="0">
              <a:sym typeface="Wingdings" panose="05000000000000000000" pitchFamily="2" charset="2"/>
            </a:endParaRPr>
          </a:p>
          <a:p>
            <a:pPr lvl="1"/>
            <a:endParaRPr lang="en-NZ" sz="1533" dirty="0">
              <a:sym typeface="Wingdings" panose="05000000000000000000" pitchFamily="2" charset="2"/>
            </a:endParaRPr>
          </a:p>
          <a:p>
            <a:pPr lvl="1"/>
            <a:endParaRPr lang="en-NZ" sz="1533"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25</a:t>
            </a:fld>
            <a:endParaRPr lang="en-NZ"/>
          </a:p>
        </p:txBody>
      </p:sp>
      <p:sp>
        <p:nvSpPr>
          <p:cNvPr id="5" name="Footer Placeholder 4"/>
          <p:cNvSpPr>
            <a:spLocks noGrp="1"/>
          </p:cNvSpPr>
          <p:nvPr>
            <p:ph type="ftr" sz="quarter" idx="11"/>
          </p:nvPr>
        </p:nvSpPr>
        <p:spPr/>
        <p:txBody>
          <a:bodyPr/>
          <a:lstStyle/>
          <a:p>
            <a:pPr>
              <a:defRPr/>
            </a:pPr>
            <a:r>
              <a:rPr lang="en-NZ" dirty="0"/>
              <a:t>Gas Industry Co</a:t>
            </a:r>
          </a:p>
        </p:txBody>
      </p:sp>
    </p:spTree>
    <p:extLst>
      <p:ext uri="{BB962C8B-B14F-4D97-AF65-F5344CB8AC3E}">
        <p14:creationId xmlns:p14="http://schemas.microsoft.com/office/powerpoint/2010/main" val="33277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dirty="0" smtClean="0"/>
              <a:t>Supporting information</a:t>
            </a:r>
            <a:endParaRPr lang="en-NZ" dirty="0"/>
          </a:p>
        </p:txBody>
      </p:sp>
      <p:sp>
        <p:nvSpPr>
          <p:cNvPr id="7" name="Text Placeholder 6"/>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26</a:t>
            </a:fld>
            <a:endParaRPr lang="en-NZ"/>
          </a:p>
        </p:txBody>
      </p:sp>
      <p:sp>
        <p:nvSpPr>
          <p:cNvPr id="5" name="Footer Placeholder 4"/>
          <p:cNvSpPr>
            <a:spLocks noGrp="1"/>
          </p:cNvSpPr>
          <p:nvPr>
            <p:ph type="ftr" sz="quarter" idx="11"/>
          </p:nvPr>
        </p:nvSpPr>
        <p:spPr/>
        <p:txBody>
          <a:bodyPr/>
          <a:lstStyle/>
          <a:p>
            <a:pPr>
              <a:defRPr/>
            </a:pPr>
            <a:r>
              <a:rPr lang="en-NZ" smtClean="0"/>
              <a:t>Gas Industry Co</a:t>
            </a:r>
            <a:endParaRPr lang="en-NZ" dirty="0"/>
          </a:p>
        </p:txBody>
      </p:sp>
    </p:spTree>
    <p:extLst>
      <p:ext uri="{BB962C8B-B14F-4D97-AF65-F5344CB8AC3E}">
        <p14:creationId xmlns:p14="http://schemas.microsoft.com/office/powerpoint/2010/main" val="2154250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Objectives: Efficiency</a:t>
            </a:r>
            <a:endParaRPr lang="en-NZ" dirty="0"/>
          </a:p>
        </p:txBody>
      </p:sp>
      <p:sp>
        <p:nvSpPr>
          <p:cNvPr id="7" name="Content Placeholder 6"/>
          <p:cNvSpPr>
            <a:spLocks noGrp="1"/>
          </p:cNvSpPr>
          <p:nvPr>
            <p:ph idx="1"/>
          </p:nvPr>
        </p:nvSpPr>
        <p:spPr>
          <a:xfrm>
            <a:off x="628650" y="1181100"/>
            <a:ext cx="7886700" cy="3966369"/>
          </a:xfrm>
        </p:spPr>
        <p:txBody>
          <a:bodyPr/>
          <a:lstStyle/>
          <a:p>
            <a:r>
              <a:rPr lang="en-NZ" dirty="0" smtClean="0"/>
              <a:t>Gas Act s43ZN(a) </a:t>
            </a:r>
          </a:p>
          <a:p>
            <a:pPr lvl="1">
              <a:spcBef>
                <a:spcPts val="600"/>
              </a:spcBef>
              <a:spcAft>
                <a:spcPts val="600"/>
              </a:spcAft>
            </a:pPr>
            <a:r>
              <a:rPr lang="en-NZ" sz="1400" dirty="0" smtClean="0"/>
              <a:t>the </a:t>
            </a:r>
            <a:r>
              <a:rPr lang="en-NZ" sz="1400" dirty="0"/>
              <a:t>principal objective is to ensure that gas is delivered to existing and new customers in a </a:t>
            </a:r>
            <a:r>
              <a:rPr lang="en-NZ" sz="1400" dirty="0" smtClean="0"/>
              <a:t>safe</a:t>
            </a:r>
            <a:r>
              <a:rPr lang="en-NZ" sz="1400" dirty="0"/>
              <a:t>,</a:t>
            </a:r>
            <a:r>
              <a:rPr lang="en-NZ" sz="1400" b="1" dirty="0" smtClean="0">
                <a:solidFill>
                  <a:srgbClr val="C00000"/>
                </a:solidFill>
              </a:rPr>
              <a:t> efficient</a:t>
            </a:r>
            <a:r>
              <a:rPr lang="en-NZ" sz="1400" dirty="0" smtClean="0"/>
              <a:t>, </a:t>
            </a:r>
            <a:r>
              <a:rPr lang="en-NZ" sz="1400" dirty="0"/>
              <a:t>and reliable </a:t>
            </a:r>
            <a:r>
              <a:rPr lang="en-NZ" sz="1400" dirty="0" smtClean="0"/>
              <a:t>manner</a:t>
            </a:r>
          </a:p>
          <a:p>
            <a:r>
              <a:rPr lang="en-NZ" dirty="0" smtClean="0"/>
              <a:t>Gas Act s43ZN(b)(</a:t>
            </a:r>
            <a:r>
              <a:rPr lang="en-NZ" dirty="0" err="1" smtClean="0"/>
              <a:t>i</a:t>
            </a:r>
            <a:r>
              <a:rPr lang="en-NZ" dirty="0" smtClean="0"/>
              <a:t>-iv)</a:t>
            </a:r>
          </a:p>
          <a:p>
            <a:pPr lvl="1">
              <a:spcBef>
                <a:spcPts val="600"/>
              </a:spcBef>
              <a:spcAft>
                <a:spcPts val="600"/>
              </a:spcAft>
            </a:pPr>
            <a:r>
              <a:rPr lang="en-NZ" sz="1400" dirty="0"/>
              <a:t>the facilitation and promotion of the ongoing supply of gas to meet New Zealand’s energy needs, by </a:t>
            </a:r>
            <a:r>
              <a:rPr lang="en-NZ" sz="1400" b="1" dirty="0">
                <a:solidFill>
                  <a:srgbClr val="C00000"/>
                </a:solidFill>
              </a:rPr>
              <a:t>providing access </a:t>
            </a:r>
            <a:r>
              <a:rPr lang="en-NZ" sz="1400" dirty="0"/>
              <a:t>to essential infrastructure and </a:t>
            </a:r>
            <a:r>
              <a:rPr lang="en-NZ" sz="1400" b="1" dirty="0">
                <a:solidFill>
                  <a:srgbClr val="C00000"/>
                </a:solidFill>
              </a:rPr>
              <a:t>competitive market </a:t>
            </a:r>
            <a:r>
              <a:rPr lang="en-NZ" sz="1400" b="1" dirty="0" smtClean="0">
                <a:solidFill>
                  <a:srgbClr val="C00000"/>
                </a:solidFill>
              </a:rPr>
              <a:t>arrangements</a:t>
            </a:r>
            <a:endParaRPr lang="en-NZ" sz="1400" b="1" dirty="0">
              <a:solidFill>
                <a:srgbClr val="C00000"/>
              </a:solidFill>
            </a:endParaRPr>
          </a:p>
          <a:p>
            <a:pPr lvl="1">
              <a:spcBef>
                <a:spcPts val="600"/>
              </a:spcBef>
              <a:spcAft>
                <a:spcPts val="600"/>
              </a:spcAft>
            </a:pPr>
            <a:r>
              <a:rPr lang="en-NZ" sz="1400" b="1" dirty="0">
                <a:solidFill>
                  <a:srgbClr val="C00000"/>
                </a:solidFill>
              </a:rPr>
              <a:t>barriers to competition </a:t>
            </a:r>
            <a:r>
              <a:rPr lang="en-NZ" sz="1400" dirty="0"/>
              <a:t>in the gas industry are </a:t>
            </a:r>
            <a:r>
              <a:rPr lang="en-NZ" sz="1400" b="1" dirty="0" smtClean="0">
                <a:solidFill>
                  <a:srgbClr val="C00000"/>
                </a:solidFill>
              </a:rPr>
              <a:t>minimised</a:t>
            </a:r>
          </a:p>
          <a:p>
            <a:pPr lvl="1">
              <a:spcBef>
                <a:spcPts val="600"/>
              </a:spcBef>
              <a:spcAft>
                <a:spcPts val="600"/>
              </a:spcAft>
            </a:pPr>
            <a:r>
              <a:rPr lang="en-NZ" sz="1400" b="1" dirty="0" smtClean="0">
                <a:solidFill>
                  <a:srgbClr val="C00000"/>
                </a:solidFill>
              </a:rPr>
              <a:t>incentives </a:t>
            </a:r>
            <a:r>
              <a:rPr lang="en-NZ" sz="1400" b="1" dirty="0">
                <a:solidFill>
                  <a:srgbClr val="C00000"/>
                </a:solidFill>
              </a:rPr>
              <a:t>for investment </a:t>
            </a:r>
            <a:r>
              <a:rPr lang="en-NZ" sz="1400" dirty="0"/>
              <a:t>in gas processing facilities, transmission, and distribution are </a:t>
            </a:r>
            <a:r>
              <a:rPr lang="en-NZ" sz="1400" b="1" dirty="0">
                <a:solidFill>
                  <a:srgbClr val="C00000"/>
                </a:solidFill>
              </a:rPr>
              <a:t>maintained or </a:t>
            </a:r>
            <a:r>
              <a:rPr lang="en-NZ" sz="1400" b="1" dirty="0" smtClean="0">
                <a:solidFill>
                  <a:srgbClr val="C00000"/>
                </a:solidFill>
              </a:rPr>
              <a:t>enhanced</a:t>
            </a:r>
          </a:p>
          <a:p>
            <a:pPr lvl="1">
              <a:spcBef>
                <a:spcPts val="600"/>
              </a:spcBef>
              <a:spcAft>
                <a:spcPts val="600"/>
              </a:spcAft>
            </a:pPr>
            <a:r>
              <a:rPr lang="en-NZ" sz="1400" b="1" dirty="0" smtClean="0">
                <a:solidFill>
                  <a:srgbClr val="C00000"/>
                </a:solidFill>
              </a:rPr>
              <a:t>delivered </a:t>
            </a:r>
            <a:r>
              <a:rPr lang="en-NZ" sz="1400" b="1" dirty="0">
                <a:solidFill>
                  <a:srgbClr val="C00000"/>
                </a:solidFill>
              </a:rPr>
              <a:t>gas costs and prices are subject to sustained downward </a:t>
            </a:r>
            <a:r>
              <a:rPr lang="en-NZ" sz="1400" b="1" dirty="0" smtClean="0">
                <a:solidFill>
                  <a:srgbClr val="C00000"/>
                </a:solidFill>
              </a:rPr>
              <a:t>pressure</a:t>
            </a:r>
            <a:endParaRPr lang="en-NZ" sz="1400" b="1" dirty="0">
              <a:solidFill>
                <a:srgbClr val="C00000"/>
              </a:solidFill>
            </a:endParaRPr>
          </a:p>
          <a:p>
            <a:pPr lvl="1">
              <a:spcBef>
                <a:spcPts val="600"/>
              </a:spcBef>
              <a:spcAft>
                <a:spcPts val="600"/>
              </a:spcAft>
            </a:pPr>
            <a:r>
              <a:rPr lang="en-NZ" sz="1400" b="1" dirty="0">
                <a:solidFill>
                  <a:srgbClr val="C00000"/>
                </a:solidFill>
              </a:rPr>
              <a:t>risks relating to security of supply</a:t>
            </a:r>
            <a:r>
              <a:rPr lang="en-NZ" sz="1400" dirty="0"/>
              <a:t>, including transport arrangements, are properly and </a:t>
            </a:r>
            <a:r>
              <a:rPr lang="en-NZ" sz="1400" b="1" dirty="0">
                <a:solidFill>
                  <a:srgbClr val="C00000"/>
                </a:solidFill>
              </a:rPr>
              <a:t>efficiently managed by all </a:t>
            </a:r>
            <a:r>
              <a:rPr lang="en-NZ" sz="1400" b="1" dirty="0" smtClean="0">
                <a:solidFill>
                  <a:srgbClr val="C00000"/>
                </a:solidFill>
              </a:rPr>
              <a:t>parties</a:t>
            </a:r>
            <a:endParaRPr lang="en-NZ" sz="1400" b="1" dirty="0">
              <a:solidFill>
                <a:srgbClr val="C00000"/>
              </a:solidFill>
            </a:endParaRPr>
          </a:p>
          <a:p>
            <a:pPr lvl="1">
              <a:spcBef>
                <a:spcPts val="600"/>
              </a:spcBef>
              <a:spcAft>
                <a:spcPts val="600"/>
              </a:spcAft>
            </a:pPr>
            <a:r>
              <a:rPr lang="en-NZ" sz="1400" dirty="0"/>
              <a:t>consistency with the Government’s gas safety regime is </a:t>
            </a:r>
            <a:r>
              <a:rPr lang="en-NZ" sz="1400" dirty="0" smtClean="0"/>
              <a:t>maintained</a:t>
            </a:r>
            <a:endParaRPr lang="en-NZ" sz="1400" dirty="0"/>
          </a:p>
          <a:p>
            <a:endParaRPr lang="en-NZ" dirty="0"/>
          </a:p>
        </p:txBody>
      </p:sp>
      <p:sp>
        <p:nvSpPr>
          <p:cNvPr id="2" name="Slide Number Placeholder 1"/>
          <p:cNvSpPr>
            <a:spLocks noGrp="1"/>
          </p:cNvSpPr>
          <p:nvPr>
            <p:ph type="sldNum" sz="quarter" idx="10"/>
          </p:nvPr>
        </p:nvSpPr>
        <p:spPr/>
        <p:txBody>
          <a:bodyPr/>
          <a:lstStyle/>
          <a:p>
            <a:pPr>
              <a:defRPr/>
            </a:pPr>
            <a:fld id="{6501E11B-DF4D-4D45-8446-9F491678D9B3}" type="slidenum">
              <a:rPr lang="en-NZ" smtClean="0"/>
              <a:pPr>
                <a:defRPr/>
              </a:pPr>
              <a:t>27</a:t>
            </a:fld>
            <a:endParaRPr lang="en-NZ"/>
          </a:p>
        </p:txBody>
      </p:sp>
      <p:sp>
        <p:nvSpPr>
          <p:cNvPr id="3" name="Footer Placeholder 2"/>
          <p:cNvSpPr>
            <a:spLocks noGrp="1"/>
          </p:cNvSpPr>
          <p:nvPr>
            <p:ph type="ftr" sz="quarter" idx="11"/>
          </p:nvPr>
        </p:nvSpPr>
        <p:spPr/>
        <p:txBody>
          <a:bodyPr/>
          <a:lstStyle/>
          <a:p>
            <a:pPr>
              <a:defRPr/>
            </a:pPr>
            <a:r>
              <a:rPr lang="en-NZ" smtClean="0"/>
              <a:t>Gas Industry Co</a:t>
            </a:r>
            <a:endParaRPr lang="en-NZ" dirty="0"/>
          </a:p>
        </p:txBody>
      </p:sp>
    </p:spTree>
    <p:extLst>
      <p:ext uri="{BB962C8B-B14F-4D97-AF65-F5344CB8AC3E}">
        <p14:creationId xmlns:p14="http://schemas.microsoft.com/office/powerpoint/2010/main" val="40498364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Objectives: Efficiency (continued)</a:t>
            </a:r>
            <a:endParaRPr lang="en-NZ" dirty="0"/>
          </a:p>
        </p:txBody>
      </p:sp>
      <p:sp>
        <p:nvSpPr>
          <p:cNvPr id="7" name="Content Placeholder 6"/>
          <p:cNvSpPr>
            <a:spLocks noGrp="1"/>
          </p:cNvSpPr>
          <p:nvPr>
            <p:ph idx="1"/>
          </p:nvPr>
        </p:nvSpPr>
        <p:spPr>
          <a:xfrm>
            <a:off x="628650" y="1181100"/>
            <a:ext cx="7886700" cy="3966369"/>
          </a:xfrm>
        </p:spPr>
        <p:txBody>
          <a:bodyPr/>
          <a:lstStyle/>
          <a:p>
            <a:r>
              <a:rPr lang="en-NZ" dirty="0" smtClean="0"/>
              <a:t>GPS item 12(a-d) </a:t>
            </a:r>
          </a:p>
          <a:p>
            <a:pPr lvl="1">
              <a:spcBef>
                <a:spcPts val="600"/>
              </a:spcBef>
              <a:spcAft>
                <a:spcPts val="600"/>
              </a:spcAft>
            </a:pPr>
            <a:r>
              <a:rPr lang="en-NZ" sz="1400" dirty="0"/>
              <a:t>Energy and other </a:t>
            </a:r>
            <a:r>
              <a:rPr lang="en-NZ" sz="1400" b="1" dirty="0">
                <a:solidFill>
                  <a:srgbClr val="C00000"/>
                </a:solidFill>
              </a:rPr>
              <a:t>resources</a:t>
            </a:r>
            <a:r>
              <a:rPr lang="en-NZ" sz="1400" dirty="0"/>
              <a:t> used to deliver gas to consumers are </a:t>
            </a:r>
            <a:r>
              <a:rPr lang="en-NZ" sz="1400" b="1" dirty="0" smtClean="0">
                <a:solidFill>
                  <a:srgbClr val="C00000"/>
                </a:solidFill>
              </a:rPr>
              <a:t>used efficiently</a:t>
            </a:r>
            <a:endParaRPr lang="en-NZ" sz="1400" b="1" dirty="0">
              <a:solidFill>
                <a:srgbClr val="C00000"/>
              </a:solidFill>
            </a:endParaRPr>
          </a:p>
          <a:p>
            <a:pPr lvl="1">
              <a:spcBef>
                <a:spcPts val="600"/>
              </a:spcBef>
              <a:spcAft>
                <a:spcPts val="600"/>
              </a:spcAft>
            </a:pPr>
            <a:r>
              <a:rPr lang="en-NZ" sz="1400" b="1" dirty="0" smtClean="0">
                <a:solidFill>
                  <a:srgbClr val="C00000"/>
                </a:solidFill>
              </a:rPr>
              <a:t>Competition </a:t>
            </a:r>
            <a:r>
              <a:rPr lang="en-NZ" sz="1400" b="1" dirty="0">
                <a:solidFill>
                  <a:srgbClr val="C00000"/>
                </a:solidFill>
              </a:rPr>
              <a:t>is facilitated in upstream and downstream gas markets</a:t>
            </a:r>
            <a:r>
              <a:rPr lang="en-NZ" sz="1400" dirty="0"/>
              <a:t> </a:t>
            </a:r>
            <a:r>
              <a:rPr lang="en-NZ" sz="1400" dirty="0" smtClean="0"/>
              <a:t>by minimising </a:t>
            </a:r>
            <a:r>
              <a:rPr lang="en-NZ" sz="1400" dirty="0"/>
              <a:t>barriers to access to essential infrastructure to the </a:t>
            </a:r>
            <a:r>
              <a:rPr lang="en-NZ" sz="1400" dirty="0" smtClean="0"/>
              <a:t>long-term benefit </a:t>
            </a:r>
            <a:r>
              <a:rPr lang="en-NZ" sz="1400" dirty="0"/>
              <a:t>of end </a:t>
            </a:r>
            <a:r>
              <a:rPr lang="en-NZ" sz="1400" dirty="0" smtClean="0"/>
              <a:t>users</a:t>
            </a:r>
            <a:endParaRPr lang="en-NZ" sz="1400" dirty="0"/>
          </a:p>
          <a:p>
            <a:pPr lvl="1">
              <a:spcBef>
                <a:spcPts val="600"/>
              </a:spcBef>
              <a:spcAft>
                <a:spcPts val="600"/>
              </a:spcAft>
            </a:pPr>
            <a:r>
              <a:rPr lang="en-NZ" sz="1400" dirty="0" smtClean="0"/>
              <a:t>The </a:t>
            </a:r>
            <a:r>
              <a:rPr lang="en-NZ" sz="1400" dirty="0"/>
              <a:t>full </a:t>
            </a:r>
            <a:r>
              <a:rPr lang="en-NZ" sz="1400" b="1" dirty="0">
                <a:solidFill>
                  <a:srgbClr val="C00000"/>
                </a:solidFill>
              </a:rPr>
              <a:t>costs</a:t>
            </a:r>
            <a:r>
              <a:rPr lang="en-NZ" sz="1400" dirty="0"/>
              <a:t> of producing and transporting gas are </a:t>
            </a:r>
            <a:r>
              <a:rPr lang="en-NZ" sz="1400" b="1" dirty="0">
                <a:solidFill>
                  <a:srgbClr val="C00000"/>
                </a:solidFill>
              </a:rPr>
              <a:t>signalled </a:t>
            </a:r>
            <a:r>
              <a:rPr lang="en-NZ" sz="1400" dirty="0"/>
              <a:t>to consumers</a:t>
            </a:r>
          </a:p>
          <a:p>
            <a:pPr lvl="1">
              <a:spcBef>
                <a:spcPts val="600"/>
              </a:spcBef>
              <a:spcAft>
                <a:spcPts val="600"/>
              </a:spcAft>
            </a:pPr>
            <a:r>
              <a:rPr lang="en-NZ" sz="1400" dirty="0" smtClean="0"/>
              <a:t>The </a:t>
            </a:r>
            <a:r>
              <a:rPr lang="en-NZ" sz="1400" b="1" dirty="0">
                <a:solidFill>
                  <a:srgbClr val="C00000"/>
                </a:solidFill>
              </a:rPr>
              <a:t>quality of gas services </a:t>
            </a:r>
            <a:r>
              <a:rPr lang="en-NZ" sz="1400" dirty="0"/>
              <a:t>where those services include a trade-off </a:t>
            </a:r>
            <a:r>
              <a:rPr lang="en-NZ" sz="1400" dirty="0" smtClean="0"/>
              <a:t>between quality </a:t>
            </a:r>
            <a:r>
              <a:rPr lang="en-NZ" sz="1400" dirty="0"/>
              <a:t>and price, as far as possible, </a:t>
            </a:r>
            <a:r>
              <a:rPr lang="en-NZ" sz="1400" b="1" dirty="0">
                <a:solidFill>
                  <a:srgbClr val="C00000"/>
                </a:solidFill>
              </a:rPr>
              <a:t>reflect customers’ </a:t>
            </a:r>
            <a:r>
              <a:rPr lang="en-NZ" sz="1400" b="1" dirty="0" smtClean="0">
                <a:solidFill>
                  <a:srgbClr val="C00000"/>
                </a:solidFill>
              </a:rPr>
              <a:t>preferences</a:t>
            </a:r>
            <a:endParaRPr lang="en-NZ" sz="1400" b="1" dirty="0">
              <a:solidFill>
                <a:srgbClr val="C00000"/>
              </a:solidFill>
            </a:endParaRPr>
          </a:p>
          <a:p>
            <a:endParaRPr lang="en-NZ" dirty="0"/>
          </a:p>
        </p:txBody>
      </p:sp>
      <p:sp>
        <p:nvSpPr>
          <p:cNvPr id="2" name="Slide Number Placeholder 1"/>
          <p:cNvSpPr>
            <a:spLocks noGrp="1"/>
          </p:cNvSpPr>
          <p:nvPr>
            <p:ph type="sldNum" sz="quarter" idx="10"/>
          </p:nvPr>
        </p:nvSpPr>
        <p:spPr/>
        <p:txBody>
          <a:bodyPr/>
          <a:lstStyle/>
          <a:p>
            <a:pPr>
              <a:defRPr/>
            </a:pPr>
            <a:fld id="{6501E11B-DF4D-4D45-8446-9F491678D9B3}" type="slidenum">
              <a:rPr lang="en-NZ" smtClean="0"/>
              <a:pPr>
                <a:defRPr/>
              </a:pPr>
              <a:t>28</a:t>
            </a:fld>
            <a:endParaRPr lang="en-NZ"/>
          </a:p>
        </p:txBody>
      </p:sp>
      <p:sp>
        <p:nvSpPr>
          <p:cNvPr id="3" name="Footer Placeholder 2"/>
          <p:cNvSpPr>
            <a:spLocks noGrp="1"/>
          </p:cNvSpPr>
          <p:nvPr>
            <p:ph type="ftr" sz="quarter" idx="11"/>
          </p:nvPr>
        </p:nvSpPr>
        <p:spPr/>
        <p:txBody>
          <a:bodyPr/>
          <a:lstStyle/>
          <a:p>
            <a:pPr>
              <a:defRPr/>
            </a:pPr>
            <a:r>
              <a:rPr lang="en-NZ" smtClean="0"/>
              <a:t>Gas Industry Co</a:t>
            </a:r>
            <a:endParaRPr lang="en-NZ" dirty="0"/>
          </a:p>
        </p:txBody>
      </p:sp>
    </p:spTree>
    <p:extLst>
      <p:ext uri="{BB962C8B-B14F-4D97-AF65-F5344CB8AC3E}">
        <p14:creationId xmlns:p14="http://schemas.microsoft.com/office/powerpoint/2010/main" val="1952926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Objectives: Reliability</a:t>
            </a:r>
            <a:endParaRPr lang="en-NZ" dirty="0"/>
          </a:p>
        </p:txBody>
      </p:sp>
      <p:sp>
        <p:nvSpPr>
          <p:cNvPr id="7" name="Content Placeholder 6"/>
          <p:cNvSpPr>
            <a:spLocks noGrp="1"/>
          </p:cNvSpPr>
          <p:nvPr>
            <p:ph idx="1"/>
          </p:nvPr>
        </p:nvSpPr>
        <p:spPr>
          <a:xfrm>
            <a:off x="628650" y="1181100"/>
            <a:ext cx="7886700" cy="3966369"/>
          </a:xfrm>
        </p:spPr>
        <p:txBody>
          <a:bodyPr/>
          <a:lstStyle/>
          <a:p>
            <a:r>
              <a:rPr lang="en-NZ" dirty="0" smtClean="0"/>
              <a:t>Gas Act s43ZN(a) </a:t>
            </a:r>
          </a:p>
          <a:p>
            <a:pPr lvl="1">
              <a:spcBef>
                <a:spcPts val="600"/>
              </a:spcBef>
              <a:spcAft>
                <a:spcPts val="600"/>
              </a:spcAft>
            </a:pPr>
            <a:r>
              <a:rPr lang="en-NZ" sz="1400" dirty="0" smtClean="0"/>
              <a:t>the </a:t>
            </a:r>
            <a:r>
              <a:rPr lang="en-NZ" sz="1400" dirty="0"/>
              <a:t>principal objective is to ensure that gas is delivered to existing and new customers in a </a:t>
            </a:r>
            <a:r>
              <a:rPr lang="en-NZ" sz="1400" dirty="0" smtClean="0"/>
              <a:t>safe</a:t>
            </a:r>
            <a:r>
              <a:rPr lang="en-NZ" sz="1400" dirty="0"/>
              <a:t>, efficient, and </a:t>
            </a:r>
            <a:r>
              <a:rPr lang="en-NZ" sz="1400" b="1" dirty="0">
                <a:solidFill>
                  <a:srgbClr val="C00000"/>
                </a:solidFill>
              </a:rPr>
              <a:t>reliable</a:t>
            </a:r>
            <a:r>
              <a:rPr lang="en-NZ" sz="1400" dirty="0"/>
              <a:t> </a:t>
            </a:r>
            <a:r>
              <a:rPr lang="en-NZ" sz="1400" dirty="0" smtClean="0"/>
              <a:t>manner</a:t>
            </a:r>
          </a:p>
          <a:p>
            <a:r>
              <a:rPr lang="en-NZ" dirty="0" smtClean="0"/>
              <a:t>Gas Act </a:t>
            </a:r>
            <a:r>
              <a:rPr lang="en-NZ" sz="1400" b="1" dirty="0" smtClean="0">
                <a:solidFill>
                  <a:srgbClr val="C00000"/>
                </a:solidFill>
              </a:rPr>
              <a:t>risks </a:t>
            </a:r>
            <a:r>
              <a:rPr lang="en-NZ" sz="1400" b="1" dirty="0">
                <a:solidFill>
                  <a:srgbClr val="C00000"/>
                </a:solidFill>
              </a:rPr>
              <a:t>relating to security of supply</a:t>
            </a:r>
            <a:r>
              <a:rPr lang="en-NZ" sz="1400" dirty="0"/>
              <a:t>, including transport arrangements, are properly and </a:t>
            </a:r>
            <a:r>
              <a:rPr lang="en-NZ" sz="1400" b="1" dirty="0">
                <a:solidFill>
                  <a:srgbClr val="C00000"/>
                </a:solidFill>
              </a:rPr>
              <a:t>efficiently managed by all </a:t>
            </a:r>
            <a:r>
              <a:rPr lang="en-NZ" sz="1400" b="1" dirty="0" smtClean="0">
                <a:solidFill>
                  <a:srgbClr val="C00000"/>
                </a:solidFill>
              </a:rPr>
              <a:t>parties</a:t>
            </a:r>
            <a:endParaRPr lang="en-NZ" sz="1400" b="1" dirty="0">
              <a:solidFill>
                <a:srgbClr val="C00000"/>
              </a:solidFill>
            </a:endParaRPr>
          </a:p>
          <a:p>
            <a:pPr marL="0" indent="0">
              <a:buNone/>
            </a:pPr>
            <a:endParaRPr lang="en-NZ" dirty="0"/>
          </a:p>
        </p:txBody>
      </p:sp>
      <p:sp>
        <p:nvSpPr>
          <p:cNvPr id="2" name="Slide Number Placeholder 1"/>
          <p:cNvSpPr>
            <a:spLocks noGrp="1"/>
          </p:cNvSpPr>
          <p:nvPr>
            <p:ph type="sldNum" sz="quarter" idx="10"/>
          </p:nvPr>
        </p:nvSpPr>
        <p:spPr/>
        <p:txBody>
          <a:bodyPr/>
          <a:lstStyle/>
          <a:p>
            <a:pPr>
              <a:defRPr/>
            </a:pPr>
            <a:fld id="{6501E11B-DF4D-4D45-8446-9F491678D9B3}" type="slidenum">
              <a:rPr lang="en-NZ" smtClean="0"/>
              <a:pPr>
                <a:defRPr/>
              </a:pPr>
              <a:t>29</a:t>
            </a:fld>
            <a:endParaRPr lang="en-NZ"/>
          </a:p>
        </p:txBody>
      </p:sp>
      <p:sp>
        <p:nvSpPr>
          <p:cNvPr id="3" name="Footer Placeholder 2"/>
          <p:cNvSpPr>
            <a:spLocks noGrp="1"/>
          </p:cNvSpPr>
          <p:nvPr>
            <p:ph type="ftr" sz="quarter" idx="11"/>
          </p:nvPr>
        </p:nvSpPr>
        <p:spPr/>
        <p:txBody>
          <a:bodyPr/>
          <a:lstStyle/>
          <a:p>
            <a:pPr>
              <a:defRPr/>
            </a:pPr>
            <a:r>
              <a:rPr lang="en-NZ" smtClean="0"/>
              <a:t>Gas Industry Co</a:t>
            </a:r>
            <a:endParaRPr lang="en-NZ" dirty="0"/>
          </a:p>
        </p:txBody>
      </p:sp>
    </p:spTree>
    <p:extLst>
      <p:ext uri="{BB962C8B-B14F-4D97-AF65-F5344CB8AC3E}">
        <p14:creationId xmlns:p14="http://schemas.microsoft.com/office/powerpoint/2010/main" val="2540132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DAA06B-1B94-4E92-9935-8A5B668B2412}"/>
              </a:ext>
            </a:extLst>
          </p:cNvPr>
          <p:cNvSpPr>
            <a:spLocks noGrp="1"/>
          </p:cNvSpPr>
          <p:nvPr>
            <p:ph type="title"/>
          </p:nvPr>
        </p:nvSpPr>
        <p:spPr/>
        <p:txBody>
          <a:bodyPr/>
          <a:lstStyle/>
          <a:p>
            <a:r>
              <a:rPr lang="en-US" dirty="0"/>
              <a:t>GTAC assessment approach</a:t>
            </a:r>
          </a:p>
        </p:txBody>
      </p:sp>
      <p:sp>
        <p:nvSpPr>
          <p:cNvPr id="4" name="Slide Number Placeholder 3">
            <a:extLst>
              <a:ext uri="{FF2B5EF4-FFF2-40B4-BE49-F238E27FC236}">
                <a16:creationId xmlns:a16="http://schemas.microsoft.com/office/drawing/2014/main" xmlns="" id="{2481DF6F-17D9-42D1-B266-01665913468B}"/>
              </a:ext>
            </a:extLst>
          </p:cNvPr>
          <p:cNvSpPr>
            <a:spLocks noGrp="1"/>
          </p:cNvSpPr>
          <p:nvPr>
            <p:ph type="sldNum" sz="quarter" idx="10"/>
          </p:nvPr>
        </p:nvSpPr>
        <p:spPr/>
        <p:txBody>
          <a:bodyPr/>
          <a:lstStyle/>
          <a:p>
            <a:pPr>
              <a:defRPr/>
            </a:pPr>
            <a:fld id="{9E6F3D6B-8C91-443B-9583-653D10C6345D}" type="slidenum">
              <a:rPr lang="en-NZ" smtClean="0"/>
              <a:pPr>
                <a:defRPr/>
              </a:pPr>
              <a:t>3</a:t>
            </a:fld>
            <a:endParaRPr lang="en-NZ"/>
          </a:p>
        </p:txBody>
      </p:sp>
      <p:sp>
        <p:nvSpPr>
          <p:cNvPr id="5" name="Footer Placeholder 4">
            <a:extLst>
              <a:ext uri="{FF2B5EF4-FFF2-40B4-BE49-F238E27FC236}">
                <a16:creationId xmlns:a16="http://schemas.microsoft.com/office/drawing/2014/main" xmlns="" id="{DF87EACB-FA77-4668-BCFA-FE3764BF27CF}"/>
              </a:ext>
            </a:extLst>
          </p:cNvPr>
          <p:cNvSpPr>
            <a:spLocks noGrp="1"/>
          </p:cNvSpPr>
          <p:nvPr>
            <p:ph type="ftr" sz="quarter" idx="11"/>
          </p:nvPr>
        </p:nvSpPr>
        <p:spPr/>
        <p:txBody>
          <a:bodyPr/>
          <a:lstStyle/>
          <a:p>
            <a:pPr>
              <a:defRPr/>
            </a:pPr>
            <a:r>
              <a:rPr lang="en-NZ"/>
              <a:t>Gas Industry Co</a:t>
            </a:r>
            <a:endParaRPr lang="en-NZ" dirty="0"/>
          </a:p>
        </p:txBody>
      </p:sp>
      <p:grpSp>
        <p:nvGrpSpPr>
          <p:cNvPr id="20" name="Group 19">
            <a:extLst>
              <a:ext uri="{FF2B5EF4-FFF2-40B4-BE49-F238E27FC236}">
                <a16:creationId xmlns:a16="http://schemas.microsoft.com/office/drawing/2014/main" xmlns="" id="{C2561EDC-E2A0-457C-83EA-53A0BC1DE434}"/>
              </a:ext>
            </a:extLst>
          </p:cNvPr>
          <p:cNvGrpSpPr/>
          <p:nvPr/>
        </p:nvGrpSpPr>
        <p:grpSpPr>
          <a:xfrm>
            <a:off x="556149" y="1118197"/>
            <a:ext cx="8031700" cy="4178762"/>
            <a:chOff x="483650" y="1224238"/>
            <a:chExt cx="8031700" cy="3702942"/>
          </a:xfrm>
        </p:grpSpPr>
        <p:sp>
          <p:nvSpPr>
            <p:cNvPr id="17" name="Rectangle 16">
              <a:extLst>
                <a:ext uri="{FF2B5EF4-FFF2-40B4-BE49-F238E27FC236}">
                  <a16:creationId xmlns:a16="http://schemas.microsoft.com/office/drawing/2014/main" xmlns="" id="{45D706E4-F804-4B3F-958C-3F2E09609B9A}"/>
                </a:ext>
              </a:extLst>
            </p:cNvPr>
            <p:cNvSpPr/>
            <p:nvPr/>
          </p:nvSpPr>
          <p:spPr>
            <a:xfrm>
              <a:off x="483650" y="1224238"/>
              <a:ext cx="8031700" cy="370294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xmlns="" id="{873BA30A-A8FA-4B84-9EBB-6C3EF051A60D}"/>
                </a:ext>
              </a:extLst>
            </p:cNvPr>
            <p:cNvSpPr txBox="1"/>
            <p:nvPr/>
          </p:nvSpPr>
          <p:spPr>
            <a:xfrm>
              <a:off x="6082479" y="2429379"/>
              <a:ext cx="2055682" cy="282887"/>
            </a:xfrm>
            <a:prstGeom prst="rect">
              <a:avLst/>
            </a:prstGeom>
            <a:noFill/>
          </p:spPr>
          <p:txBody>
            <a:bodyPr wrap="square" rtlCol="0">
              <a:spAutoFit/>
            </a:bodyPr>
            <a:lstStyle/>
            <a:p>
              <a:pPr algn="ctr"/>
              <a:endParaRPr lang="en-US" sz="1400" dirty="0">
                <a:latin typeface="+mj-lt"/>
              </a:endParaRPr>
            </a:p>
          </p:txBody>
        </p:sp>
      </p:grpSp>
      <p:grpSp>
        <p:nvGrpSpPr>
          <p:cNvPr id="7" name="Group 6"/>
          <p:cNvGrpSpPr/>
          <p:nvPr/>
        </p:nvGrpSpPr>
        <p:grpSpPr>
          <a:xfrm>
            <a:off x="773650" y="1241580"/>
            <a:ext cx="2469729" cy="3755349"/>
            <a:chOff x="773650" y="1241580"/>
            <a:chExt cx="2469729" cy="3755349"/>
          </a:xfrm>
        </p:grpSpPr>
        <p:sp>
          <p:nvSpPr>
            <p:cNvPr id="8" name="Arrow: Down 7">
              <a:extLst>
                <a:ext uri="{FF2B5EF4-FFF2-40B4-BE49-F238E27FC236}">
                  <a16:creationId xmlns:a16="http://schemas.microsoft.com/office/drawing/2014/main" xmlns="" id="{E050EA17-BFCA-4DF5-86AA-043771AFEE22}"/>
                </a:ext>
              </a:extLst>
            </p:cNvPr>
            <p:cNvSpPr/>
            <p:nvPr/>
          </p:nvSpPr>
          <p:spPr>
            <a:xfrm rot="10800000">
              <a:off x="1248486" y="1846373"/>
              <a:ext cx="1571861" cy="1979940"/>
            </a:xfrm>
            <a:prstGeom prst="downArrow">
              <a:avLst>
                <a:gd name="adj1" fmla="val 50000"/>
                <a:gd name="adj2" fmla="val 65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TextBox 9">
              <a:extLst>
                <a:ext uri="{FF2B5EF4-FFF2-40B4-BE49-F238E27FC236}">
                  <a16:creationId xmlns:a16="http://schemas.microsoft.com/office/drawing/2014/main" xmlns="" id="{EB6BA779-796A-4737-9375-A9576115E742}"/>
                </a:ext>
              </a:extLst>
            </p:cNvPr>
            <p:cNvSpPr txBox="1"/>
            <p:nvPr/>
          </p:nvSpPr>
          <p:spPr>
            <a:xfrm>
              <a:off x="1613189" y="2344966"/>
              <a:ext cx="842452" cy="584775"/>
            </a:xfrm>
            <a:prstGeom prst="rect">
              <a:avLst/>
            </a:prstGeom>
            <a:noFill/>
          </p:spPr>
          <p:txBody>
            <a:bodyPr wrap="square" rtlCol="0">
              <a:spAutoFit/>
            </a:bodyPr>
            <a:lstStyle/>
            <a:p>
              <a:pPr algn="ctr"/>
              <a:r>
                <a:rPr lang="en-US" sz="1600" dirty="0">
                  <a:solidFill>
                    <a:schemeClr val="bg1"/>
                  </a:solidFill>
                  <a:latin typeface="+mj-lt"/>
                </a:rPr>
                <a:t>b</a:t>
              </a:r>
              <a:r>
                <a:rPr lang="en-US" sz="1600" dirty="0" smtClean="0">
                  <a:solidFill>
                    <a:schemeClr val="bg1"/>
                  </a:solidFill>
                  <a:latin typeface="+mj-lt"/>
                </a:rPr>
                <a:t>ottom up</a:t>
              </a:r>
              <a:endParaRPr lang="en-US" sz="1600" dirty="0">
                <a:solidFill>
                  <a:schemeClr val="bg1"/>
                </a:solidFill>
                <a:latin typeface="+mj-lt"/>
              </a:endParaRPr>
            </a:p>
          </p:txBody>
        </p:sp>
        <p:sp>
          <p:nvSpPr>
            <p:cNvPr id="12" name="TextBox 11">
              <a:extLst>
                <a:ext uri="{FF2B5EF4-FFF2-40B4-BE49-F238E27FC236}">
                  <a16:creationId xmlns:a16="http://schemas.microsoft.com/office/drawing/2014/main" xmlns="" id="{5CB54926-AEE7-454E-A0FB-3896DFC8A137}"/>
                </a:ext>
              </a:extLst>
            </p:cNvPr>
            <p:cNvSpPr txBox="1"/>
            <p:nvPr/>
          </p:nvSpPr>
          <p:spPr>
            <a:xfrm>
              <a:off x="773650" y="3919711"/>
              <a:ext cx="2469729" cy="1077218"/>
            </a:xfrm>
            <a:prstGeom prst="rect">
              <a:avLst/>
            </a:prstGeom>
            <a:noFill/>
          </p:spPr>
          <p:txBody>
            <a:bodyPr wrap="square" rtlCol="0">
              <a:spAutoFit/>
            </a:bodyPr>
            <a:lstStyle/>
            <a:p>
              <a:pPr algn="ctr"/>
              <a:r>
                <a:rPr lang="en-US" sz="1600" dirty="0"/>
                <a:t>Compare specific aspects, e.g. balancing </a:t>
              </a:r>
              <a:r>
                <a:rPr lang="en-US" sz="1600" dirty="0" smtClean="0"/>
                <a:t>provisions against Gas Act and GPS objectives</a:t>
              </a:r>
              <a:endParaRPr lang="en-US" sz="1600" dirty="0"/>
            </a:p>
          </p:txBody>
        </p:sp>
        <p:sp>
          <p:nvSpPr>
            <p:cNvPr id="3" name="TextBox 2"/>
            <p:cNvSpPr txBox="1"/>
            <p:nvPr/>
          </p:nvSpPr>
          <p:spPr>
            <a:xfrm>
              <a:off x="1337729" y="1241580"/>
              <a:ext cx="1393371" cy="461665"/>
            </a:xfrm>
            <a:prstGeom prst="rect">
              <a:avLst/>
            </a:prstGeom>
            <a:noFill/>
          </p:spPr>
          <p:txBody>
            <a:bodyPr wrap="square" rtlCol="0">
              <a:spAutoFit/>
            </a:bodyPr>
            <a:lstStyle/>
            <a:p>
              <a:pPr algn="ctr"/>
              <a:r>
                <a:rPr lang="en-NZ" sz="2400" b="1" dirty="0" smtClean="0">
                  <a:solidFill>
                    <a:srgbClr val="C00000"/>
                  </a:solidFill>
                </a:rPr>
                <a:t>Step1</a:t>
              </a:r>
              <a:endParaRPr lang="en-NZ" sz="2400" b="1" dirty="0">
                <a:solidFill>
                  <a:srgbClr val="C00000"/>
                </a:solidFill>
              </a:endParaRPr>
            </a:p>
          </p:txBody>
        </p:sp>
      </p:grpSp>
      <p:grpSp>
        <p:nvGrpSpPr>
          <p:cNvPr id="22" name="Group 21"/>
          <p:cNvGrpSpPr/>
          <p:nvPr/>
        </p:nvGrpSpPr>
        <p:grpSpPr>
          <a:xfrm>
            <a:off x="3584251" y="1241580"/>
            <a:ext cx="2047953" cy="3782777"/>
            <a:chOff x="3584251" y="1241580"/>
            <a:chExt cx="2047953" cy="3782777"/>
          </a:xfrm>
        </p:grpSpPr>
        <p:sp>
          <p:nvSpPr>
            <p:cNvPr id="9" name="Arrow: Down 8">
              <a:extLst>
                <a:ext uri="{FF2B5EF4-FFF2-40B4-BE49-F238E27FC236}">
                  <a16:creationId xmlns:a16="http://schemas.microsoft.com/office/drawing/2014/main" xmlns="" id="{9BCE9292-A748-4E7C-8920-C9195CE2ED59}"/>
                </a:ext>
              </a:extLst>
            </p:cNvPr>
            <p:cNvSpPr/>
            <p:nvPr/>
          </p:nvSpPr>
          <p:spPr>
            <a:xfrm>
              <a:off x="3822298" y="1927730"/>
              <a:ext cx="1571861" cy="1979940"/>
            </a:xfrm>
            <a:prstGeom prst="downArrow">
              <a:avLst>
                <a:gd name="adj1" fmla="val 50000"/>
                <a:gd name="adj2" fmla="val 666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a:p>
              <a:pPr algn="ctr"/>
              <a:endParaRPr lang="en-US" sz="1600" dirty="0"/>
            </a:p>
            <a:p>
              <a:pPr algn="ctr"/>
              <a:endParaRPr lang="en-US" sz="1600" dirty="0" smtClean="0"/>
            </a:p>
            <a:p>
              <a:pPr algn="ctr"/>
              <a:r>
                <a:rPr lang="en-US" sz="1600" dirty="0" smtClean="0"/>
                <a:t>top </a:t>
              </a:r>
              <a:r>
                <a:rPr lang="en-US" sz="1600" dirty="0"/>
                <a:t>down</a:t>
              </a:r>
            </a:p>
          </p:txBody>
        </p:sp>
        <p:sp>
          <p:nvSpPr>
            <p:cNvPr id="14" name="TextBox 13">
              <a:extLst>
                <a:ext uri="{FF2B5EF4-FFF2-40B4-BE49-F238E27FC236}">
                  <a16:creationId xmlns:a16="http://schemas.microsoft.com/office/drawing/2014/main" xmlns="" id="{8A76856F-A06B-452C-9BCE-53472AE07260}"/>
                </a:ext>
              </a:extLst>
            </p:cNvPr>
            <p:cNvSpPr txBox="1"/>
            <p:nvPr/>
          </p:nvSpPr>
          <p:spPr>
            <a:xfrm>
              <a:off x="3584251" y="3947139"/>
              <a:ext cx="2047953" cy="1077218"/>
            </a:xfrm>
            <a:prstGeom prst="rect">
              <a:avLst/>
            </a:prstGeom>
            <a:noFill/>
          </p:spPr>
          <p:txBody>
            <a:bodyPr wrap="square" rtlCol="0">
              <a:spAutoFit/>
            </a:bodyPr>
            <a:lstStyle/>
            <a:p>
              <a:pPr algn="ctr"/>
              <a:r>
                <a:rPr lang="en-US" sz="1600" dirty="0"/>
                <a:t>Consider </a:t>
              </a:r>
              <a:r>
                <a:rPr lang="en-US" sz="1600" dirty="0" smtClean="0"/>
                <a:t>how GTAC performs against each objective of the Gas </a:t>
              </a:r>
              <a:r>
                <a:rPr lang="en-US" sz="1600" dirty="0"/>
                <a:t>Act and </a:t>
              </a:r>
              <a:r>
                <a:rPr lang="en-US" sz="1600" dirty="0" smtClean="0"/>
                <a:t>GPS</a:t>
              </a:r>
              <a:endParaRPr lang="en-US" sz="1600" dirty="0"/>
            </a:p>
          </p:txBody>
        </p:sp>
        <p:sp>
          <p:nvSpPr>
            <p:cNvPr id="19" name="TextBox 18"/>
            <p:cNvSpPr txBox="1"/>
            <p:nvPr/>
          </p:nvSpPr>
          <p:spPr>
            <a:xfrm>
              <a:off x="3875314" y="1241580"/>
              <a:ext cx="1393371" cy="461665"/>
            </a:xfrm>
            <a:prstGeom prst="rect">
              <a:avLst/>
            </a:prstGeom>
            <a:noFill/>
          </p:spPr>
          <p:txBody>
            <a:bodyPr wrap="square" rtlCol="0">
              <a:spAutoFit/>
            </a:bodyPr>
            <a:lstStyle/>
            <a:p>
              <a:pPr algn="ctr"/>
              <a:r>
                <a:rPr lang="en-NZ" sz="2400" b="1" dirty="0" smtClean="0">
                  <a:solidFill>
                    <a:srgbClr val="C00000"/>
                  </a:solidFill>
                </a:rPr>
                <a:t>Step 2</a:t>
              </a:r>
              <a:endParaRPr lang="en-NZ" sz="2400" b="1" dirty="0">
                <a:solidFill>
                  <a:srgbClr val="C00000"/>
                </a:solidFill>
              </a:endParaRPr>
            </a:p>
          </p:txBody>
        </p:sp>
      </p:grpSp>
      <p:sp>
        <p:nvSpPr>
          <p:cNvPr id="21" name="TextBox 20"/>
          <p:cNvSpPr txBox="1"/>
          <p:nvPr/>
        </p:nvSpPr>
        <p:spPr>
          <a:xfrm>
            <a:off x="6127504" y="1241580"/>
            <a:ext cx="2155657" cy="3416320"/>
          </a:xfrm>
          <a:prstGeom prst="rect">
            <a:avLst/>
          </a:prstGeom>
          <a:noFill/>
        </p:spPr>
        <p:txBody>
          <a:bodyPr wrap="square" rtlCol="0">
            <a:spAutoFit/>
          </a:bodyPr>
          <a:lstStyle/>
          <a:p>
            <a:pPr algn="ctr"/>
            <a:r>
              <a:rPr lang="en-NZ" sz="2400" b="1" dirty="0" smtClean="0">
                <a:solidFill>
                  <a:srgbClr val="C00000"/>
                </a:solidFill>
              </a:rPr>
              <a:t>Step 3</a:t>
            </a:r>
          </a:p>
          <a:p>
            <a:pPr algn="ctr"/>
            <a:endParaRPr lang="en-NZ" sz="2400" b="1" dirty="0" smtClean="0">
              <a:solidFill>
                <a:srgbClr val="C00000"/>
              </a:solidFill>
            </a:endParaRPr>
          </a:p>
          <a:p>
            <a:pPr algn="ctr"/>
            <a:r>
              <a:rPr lang="en-US" dirty="0"/>
              <a:t>Assess whether new GTAC </a:t>
            </a:r>
            <a:r>
              <a:rPr lang="en-US" b="1" dirty="0">
                <a:solidFill>
                  <a:srgbClr val="C00000"/>
                </a:solidFill>
              </a:rPr>
              <a:t>as a whole </a:t>
            </a:r>
            <a:r>
              <a:rPr lang="en-US" dirty="0"/>
              <a:t>is </a:t>
            </a:r>
            <a:r>
              <a:rPr lang="en-NZ" dirty="0"/>
              <a:t>materially better than the current terms and conditions for access to and use of gas transmission pipelines</a:t>
            </a:r>
            <a:endParaRPr lang="en-US" dirty="0"/>
          </a:p>
          <a:p>
            <a:pPr algn="ctr"/>
            <a:endParaRPr lang="en-NZ" sz="2400" b="1" dirty="0">
              <a:solidFill>
                <a:srgbClr val="C00000"/>
              </a:solidFill>
            </a:endParaRPr>
          </a:p>
        </p:txBody>
      </p:sp>
    </p:spTree>
    <p:extLst>
      <p:ext uri="{BB962C8B-B14F-4D97-AF65-F5344CB8AC3E}">
        <p14:creationId xmlns:p14="http://schemas.microsoft.com/office/powerpoint/2010/main" val="109579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Objectives: Fairness</a:t>
            </a:r>
            <a:endParaRPr lang="en-NZ" dirty="0"/>
          </a:p>
        </p:txBody>
      </p:sp>
      <p:sp>
        <p:nvSpPr>
          <p:cNvPr id="7" name="Content Placeholder 6"/>
          <p:cNvSpPr>
            <a:spLocks noGrp="1"/>
          </p:cNvSpPr>
          <p:nvPr>
            <p:ph idx="1"/>
          </p:nvPr>
        </p:nvSpPr>
        <p:spPr>
          <a:xfrm>
            <a:off x="628650" y="1181100"/>
            <a:ext cx="7886700" cy="3966369"/>
          </a:xfrm>
        </p:spPr>
        <p:txBody>
          <a:bodyPr/>
          <a:lstStyle/>
          <a:p>
            <a:r>
              <a:rPr lang="en-NZ" dirty="0" smtClean="0"/>
              <a:t>GPS item 9 </a:t>
            </a:r>
          </a:p>
          <a:p>
            <a:pPr lvl="1">
              <a:spcBef>
                <a:spcPts val="600"/>
              </a:spcBef>
              <a:spcAft>
                <a:spcPts val="600"/>
              </a:spcAft>
            </a:pPr>
            <a:r>
              <a:rPr lang="en-NZ" sz="1400" dirty="0"/>
              <a:t>It is also the Government’s objective that </a:t>
            </a:r>
            <a:r>
              <a:rPr lang="en-NZ" sz="1400" b="1" dirty="0">
                <a:solidFill>
                  <a:srgbClr val="C00000"/>
                </a:solidFill>
              </a:rPr>
              <a:t>Gas Industry Co. takes account </a:t>
            </a:r>
            <a:r>
              <a:rPr lang="en-NZ" sz="1400" b="1" dirty="0" smtClean="0">
                <a:solidFill>
                  <a:srgbClr val="C00000"/>
                </a:solidFill>
              </a:rPr>
              <a:t>of fairness </a:t>
            </a:r>
            <a:r>
              <a:rPr lang="en-NZ" sz="1400" dirty="0"/>
              <a:t>and environmental sustainability </a:t>
            </a:r>
            <a:r>
              <a:rPr lang="en-NZ" sz="1400" b="1" dirty="0">
                <a:solidFill>
                  <a:srgbClr val="C00000"/>
                </a:solidFill>
              </a:rPr>
              <a:t>in all its recommendations</a:t>
            </a:r>
            <a:r>
              <a:rPr lang="en-NZ" sz="1400" dirty="0"/>
              <a:t>. To this </a:t>
            </a:r>
            <a:r>
              <a:rPr lang="en-NZ" sz="1400" dirty="0" smtClean="0"/>
              <a:t>end, the </a:t>
            </a:r>
            <a:r>
              <a:rPr lang="en-NZ" sz="1400" dirty="0"/>
              <a:t>Government’s objective for the entire gas industry is as follows:</a:t>
            </a:r>
          </a:p>
          <a:p>
            <a:pPr lvl="2">
              <a:spcBef>
                <a:spcPts val="600"/>
              </a:spcBef>
              <a:spcAft>
                <a:spcPts val="600"/>
              </a:spcAft>
            </a:pPr>
            <a:r>
              <a:rPr lang="en-NZ" sz="1400" dirty="0"/>
              <a:t>To ensure that gas is delivered to existing and new customers in a safe, </a:t>
            </a:r>
            <a:r>
              <a:rPr lang="en-NZ" sz="1400" dirty="0" smtClean="0"/>
              <a:t>efficient, </a:t>
            </a:r>
            <a:r>
              <a:rPr lang="en-NZ" sz="1400" b="1" dirty="0" smtClean="0">
                <a:solidFill>
                  <a:srgbClr val="C00000"/>
                </a:solidFill>
              </a:rPr>
              <a:t>fair</a:t>
            </a:r>
            <a:r>
              <a:rPr lang="en-NZ" sz="1400" dirty="0"/>
              <a:t>, reliable and environmentally sustainable manner.</a:t>
            </a:r>
          </a:p>
          <a:p>
            <a:endParaRPr lang="en-NZ" dirty="0"/>
          </a:p>
        </p:txBody>
      </p:sp>
      <p:sp>
        <p:nvSpPr>
          <p:cNvPr id="2" name="Slide Number Placeholder 1"/>
          <p:cNvSpPr>
            <a:spLocks noGrp="1"/>
          </p:cNvSpPr>
          <p:nvPr>
            <p:ph type="sldNum" sz="quarter" idx="10"/>
          </p:nvPr>
        </p:nvSpPr>
        <p:spPr/>
        <p:txBody>
          <a:bodyPr/>
          <a:lstStyle/>
          <a:p>
            <a:pPr>
              <a:defRPr/>
            </a:pPr>
            <a:fld id="{6501E11B-DF4D-4D45-8446-9F491678D9B3}" type="slidenum">
              <a:rPr lang="en-NZ" smtClean="0"/>
              <a:pPr>
                <a:defRPr/>
              </a:pPr>
              <a:t>30</a:t>
            </a:fld>
            <a:endParaRPr lang="en-NZ"/>
          </a:p>
        </p:txBody>
      </p:sp>
      <p:sp>
        <p:nvSpPr>
          <p:cNvPr id="3" name="Footer Placeholder 2"/>
          <p:cNvSpPr>
            <a:spLocks noGrp="1"/>
          </p:cNvSpPr>
          <p:nvPr>
            <p:ph type="ftr" sz="quarter" idx="11"/>
          </p:nvPr>
        </p:nvSpPr>
        <p:spPr/>
        <p:txBody>
          <a:bodyPr/>
          <a:lstStyle/>
          <a:p>
            <a:pPr>
              <a:defRPr/>
            </a:pPr>
            <a:r>
              <a:rPr lang="en-NZ" smtClean="0"/>
              <a:t>Gas Industry Co</a:t>
            </a:r>
            <a:endParaRPr lang="en-NZ" dirty="0"/>
          </a:p>
        </p:txBody>
      </p:sp>
    </p:spTree>
    <p:extLst>
      <p:ext uri="{BB962C8B-B14F-4D97-AF65-F5344CB8AC3E}">
        <p14:creationId xmlns:p14="http://schemas.microsoft.com/office/powerpoint/2010/main" val="817897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Objectives: Safety</a:t>
            </a:r>
            <a:endParaRPr lang="en-NZ" dirty="0"/>
          </a:p>
        </p:txBody>
      </p:sp>
      <p:sp>
        <p:nvSpPr>
          <p:cNvPr id="7" name="Content Placeholder 6"/>
          <p:cNvSpPr>
            <a:spLocks noGrp="1"/>
          </p:cNvSpPr>
          <p:nvPr>
            <p:ph idx="1"/>
          </p:nvPr>
        </p:nvSpPr>
        <p:spPr>
          <a:xfrm>
            <a:off x="628650" y="1181100"/>
            <a:ext cx="7886700" cy="3966369"/>
          </a:xfrm>
        </p:spPr>
        <p:txBody>
          <a:bodyPr/>
          <a:lstStyle/>
          <a:p>
            <a:r>
              <a:rPr lang="en-NZ" dirty="0" smtClean="0"/>
              <a:t>Gas Act s43ZN(a) </a:t>
            </a:r>
          </a:p>
          <a:p>
            <a:pPr lvl="1">
              <a:spcBef>
                <a:spcPts val="600"/>
              </a:spcBef>
              <a:spcAft>
                <a:spcPts val="600"/>
              </a:spcAft>
            </a:pPr>
            <a:r>
              <a:rPr lang="en-NZ" sz="1400" dirty="0" smtClean="0"/>
              <a:t>the </a:t>
            </a:r>
            <a:r>
              <a:rPr lang="en-NZ" sz="1400" dirty="0"/>
              <a:t>principal objective is to ensure that gas is delivered to existing and new customers in a </a:t>
            </a:r>
            <a:r>
              <a:rPr lang="en-NZ" sz="1400" b="1" dirty="0" smtClean="0">
                <a:solidFill>
                  <a:srgbClr val="C00000"/>
                </a:solidFill>
              </a:rPr>
              <a:t>safe</a:t>
            </a:r>
            <a:r>
              <a:rPr lang="en-NZ" sz="1400" dirty="0"/>
              <a:t>, efficient, and reliable </a:t>
            </a:r>
            <a:r>
              <a:rPr lang="en-NZ" sz="1400" dirty="0" smtClean="0"/>
              <a:t>manner</a:t>
            </a:r>
          </a:p>
          <a:p>
            <a:r>
              <a:rPr lang="en-NZ" dirty="0" smtClean="0"/>
              <a:t>Gas Act s43ZN(b)(vi)</a:t>
            </a:r>
          </a:p>
          <a:p>
            <a:pPr lvl="1">
              <a:spcBef>
                <a:spcPts val="600"/>
              </a:spcBef>
              <a:spcAft>
                <a:spcPts val="600"/>
              </a:spcAft>
            </a:pPr>
            <a:r>
              <a:rPr lang="en-NZ" sz="1400" b="1" dirty="0" smtClean="0">
                <a:solidFill>
                  <a:srgbClr val="C00000"/>
                </a:solidFill>
              </a:rPr>
              <a:t>consistency </a:t>
            </a:r>
            <a:r>
              <a:rPr lang="en-NZ" sz="1400" b="1" dirty="0">
                <a:solidFill>
                  <a:srgbClr val="C00000"/>
                </a:solidFill>
              </a:rPr>
              <a:t>with the Government’s gas safety regime </a:t>
            </a:r>
            <a:r>
              <a:rPr lang="en-NZ" sz="1400" dirty="0"/>
              <a:t>is </a:t>
            </a:r>
            <a:r>
              <a:rPr lang="en-NZ" sz="1400" dirty="0" smtClean="0"/>
              <a:t>maintained</a:t>
            </a:r>
            <a:endParaRPr lang="en-NZ" sz="1400" dirty="0"/>
          </a:p>
          <a:p>
            <a:endParaRPr lang="en-NZ" dirty="0"/>
          </a:p>
        </p:txBody>
      </p:sp>
      <p:sp>
        <p:nvSpPr>
          <p:cNvPr id="2" name="Slide Number Placeholder 1"/>
          <p:cNvSpPr>
            <a:spLocks noGrp="1"/>
          </p:cNvSpPr>
          <p:nvPr>
            <p:ph type="sldNum" sz="quarter" idx="10"/>
          </p:nvPr>
        </p:nvSpPr>
        <p:spPr/>
        <p:txBody>
          <a:bodyPr/>
          <a:lstStyle/>
          <a:p>
            <a:pPr>
              <a:defRPr/>
            </a:pPr>
            <a:fld id="{6501E11B-DF4D-4D45-8446-9F491678D9B3}" type="slidenum">
              <a:rPr lang="en-NZ" smtClean="0"/>
              <a:pPr>
                <a:defRPr/>
              </a:pPr>
              <a:t>31</a:t>
            </a:fld>
            <a:endParaRPr lang="en-NZ"/>
          </a:p>
        </p:txBody>
      </p:sp>
      <p:sp>
        <p:nvSpPr>
          <p:cNvPr id="3" name="Footer Placeholder 2"/>
          <p:cNvSpPr>
            <a:spLocks noGrp="1"/>
          </p:cNvSpPr>
          <p:nvPr>
            <p:ph type="ftr" sz="quarter" idx="11"/>
          </p:nvPr>
        </p:nvSpPr>
        <p:spPr/>
        <p:txBody>
          <a:bodyPr/>
          <a:lstStyle/>
          <a:p>
            <a:pPr>
              <a:defRPr/>
            </a:pPr>
            <a:r>
              <a:rPr lang="en-NZ" smtClean="0"/>
              <a:t>Gas Industry Co</a:t>
            </a:r>
            <a:endParaRPr lang="en-NZ" dirty="0"/>
          </a:p>
        </p:txBody>
      </p:sp>
    </p:spTree>
    <p:extLst>
      <p:ext uri="{BB962C8B-B14F-4D97-AF65-F5344CB8AC3E}">
        <p14:creationId xmlns:p14="http://schemas.microsoft.com/office/powerpoint/2010/main" val="3846726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Objectives: Environmental</a:t>
            </a:r>
            <a:endParaRPr lang="en-NZ" dirty="0"/>
          </a:p>
        </p:txBody>
      </p:sp>
      <p:sp>
        <p:nvSpPr>
          <p:cNvPr id="7" name="Content Placeholder 6"/>
          <p:cNvSpPr>
            <a:spLocks noGrp="1"/>
          </p:cNvSpPr>
          <p:nvPr>
            <p:ph idx="1"/>
          </p:nvPr>
        </p:nvSpPr>
        <p:spPr>
          <a:xfrm>
            <a:off x="628650" y="1181100"/>
            <a:ext cx="7886700" cy="3966369"/>
          </a:xfrm>
        </p:spPr>
        <p:txBody>
          <a:bodyPr/>
          <a:lstStyle/>
          <a:p>
            <a:r>
              <a:rPr lang="en-NZ" dirty="0" smtClean="0"/>
              <a:t>GPS item 9 &amp; 12(e) </a:t>
            </a:r>
          </a:p>
          <a:p>
            <a:pPr lvl="1">
              <a:spcBef>
                <a:spcPts val="600"/>
              </a:spcBef>
              <a:spcAft>
                <a:spcPts val="600"/>
              </a:spcAft>
            </a:pPr>
            <a:r>
              <a:rPr lang="en-NZ" sz="1400" dirty="0" smtClean="0"/>
              <a:t>It </a:t>
            </a:r>
            <a:r>
              <a:rPr lang="en-NZ" sz="1400" dirty="0"/>
              <a:t>is also the Government’s objective that </a:t>
            </a:r>
            <a:r>
              <a:rPr lang="en-NZ" sz="1400" b="1" dirty="0">
                <a:solidFill>
                  <a:srgbClr val="C00000"/>
                </a:solidFill>
              </a:rPr>
              <a:t>Gas Industry Co. takes account </a:t>
            </a:r>
            <a:r>
              <a:rPr lang="en-NZ" sz="1400" dirty="0"/>
              <a:t>of fairness and </a:t>
            </a:r>
            <a:r>
              <a:rPr lang="en-NZ" sz="1400" b="1" dirty="0">
                <a:solidFill>
                  <a:srgbClr val="C00000"/>
                </a:solidFill>
              </a:rPr>
              <a:t>environmental sustainability in all its recommendations</a:t>
            </a:r>
            <a:r>
              <a:rPr lang="en-NZ" sz="1400" dirty="0"/>
              <a:t>. To this end, the Government’s objective for the entire gas industry is as follows:</a:t>
            </a:r>
          </a:p>
          <a:p>
            <a:pPr lvl="2">
              <a:spcBef>
                <a:spcPts val="600"/>
              </a:spcBef>
              <a:spcAft>
                <a:spcPts val="600"/>
              </a:spcAft>
            </a:pPr>
            <a:r>
              <a:rPr lang="en-NZ" sz="1400" dirty="0"/>
              <a:t>To ensure that gas is delivered to existing and new customers in a safe, efficient, fair, reliable and </a:t>
            </a:r>
            <a:r>
              <a:rPr lang="en-NZ" sz="1400" b="1" dirty="0">
                <a:solidFill>
                  <a:srgbClr val="C00000"/>
                </a:solidFill>
              </a:rPr>
              <a:t>environmentally sustainable </a:t>
            </a:r>
            <a:r>
              <a:rPr lang="en-NZ" sz="1400" dirty="0"/>
              <a:t>manner</a:t>
            </a:r>
            <a:r>
              <a:rPr lang="en-NZ" sz="1400" dirty="0" smtClean="0"/>
              <a:t>.</a:t>
            </a:r>
          </a:p>
          <a:p>
            <a:pPr lvl="1">
              <a:spcBef>
                <a:spcPts val="600"/>
              </a:spcBef>
              <a:spcAft>
                <a:spcPts val="600"/>
              </a:spcAft>
            </a:pPr>
            <a:r>
              <a:rPr lang="en-NZ" sz="1533" dirty="0"/>
              <a:t>The gas sector contributes to achieving the Government’s climate change objectives as set out in the New Zealand Energy Strategy, or any other document the Minister of Energy may specify from time to time, by </a:t>
            </a:r>
            <a:r>
              <a:rPr lang="en-NZ" sz="1533" b="1" dirty="0">
                <a:solidFill>
                  <a:srgbClr val="C00000"/>
                </a:solidFill>
              </a:rPr>
              <a:t>minimising gas losses and promoting demand-side management and energy efficiency.</a:t>
            </a:r>
          </a:p>
          <a:p>
            <a:pPr>
              <a:spcBef>
                <a:spcPts val="600"/>
              </a:spcBef>
              <a:spcAft>
                <a:spcPts val="600"/>
              </a:spcAft>
            </a:pPr>
            <a:endParaRPr lang="en-NZ" sz="1267" dirty="0"/>
          </a:p>
          <a:p>
            <a:endParaRPr lang="en-NZ" dirty="0"/>
          </a:p>
        </p:txBody>
      </p:sp>
      <p:sp>
        <p:nvSpPr>
          <p:cNvPr id="2" name="Slide Number Placeholder 1"/>
          <p:cNvSpPr>
            <a:spLocks noGrp="1"/>
          </p:cNvSpPr>
          <p:nvPr>
            <p:ph type="sldNum" sz="quarter" idx="10"/>
          </p:nvPr>
        </p:nvSpPr>
        <p:spPr/>
        <p:txBody>
          <a:bodyPr/>
          <a:lstStyle/>
          <a:p>
            <a:pPr>
              <a:defRPr/>
            </a:pPr>
            <a:fld id="{6501E11B-DF4D-4D45-8446-9F491678D9B3}" type="slidenum">
              <a:rPr lang="en-NZ" smtClean="0"/>
              <a:pPr>
                <a:defRPr/>
              </a:pPr>
              <a:t>32</a:t>
            </a:fld>
            <a:endParaRPr lang="en-NZ"/>
          </a:p>
        </p:txBody>
      </p:sp>
      <p:sp>
        <p:nvSpPr>
          <p:cNvPr id="3" name="Footer Placeholder 2"/>
          <p:cNvSpPr>
            <a:spLocks noGrp="1"/>
          </p:cNvSpPr>
          <p:nvPr>
            <p:ph type="ftr" sz="quarter" idx="11"/>
          </p:nvPr>
        </p:nvSpPr>
        <p:spPr/>
        <p:txBody>
          <a:bodyPr/>
          <a:lstStyle/>
          <a:p>
            <a:pPr>
              <a:defRPr/>
            </a:pPr>
            <a:r>
              <a:rPr lang="en-NZ" smtClean="0"/>
              <a:t>Gas Industry Co</a:t>
            </a:r>
            <a:endParaRPr lang="en-NZ" dirty="0"/>
          </a:p>
        </p:txBody>
      </p:sp>
    </p:spTree>
    <p:extLst>
      <p:ext uri="{BB962C8B-B14F-4D97-AF65-F5344CB8AC3E}">
        <p14:creationId xmlns:p14="http://schemas.microsoft.com/office/powerpoint/2010/main" val="4286951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b="1" dirty="0">
                <a:solidFill>
                  <a:srgbClr val="C00000"/>
                </a:solidFill>
              </a:rPr>
              <a:t>Step 1 </a:t>
            </a:r>
            <a:r>
              <a:rPr lang="en-NZ" dirty="0"/>
              <a:t>- Bottom-up analysis of GTAC – some examples</a:t>
            </a:r>
          </a:p>
        </p:txBody>
      </p:sp>
      <p:sp>
        <p:nvSpPr>
          <p:cNvPr id="7" name="Text Placeholder 6"/>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4</a:t>
            </a:fld>
            <a:endParaRPr lang="en-NZ"/>
          </a:p>
        </p:txBody>
      </p:sp>
      <p:sp>
        <p:nvSpPr>
          <p:cNvPr id="5" name="Footer Placeholder 4"/>
          <p:cNvSpPr>
            <a:spLocks noGrp="1"/>
          </p:cNvSpPr>
          <p:nvPr>
            <p:ph type="ftr" sz="quarter" idx="11"/>
          </p:nvPr>
        </p:nvSpPr>
        <p:spPr/>
        <p:txBody>
          <a:bodyPr/>
          <a:lstStyle/>
          <a:p>
            <a:pPr>
              <a:defRPr/>
            </a:pPr>
            <a:r>
              <a:rPr lang="en-NZ"/>
              <a:t>Gas Industry Co</a:t>
            </a:r>
            <a:endParaRPr lang="en-NZ" dirty="0"/>
          </a:p>
        </p:txBody>
      </p:sp>
    </p:spTree>
    <p:extLst>
      <p:ext uri="{BB962C8B-B14F-4D97-AF65-F5344CB8AC3E}">
        <p14:creationId xmlns:p14="http://schemas.microsoft.com/office/powerpoint/2010/main" val="1733136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4BC919-9C02-44AE-825A-35D448C3CAD5}"/>
              </a:ext>
            </a:extLst>
          </p:cNvPr>
          <p:cNvSpPr>
            <a:spLocks noGrp="1"/>
          </p:cNvSpPr>
          <p:nvPr>
            <p:ph type="title"/>
          </p:nvPr>
        </p:nvSpPr>
        <p:spPr/>
        <p:txBody>
          <a:bodyPr/>
          <a:lstStyle/>
          <a:p>
            <a:r>
              <a:rPr lang="en-US" dirty="0"/>
              <a:t>Gas Act and GPS objectives</a:t>
            </a:r>
          </a:p>
        </p:txBody>
      </p:sp>
      <p:sp>
        <p:nvSpPr>
          <p:cNvPr id="4" name="Slide Number Placeholder 3">
            <a:extLst>
              <a:ext uri="{FF2B5EF4-FFF2-40B4-BE49-F238E27FC236}">
                <a16:creationId xmlns:a16="http://schemas.microsoft.com/office/drawing/2014/main" xmlns="" id="{0E65541A-58B7-4519-8089-3B26579B4087}"/>
              </a:ext>
            </a:extLst>
          </p:cNvPr>
          <p:cNvSpPr>
            <a:spLocks noGrp="1"/>
          </p:cNvSpPr>
          <p:nvPr>
            <p:ph type="sldNum" sz="quarter" idx="11"/>
          </p:nvPr>
        </p:nvSpPr>
        <p:spPr/>
        <p:txBody>
          <a:bodyPr/>
          <a:lstStyle/>
          <a:p>
            <a:pPr>
              <a:defRPr/>
            </a:pPr>
            <a:fld id="{3C932729-909D-4581-8621-AFA9521E230A}" type="slidenum">
              <a:rPr lang="en-NZ" smtClean="0"/>
              <a:pPr>
                <a:defRPr/>
              </a:pPr>
              <a:t>5</a:t>
            </a:fld>
            <a:endParaRPr lang="en-NZ"/>
          </a:p>
        </p:txBody>
      </p:sp>
      <p:sp>
        <p:nvSpPr>
          <p:cNvPr id="5" name="Footer Placeholder 4">
            <a:extLst>
              <a:ext uri="{FF2B5EF4-FFF2-40B4-BE49-F238E27FC236}">
                <a16:creationId xmlns:a16="http://schemas.microsoft.com/office/drawing/2014/main" xmlns="" id="{412F83B2-CF4F-48F9-AC6B-7FE6BF5C94AD}"/>
              </a:ext>
            </a:extLst>
          </p:cNvPr>
          <p:cNvSpPr>
            <a:spLocks noGrp="1"/>
          </p:cNvSpPr>
          <p:nvPr>
            <p:ph type="ftr" sz="quarter" idx="12"/>
          </p:nvPr>
        </p:nvSpPr>
        <p:spPr/>
        <p:txBody>
          <a:bodyPr/>
          <a:lstStyle/>
          <a:p>
            <a:pPr>
              <a:defRPr/>
            </a:pPr>
            <a:r>
              <a:rPr lang="en-NZ"/>
              <a:t>Gas Industry Co</a:t>
            </a:r>
            <a:endParaRPr lang="en-NZ" dirty="0"/>
          </a:p>
        </p:txBody>
      </p:sp>
      <p:graphicFrame>
        <p:nvGraphicFramePr>
          <p:cNvPr id="6" name="Table 5">
            <a:extLst>
              <a:ext uri="{FF2B5EF4-FFF2-40B4-BE49-F238E27FC236}">
                <a16:creationId xmlns:a16="http://schemas.microsoft.com/office/drawing/2014/main" xmlns="" id="{4E2DA569-1E86-4502-BC63-3F6CB3FB2763}"/>
              </a:ext>
            </a:extLst>
          </p:cNvPr>
          <p:cNvGraphicFramePr>
            <a:graphicFrameLocks noGrp="1"/>
          </p:cNvGraphicFramePr>
          <p:nvPr>
            <p:extLst>
              <p:ext uri="{D42A27DB-BD31-4B8C-83A1-F6EECF244321}">
                <p14:modId xmlns:p14="http://schemas.microsoft.com/office/powerpoint/2010/main" val="519910205"/>
              </p:ext>
            </p:extLst>
          </p:nvPr>
        </p:nvGraphicFramePr>
        <p:xfrm>
          <a:off x="813377" y="3352933"/>
          <a:ext cx="7942434" cy="1347470"/>
        </p:xfrm>
        <a:graphic>
          <a:graphicData uri="http://schemas.openxmlformats.org/drawingml/2006/table">
            <a:tbl>
              <a:tblPr firstRow="1" bandRow="1">
                <a:tableStyleId>{5C22544A-7EE6-4342-B048-85BDC9FD1C3A}</a:tableStyleId>
              </a:tblPr>
              <a:tblGrid>
                <a:gridCol w="1323739">
                  <a:extLst>
                    <a:ext uri="{9D8B030D-6E8A-4147-A177-3AD203B41FA5}">
                      <a16:colId xmlns:a16="http://schemas.microsoft.com/office/drawing/2014/main" xmlns="" val="2649941283"/>
                    </a:ext>
                  </a:extLst>
                </a:gridCol>
                <a:gridCol w="1323739">
                  <a:extLst>
                    <a:ext uri="{9D8B030D-6E8A-4147-A177-3AD203B41FA5}">
                      <a16:colId xmlns:a16="http://schemas.microsoft.com/office/drawing/2014/main" xmlns="" val="3389463193"/>
                    </a:ext>
                  </a:extLst>
                </a:gridCol>
                <a:gridCol w="1323739">
                  <a:extLst>
                    <a:ext uri="{9D8B030D-6E8A-4147-A177-3AD203B41FA5}">
                      <a16:colId xmlns:a16="http://schemas.microsoft.com/office/drawing/2014/main" xmlns="" val="1780101093"/>
                    </a:ext>
                  </a:extLst>
                </a:gridCol>
                <a:gridCol w="1323739">
                  <a:extLst>
                    <a:ext uri="{9D8B030D-6E8A-4147-A177-3AD203B41FA5}">
                      <a16:colId xmlns:a16="http://schemas.microsoft.com/office/drawing/2014/main" xmlns="" val="2341686799"/>
                    </a:ext>
                  </a:extLst>
                </a:gridCol>
                <a:gridCol w="1323739">
                  <a:extLst>
                    <a:ext uri="{9D8B030D-6E8A-4147-A177-3AD203B41FA5}">
                      <a16:colId xmlns:a16="http://schemas.microsoft.com/office/drawing/2014/main" xmlns="" val="2883096748"/>
                    </a:ext>
                  </a:extLst>
                </a:gridCol>
                <a:gridCol w="1323739">
                  <a:extLst>
                    <a:ext uri="{9D8B030D-6E8A-4147-A177-3AD203B41FA5}">
                      <a16:colId xmlns:a16="http://schemas.microsoft.com/office/drawing/2014/main" xmlns="" val="1899626090"/>
                    </a:ext>
                  </a:extLst>
                </a:gridCol>
              </a:tblGrid>
              <a:tr h="370840">
                <a:tc>
                  <a:txBody>
                    <a:bodyPr/>
                    <a:lstStyle/>
                    <a:p>
                      <a:endParaRPr lang="en-US" dirty="0"/>
                    </a:p>
                  </a:txBody>
                  <a:tcPr/>
                </a:tc>
                <a:tc>
                  <a:txBody>
                    <a:bodyPr/>
                    <a:lstStyle/>
                    <a:p>
                      <a:r>
                        <a:rPr lang="en-US" dirty="0"/>
                        <a:t>Efficiency</a:t>
                      </a:r>
                    </a:p>
                  </a:txBody>
                  <a:tcPr/>
                </a:tc>
                <a:tc>
                  <a:txBody>
                    <a:bodyPr/>
                    <a:lstStyle/>
                    <a:p>
                      <a:r>
                        <a:rPr lang="en-US" dirty="0"/>
                        <a:t>Reliability</a:t>
                      </a:r>
                    </a:p>
                  </a:txBody>
                  <a:tcPr/>
                </a:tc>
                <a:tc>
                  <a:txBody>
                    <a:bodyPr/>
                    <a:lstStyle/>
                    <a:p>
                      <a:r>
                        <a:rPr lang="en-US" dirty="0"/>
                        <a:t>Safety</a:t>
                      </a:r>
                    </a:p>
                  </a:txBody>
                  <a:tcPr/>
                </a:tc>
                <a:tc>
                  <a:txBody>
                    <a:bodyPr/>
                    <a:lstStyle/>
                    <a:p>
                      <a:r>
                        <a:rPr lang="en-US" dirty="0"/>
                        <a:t>Environment</a:t>
                      </a:r>
                    </a:p>
                  </a:txBody>
                  <a:tcPr/>
                </a:tc>
                <a:tc>
                  <a:txBody>
                    <a:bodyPr/>
                    <a:lstStyle/>
                    <a:p>
                      <a:r>
                        <a:rPr lang="en-US" dirty="0"/>
                        <a:t>Fairness</a:t>
                      </a:r>
                    </a:p>
                  </a:txBody>
                  <a:tcPr/>
                </a:tc>
                <a:extLst>
                  <a:ext uri="{0D108BD9-81ED-4DB2-BD59-A6C34878D82A}">
                    <a16:rowId xmlns:a16="http://schemas.microsoft.com/office/drawing/2014/main" xmlns="" val="2648247685"/>
                  </a:ext>
                </a:extLst>
              </a:tr>
              <a:tr h="370840">
                <a:tc>
                  <a:txBody>
                    <a:bodyPr/>
                    <a:lstStyle/>
                    <a:p>
                      <a:r>
                        <a:rPr lang="en-US" b="1" dirty="0"/>
                        <a:t>Gas Act</a:t>
                      </a:r>
                    </a:p>
                  </a:txBody>
                  <a:tcPr/>
                </a:tc>
                <a:tc>
                  <a:txBody>
                    <a:bodyPr/>
                    <a:lstStyle/>
                    <a:p>
                      <a:pPr algn="ctr"/>
                      <a:r>
                        <a:rPr lang="en-US" dirty="0" smtClean="0"/>
                        <a:t>s43ZN(a) &amp;</a:t>
                      </a:r>
                    </a:p>
                    <a:p>
                      <a:pPr algn="ctr"/>
                      <a:r>
                        <a:rPr lang="en-US" dirty="0" smtClean="0"/>
                        <a:t>s43ZN(b)(</a:t>
                      </a:r>
                      <a:r>
                        <a:rPr lang="en-US" dirty="0" err="1" smtClean="0"/>
                        <a:t>i</a:t>
                      </a:r>
                      <a:r>
                        <a:rPr lang="en-US" dirty="0" smtClean="0"/>
                        <a:t>-iv)</a:t>
                      </a:r>
                      <a:endParaRPr lang="en-US" dirty="0"/>
                    </a:p>
                  </a:txBody>
                  <a:tcPr/>
                </a:tc>
                <a:tc>
                  <a:txBody>
                    <a:bodyPr/>
                    <a:lstStyle/>
                    <a:p>
                      <a:pPr algn="ctr"/>
                      <a:r>
                        <a:rPr lang="en-US" dirty="0" smtClean="0"/>
                        <a:t>s43ZN(a) &amp;</a:t>
                      </a:r>
                    </a:p>
                    <a:p>
                      <a:pPr algn="ctr"/>
                      <a:r>
                        <a:rPr lang="en-US" dirty="0" smtClean="0"/>
                        <a:t>s43ZN(b)(v)</a:t>
                      </a:r>
                    </a:p>
                    <a:p>
                      <a:pPr algn="ctr"/>
                      <a:endParaRPr lang="en-US" dirty="0"/>
                    </a:p>
                  </a:txBody>
                  <a:tcPr/>
                </a:tc>
                <a:tc>
                  <a:txBody>
                    <a:bodyPr/>
                    <a:lstStyle/>
                    <a:p>
                      <a:pPr algn="ctr"/>
                      <a:r>
                        <a:rPr lang="en-US" dirty="0" smtClean="0"/>
                        <a:t>s43ZN(a) &amp;</a:t>
                      </a:r>
                    </a:p>
                    <a:p>
                      <a:pPr algn="ctr"/>
                      <a:r>
                        <a:rPr lang="en-US" dirty="0" smtClean="0"/>
                        <a:t>s43ZN(b)(vi)</a:t>
                      </a:r>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xmlns="" val="2911980322"/>
                  </a:ext>
                </a:extLst>
              </a:tr>
              <a:tr h="370840">
                <a:tc>
                  <a:txBody>
                    <a:bodyPr/>
                    <a:lstStyle/>
                    <a:p>
                      <a:r>
                        <a:rPr lang="en-US" b="1" dirty="0"/>
                        <a:t>GPS</a:t>
                      </a:r>
                    </a:p>
                  </a:txBody>
                  <a:tcPr/>
                </a:tc>
                <a:tc>
                  <a:txBody>
                    <a:bodyPr/>
                    <a:lstStyle/>
                    <a:p>
                      <a:pPr marL="0" marR="0" lvl="0" indent="0" algn="ctr" defTabSz="571477" rtl="0" eaLnBrk="1" fontAlgn="auto" latinLnBrk="0" hangingPunct="1">
                        <a:lnSpc>
                          <a:spcPct val="100000"/>
                        </a:lnSpc>
                        <a:spcBef>
                          <a:spcPts val="0"/>
                        </a:spcBef>
                        <a:spcAft>
                          <a:spcPts val="0"/>
                        </a:spcAft>
                        <a:buClrTx/>
                        <a:buSzTx/>
                        <a:buFontTx/>
                        <a:buNone/>
                        <a:tabLst/>
                        <a:defRPr/>
                      </a:pPr>
                      <a:r>
                        <a:rPr lang="en-US" dirty="0" smtClean="0"/>
                        <a:t>Item 12(a-d) </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NZ" dirty="0" smtClean="0"/>
                        <a:t>Item 9 &amp; 12(e) </a:t>
                      </a:r>
                    </a:p>
                  </a:txBody>
                  <a:tcPr/>
                </a:tc>
                <a:tc>
                  <a:txBody>
                    <a:bodyPr/>
                    <a:lstStyle/>
                    <a:p>
                      <a:pPr algn="ctr"/>
                      <a:r>
                        <a:rPr lang="en-US" dirty="0" smtClean="0"/>
                        <a:t>Item 9</a:t>
                      </a:r>
                      <a:endParaRPr lang="en-US" dirty="0"/>
                    </a:p>
                  </a:txBody>
                  <a:tcPr/>
                </a:tc>
                <a:extLst>
                  <a:ext uri="{0D108BD9-81ED-4DB2-BD59-A6C34878D82A}">
                    <a16:rowId xmlns:a16="http://schemas.microsoft.com/office/drawing/2014/main" xmlns="" val="433753206"/>
                  </a:ext>
                </a:extLst>
              </a:tr>
            </a:tbl>
          </a:graphicData>
        </a:graphic>
      </p:graphicFrame>
      <p:sp>
        <p:nvSpPr>
          <p:cNvPr id="9" name="Content Placeholder 6"/>
          <p:cNvSpPr txBox="1">
            <a:spLocks/>
          </p:cNvSpPr>
          <p:nvPr/>
        </p:nvSpPr>
        <p:spPr>
          <a:xfrm>
            <a:off x="628650" y="1408908"/>
            <a:ext cx="7886700" cy="1347470"/>
          </a:xfrm>
          <a:prstGeom prst="rect">
            <a:avLst/>
          </a:prstGeom>
        </p:spPr>
        <p:txBody>
          <a:bodyPr/>
          <a:lstStyle>
            <a:lvl1pPr marL="142869" indent="-142869" algn="l" rtl="0" eaLnBrk="0" fontAlgn="base" hangingPunct="0">
              <a:lnSpc>
                <a:spcPct val="90000"/>
              </a:lnSpc>
              <a:spcBef>
                <a:spcPts val="625"/>
              </a:spcBef>
              <a:spcAft>
                <a:spcPct val="0"/>
              </a:spcAft>
              <a:buClr>
                <a:srgbClr val="589199"/>
              </a:buClr>
              <a:buFont typeface="Arial" panose="020B0604020202020204" pitchFamily="34" charset="0"/>
              <a:buChar char="•"/>
              <a:defRPr sz="1667" kern="1200">
                <a:solidFill>
                  <a:schemeClr val="tx1"/>
                </a:solidFill>
                <a:latin typeface="+mn-lt"/>
                <a:ea typeface="+mn-ea"/>
                <a:cs typeface="+mn-cs"/>
              </a:defRPr>
            </a:lvl1pPr>
            <a:lvl2pPr marL="428608" indent="-142869" algn="l" rtl="0" eaLnBrk="0" fontAlgn="base" hangingPunct="0">
              <a:lnSpc>
                <a:spcPct val="90000"/>
              </a:lnSpc>
              <a:spcBef>
                <a:spcPts val="312"/>
              </a:spcBef>
              <a:spcAft>
                <a:spcPct val="0"/>
              </a:spcAft>
              <a:buClr>
                <a:srgbClr val="589199"/>
              </a:buClr>
              <a:buFont typeface="Courier New" panose="02070309020205020404" pitchFamily="49" charset="0"/>
              <a:buChar char="o"/>
              <a:defRPr kern="1200">
                <a:solidFill>
                  <a:schemeClr val="tx1"/>
                </a:solidFill>
                <a:latin typeface="+mn-lt"/>
                <a:ea typeface="+mn-ea"/>
                <a:cs typeface="+mn-cs"/>
              </a:defRPr>
            </a:lvl2pPr>
            <a:lvl3pPr marL="714346" indent="-142869" algn="l" rtl="0" eaLnBrk="0" fontAlgn="base" hangingPunct="0">
              <a:lnSpc>
                <a:spcPct val="90000"/>
              </a:lnSpc>
              <a:spcBef>
                <a:spcPts val="312"/>
              </a:spcBef>
              <a:spcAft>
                <a:spcPct val="0"/>
              </a:spcAft>
              <a:buClr>
                <a:srgbClr val="589199"/>
              </a:buClr>
              <a:buFont typeface="Calibri" panose="020F0502020204030204" pitchFamily="34" charset="0"/>
              <a:buChar char="̶"/>
              <a:defRPr kern="1200">
                <a:solidFill>
                  <a:schemeClr val="tx1"/>
                </a:solidFill>
                <a:latin typeface="+mn-lt"/>
                <a:ea typeface="+mn-ea"/>
                <a:cs typeface="+mn-cs"/>
              </a:defRPr>
            </a:lvl3pPr>
            <a:lvl4pPr marL="1000085" indent="-142869" algn="l" rtl="0" eaLnBrk="0" fontAlgn="base" hangingPunct="0">
              <a:lnSpc>
                <a:spcPct val="90000"/>
              </a:lnSpc>
              <a:spcBef>
                <a:spcPts val="312"/>
              </a:spcBef>
              <a:spcAft>
                <a:spcPct val="0"/>
              </a:spcAft>
              <a:buFont typeface="Arial" panose="020B0604020202020204" pitchFamily="34" charset="0"/>
              <a:buChar char="•"/>
              <a:defRPr kern="1200">
                <a:solidFill>
                  <a:schemeClr val="tx1"/>
                </a:solidFill>
                <a:latin typeface="+mn-lt"/>
                <a:ea typeface="+mn-ea"/>
                <a:cs typeface="+mn-cs"/>
              </a:defRPr>
            </a:lvl4pPr>
            <a:lvl5pPr marL="1285824" indent="-142869" algn="l" rtl="0" eaLnBrk="0" fontAlgn="base" hangingPunct="0">
              <a:lnSpc>
                <a:spcPct val="90000"/>
              </a:lnSpc>
              <a:spcBef>
                <a:spcPts val="312"/>
              </a:spcBef>
              <a:spcAft>
                <a:spcPct val="0"/>
              </a:spcAft>
              <a:buFont typeface="Arial" panose="020B0604020202020204" pitchFamily="34" charset="0"/>
              <a:buChar char="•"/>
              <a:defRPr kern="1200">
                <a:solidFill>
                  <a:schemeClr val="tx1"/>
                </a:solidFill>
                <a:latin typeface="+mn-lt"/>
                <a:ea typeface="+mn-ea"/>
                <a:cs typeface="+mn-cs"/>
              </a:defRPr>
            </a:lvl5pPr>
            <a:lvl6pPr marL="1571562"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6pPr>
            <a:lvl7pPr marL="1857301"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7pPr>
            <a:lvl8pPr marL="2143039"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8pPr>
            <a:lvl9pPr marL="2428778"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9pPr>
          </a:lstStyle>
          <a:p>
            <a:r>
              <a:rPr lang="en-NZ" dirty="0"/>
              <a:t>For a concise Power Point presentation we have bundled the objectives under 5 headings (see table below). The bundled objectives referred to in this presentation do not include all of the matters in the Gas Act and GPS that GIC will have regard to during the formal GTAC assessment.</a:t>
            </a:r>
          </a:p>
          <a:p>
            <a:r>
              <a:rPr lang="en-NZ" dirty="0"/>
              <a:t>For reference, the full text of these provisions is provided in the Supporting Information at the end of this presentation</a:t>
            </a:r>
          </a:p>
        </p:txBody>
      </p:sp>
    </p:spTree>
    <p:extLst>
      <p:ext uri="{BB962C8B-B14F-4D97-AF65-F5344CB8AC3E}">
        <p14:creationId xmlns:p14="http://schemas.microsoft.com/office/powerpoint/2010/main" val="704256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Example 1 - Standard services, </a:t>
            </a:r>
            <a:r>
              <a:rPr lang="en-NZ" dirty="0"/>
              <a:t>products and </a:t>
            </a:r>
            <a:r>
              <a:rPr lang="en-NZ" dirty="0" smtClean="0"/>
              <a:t>zones</a:t>
            </a:r>
            <a:r>
              <a:rPr lang="en-NZ" sz="3600" dirty="0">
                <a:solidFill>
                  <a:srgbClr val="009900"/>
                </a:solidFill>
                <a:sym typeface="Wingdings" panose="05000000000000000000" pitchFamily="2" charset="2"/>
              </a:rPr>
              <a:t/>
            </a:r>
            <a:br>
              <a:rPr lang="en-NZ" sz="3600" dirty="0">
                <a:solidFill>
                  <a:srgbClr val="009900"/>
                </a:solidFill>
                <a:sym typeface="Wingdings" panose="05000000000000000000" pitchFamily="2" charset="2"/>
              </a:rPr>
            </a:br>
            <a:endParaRPr lang="en-NZ" dirty="0"/>
          </a:p>
        </p:txBody>
      </p:sp>
      <p:sp>
        <p:nvSpPr>
          <p:cNvPr id="3" name="Content Placeholder 2"/>
          <p:cNvSpPr>
            <a:spLocks noGrp="1"/>
          </p:cNvSpPr>
          <p:nvPr>
            <p:ph idx="1"/>
          </p:nvPr>
        </p:nvSpPr>
        <p:spPr>
          <a:xfrm>
            <a:off x="628650" y="1051904"/>
            <a:ext cx="7886700" cy="4095565"/>
          </a:xfrm>
        </p:spPr>
        <p:txBody>
          <a:bodyPr/>
          <a:lstStyle/>
          <a:p>
            <a:r>
              <a:rPr lang="en-NZ" dirty="0" smtClean="0">
                <a:sym typeface="Wingdings" panose="05000000000000000000" pitchFamily="2" charset="2"/>
              </a:rPr>
              <a:t>Summary arrangements</a:t>
            </a:r>
            <a:endParaRPr lang="en-NZ" dirty="0">
              <a:sym typeface="Wingdings" panose="05000000000000000000" pitchFamily="2" charset="2"/>
            </a:endParaRPr>
          </a:p>
          <a:p>
            <a:pPr lvl="1"/>
            <a:r>
              <a:rPr lang="en-NZ" sz="1400" dirty="0" smtClean="0">
                <a:sym typeface="Wingdings" panose="05000000000000000000" pitchFamily="2" charset="2"/>
              </a:rPr>
              <a:t>MPOC</a:t>
            </a:r>
          </a:p>
          <a:p>
            <a:pPr lvl="2"/>
            <a:r>
              <a:rPr lang="en-NZ" sz="1400" dirty="0" smtClean="0">
                <a:sym typeface="Wingdings" panose="05000000000000000000" pitchFamily="2" charset="2"/>
              </a:rPr>
              <a:t>Basic </a:t>
            </a:r>
            <a:r>
              <a:rPr lang="en-NZ" sz="1400" dirty="0">
                <a:sym typeface="Wingdings" panose="05000000000000000000" pitchFamily="2" charset="2"/>
              </a:rPr>
              <a:t>product: Daily Approved Nominations at each relevant </a:t>
            </a:r>
            <a:r>
              <a:rPr lang="en-NZ" sz="1400" dirty="0" smtClean="0">
                <a:sym typeface="Wingdings" panose="05000000000000000000" pitchFamily="2" charset="2"/>
              </a:rPr>
              <a:t>Receipt Point (RP) or Delivery Point (DP)</a:t>
            </a:r>
          </a:p>
          <a:p>
            <a:pPr lvl="2"/>
            <a:r>
              <a:rPr lang="en-NZ" sz="1400" dirty="0" smtClean="0">
                <a:sym typeface="Wingdings" panose="05000000000000000000" pitchFamily="2" charset="2"/>
              </a:rPr>
              <a:t>Other </a:t>
            </a:r>
            <a:r>
              <a:rPr lang="en-NZ" sz="1400" dirty="0">
                <a:sym typeface="Wingdings" panose="05000000000000000000" pitchFamily="2" charset="2"/>
              </a:rPr>
              <a:t>products: Authorised Quantity, a zone based priority right (never used and not fully detailed in the code</a:t>
            </a:r>
            <a:r>
              <a:rPr lang="en-NZ" sz="1400" dirty="0" smtClean="0">
                <a:sym typeface="Wingdings" panose="05000000000000000000" pitchFamily="2" charset="2"/>
              </a:rPr>
              <a:t>)</a:t>
            </a:r>
          </a:p>
          <a:p>
            <a:pPr lvl="2"/>
            <a:r>
              <a:rPr lang="en-NZ" sz="1400" dirty="0" err="1" smtClean="0">
                <a:sym typeface="Wingdings" panose="05000000000000000000" pitchFamily="2" charset="2"/>
              </a:rPr>
              <a:t>Noms</a:t>
            </a:r>
            <a:r>
              <a:rPr lang="en-NZ" sz="1400" dirty="0" smtClean="0">
                <a:sym typeface="Wingdings" panose="05000000000000000000" pitchFamily="2" charset="2"/>
              </a:rPr>
              <a:t> </a:t>
            </a:r>
            <a:r>
              <a:rPr lang="en-NZ" sz="1400" dirty="0">
                <a:sym typeface="Wingdings" panose="05000000000000000000" pitchFamily="2" charset="2"/>
              </a:rPr>
              <a:t>are required at all </a:t>
            </a:r>
            <a:r>
              <a:rPr lang="en-NZ" sz="1400" dirty="0" smtClean="0">
                <a:sym typeface="Wingdings" panose="05000000000000000000" pitchFamily="2" charset="2"/>
              </a:rPr>
              <a:t>RPs and DPs </a:t>
            </a:r>
            <a:r>
              <a:rPr lang="en-NZ" sz="1400" dirty="0">
                <a:sym typeface="Wingdings" panose="05000000000000000000" pitchFamily="2" charset="2"/>
              </a:rPr>
              <a:t>(including interconnection points between the Maui and non-Maui pipelines), on the same cycles as proposed by the GTAC</a:t>
            </a:r>
            <a:r>
              <a:rPr lang="en-NZ" sz="1400" dirty="0" smtClean="0">
                <a:sym typeface="Wingdings" panose="05000000000000000000" pitchFamily="2" charset="2"/>
              </a:rPr>
              <a:t>.</a:t>
            </a:r>
          </a:p>
          <a:p>
            <a:pPr lvl="2"/>
            <a:endParaRPr lang="en-NZ" sz="1400" dirty="0">
              <a:sym typeface="Wingdings" panose="05000000000000000000" pitchFamily="2" charset="2"/>
            </a:endParaRPr>
          </a:p>
          <a:p>
            <a:pPr lvl="1"/>
            <a:r>
              <a:rPr lang="en-NZ" sz="1400" dirty="0" smtClean="0">
                <a:sym typeface="Wingdings" panose="05000000000000000000" pitchFamily="2" charset="2"/>
              </a:rPr>
              <a:t>VTC</a:t>
            </a:r>
            <a:r>
              <a:rPr lang="en-NZ" sz="1400" dirty="0" smtClean="0">
                <a:solidFill>
                  <a:srgbClr val="00B050"/>
                </a:solidFill>
                <a:sym typeface="Wingdings" panose="05000000000000000000" pitchFamily="2" charset="2"/>
              </a:rPr>
              <a:t> </a:t>
            </a:r>
            <a:r>
              <a:rPr lang="en-NZ" sz="1400" dirty="0" smtClean="0">
                <a:solidFill>
                  <a:srgbClr val="00B050"/>
                </a:solidFill>
                <a:sym typeface="Wingdings 2" panose="05020102010507070707" pitchFamily="18" charset="2"/>
              </a:rPr>
              <a:t> </a:t>
            </a:r>
          </a:p>
          <a:p>
            <a:pPr lvl="2"/>
            <a:r>
              <a:rPr lang="en-NZ" sz="1400" dirty="0">
                <a:sym typeface="Wingdings" panose="05000000000000000000" pitchFamily="2" charset="2"/>
              </a:rPr>
              <a:t>Basic product: Annual blocks of Maximum Daily </a:t>
            </a:r>
            <a:r>
              <a:rPr lang="en-NZ" sz="1400" dirty="0" smtClean="0">
                <a:sym typeface="Wingdings" panose="05000000000000000000" pitchFamily="2" charset="2"/>
              </a:rPr>
              <a:t>Quality (MDQ) entitlement </a:t>
            </a:r>
            <a:r>
              <a:rPr lang="en-NZ" sz="1400" dirty="0">
                <a:sym typeface="Wingdings" panose="05000000000000000000" pitchFamily="2" charset="2"/>
              </a:rPr>
              <a:t>at </a:t>
            </a:r>
            <a:r>
              <a:rPr lang="en-NZ" sz="1400" dirty="0" smtClean="0">
                <a:sym typeface="Wingdings" panose="05000000000000000000" pitchFamily="2" charset="2"/>
              </a:rPr>
              <a:t>each relevant RP to DP</a:t>
            </a:r>
          </a:p>
          <a:p>
            <a:pPr lvl="2"/>
            <a:r>
              <a:rPr lang="en-NZ" sz="1400" dirty="0">
                <a:sym typeface="Wingdings" panose="05000000000000000000" pitchFamily="2" charset="2"/>
              </a:rPr>
              <a:t>Other products: Supplementary </a:t>
            </a:r>
            <a:r>
              <a:rPr lang="en-NZ" sz="1400" dirty="0" smtClean="0">
                <a:sym typeface="Wingdings" panose="05000000000000000000" pitchFamily="2" charset="2"/>
              </a:rPr>
              <a:t>Agreements </a:t>
            </a:r>
            <a:r>
              <a:rPr lang="en-NZ" sz="1400" dirty="0">
                <a:sym typeface="Wingdings" panose="05000000000000000000" pitchFamily="2" charset="2"/>
              </a:rPr>
              <a:t>(including fixed term and interruptible agreements), at TSP’s </a:t>
            </a:r>
            <a:r>
              <a:rPr lang="en-NZ" sz="1400" dirty="0" smtClean="0">
                <a:sym typeface="Wingdings" panose="05000000000000000000" pitchFamily="2" charset="2"/>
              </a:rPr>
              <a:t>discretion</a:t>
            </a:r>
          </a:p>
          <a:p>
            <a:pPr lvl="2"/>
            <a:r>
              <a:rPr lang="en-NZ" sz="1400" dirty="0" err="1" smtClean="0">
                <a:sym typeface="Wingdings" panose="05000000000000000000" pitchFamily="2" charset="2"/>
              </a:rPr>
              <a:t>Noms</a:t>
            </a:r>
            <a:r>
              <a:rPr lang="en-NZ" sz="1400" dirty="0" smtClean="0">
                <a:sym typeface="Wingdings" panose="05000000000000000000" pitchFamily="2" charset="2"/>
              </a:rPr>
              <a:t> </a:t>
            </a:r>
            <a:r>
              <a:rPr lang="en-NZ" sz="1400" dirty="0">
                <a:sym typeface="Wingdings" panose="05000000000000000000" pitchFamily="2" charset="2"/>
              </a:rPr>
              <a:t>are not required at most </a:t>
            </a:r>
            <a:r>
              <a:rPr lang="en-NZ" sz="1400" dirty="0" smtClean="0">
                <a:sym typeface="Wingdings" panose="05000000000000000000" pitchFamily="2" charset="2"/>
              </a:rPr>
              <a:t>DPs. </a:t>
            </a:r>
            <a:r>
              <a:rPr lang="en-NZ" sz="1400" dirty="0">
                <a:sym typeface="Wingdings" panose="05000000000000000000" pitchFamily="2" charset="2"/>
              </a:rPr>
              <a:t>However, </a:t>
            </a:r>
            <a:r>
              <a:rPr lang="en-NZ" sz="1400" dirty="0" err="1" smtClean="0">
                <a:sym typeface="Wingdings" panose="05000000000000000000" pitchFamily="2" charset="2"/>
              </a:rPr>
              <a:t>noms</a:t>
            </a:r>
            <a:r>
              <a:rPr lang="en-NZ" sz="1400" dirty="0" smtClean="0">
                <a:sym typeface="Wingdings" panose="05000000000000000000" pitchFamily="2" charset="2"/>
              </a:rPr>
              <a:t> </a:t>
            </a:r>
            <a:r>
              <a:rPr lang="en-NZ" sz="1400" dirty="0">
                <a:sym typeface="Wingdings" panose="05000000000000000000" pitchFamily="2" charset="2"/>
              </a:rPr>
              <a:t>are required at </a:t>
            </a:r>
            <a:r>
              <a:rPr lang="en-NZ" sz="1400" dirty="0" err="1">
                <a:sym typeface="Wingdings" panose="05000000000000000000" pitchFamily="2" charset="2"/>
              </a:rPr>
              <a:t>Pokuru</a:t>
            </a:r>
            <a:r>
              <a:rPr lang="en-NZ" sz="1400" dirty="0">
                <a:sym typeface="Wingdings" panose="05000000000000000000" pitchFamily="2" charset="2"/>
              </a:rPr>
              <a:t> #2 (s5.6), and at interconnections with the Maui pipeline if they are Displaced Gas Nominations (s9). </a:t>
            </a:r>
            <a:r>
              <a:rPr lang="en-NZ" sz="1400" dirty="0" err="1" smtClean="0">
                <a:sym typeface="Wingdings" panose="05000000000000000000" pitchFamily="2" charset="2"/>
              </a:rPr>
              <a:t>Noms</a:t>
            </a:r>
            <a:r>
              <a:rPr lang="en-NZ" sz="1400" dirty="0" smtClean="0">
                <a:sym typeface="Wingdings" panose="05000000000000000000" pitchFamily="2" charset="2"/>
              </a:rPr>
              <a:t> </a:t>
            </a:r>
            <a:r>
              <a:rPr lang="en-NZ" sz="1400" dirty="0">
                <a:sym typeface="Wingdings" panose="05000000000000000000" pitchFamily="2" charset="2"/>
              </a:rPr>
              <a:t>may be required at large meter stations (&gt;1TJ/day) (s5.1), but generally are not.</a:t>
            </a:r>
          </a:p>
          <a:p>
            <a:pPr lvl="2"/>
            <a:endParaRPr lang="en-NZ" sz="140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6</a:t>
            </a:fld>
            <a:endParaRPr lang="en-NZ"/>
          </a:p>
        </p:txBody>
      </p:sp>
      <p:sp>
        <p:nvSpPr>
          <p:cNvPr id="5" name="Footer Placeholder 4"/>
          <p:cNvSpPr>
            <a:spLocks noGrp="1"/>
          </p:cNvSpPr>
          <p:nvPr>
            <p:ph type="ftr" sz="quarter" idx="11"/>
          </p:nvPr>
        </p:nvSpPr>
        <p:spPr/>
        <p:txBody>
          <a:bodyPr/>
          <a:lstStyle/>
          <a:p>
            <a:pPr>
              <a:defRPr/>
            </a:pPr>
            <a:r>
              <a:rPr lang="en-NZ" dirty="0" smtClean="0"/>
              <a:t>Gas Industry Co</a:t>
            </a:r>
            <a:endParaRPr lang="en-NZ" dirty="0"/>
          </a:p>
        </p:txBody>
      </p:sp>
    </p:spTree>
    <p:extLst>
      <p:ext uri="{BB962C8B-B14F-4D97-AF65-F5344CB8AC3E}">
        <p14:creationId xmlns:p14="http://schemas.microsoft.com/office/powerpoint/2010/main" val="379692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Example 1 - Standard </a:t>
            </a:r>
            <a:r>
              <a:rPr lang="en-NZ" dirty="0" smtClean="0"/>
              <a:t>services, </a:t>
            </a:r>
            <a:r>
              <a:rPr lang="en-NZ" dirty="0"/>
              <a:t>products and </a:t>
            </a:r>
            <a:r>
              <a:rPr lang="en-NZ" dirty="0" smtClean="0"/>
              <a:t>zones (continued)</a:t>
            </a:r>
            <a:r>
              <a:rPr lang="en-NZ" sz="3600" dirty="0">
                <a:solidFill>
                  <a:srgbClr val="009900"/>
                </a:solidFill>
                <a:sym typeface="Wingdings" panose="05000000000000000000" pitchFamily="2" charset="2"/>
              </a:rPr>
              <a:t/>
            </a:r>
            <a:br>
              <a:rPr lang="en-NZ" sz="3600" dirty="0">
                <a:solidFill>
                  <a:srgbClr val="009900"/>
                </a:solidFill>
                <a:sym typeface="Wingdings" panose="05000000000000000000" pitchFamily="2" charset="2"/>
              </a:rPr>
            </a:br>
            <a:endParaRPr lang="en-NZ" dirty="0"/>
          </a:p>
        </p:txBody>
      </p:sp>
      <p:sp>
        <p:nvSpPr>
          <p:cNvPr id="3" name="Content Placeholder 2"/>
          <p:cNvSpPr>
            <a:spLocks noGrp="1"/>
          </p:cNvSpPr>
          <p:nvPr>
            <p:ph idx="1"/>
          </p:nvPr>
        </p:nvSpPr>
        <p:spPr>
          <a:xfrm>
            <a:off x="628650" y="1619435"/>
            <a:ext cx="7886700" cy="4095565"/>
          </a:xfrm>
        </p:spPr>
        <p:txBody>
          <a:bodyPr/>
          <a:lstStyle/>
          <a:p>
            <a:r>
              <a:rPr lang="en-NZ" dirty="0" smtClean="0">
                <a:sym typeface="Wingdings" panose="05000000000000000000" pitchFamily="2" charset="2"/>
              </a:rPr>
              <a:t>Summary arrangements (continued)</a:t>
            </a:r>
            <a:endParaRPr lang="en-NZ" dirty="0">
              <a:sym typeface="Wingdings" panose="05000000000000000000" pitchFamily="2" charset="2"/>
            </a:endParaRPr>
          </a:p>
          <a:p>
            <a:pPr lvl="1"/>
            <a:r>
              <a:rPr lang="en-NZ" sz="1400" dirty="0" smtClean="0">
                <a:sym typeface="Wingdings" panose="05000000000000000000" pitchFamily="2" charset="2"/>
              </a:rPr>
              <a:t>GTAC</a:t>
            </a:r>
            <a:r>
              <a:rPr lang="en-NZ" sz="1400" dirty="0" smtClean="0">
                <a:solidFill>
                  <a:srgbClr val="00B050"/>
                </a:solidFill>
                <a:sym typeface="Wingdings" panose="05000000000000000000" pitchFamily="2" charset="2"/>
              </a:rPr>
              <a:t> </a:t>
            </a:r>
          </a:p>
          <a:p>
            <a:pPr lvl="2"/>
            <a:r>
              <a:rPr lang="en-NZ" sz="1400" dirty="0"/>
              <a:t>Basic Product: Daily Nominated Capacity </a:t>
            </a:r>
            <a:r>
              <a:rPr lang="en-NZ" sz="1400" dirty="0" smtClean="0"/>
              <a:t>(really Daily </a:t>
            </a:r>
            <a:r>
              <a:rPr lang="en-NZ" sz="1400" dirty="0"/>
              <a:t>Approved Nominations, as in the MPOC) at each relevant </a:t>
            </a:r>
            <a:r>
              <a:rPr lang="en-NZ" sz="1400" dirty="0" smtClean="0"/>
              <a:t>RP, DP zone, </a:t>
            </a:r>
            <a:r>
              <a:rPr lang="en-NZ" sz="1400" dirty="0"/>
              <a:t>Constrained </a:t>
            </a:r>
            <a:r>
              <a:rPr lang="en-NZ" sz="1400" dirty="0" smtClean="0"/>
              <a:t>DP and Dedicated DP</a:t>
            </a:r>
          </a:p>
          <a:p>
            <a:pPr lvl="2"/>
            <a:r>
              <a:rPr lang="en-NZ" sz="1400" dirty="0"/>
              <a:t>Other products: Priority Rights (PRs) at auction for Constrained </a:t>
            </a:r>
            <a:r>
              <a:rPr lang="en-NZ" sz="1400" dirty="0" smtClean="0"/>
              <a:t>DPs only</a:t>
            </a:r>
            <a:r>
              <a:rPr lang="en-NZ" sz="1400" dirty="0"/>
              <a:t>. Supplementary </a:t>
            </a:r>
            <a:r>
              <a:rPr lang="en-NZ" sz="1400" dirty="0" smtClean="0"/>
              <a:t>Agreements (SAs), </a:t>
            </a:r>
            <a:r>
              <a:rPr lang="en-NZ" sz="1400" dirty="0"/>
              <a:t>and Interruptible </a:t>
            </a:r>
            <a:r>
              <a:rPr lang="en-NZ" sz="1400" dirty="0" smtClean="0"/>
              <a:t>Agreements (IAs), </a:t>
            </a:r>
            <a:r>
              <a:rPr lang="en-NZ" sz="1400" dirty="0"/>
              <a:t>at TSP’s </a:t>
            </a:r>
            <a:r>
              <a:rPr lang="en-NZ" sz="1400" dirty="0" smtClean="0"/>
              <a:t>discretion</a:t>
            </a:r>
          </a:p>
          <a:p>
            <a:pPr lvl="2"/>
            <a:r>
              <a:rPr lang="en-NZ" sz="1400" dirty="0" err="1" smtClean="0"/>
              <a:t>Noms</a:t>
            </a:r>
            <a:r>
              <a:rPr lang="en-NZ" sz="1400" dirty="0" smtClean="0"/>
              <a:t> </a:t>
            </a:r>
            <a:r>
              <a:rPr lang="en-NZ" sz="1400" dirty="0"/>
              <a:t>are required at RPs (s4.1), delivery zones (s4.3), and Individual DPs (</a:t>
            </a:r>
            <a:r>
              <a:rPr lang="en-NZ" sz="1400" dirty="0" err="1"/>
              <a:t>ie</a:t>
            </a:r>
            <a:r>
              <a:rPr lang="en-NZ" sz="1400" dirty="0"/>
              <a:t> where there is an OBA (s4.5), Congestion (s4.6), or a single user (s4.4))</a:t>
            </a:r>
          </a:p>
          <a:p>
            <a:pPr lvl="2"/>
            <a:endParaRPr lang="en-NZ" sz="140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7</a:t>
            </a:fld>
            <a:endParaRPr lang="en-NZ"/>
          </a:p>
        </p:txBody>
      </p:sp>
      <p:sp>
        <p:nvSpPr>
          <p:cNvPr id="5" name="Footer Placeholder 4"/>
          <p:cNvSpPr>
            <a:spLocks noGrp="1"/>
          </p:cNvSpPr>
          <p:nvPr>
            <p:ph type="ftr" sz="quarter" idx="11"/>
          </p:nvPr>
        </p:nvSpPr>
        <p:spPr/>
        <p:txBody>
          <a:bodyPr/>
          <a:lstStyle/>
          <a:p>
            <a:pPr>
              <a:defRPr/>
            </a:pPr>
            <a:r>
              <a:rPr lang="en-NZ" dirty="0" smtClean="0"/>
              <a:t>Gas Industry Co</a:t>
            </a:r>
            <a:endParaRPr lang="en-NZ" dirty="0"/>
          </a:p>
        </p:txBody>
      </p:sp>
    </p:spTree>
    <p:extLst>
      <p:ext uri="{BB962C8B-B14F-4D97-AF65-F5344CB8AC3E}">
        <p14:creationId xmlns:p14="http://schemas.microsoft.com/office/powerpoint/2010/main" val="371339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767205" cy="1104636"/>
          </a:xfrm>
        </p:spPr>
        <p:txBody>
          <a:bodyPr/>
          <a:lstStyle/>
          <a:p>
            <a:r>
              <a:rPr lang="en-NZ" dirty="0"/>
              <a:t>Example 1 - Standard </a:t>
            </a:r>
            <a:r>
              <a:rPr lang="en-NZ" dirty="0" smtClean="0"/>
              <a:t>services, </a:t>
            </a:r>
            <a:r>
              <a:rPr lang="en-NZ" dirty="0"/>
              <a:t>products and </a:t>
            </a:r>
            <a:r>
              <a:rPr lang="en-NZ" dirty="0" smtClean="0"/>
              <a:t>zones (continued)</a:t>
            </a:r>
            <a:r>
              <a:rPr lang="en-NZ" sz="3600" dirty="0">
                <a:solidFill>
                  <a:srgbClr val="009900"/>
                </a:solidFill>
                <a:sym typeface="Wingdings" panose="05000000000000000000" pitchFamily="2" charset="2"/>
              </a:rPr>
              <a:t/>
            </a:r>
            <a:br>
              <a:rPr lang="en-NZ" sz="3600" dirty="0">
                <a:solidFill>
                  <a:srgbClr val="009900"/>
                </a:solidFill>
                <a:sym typeface="Wingdings" panose="05000000000000000000" pitchFamily="2" charset="2"/>
              </a:rPr>
            </a:br>
            <a:endParaRPr lang="en-NZ" dirty="0"/>
          </a:p>
        </p:txBody>
      </p:sp>
      <p:sp>
        <p:nvSpPr>
          <p:cNvPr id="3" name="Content Placeholder 2"/>
          <p:cNvSpPr>
            <a:spLocks noGrp="1"/>
          </p:cNvSpPr>
          <p:nvPr>
            <p:ph idx="1"/>
          </p:nvPr>
        </p:nvSpPr>
        <p:spPr>
          <a:xfrm>
            <a:off x="628650" y="1285660"/>
            <a:ext cx="7886700" cy="3861809"/>
          </a:xfrm>
        </p:spPr>
        <p:txBody>
          <a:bodyPr/>
          <a:lstStyle/>
          <a:p>
            <a:r>
              <a:rPr lang="en-NZ" dirty="0" smtClean="0">
                <a:sym typeface="Wingdings" panose="05000000000000000000" pitchFamily="2" charset="2"/>
              </a:rPr>
              <a:t>Efficiency </a:t>
            </a:r>
            <a:r>
              <a:rPr lang="en-NZ" dirty="0">
                <a:sym typeface="Wingdings" panose="05000000000000000000" pitchFamily="2" charset="2"/>
              </a:rPr>
              <a:t>– are the arrangements more pro-competitive?</a:t>
            </a:r>
          </a:p>
          <a:p>
            <a:pPr lvl="1"/>
            <a:r>
              <a:rPr lang="en-NZ" sz="1400" dirty="0">
                <a:sym typeface="Wingdings" panose="05000000000000000000" pitchFamily="2" charset="2"/>
              </a:rPr>
              <a:t>Is all unused capacity </a:t>
            </a:r>
            <a:r>
              <a:rPr lang="en-NZ" sz="1400" dirty="0" smtClean="0">
                <a:sym typeface="Wingdings" panose="05000000000000000000" pitchFamily="2" charset="2"/>
              </a:rPr>
              <a:t>available without discrimination? </a:t>
            </a:r>
            <a:r>
              <a:rPr lang="en-NZ" sz="1400" dirty="0">
                <a:solidFill>
                  <a:srgbClr val="00B050"/>
                </a:solidFill>
                <a:sym typeface="Wingdings" panose="05000000000000000000" pitchFamily="2" charset="2"/>
              </a:rPr>
              <a:t> </a:t>
            </a:r>
            <a:r>
              <a:rPr lang="en-NZ" sz="1400" dirty="0" smtClean="0">
                <a:solidFill>
                  <a:srgbClr val="00B050"/>
                </a:solidFill>
                <a:sym typeface="Wingdings 2" panose="05020102010507070707" pitchFamily="18" charset="2"/>
              </a:rPr>
              <a:t> </a:t>
            </a:r>
          </a:p>
          <a:p>
            <a:pPr lvl="2"/>
            <a:r>
              <a:rPr lang="en-NZ" sz="1400" dirty="0" smtClean="0">
                <a:sym typeface="Wingdings" panose="05000000000000000000" pitchFamily="2" charset="2"/>
              </a:rPr>
              <a:t>Each day, receipt </a:t>
            </a:r>
            <a:r>
              <a:rPr lang="en-NZ" sz="1400" dirty="0" err="1" smtClean="0">
                <a:sym typeface="Wingdings" panose="05000000000000000000" pitchFamily="2" charset="2"/>
              </a:rPr>
              <a:t>noms</a:t>
            </a:r>
            <a:r>
              <a:rPr lang="en-NZ" sz="1400" dirty="0" smtClean="0">
                <a:sym typeface="Wingdings" panose="05000000000000000000" pitchFamily="2" charset="2"/>
              </a:rPr>
              <a:t> will be approved/curtailed by Interconnected Party (IP), delivery </a:t>
            </a:r>
            <a:r>
              <a:rPr lang="en-NZ" sz="1400" dirty="0" err="1" smtClean="0">
                <a:sym typeface="Wingdings" panose="05000000000000000000" pitchFamily="2" charset="2"/>
              </a:rPr>
              <a:t>noms</a:t>
            </a:r>
            <a:r>
              <a:rPr lang="en-NZ" sz="1400" dirty="0" smtClean="0">
                <a:sym typeface="Wingdings" panose="05000000000000000000" pitchFamily="2" charset="2"/>
              </a:rPr>
              <a:t> will be approved/curtailed by TSP to the </a:t>
            </a:r>
            <a:r>
              <a:rPr lang="en-NZ" sz="1400" dirty="0">
                <a:sym typeface="Wingdings" panose="05000000000000000000" pitchFamily="2" charset="2"/>
              </a:rPr>
              <a:t>amount of Available Operational Capacity (</a:t>
            </a:r>
            <a:r>
              <a:rPr lang="en-NZ" sz="1400" dirty="0" smtClean="0">
                <a:sym typeface="Wingdings" panose="05000000000000000000" pitchFamily="2" charset="2"/>
              </a:rPr>
              <a:t>AOC)</a:t>
            </a:r>
            <a:endParaRPr lang="en-NZ" sz="1400" dirty="0">
              <a:sym typeface="Wingdings" panose="05000000000000000000" pitchFamily="2" charset="2"/>
            </a:endParaRPr>
          </a:p>
          <a:p>
            <a:pPr lvl="2"/>
            <a:r>
              <a:rPr lang="en-NZ" sz="1400" dirty="0" smtClean="0">
                <a:sym typeface="Wingdings" panose="05000000000000000000" pitchFamily="2" charset="2"/>
              </a:rPr>
              <a:t>If Congestion, TSP will allocate AOC: </a:t>
            </a:r>
            <a:r>
              <a:rPr lang="en-NZ" sz="1400" dirty="0" err="1" smtClean="0">
                <a:sym typeface="Wingdings" panose="05000000000000000000" pitchFamily="2" charset="2"/>
              </a:rPr>
              <a:t>noms</a:t>
            </a:r>
            <a:r>
              <a:rPr lang="en-NZ" sz="1400" dirty="0" smtClean="0">
                <a:sym typeface="Wingdings" panose="05000000000000000000" pitchFamily="2" charset="2"/>
              </a:rPr>
              <a:t> backed by PRs first, remainder pro-rata to </a:t>
            </a:r>
            <a:r>
              <a:rPr lang="en-NZ" sz="1400" dirty="0" err="1" smtClean="0">
                <a:sym typeface="Wingdings" panose="05000000000000000000" pitchFamily="2" charset="2"/>
              </a:rPr>
              <a:t>noms</a:t>
            </a:r>
            <a:r>
              <a:rPr lang="en-NZ" sz="1400" dirty="0" smtClean="0">
                <a:sym typeface="Wingdings" panose="05000000000000000000" pitchFamily="2" charset="2"/>
              </a:rPr>
              <a:t> (and Shippers warrant not to over-nominate)</a:t>
            </a:r>
          </a:p>
          <a:p>
            <a:pPr lvl="2"/>
            <a:r>
              <a:rPr lang="en-NZ" sz="1400" dirty="0" smtClean="0">
                <a:sym typeface="Wingdings" panose="05000000000000000000" pitchFamily="2" charset="2"/>
              </a:rPr>
              <a:t>Capacity </a:t>
            </a:r>
            <a:r>
              <a:rPr lang="en-NZ" sz="1400" dirty="0">
                <a:sym typeface="Wingdings" panose="05000000000000000000" pitchFamily="2" charset="2"/>
              </a:rPr>
              <a:t>cannot be hoarded for longer than a day, and published running mismatch positions would make systematic over-nomination </a:t>
            </a:r>
            <a:r>
              <a:rPr lang="en-NZ" sz="1400" dirty="0" smtClean="0">
                <a:sym typeface="Wingdings" panose="05000000000000000000" pitchFamily="2" charset="2"/>
              </a:rPr>
              <a:t>transparent</a:t>
            </a:r>
            <a:endParaRPr lang="en-NZ" sz="1400" dirty="0">
              <a:sym typeface="Wingdings" panose="05000000000000000000" pitchFamily="2" charset="2"/>
            </a:endParaRPr>
          </a:p>
          <a:p>
            <a:pPr marL="285739" lvl="1" indent="0">
              <a:buNone/>
            </a:pPr>
            <a:endParaRPr lang="en-NZ" sz="1400" dirty="0">
              <a:sym typeface="Wingdings" panose="05000000000000000000" pitchFamily="2" charset="2"/>
            </a:endParaRPr>
          </a:p>
          <a:p>
            <a:pPr lvl="1"/>
            <a:r>
              <a:rPr lang="en-NZ" sz="1400" dirty="0" smtClean="0">
                <a:sym typeface="Wingdings" panose="05000000000000000000" pitchFamily="2" charset="2"/>
              </a:rPr>
              <a:t>Are </a:t>
            </a:r>
            <a:r>
              <a:rPr lang="en-NZ" sz="1400" dirty="0">
                <a:sym typeface="Wingdings" panose="05000000000000000000" pitchFamily="2" charset="2"/>
              </a:rPr>
              <a:t>barriers to entry </a:t>
            </a:r>
            <a:r>
              <a:rPr lang="en-NZ" sz="1400" dirty="0" smtClean="0">
                <a:sym typeface="Wingdings" panose="05000000000000000000" pitchFamily="2" charset="2"/>
              </a:rPr>
              <a:t>lower? </a:t>
            </a:r>
            <a:r>
              <a:rPr lang="en-NZ" sz="1400" dirty="0">
                <a:solidFill>
                  <a:srgbClr val="00B050"/>
                </a:solidFill>
                <a:sym typeface="Wingdings" panose="05000000000000000000" pitchFamily="2" charset="2"/>
              </a:rPr>
              <a:t> </a:t>
            </a:r>
            <a:endParaRPr lang="en-NZ" sz="1400" dirty="0" smtClean="0">
              <a:solidFill>
                <a:srgbClr val="00B050"/>
              </a:solidFill>
              <a:sym typeface="Wingdings" panose="05000000000000000000" pitchFamily="2" charset="2"/>
            </a:endParaRPr>
          </a:p>
          <a:p>
            <a:pPr lvl="2"/>
            <a:r>
              <a:rPr lang="en-NZ" sz="1400" dirty="0" smtClean="0">
                <a:sym typeface="Wingdings" panose="05000000000000000000" pitchFamily="2" charset="2"/>
              </a:rPr>
              <a:t>New entrant can book capacity just for the day ahead, no need not buy annual capacity</a:t>
            </a:r>
            <a:r>
              <a:rPr lang="en-NZ" sz="1400" dirty="0" smtClean="0">
                <a:sym typeface="Wingdings 2" panose="05020102010507070707" pitchFamily="18" charset="2"/>
              </a:rPr>
              <a:t> </a:t>
            </a:r>
          </a:p>
          <a:p>
            <a:pPr marL="285739" lvl="1" indent="0">
              <a:buNone/>
            </a:pPr>
            <a:endParaRPr lang="en-NZ" sz="1400" dirty="0">
              <a:solidFill>
                <a:srgbClr val="009900"/>
              </a:solidFill>
              <a:sym typeface="Wingdings" panose="05000000000000000000" pitchFamily="2" charset="2"/>
            </a:endParaRPr>
          </a:p>
          <a:p>
            <a:pPr lvl="1"/>
            <a:r>
              <a:rPr lang="en-NZ" sz="1400" dirty="0" smtClean="0">
                <a:sym typeface="Wingdings" panose="05000000000000000000" pitchFamily="2" charset="2"/>
              </a:rPr>
              <a:t>Has </a:t>
            </a:r>
            <a:r>
              <a:rPr lang="en-NZ" sz="1400" dirty="0">
                <a:sym typeface="Wingdings" panose="05000000000000000000" pitchFamily="2" charset="2"/>
              </a:rPr>
              <a:t>information </a:t>
            </a:r>
            <a:r>
              <a:rPr lang="en-NZ" sz="1400" dirty="0" smtClean="0">
                <a:sym typeface="Wingdings" panose="05000000000000000000" pitchFamily="2" charset="2"/>
              </a:rPr>
              <a:t>transparency improved? </a:t>
            </a:r>
            <a:r>
              <a:rPr lang="en-NZ" sz="1400" dirty="0">
                <a:solidFill>
                  <a:srgbClr val="00B050"/>
                </a:solidFill>
                <a:sym typeface="Wingdings" panose="05000000000000000000" pitchFamily="2" charset="2"/>
              </a:rPr>
              <a:t> </a:t>
            </a:r>
            <a:r>
              <a:rPr lang="en-NZ" sz="1400" dirty="0" smtClean="0">
                <a:solidFill>
                  <a:srgbClr val="00B050"/>
                </a:solidFill>
                <a:sym typeface="Wingdings 2" panose="05020102010507070707" pitchFamily="18" charset="2"/>
              </a:rPr>
              <a:t> </a:t>
            </a:r>
          </a:p>
          <a:p>
            <a:pPr lvl="2"/>
            <a:r>
              <a:rPr lang="en-NZ" sz="1400" dirty="0" smtClean="0">
                <a:sym typeface="Wingdings 2" panose="05020102010507070707" pitchFamily="18" charset="2"/>
              </a:rPr>
              <a:t>All new SAs, IAs, and Interconnection Agreements (ICAs) will be published in full</a:t>
            </a:r>
          </a:p>
          <a:p>
            <a:pPr lvl="2"/>
            <a:r>
              <a:rPr lang="en-NZ" sz="1400" dirty="0" smtClean="0">
                <a:sym typeface="Wingdings 2" panose="05020102010507070707" pitchFamily="18" charset="2"/>
              </a:rPr>
              <a:t>Running mismatches will be published</a:t>
            </a:r>
            <a:endParaRPr lang="en-NZ" sz="1400" dirty="0">
              <a:sym typeface="Wingdings 2" panose="05020102010507070707" pitchFamily="18" charset="2"/>
            </a:endParaRPr>
          </a:p>
          <a:p>
            <a:pPr>
              <a:lnSpc>
                <a:spcPct val="100000"/>
              </a:lnSpc>
              <a:spcBef>
                <a:spcPts val="400"/>
              </a:spcBef>
              <a:spcAft>
                <a:spcPts val="0"/>
              </a:spcAft>
            </a:pPr>
            <a:endParaRPr lang="en-NZ" sz="1267" dirty="0" smtClean="0">
              <a:sym typeface="Wingdings" panose="05000000000000000000" pitchFamily="2" charset="2"/>
            </a:endParaRPr>
          </a:p>
          <a:p>
            <a:pPr marL="571477" lvl="2" indent="0">
              <a:lnSpc>
                <a:spcPct val="100000"/>
              </a:lnSpc>
              <a:spcBef>
                <a:spcPts val="400"/>
              </a:spcBef>
              <a:spcAft>
                <a:spcPts val="0"/>
              </a:spcAft>
              <a:buNone/>
            </a:pPr>
            <a:endParaRPr lang="en-NZ" sz="140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8</a:t>
            </a:fld>
            <a:endParaRPr lang="en-NZ"/>
          </a:p>
        </p:txBody>
      </p:sp>
      <p:sp>
        <p:nvSpPr>
          <p:cNvPr id="5" name="Footer Placeholder 4"/>
          <p:cNvSpPr>
            <a:spLocks noGrp="1"/>
          </p:cNvSpPr>
          <p:nvPr>
            <p:ph type="ftr" sz="quarter" idx="11"/>
          </p:nvPr>
        </p:nvSpPr>
        <p:spPr/>
        <p:txBody>
          <a:bodyPr/>
          <a:lstStyle/>
          <a:p>
            <a:pPr>
              <a:defRPr/>
            </a:pPr>
            <a:r>
              <a:rPr lang="en-NZ" dirty="0" smtClean="0"/>
              <a:t>Gas Industry Co</a:t>
            </a:r>
            <a:endParaRPr lang="en-NZ" dirty="0"/>
          </a:p>
        </p:txBody>
      </p:sp>
    </p:spTree>
    <p:extLst>
      <p:ext uri="{BB962C8B-B14F-4D97-AF65-F5344CB8AC3E}">
        <p14:creationId xmlns:p14="http://schemas.microsoft.com/office/powerpoint/2010/main" val="13489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8297636" cy="1104636"/>
          </a:xfrm>
        </p:spPr>
        <p:txBody>
          <a:bodyPr/>
          <a:lstStyle/>
          <a:p>
            <a:r>
              <a:rPr lang="en-NZ" dirty="0"/>
              <a:t>Example 1 - </a:t>
            </a:r>
            <a:r>
              <a:rPr lang="en-NZ" dirty="0" smtClean="0"/>
              <a:t>Standard services, </a:t>
            </a:r>
            <a:r>
              <a:rPr lang="en-NZ" dirty="0"/>
              <a:t>products and </a:t>
            </a:r>
            <a:r>
              <a:rPr lang="en-NZ" dirty="0" smtClean="0"/>
              <a:t>zones (continued)</a:t>
            </a:r>
            <a:r>
              <a:rPr lang="en-NZ" sz="3600" dirty="0">
                <a:solidFill>
                  <a:srgbClr val="009900"/>
                </a:solidFill>
                <a:sym typeface="Wingdings" panose="05000000000000000000" pitchFamily="2" charset="2"/>
              </a:rPr>
              <a:t/>
            </a:r>
            <a:br>
              <a:rPr lang="en-NZ" sz="3600" dirty="0">
                <a:solidFill>
                  <a:srgbClr val="009900"/>
                </a:solidFill>
                <a:sym typeface="Wingdings" panose="05000000000000000000" pitchFamily="2" charset="2"/>
              </a:rPr>
            </a:br>
            <a:endParaRPr lang="en-NZ" dirty="0"/>
          </a:p>
        </p:txBody>
      </p:sp>
      <p:sp>
        <p:nvSpPr>
          <p:cNvPr id="3" name="Content Placeholder 2"/>
          <p:cNvSpPr>
            <a:spLocks noGrp="1"/>
          </p:cNvSpPr>
          <p:nvPr>
            <p:ph idx="1"/>
          </p:nvPr>
        </p:nvSpPr>
        <p:spPr>
          <a:xfrm>
            <a:off x="628650" y="1285660"/>
            <a:ext cx="7886700" cy="3861809"/>
          </a:xfrm>
        </p:spPr>
        <p:txBody>
          <a:bodyPr/>
          <a:lstStyle/>
          <a:p>
            <a:pPr>
              <a:lnSpc>
                <a:spcPct val="100000"/>
              </a:lnSpc>
              <a:spcBef>
                <a:spcPts val="400"/>
              </a:spcBef>
            </a:pPr>
            <a:r>
              <a:rPr lang="en-NZ" dirty="0">
                <a:sym typeface="Wingdings" panose="05000000000000000000" pitchFamily="2" charset="2"/>
              </a:rPr>
              <a:t>Efficiency – do the arrangements better meet market participant needs?</a:t>
            </a:r>
          </a:p>
          <a:p>
            <a:pPr lvl="1">
              <a:lnSpc>
                <a:spcPct val="100000"/>
              </a:lnSpc>
              <a:spcBef>
                <a:spcPts val="400"/>
              </a:spcBef>
              <a:spcAft>
                <a:spcPts val="0"/>
              </a:spcAft>
            </a:pPr>
            <a:r>
              <a:rPr lang="en-NZ" sz="1400" dirty="0" smtClean="0">
                <a:sym typeface="Wingdings" panose="05000000000000000000" pitchFamily="2" charset="2"/>
              </a:rPr>
              <a:t>Can service be better tailored to a user’s daily demand profile? </a:t>
            </a:r>
            <a:r>
              <a:rPr lang="en-NZ" sz="1400" dirty="0" smtClean="0">
                <a:solidFill>
                  <a:srgbClr val="00B050"/>
                </a:solidFill>
                <a:sym typeface="Wingdings" panose="05000000000000000000" pitchFamily="2" charset="2"/>
              </a:rPr>
              <a:t></a:t>
            </a:r>
          </a:p>
          <a:p>
            <a:pPr lvl="2">
              <a:lnSpc>
                <a:spcPct val="100000"/>
              </a:lnSpc>
              <a:spcBef>
                <a:spcPts val="400"/>
              </a:spcBef>
              <a:spcAft>
                <a:spcPts val="0"/>
              </a:spcAft>
            </a:pPr>
            <a:r>
              <a:rPr lang="en-NZ" sz="1400" dirty="0" err="1" smtClean="0">
                <a:sym typeface="Wingdings" panose="05000000000000000000" pitchFamily="2" charset="2"/>
              </a:rPr>
              <a:t>Noms</a:t>
            </a:r>
            <a:r>
              <a:rPr lang="en-NZ" sz="1400" dirty="0" smtClean="0">
                <a:sym typeface="Wingdings" panose="05000000000000000000" pitchFamily="2" charset="2"/>
              </a:rPr>
              <a:t> can be modified at each cycle (as under MPOC), no need to transfer capacity around (as under VTC)</a:t>
            </a:r>
            <a:br>
              <a:rPr lang="en-NZ" sz="1400" dirty="0" smtClean="0">
                <a:sym typeface="Wingdings" panose="05000000000000000000" pitchFamily="2" charset="2"/>
              </a:rPr>
            </a:br>
            <a:endParaRPr lang="en-NZ" sz="1600" b="1" dirty="0" smtClean="0">
              <a:solidFill>
                <a:srgbClr val="009900"/>
              </a:solidFill>
              <a:sym typeface="Wingdings" panose="05000000000000000000" pitchFamily="2" charset="2"/>
            </a:endParaRPr>
          </a:p>
          <a:p>
            <a:pPr lvl="1">
              <a:lnSpc>
                <a:spcPct val="100000"/>
              </a:lnSpc>
              <a:spcBef>
                <a:spcPts val="400"/>
              </a:spcBef>
              <a:spcAft>
                <a:spcPts val="0"/>
              </a:spcAft>
            </a:pPr>
            <a:r>
              <a:rPr lang="en-NZ" sz="1400" dirty="0" smtClean="0">
                <a:sym typeface="Wingdings" panose="05000000000000000000" pitchFamily="2" charset="2"/>
              </a:rPr>
              <a:t>Is the service simpler when the probability of constraint is low? </a:t>
            </a:r>
            <a:r>
              <a:rPr lang="en-NZ" sz="1400" dirty="0">
                <a:solidFill>
                  <a:srgbClr val="FFC000"/>
                </a:solidFill>
                <a:sym typeface="Wingdings" panose="05000000000000000000" pitchFamily="2" charset="2"/>
              </a:rPr>
              <a:t> </a:t>
            </a:r>
            <a:r>
              <a:rPr lang="en-NZ" sz="1400" dirty="0">
                <a:sym typeface="Wingdings" panose="05000000000000000000" pitchFamily="2" charset="2"/>
              </a:rPr>
              <a:t>or</a:t>
            </a:r>
            <a:r>
              <a:rPr lang="en-NZ" sz="1400" dirty="0">
                <a:solidFill>
                  <a:srgbClr val="FFC000"/>
                </a:solidFill>
                <a:sym typeface="Wingdings" panose="05000000000000000000" pitchFamily="2" charset="2"/>
              </a:rPr>
              <a:t> </a:t>
            </a:r>
            <a:r>
              <a:rPr lang="en-NZ" sz="1400" dirty="0">
                <a:solidFill>
                  <a:srgbClr val="C00000"/>
                </a:solidFill>
                <a:sym typeface="Wingdings" panose="05000000000000000000" pitchFamily="2" charset="2"/>
              </a:rPr>
              <a:t> </a:t>
            </a:r>
            <a:r>
              <a:rPr lang="en-NZ" sz="1400" dirty="0" smtClean="0">
                <a:solidFill>
                  <a:srgbClr val="00B050"/>
                </a:solidFill>
                <a:sym typeface="Wingdings" panose="05000000000000000000" pitchFamily="2" charset="2"/>
              </a:rPr>
              <a:t> </a:t>
            </a:r>
            <a:r>
              <a:rPr lang="en-NZ" sz="1400" dirty="0" smtClean="0">
                <a:solidFill>
                  <a:srgbClr val="FFC000"/>
                </a:solidFill>
                <a:sym typeface="Wingdings 2" panose="05020102010507070707" pitchFamily="18" charset="2"/>
              </a:rPr>
              <a:t> </a:t>
            </a:r>
            <a:r>
              <a:rPr lang="en-NZ" sz="1400" dirty="0" smtClean="0">
                <a:solidFill>
                  <a:srgbClr val="009900"/>
                </a:solidFill>
                <a:sym typeface="Wingdings" panose="05000000000000000000" pitchFamily="2" charset="2"/>
              </a:rPr>
              <a:t> </a:t>
            </a:r>
          </a:p>
          <a:p>
            <a:pPr lvl="2">
              <a:lnSpc>
                <a:spcPct val="100000"/>
              </a:lnSpc>
              <a:spcBef>
                <a:spcPts val="400"/>
              </a:spcBef>
              <a:spcAft>
                <a:spcPts val="0"/>
              </a:spcAft>
            </a:pPr>
            <a:r>
              <a:rPr lang="en-NZ" sz="1400" dirty="0" smtClean="0">
                <a:sym typeface="Wingdings" panose="05000000000000000000" pitchFamily="2" charset="2"/>
              </a:rPr>
              <a:t>Only zonal </a:t>
            </a:r>
            <a:r>
              <a:rPr lang="en-NZ" sz="1400" dirty="0" err="1" smtClean="0">
                <a:sym typeface="Wingdings" panose="05000000000000000000" pitchFamily="2" charset="2"/>
              </a:rPr>
              <a:t>noms</a:t>
            </a:r>
            <a:r>
              <a:rPr lang="en-NZ" sz="1400" dirty="0" smtClean="0">
                <a:sym typeface="Wingdings" panose="05000000000000000000" pitchFamily="2" charset="2"/>
              </a:rPr>
              <a:t> required unless probability of constraint is high (congested DPs), or where there is an opportunity to match the demand of single large user (dedicated DPs). But this is more than is currently required under the VTC [?]</a:t>
            </a:r>
            <a:br>
              <a:rPr lang="en-NZ" sz="1400" dirty="0" smtClean="0">
                <a:sym typeface="Wingdings" panose="05000000000000000000" pitchFamily="2" charset="2"/>
              </a:rPr>
            </a:br>
            <a:endParaRPr lang="en-NZ" sz="1400" dirty="0" smtClean="0">
              <a:sym typeface="Wingdings" panose="05000000000000000000" pitchFamily="2" charset="2"/>
            </a:endParaRPr>
          </a:p>
          <a:p>
            <a:pPr lvl="1">
              <a:lnSpc>
                <a:spcPct val="100000"/>
              </a:lnSpc>
              <a:spcBef>
                <a:spcPts val="400"/>
              </a:spcBef>
              <a:spcAft>
                <a:spcPts val="0"/>
              </a:spcAft>
            </a:pPr>
            <a:r>
              <a:rPr lang="en-NZ" sz="1400" dirty="0" smtClean="0">
                <a:sym typeface="Wingdings" panose="05000000000000000000" pitchFamily="2" charset="2"/>
              </a:rPr>
              <a:t>Is highest value user better able to get priority to scarce capacity? See Congestion Management analysis</a:t>
            </a:r>
          </a:p>
        </p:txBody>
      </p:sp>
      <p:sp>
        <p:nvSpPr>
          <p:cNvPr id="4" name="Slide Number Placeholder 3"/>
          <p:cNvSpPr>
            <a:spLocks noGrp="1"/>
          </p:cNvSpPr>
          <p:nvPr>
            <p:ph type="sldNum" sz="quarter" idx="10"/>
          </p:nvPr>
        </p:nvSpPr>
        <p:spPr/>
        <p:txBody>
          <a:bodyPr/>
          <a:lstStyle/>
          <a:p>
            <a:pPr>
              <a:defRPr/>
            </a:pPr>
            <a:fld id="{9E6F3D6B-8C91-443B-9583-653D10C6345D}" type="slidenum">
              <a:rPr lang="en-NZ" smtClean="0"/>
              <a:pPr>
                <a:defRPr/>
              </a:pPr>
              <a:t>9</a:t>
            </a:fld>
            <a:endParaRPr lang="en-NZ"/>
          </a:p>
        </p:txBody>
      </p:sp>
      <p:sp>
        <p:nvSpPr>
          <p:cNvPr id="5" name="Footer Placeholder 4"/>
          <p:cNvSpPr>
            <a:spLocks noGrp="1"/>
          </p:cNvSpPr>
          <p:nvPr>
            <p:ph type="ftr" sz="quarter" idx="11"/>
          </p:nvPr>
        </p:nvSpPr>
        <p:spPr/>
        <p:txBody>
          <a:bodyPr/>
          <a:lstStyle/>
          <a:p>
            <a:pPr>
              <a:defRPr/>
            </a:pPr>
            <a:r>
              <a:rPr lang="en-NZ" dirty="0" smtClean="0"/>
              <a:t>Gas Industry Co</a:t>
            </a:r>
            <a:endParaRPr lang="en-NZ" dirty="0"/>
          </a:p>
        </p:txBody>
      </p:sp>
    </p:spTree>
    <p:extLst>
      <p:ext uri="{BB962C8B-B14F-4D97-AF65-F5344CB8AC3E}">
        <p14:creationId xmlns:p14="http://schemas.microsoft.com/office/powerpoint/2010/main" val="155191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 2 Larger Font for fewer word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New GIC.pot [Compatibility Mode]" id="{4ED63CF4-1A91-4C54-94B4-527D3B915F22}" vid="{13635EC2-A6E6-4B0C-ABB9-43D5A59E2CD0}"/>
    </a:ext>
  </a:extLst>
</a:theme>
</file>

<file path=ppt/theme/theme2.xml><?xml version="1.0" encoding="utf-8"?>
<a:theme xmlns:a="http://schemas.openxmlformats.org/drawingml/2006/main" name="# 3 For &quot;wordy&quo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New GIC.pot [Compatibility Mode]" id="{4ED63CF4-1A91-4C54-94B4-527D3B915F22}" vid="{C27FBD58-D045-49DD-BE2F-FE7F64BCD1CD}"/>
    </a:ext>
  </a:extLst>
</a:theme>
</file>

<file path=ppt/theme/theme3.xml><?xml version="1.0" encoding="utf-8"?>
<a:theme xmlns:a="http://schemas.openxmlformats.org/drawingml/2006/main" name="# 1 GIC Standard Slides">
  <a:themeElements>
    <a:clrScheme name="GIC Shades of the Sea">
      <a:dk1>
        <a:srgbClr val="111111"/>
      </a:dk1>
      <a:lt1>
        <a:srgbClr val="FFFFFF"/>
      </a:lt1>
      <a:dk2>
        <a:srgbClr val="1C1C1C"/>
      </a:dk2>
      <a:lt2>
        <a:srgbClr val="DCDCDC"/>
      </a:lt2>
      <a:accent1>
        <a:srgbClr val="589199"/>
      </a:accent1>
      <a:accent2>
        <a:srgbClr val="B0C4DE"/>
      </a:accent2>
      <a:accent3>
        <a:srgbClr val="FFFFFF"/>
      </a:accent3>
      <a:accent4>
        <a:srgbClr val="DCDCDC"/>
      </a:accent4>
      <a:accent5>
        <a:srgbClr val="5F9EA0"/>
      </a:accent5>
      <a:accent6>
        <a:srgbClr val="85B3B9"/>
      </a:accent6>
      <a:hlink>
        <a:srgbClr val="589199"/>
      </a:hlink>
      <a:folHlink>
        <a:srgbClr val="800080"/>
      </a:folHlink>
    </a:clrScheme>
    <a:fontScheme name="GIC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New GIC.pot [Compatibility Mode]" id="{4ED63CF4-1A91-4C54-94B4-527D3B915F22}" vid="{EF8CB733-F43C-4FF1-B30E-F72F32D245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New GIC</Template>
  <TotalTime>19334</TotalTime>
  <Words>3161</Words>
  <Application>Microsoft Office PowerPoint</Application>
  <PresentationFormat>On-screen Show (16:10)</PresentationFormat>
  <Paragraphs>328</Paragraphs>
  <Slides>32</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32</vt:i4>
      </vt:variant>
    </vt:vector>
  </HeadingPairs>
  <TitlesOfParts>
    <vt:vector size="42" baseType="lpstr">
      <vt:lpstr>Arial</vt:lpstr>
      <vt:lpstr>Calibri</vt:lpstr>
      <vt:lpstr>Calibri Light</vt:lpstr>
      <vt:lpstr>Courier New</vt:lpstr>
      <vt:lpstr>Tahoma</vt:lpstr>
      <vt:lpstr>Wingdings</vt:lpstr>
      <vt:lpstr>Wingdings 2</vt:lpstr>
      <vt:lpstr># 2 Larger Font for fewer words</vt:lpstr>
      <vt:lpstr># 3 For "wordy" slides</vt:lpstr>
      <vt:lpstr># 1 GIC Standard Slides</vt:lpstr>
      <vt:lpstr>some worked examples of gtac assessments, using the 3 November 2017 gtac</vt:lpstr>
      <vt:lpstr>Purpose</vt:lpstr>
      <vt:lpstr>GTAC assessment approach</vt:lpstr>
      <vt:lpstr>Step 1 - Bottom-up analysis of GTAC – some examples</vt:lpstr>
      <vt:lpstr>Gas Act and GPS objectives</vt:lpstr>
      <vt:lpstr>Example 1 - Standard services, products and zones </vt:lpstr>
      <vt:lpstr>Example 1 - Standard services, products and zones (continued) </vt:lpstr>
      <vt:lpstr>Example 1 - Standard services, products and zones (continued) </vt:lpstr>
      <vt:lpstr>Example 1 - Standard services, products and zones (continued) </vt:lpstr>
      <vt:lpstr>Example 1 - Standard services, products and zones (continued)</vt:lpstr>
      <vt:lpstr>Example 1 - Standard services, products and zones (continued)</vt:lpstr>
      <vt:lpstr>Example 2 - Congestion management</vt:lpstr>
      <vt:lpstr>Example 2 - Congestion management (continued)</vt:lpstr>
      <vt:lpstr>Example 2 - Congestion management (continued) </vt:lpstr>
      <vt:lpstr>Example 2 - Congestion management (continued) </vt:lpstr>
      <vt:lpstr>Example 2 - Congestion management (continued) </vt:lpstr>
      <vt:lpstr>Example 3 - Fees and charges (F&amp;C)</vt:lpstr>
      <vt:lpstr>Example 3 - Fees and charges (F&amp;C)</vt:lpstr>
      <vt:lpstr>Example 3 - Fees and charges (continued) </vt:lpstr>
      <vt:lpstr>Example 3 - Fees and charges (continued) </vt:lpstr>
      <vt:lpstr>Example 3 - Fees and charges (continued) </vt:lpstr>
      <vt:lpstr>Step 2 - Top-down analysis of GTAC – illustration</vt:lpstr>
      <vt:lpstr>Top-down approach</vt:lpstr>
      <vt:lpstr>Step 3 – Overall assessment of GTAC</vt:lpstr>
      <vt:lpstr>Overall assessment </vt:lpstr>
      <vt:lpstr>Supporting information</vt:lpstr>
      <vt:lpstr>Objectives: Efficiency</vt:lpstr>
      <vt:lpstr>Objectives: Efficiency (continued)</vt:lpstr>
      <vt:lpstr>Objectives: Reliability</vt:lpstr>
      <vt:lpstr>Objectives: Fairness</vt:lpstr>
      <vt:lpstr>Objectives: Safety</vt:lpstr>
      <vt:lpstr>Objectives: Environmental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Estelle Tolmay</dc:creator>
  <cp:lastModifiedBy>Ian Wilson</cp:lastModifiedBy>
  <cp:revision>636</cp:revision>
  <cp:lastPrinted>2017-11-07T00:48:34Z</cp:lastPrinted>
  <dcterms:created xsi:type="dcterms:W3CDTF">2015-10-27T02:00:48Z</dcterms:created>
  <dcterms:modified xsi:type="dcterms:W3CDTF">2017-11-08T02:43:43Z</dcterms:modified>
</cp:coreProperties>
</file>