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61" r:id="rId2"/>
    <p:sldId id="274" r:id="rId3"/>
    <p:sldId id="285" r:id="rId4"/>
    <p:sldId id="275" r:id="rId5"/>
    <p:sldId id="295" r:id="rId6"/>
    <p:sldId id="320" r:id="rId7"/>
    <p:sldId id="321" r:id="rId8"/>
    <p:sldId id="322" r:id="rId9"/>
    <p:sldId id="286" r:id="rId10"/>
    <p:sldId id="287" r:id="rId11"/>
    <p:sldId id="288" r:id="rId12"/>
    <p:sldId id="312" r:id="rId13"/>
    <p:sldId id="313" r:id="rId14"/>
    <p:sldId id="314" r:id="rId15"/>
    <p:sldId id="315" r:id="rId16"/>
    <p:sldId id="316" r:id="rId17"/>
    <p:sldId id="292" r:id="rId18"/>
    <p:sldId id="317" r:id="rId19"/>
    <p:sldId id="318" r:id="rId20"/>
    <p:sldId id="319" r:id="rId21"/>
    <p:sldId id="296" r:id="rId22"/>
    <p:sldId id="297" r:id="rId23"/>
    <p:sldId id="298" r:id="rId24"/>
    <p:sldId id="299" r:id="rId25"/>
    <p:sldId id="300" r:id="rId26"/>
    <p:sldId id="281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</p:sldIdLst>
  <p:sldSz cx="10693400" cy="756126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59" autoAdjust="0"/>
  </p:normalViewPr>
  <p:slideViewPr>
    <p:cSldViewPr snapToGrid="0">
      <p:cViewPr varScale="1">
        <p:scale>
          <a:sx n="96" d="100"/>
          <a:sy n="96" d="100"/>
        </p:scale>
        <p:origin x="14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5D3C3-0F2C-4DD2-B2DE-F5A109F872C1}" type="datetimeFigureOut">
              <a:rPr lang="en-NZ" smtClean="0"/>
              <a:t>22/11/2017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D9525-2088-4154-A2EA-341CB5998F3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99358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6"/>
            <a:ext cx="9089390" cy="16207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1" y="4284718"/>
            <a:ext cx="7485380" cy="1932323"/>
          </a:xfrm>
          <a:prstGeom prst="rect">
            <a:avLst/>
          </a:prstGeom>
        </p:spPr>
        <p:txBody>
          <a:bodyPr lIns="99569" tIns="49785" rIns="99569" bIns="4978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671" y="7008174"/>
            <a:ext cx="2495127" cy="402567"/>
          </a:xfrm>
          <a:prstGeom prst="rect">
            <a:avLst/>
          </a:prstGeom>
        </p:spPr>
        <p:txBody>
          <a:bodyPr lIns="99569" tIns="49785" rIns="99569" bIns="49785"/>
          <a:lstStyle/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3579" y="7008174"/>
            <a:ext cx="3386243" cy="402567"/>
          </a:xfrm>
          <a:prstGeom prst="rect">
            <a:avLst/>
          </a:prstGeom>
        </p:spPr>
        <p:txBody>
          <a:bodyPr lIns="99569" tIns="49785" rIns="99569" bIns="49785"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3604" y="7008174"/>
            <a:ext cx="2495127" cy="402567"/>
          </a:xfrm>
          <a:prstGeom prst="rect">
            <a:avLst/>
          </a:prstGeom>
        </p:spPr>
        <p:txBody>
          <a:bodyPr lIns="99569" tIns="49785" rIns="99569" bIns="49785"/>
          <a:lstStyle/>
          <a:p>
            <a:fld id="{6024287E-C819-4B81-ADE4-C836522F99EB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1219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5200" y="476302"/>
            <a:ext cx="7721820" cy="424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First Gas </a:t>
            </a:r>
            <a:r>
              <a:rPr lang="en-US" noProof="0" dirty="0" err="1"/>
              <a:t>Powerpoint</a:t>
            </a:r>
            <a:r>
              <a:rPr lang="en-US" noProof="0" dirty="0"/>
              <a:t> Title</a:t>
            </a:r>
            <a:endParaRPr lang="en-NZ" noProof="0" dirty="0"/>
          </a:p>
        </p:txBody>
      </p:sp>
    </p:spTree>
    <p:extLst>
      <p:ext uri="{BB962C8B-B14F-4D97-AF65-F5344CB8AC3E}">
        <p14:creationId xmlns:p14="http://schemas.microsoft.com/office/powerpoint/2010/main" val="290287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1043080" rtl="0" eaLnBrk="1" latinLnBrk="0" hangingPunct="1">
        <a:lnSpc>
          <a:spcPts val="3422"/>
        </a:lnSpc>
        <a:spcBef>
          <a:spcPct val="0"/>
        </a:spcBef>
        <a:buNone/>
        <a:defRPr sz="2900" b="1" kern="1200" baseline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-205330" algn="l" defTabSz="1043080" rtl="0" eaLnBrk="1" latinLnBrk="0" hangingPunct="1">
        <a:lnSpc>
          <a:spcPct val="100000"/>
        </a:lnSpc>
        <a:spcBef>
          <a:spcPts val="913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10662" indent="-205330" algn="l" defTabSz="1043080" rtl="0" eaLnBrk="1" latinLnBrk="0" hangingPunct="1">
        <a:lnSpc>
          <a:spcPct val="100000"/>
        </a:lnSpc>
        <a:spcBef>
          <a:spcPts val="913"/>
        </a:spcBef>
        <a:buFont typeface="Arial" pitchFamily="34" charset="0"/>
        <a:buChar char="-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15992" indent="-205330" algn="l" defTabSz="1043080" rtl="0" eaLnBrk="1" latinLnBrk="0" hangingPunct="1">
        <a:lnSpc>
          <a:spcPct val="100000"/>
        </a:lnSpc>
        <a:spcBef>
          <a:spcPts val="913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21323" indent="-205330" algn="l" defTabSz="1043080" rtl="0" eaLnBrk="1" latinLnBrk="0" hangingPunct="1">
        <a:lnSpc>
          <a:spcPct val="100000"/>
        </a:lnSpc>
        <a:spcBef>
          <a:spcPts val="913"/>
        </a:spcBef>
        <a:buFont typeface="Arial" pitchFamily="34" charset="0"/>
        <a:buChar char="-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26654" indent="-205330" algn="l" defTabSz="1043080" rtl="0" eaLnBrk="1" latinLnBrk="0" hangingPunct="1">
        <a:lnSpc>
          <a:spcPct val="100000"/>
        </a:lnSpc>
        <a:spcBef>
          <a:spcPts val="913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68470" indent="-260770" algn="l" defTabSz="104308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90011" indent="-260770" algn="l" defTabSz="104308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550" indent="-260770" algn="l" defTabSz="104308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3090" indent="-260770" algn="l" defTabSz="104308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40" algn="l" defTabSz="10430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80" algn="l" defTabSz="10430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620" algn="l" defTabSz="10430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60" algn="l" defTabSz="10430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700" algn="l" defTabSz="10430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240" algn="l" defTabSz="10430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780" algn="l" defTabSz="10430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320" algn="l" defTabSz="10430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0156" y="476300"/>
            <a:ext cx="7776864" cy="424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1043080">
              <a:lnSpc>
                <a:spcPts val="3422"/>
              </a:lnSpc>
              <a:spcBef>
                <a:spcPct val="0"/>
              </a:spcBef>
              <a:defRPr/>
            </a:pPr>
            <a:r>
              <a:rPr lang="en-NZ" sz="2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Worked Example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9243" y="1440000"/>
            <a:ext cx="903184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Situation 1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NZ" sz="2000" dirty="0"/>
              <a:t>Producer A (has an Operational Balancing Arrangement, OBA) supplies gas to Shipper A at </a:t>
            </a:r>
            <a:r>
              <a:rPr lang="en-NZ" sz="2000" dirty="0" err="1"/>
              <a:t>Kapuni</a:t>
            </a:r>
            <a:endParaRPr lang="en-NZ" sz="2000" dirty="0"/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NZ" sz="2000" dirty="0"/>
              <a:t>Shipper A sells that gas to Shipper B at Kupe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NZ" sz="2000" dirty="0"/>
              <a:t>Shipper B is then on-sells the gas to Shipper C at Kupe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NZ" sz="2000" dirty="0"/>
              <a:t>Shipper C delivers the gas to Direct Connect A (has an OBA) and also to end users on the Greater Auckland network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NZ" sz="2000" dirty="0"/>
              <a:t>Shipper A and Shipper B do not supply end-users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NZ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Situation 2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NZ" sz="2000" dirty="0"/>
              <a:t>Same supply, trading and demand as Situation 1 but…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NZ" sz="2000" dirty="0"/>
              <a:t>Producer A has a production issue and Shipper A is not going to be allocated as much gas as it originally thought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NZ" sz="2000" dirty="0"/>
              <a:t>Shipper A buys gas on emsTradepoint (from Party X) to meet its own customers demand and to meet its commitment to Shipper 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024287E-C819-4B81-ADE4-C836522F99EB}" type="slidenum">
              <a:rPr lang="en-NZ" sz="1400" smtClean="0"/>
              <a:pPr algn="r"/>
              <a:t>1</a:t>
            </a:fld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1265236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0156" y="476300"/>
            <a:ext cx="7776864" cy="424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1043080">
              <a:lnSpc>
                <a:spcPts val="3422"/>
              </a:lnSpc>
              <a:spcBef>
                <a:spcPct val="0"/>
              </a:spcBef>
              <a:defRPr/>
            </a:pPr>
            <a:r>
              <a:rPr lang="en-NZ" sz="2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Transmission Fees $$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200" y="1440000"/>
            <a:ext cx="9031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Transmission Fees occur at Delivery points/zones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Shipper A and Shipper B do not supply any end users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Direct Connect A can have overrun/underruns as it has an OBA, if it didn’t then Shipper C would be liable for any overrun/underruns at the point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97957" y="7008174"/>
            <a:ext cx="1660774" cy="402567"/>
          </a:xfrm>
        </p:spPr>
        <p:txBody>
          <a:bodyPr/>
          <a:lstStyle/>
          <a:p>
            <a:pPr algn="r"/>
            <a:fld id="{6024287E-C819-4B81-ADE4-C836522F99EB}" type="slidenum">
              <a:rPr lang="en-NZ" sz="1400" smtClean="0"/>
              <a:pPr algn="r"/>
              <a:t>10</a:t>
            </a:fld>
            <a:endParaRPr lang="en-NZ" sz="14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046B5BD-44C5-4D52-BAEA-6DBCE9CDA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131260"/>
              </p:ext>
            </p:extLst>
          </p:nvPr>
        </p:nvGraphicFramePr>
        <p:xfrm>
          <a:off x="813930" y="3362874"/>
          <a:ext cx="8670013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4235">
                  <a:extLst>
                    <a:ext uri="{9D8B030D-6E8A-4147-A177-3AD203B41FA5}">
                      <a16:colId xmlns:a16="http://schemas.microsoft.com/office/drawing/2014/main" val="17634260"/>
                    </a:ext>
                  </a:extLst>
                </a:gridCol>
                <a:gridCol w="2249822">
                  <a:extLst>
                    <a:ext uri="{9D8B030D-6E8A-4147-A177-3AD203B41FA5}">
                      <a16:colId xmlns:a16="http://schemas.microsoft.com/office/drawing/2014/main" val="573425596"/>
                    </a:ext>
                  </a:extLst>
                </a:gridCol>
                <a:gridCol w="1361660">
                  <a:extLst>
                    <a:ext uri="{9D8B030D-6E8A-4147-A177-3AD203B41FA5}">
                      <a16:colId xmlns:a16="http://schemas.microsoft.com/office/drawing/2014/main" val="1862471926"/>
                    </a:ext>
                  </a:extLst>
                </a:gridCol>
                <a:gridCol w="2564296">
                  <a:extLst>
                    <a:ext uri="{9D8B030D-6E8A-4147-A177-3AD203B41FA5}">
                      <a16:colId xmlns:a16="http://schemas.microsoft.com/office/drawing/2014/main" val="16766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NZ" dirty="0"/>
                        <a:t>Who?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Where?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DNC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Overrun/Underrun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655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Producer 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N/A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8666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Shipper 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N/A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8777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Shipper B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N/A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N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39857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NZ" dirty="0"/>
                        <a:t>Shipper C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Auckland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NZ" sz="2400" b="1" i="0" baseline="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NZ" sz="2400" b="1" i="0" baseline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NZ" sz="2000" b="1" i="0" baseline="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NZ" sz="2000" b="1" i="0" baseline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81597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Direct Connect 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NZ" sz="2000" b="1" i="0" baseline="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NZ" sz="2000" b="1" i="0" baseline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*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620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Direct Connect 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3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/>
                        <a:t>Direct Connect 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3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NZ" sz="2000" b="1" i="0" baseline="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NZ" sz="20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508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Party 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NZ" dirty="0"/>
                        <a:t>??????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N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N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87638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0793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0156" y="476300"/>
            <a:ext cx="7776864" cy="424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1043080">
              <a:lnSpc>
                <a:spcPts val="3422"/>
              </a:lnSpc>
              <a:spcBef>
                <a:spcPct val="0"/>
              </a:spcBef>
              <a:defRPr/>
            </a:pPr>
            <a:r>
              <a:rPr lang="en-NZ" sz="2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Balancing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200" y="1440000"/>
            <a:ext cx="90318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Each Shipper and OBA party can hold a balancing position i.e. Running Mismatch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Calculations on the next few slides show the Running Mismatch for each party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For the calculations it is assumed that: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NZ" sz="2000" dirty="0"/>
              <a:t>Producer A and Direct Connect A have OBAs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NZ" sz="2000" dirty="0"/>
              <a:t>Shipper A and Shipper B do not supply any end users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97957" y="7008174"/>
            <a:ext cx="1660774" cy="402567"/>
          </a:xfrm>
        </p:spPr>
        <p:txBody>
          <a:bodyPr/>
          <a:lstStyle/>
          <a:p>
            <a:pPr algn="r"/>
            <a:fld id="{6024287E-C819-4B81-ADE4-C836522F99EB}" type="slidenum">
              <a:rPr lang="en-NZ" sz="1400" smtClean="0"/>
              <a:pPr algn="r"/>
              <a:t>11</a:t>
            </a:fld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1885063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0156" y="476300"/>
            <a:ext cx="7776864" cy="424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1043080">
              <a:lnSpc>
                <a:spcPts val="3422"/>
              </a:lnSpc>
              <a:spcBef>
                <a:spcPct val="0"/>
              </a:spcBef>
              <a:defRPr/>
            </a:pPr>
            <a:r>
              <a:rPr lang="en-NZ" sz="2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Running Mismatch – Situation 1, Producer 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97957" y="7008174"/>
            <a:ext cx="1660774" cy="402567"/>
          </a:xfrm>
        </p:spPr>
        <p:txBody>
          <a:bodyPr/>
          <a:lstStyle/>
          <a:p>
            <a:pPr algn="r"/>
            <a:fld id="{6024287E-C819-4B81-ADE4-C836522F99EB}" type="slidenum">
              <a:rPr lang="en-NZ" sz="1400" smtClean="0"/>
              <a:pPr algn="r"/>
              <a:t>12</a:t>
            </a:fld>
            <a:endParaRPr lang="en-NZ" sz="14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FFDF18C-6EEC-4628-9926-A917C484FE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597581"/>
              </p:ext>
            </p:extLst>
          </p:nvPr>
        </p:nvGraphicFramePr>
        <p:xfrm>
          <a:off x="1341782" y="1620000"/>
          <a:ext cx="7841974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1471">
                  <a:extLst>
                    <a:ext uri="{9D8B030D-6E8A-4147-A177-3AD203B41FA5}">
                      <a16:colId xmlns:a16="http://schemas.microsoft.com/office/drawing/2014/main" val="3347498601"/>
                    </a:ext>
                  </a:extLst>
                </a:gridCol>
                <a:gridCol w="645062">
                  <a:extLst>
                    <a:ext uri="{9D8B030D-6E8A-4147-A177-3AD203B41FA5}">
                      <a16:colId xmlns:a16="http://schemas.microsoft.com/office/drawing/2014/main" val="3394040157"/>
                    </a:ext>
                  </a:extLst>
                </a:gridCol>
                <a:gridCol w="4565441">
                  <a:extLst>
                    <a:ext uri="{9D8B030D-6E8A-4147-A177-3AD203B41FA5}">
                      <a16:colId xmlns:a16="http://schemas.microsoft.com/office/drawing/2014/main" val="1091319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Producer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+/-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Item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0175039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r>
                        <a:rPr lang="en-NZ" dirty="0"/>
                        <a:t>Running Mismatch =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Opening Running Mismatch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78359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 err="1"/>
                        <a:t>Kapuni</a:t>
                      </a:r>
                      <a:r>
                        <a:rPr lang="en-NZ" dirty="0"/>
                        <a:t> gas flow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64004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Approved </a:t>
                      </a:r>
                      <a:r>
                        <a:rPr lang="en-NZ" dirty="0" err="1"/>
                        <a:t>Kapuni</a:t>
                      </a:r>
                      <a:r>
                        <a:rPr lang="en-NZ" dirty="0"/>
                        <a:t> Nominations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5713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r>
                        <a:rPr lang="en-NZ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en-NZ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Applied wash-ups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568507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3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r>
                        <a:rPr lang="en-NZ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en-NZ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Balancing gas allocated (if any)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7280784"/>
                  </a:ext>
                </a:extLst>
              </a:tr>
            </a:tbl>
          </a:graphicData>
        </a:graphic>
      </p:graphicFrame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41FC14F6-0C4D-4BE9-88E6-518B77E20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648" y="4892300"/>
            <a:ext cx="2904243" cy="190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34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0156" y="476300"/>
            <a:ext cx="7776864" cy="424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1043080">
              <a:lnSpc>
                <a:spcPts val="3422"/>
              </a:lnSpc>
              <a:spcBef>
                <a:spcPct val="0"/>
              </a:spcBef>
              <a:defRPr/>
            </a:pPr>
            <a:r>
              <a:rPr lang="en-NZ" sz="2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Running Mismatch – Situation 1, Shipper 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97957" y="7008174"/>
            <a:ext cx="1660774" cy="402567"/>
          </a:xfrm>
        </p:spPr>
        <p:txBody>
          <a:bodyPr/>
          <a:lstStyle/>
          <a:p>
            <a:pPr algn="r"/>
            <a:fld id="{6024287E-C819-4B81-ADE4-C836522F99EB}" type="slidenum">
              <a:rPr lang="en-NZ" sz="1400" smtClean="0"/>
              <a:pPr algn="r"/>
              <a:t>13</a:t>
            </a:fld>
            <a:endParaRPr lang="en-NZ" sz="14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FFDF18C-6EEC-4628-9926-A917C484FE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692652"/>
              </p:ext>
            </p:extLst>
          </p:nvPr>
        </p:nvGraphicFramePr>
        <p:xfrm>
          <a:off x="1341783" y="1620000"/>
          <a:ext cx="7841974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1471">
                  <a:extLst>
                    <a:ext uri="{9D8B030D-6E8A-4147-A177-3AD203B41FA5}">
                      <a16:colId xmlns:a16="http://schemas.microsoft.com/office/drawing/2014/main" val="3347498601"/>
                    </a:ext>
                  </a:extLst>
                </a:gridCol>
                <a:gridCol w="645062">
                  <a:extLst>
                    <a:ext uri="{9D8B030D-6E8A-4147-A177-3AD203B41FA5}">
                      <a16:colId xmlns:a16="http://schemas.microsoft.com/office/drawing/2014/main" val="3394040157"/>
                    </a:ext>
                  </a:extLst>
                </a:gridCol>
                <a:gridCol w="4565441">
                  <a:extLst>
                    <a:ext uri="{9D8B030D-6E8A-4147-A177-3AD203B41FA5}">
                      <a16:colId xmlns:a16="http://schemas.microsoft.com/office/drawing/2014/main" val="1091319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Shipper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+/-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Item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0175039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r>
                        <a:rPr lang="en-NZ" dirty="0"/>
                        <a:t>Running Mismatch =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43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2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+</a:t>
                      </a:r>
                      <a:endParaRPr kumimoji="0" lang="en-NZ" sz="2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Opening Running Mismatch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78359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3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2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Approved </a:t>
                      </a:r>
                      <a:r>
                        <a:rPr lang="en-NZ" dirty="0" err="1"/>
                        <a:t>Kapuni</a:t>
                      </a:r>
                      <a:r>
                        <a:rPr lang="en-NZ" dirty="0"/>
                        <a:t> Nominations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64004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Gas sold to Shipper 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5713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r>
                        <a:rPr lang="en-NZ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en-NZ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Applied wash-ups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568507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3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r>
                        <a:rPr lang="en-NZ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en-NZ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Balancing gas allocated (if any)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7280784"/>
                  </a:ext>
                </a:extLst>
              </a:tr>
            </a:tbl>
          </a:graphicData>
        </a:graphic>
      </p:graphicFrame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1CB02487-20F2-4A34-96B6-6BF97F429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819" y="5417400"/>
            <a:ext cx="2215902" cy="159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7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0156" y="476300"/>
            <a:ext cx="7776864" cy="424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1043080">
              <a:lnSpc>
                <a:spcPts val="3422"/>
              </a:lnSpc>
              <a:spcBef>
                <a:spcPct val="0"/>
              </a:spcBef>
              <a:defRPr/>
            </a:pPr>
            <a:r>
              <a:rPr lang="en-NZ" sz="2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Running Mismatch – Situation 1, Shipper 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97957" y="7008174"/>
            <a:ext cx="1660774" cy="402567"/>
          </a:xfrm>
        </p:spPr>
        <p:txBody>
          <a:bodyPr/>
          <a:lstStyle/>
          <a:p>
            <a:pPr algn="r"/>
            <a:fld id="{6024287E-C819-4B81-ADE4-C836522F99EB}" type="slidenum">
              <a:rPr lang="en-NZ" sz="1400" smtClean="0"/>
              <a:pPr algn="r"/>
              <a:t>14</a:t>
            </a:fld>
            <a:endParaRPr lang="en-NZ" sz="14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FFDF18C-6EEC-4628-9926-A917C484FE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307273"/>
              </p:ext>
            </p:extLst>
          </p:nvPr>
        </p:nvGraphicFramePr>
        <p:xfrm>
          <a:off x="1341783" y="1620000"/>
          <a:ext cx="7841974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1471">
                  <a:extLst>
                    <a:ext uri="{9D8B030D-6E8A-4147-A177-3AD203B41FA5}">
                      <a16:colId xmlns:a16="http://schemas.microsoft.com/office/drawing/2014/main" val="3347498601"/>
                    </a:ext>
                  </a:extLst>
                </a:gridCol>
                <a:gridCol w="645062">
                  <a:extLst>
                    <a:ext uri="{9D8B030D-6E8A-4147-A177-3AD203B41FA5}">
                      <a16:colId xmlns:a16="http://schemas.microsoft.com/office/drawing/2014/main" val="3394040157"/>
                    </a:ext>
                  </a:extLst>
                </a:gridCol>
                <a:gridCol w="4565441">
                  <a:extLst>
                    <a:ext uri="{9D8B030D-6E8A-4147-A177-3AD203B41FA5}">
                      <a16:colId xmlns:a16="http://schemas.microsoft.com/office/drawing/2014/main" val="1091319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Shipper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+/-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Item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0175039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r>
                        <a:rPr lang="en-NZ" dirty="0"/>
                        <a:t>Running Mismatch =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43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2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+</a:t>
                      </a:r>
                      <a:endParaRPr kumimoji="0" lang="en-NZ" sz="2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Opening Running Mismatch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78359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3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2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Gas purchased from Shipper 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64004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Gas sold to Shipper 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5713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r>
                        <a:rPr lang="en-NZ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en-NZ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Applied wash-ups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568507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3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r>
                        <a:rPr lang="en-NZ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en-NZ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Balancing gas allocated (if any)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7280784"/>
                  </a:ext>
                </a:extLst>
              </a:tr>
            </a:tbl>
          </a:graphicData>
        </a:graphic>
      </p:graphicFrame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072A7653-DF80-4B97-9461-513D54032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239" y="5202989"/>
            <a:ext cx="2403062" cy="180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38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0156" y="476300"/>
            <a:ext cx="7776864" cy="424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1043080">
              <a:lnSpc>
                <a:spcPts val="3422"/>
              </a:lnSpc>
              <a:spcBef>
                <a:spcPct val="0"/>
              </a:spcBef>
              <a:defRPr/>
            </a:pPr>
            <a:r>
              <a:rPr lang="en-NZ" sz="2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Running Mismatch – Situation 1, Shipper 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97957" y="7008174"/>
            <a:ext cx="1660774" cy="402567"/>
          </a:xfrm>
        </p:spPr>
        <p:txBody>
          <a:bodyPr/>
          <a:lstStyle/>
          <a:p>
            <a:pPr algn="r"/>
            <a:fld id="{6024287E-C819-4B81-ADE4-C836522F99EB}" type="slidenum">
              <a:rPr lang="en-NZ" sz="1400" smtClean="0"/>
              <a:pPr algn="r"/>
              <a:t>15</a:t>
            </a:fld>
            <a:endParaRPr lang="en-NZ" sz="14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FFDF18C-6EEC-4628-9926-A917C484FE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275108"/>
              </p:ext>
            </p:extLst>
          </p:nvPr>
        </p:nvGraphicFramePr>
        <p:xfrm>
          <a:off x="1341783" y="1620000"/>
          <a:ext cx="7841974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1471">
                  <a:extLst>
                    <a:ext uri="{9D8B030D-6E8A-4147-A177-3AD203B41FA5}">
                      <a16:colId xmlns:a16="http://schemas.microsoft.com/office/drawing/2014/main" val="3347498601"/>
                    </a:ext>
                  </a:extLst>
                </a:gridCol>
                <a:gridCol w="645062">
                  <a:extLst>
                    <a:ext uri="{9D8B030D-6E8A-4147-A177-3AD203B41FA5}">
                      <a16:colId xmlns:a16="http://schemas.microsoft.com/office/drawing/2014/main" val="3394040157"/>
                    </a:ext>
                  </a:extLst>
                </a:gridCol>
                <a:gridCol w="4565441">
                  <a:extLst>
                    <a:ext uri="{9D8B030D-6E8A-4147-A177-3AD203B41FA5}">
                      <a16:colId xmlns:a16="http://schemas.microsoft.com/office/drawing/2014/main" val="1091319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Shipper 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+/-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Item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0175039"/>
                  </a:ext>
                </a:extLst>
              </a:tr>
              <a:tr h="370840">
                <a:tc rowSpan="6">
                  <a:txBody>
                    <a:bodyPr/>
                    <a:lstStyle/>
                    <a:p>
                      <a:r>
                        <a:rPr lang="en-NZ" dirty="0"/>
                        <a:t>Running Mismatch =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43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2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+</a:t>
                      </a:r>
                      <a:endParaRPr kumimoji="0" lang="en-NZ" sz="2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Opening Running Mismatch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78359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3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2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Gas purchased from Shipper 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64004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3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2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  <a:endParaRPr kumimoji="0" lang="en-NZ" sz="2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DNC to Direct Connect 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5713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3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2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Gas allocated to Shipper A (Auckland)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292344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r>
                        <a:rPr lang="en-NZ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en-NZ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Applied wash-ups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568507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3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r>
                        <a:rPr lang="en-NZ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en-NZ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Balancing gas allocated (if any)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7280784"/>
                  </a:ext>
                </a:extLst>
              </a:tr>
            </a:tbl>
          </a:graphicData>
        </a:graphic>
      </p:graphicFrame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7FF4D229-3663-419F-939D-80C9B660E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052" y="5431009"/>
            <a:ext cx="3031435" cy="157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85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0156" y="476300"/>
            <a:ext cx="7776864" cy="424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1043080">
              <a:lnSpc>
                <a:spcPts val="3422"/>
              </a:lnSpc>
              <a:spcBef>
                <a:spcPct val="0"/>
              </a:spcBef>
              <a:defRPr/>
            </a:pPr>
            <a:r>
              <a:rPr lang="en-NZ" sz="2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Running Mismatch – Situation 1, Direct Connect 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97957" y="7008174"/>
            <a:ext cx="1660774" cy="402567"/>
          </a:xfrm>
        </p:spPr>
        <p:txBody>
          <a:bodyPr/>
          <a:lstStyle/>
          <a:p>
            <a:pPr algn="r"/>
            <a:fld id="{6024287E-C819-4B81-ADE4-C836522F99EB}" type="slidenum">
              <a:rPr lang="en-NZ" sz="1400" smtClean="0"/>
              <a:pPr algn="r"/>
              <a:t>16</a:t>
            </a:fld>
            <a:endParaRPr lang="en-NZ" sz="14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FFDF18C-6EEC-4628-9926-A917C484FE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782247"/>
              </p:ext>
            </p:extLst>
          </p:nvPr>
        </p:nvGraphicFramePr>
        <p:xfrm>
          <a:off x="1341783" y="1620000"/>
          <a:ext cx="7841974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1471">
                  <a:extLst>
                    <a:ext uri="{9D8B030D-6E8A-4147-A177-3AD203B41FA5}">
                      <a16:colId xmlns:a16="http://schemas.microsoft.com/office/drawing/2014/main" val="3347498601"/>
                    </a:ext>
                  </a:extLst>
                </a:gridCol>
                <a:gridCol w="645062">
                  <a:extLst>
                    <a:ext uri="{9D8B030D-6E8A-4147-A177-3AD203B41FA5}">
                      <a16:colId xmlns:a16="http://schemas.microsoft.com/office/drawing/2014/main" val="3394040157"/>
                    </a:ext>
                  </a:extLst>
                </a:gridCol>
                <a:gridCol w="4565441">
                  <a:extLst>
                    <a:ext uri="{9D8B030D-6E8A-4147-A177-3AD203B41FA5}">
                      <a16:colId xmlns:a16="http://schemas.microsoft.com/office/drawing/2014/main" val="1091319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Direct Connect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+/-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Item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0175039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r>
                        <a:rPr lang="en-NZ" dirty="0"/>
                        <a:t>Running Mismatch =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43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2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+</a:t>
                      </a:r>
                      <a:endParaRPr kumimoji="0" lang="en-NZ" sz="2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Opening Running Mismatch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78359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3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2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DNC to Direct Connect 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64004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3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2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  <a:endParaRPr kumimoji="0" lang="en-NZ" sz="2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Direct Connect A gas flow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5713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r>
                        <a:rPr lang="en-NZ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en-NZ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Applied wash-ups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568507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3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r>
                        <a:rPr lang="en-NZ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en-NZ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Balancing gas allocated (if any)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7280784"/>
                  </a:ext>
                </a:extLst>
              </a:tr>
            </a:tbl>
          </a:graphicData>
        </a:graphic>
      </p:graphicFrame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2A80FB48-EE36-4000-B9DC-AF2957C90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590" y="5140843"/>
            <a:ext cx="2872360" cy="186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52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0156" y="476300"/>
            <a:ext cx="7776864" cy="424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1043080">
              <a:lnSpc>
                <a:spcPts val="3422"/>
              </a:lnSpc>
              <a:spcBef>
                <a:spcPct val="0"/>
              </a:spcBef>
              <a:defRPr/>
            </a:pPr>
            <a:r>
              <a:rPr lang="en-NZ" sz="2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Balancing – Situation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200" y="1440000"/>
            <a:ext cx="903184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Only three parties are affected by Situation 2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NZ" sz="2000" dirty="0"/>
              <a:t>Producer A has dropped/curtailed supply at </a:t>
            </a:r>
            <a:r>
              <a:rPr lang="en-NZ" sz="2000" dirty="0" err="1"/>
              <a:t>Kapuni</a:t>
            </a:r>
            <a:endParaRPr lang="en-NZ" sz="2000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endParaRPr lang="en-NZ" sz="2000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NZ" sz="2000" dirty="0"/>
              <a:t>Shipper A has had to purchase gas from the gas market (Party X)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endParaRPr lang="en-NZ" sz="2000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NZ" sz="2000" dirty="0"/>
              <a:t>Party X has sold gas on the gas market (to Shipper A)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NZ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97957" y="7008174"/>
            <a:ext cx="1660774" cy="402567"/>
          </a:xfrm>
        </p:spPr>
        <p:txBody>
          <a:bodyPr/>
          <a:lstStyle/>
          <a:p>
            <a:pPr algn="r"/>
            <a:fld id="{6024287E-C819-4B81-ADE4-C836522F99EB}" type="slidenum">
              <a:rPr lang="en-NZ" sz="1400" smtClean="0"/>
              <a:pPr algn="r"/>
              <a:t>17</a:t>
            </a:fld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3659386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0156" y="476300"/>
            <a:ext cx="7776864" cy="424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1043080">
              <a:lnSpc>
                <a:spcPts val="3422"/>
              </a:lnSpc>
              <a:spcBef>
                <a:spcPct val="0"/>
              </a:spcBef>
              <a:defRPr/>
            </a:pPr>
            <a:r>
              <a:rPr lang="en-NZ" sz="2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Running Mismatch – Situation 2, Producer 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97957" y="7008174"/>
            <a:ext cx="1660774" cy="402567"/>
          </a:xfrm>
        </p:spPr>
        <p:txBody>
          <a:bodyPr/>
          <a:lstStyle/>
          <a:p>
            <a:pPr algn="r"/>
            <a:fld id="{6024287E-C819-4B81-ADE4-C836522F99EB}" type="slidenum">
              <a:rPr lang="en-NZ" sz="1400" smtClean="0"/>
              <a:pPr algn="r"/>
              <a:t>18</a:t>
            </a:fld>
            <a:endParaRPr lang="en-NZ" sz="14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FFDF18C-6EEC-4628-9926-A917C484FE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781917"/>
              </p:ext>
            </p:extLst>
          </p:nvPr>
        </p:nvGraphicFramePr>
        <p:xfrm>
          <a:off x="1341783" y="1620000"/>
          <a:ext cx="7841974" cy="278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1471">
                  <a:extLst>
                    <a:ext uri="{9D8B030D-6E8A-4147-A177-3AD203B41FA5}">
                      <a16:colId xmlns:a16="http://schemas.microsoft.com/office/drawing/2014/main" val="3347498601"/>
                    </a:ext>
                  </a:extLst>
                </a:gridCol>
                <a:gridCol w="645062">
                  <a:extLst>
                    <a:ext uri="{9D8B030D-6E8A-4147-A177-3AD203B41FA5}">
                      <a16:colId xmlns:a16="http://schemas.microsoft.com/office/drawing/2014/main" val="3394040157"/>
                    </a:ext>
                  </a:extLst>
                </a:gridCol>
                <a:gridCol w="4565441">
                  <a:extLst>
                    <a:ext uri="{9D8B030D-6E8A-4147-A177-3AD203B41FA5}">
                      <a16:colId xmlns:a16="http://schemas.microsoft.com/office/drawing/2014/main" val="1091319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Producer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+/-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Item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0175039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r>
                        <a:rPr lang="en-NZ" dirty="0"/>
                        <a:t>Running Mismatch =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Opening Running Mismatch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78359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 err="1"/>
                        <a:t>Kapuni</a:t>
                      </a:r>
                      <a:r>
                        <a:rPr lang="en-NZ" dirty="0"/>
                        <a:t> gas flow </a:t>
                      </a:r>
                      <a:r>
                        <a:rPr lang="en-NZ" b="1" dirty="0">
                          <a:solidFill>
                            <a:srgbClr val="FF0000"/>
                          </a:solidFill>
                        </a:rPr>
                        <a:t>(reduced)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64004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Approved </a:t>
                      </a:r>
                      <a:r>
                        <a:rPr lang="en-NZ" dirty="0" err="1"/>
                        <a:t>Kapuni</a:t>
                      </a:r>
                      <a:r>
                        <a:rPr lang="en-NZ" dirty="0"/>
                        <a:t> Nominations </a:t>
                      </a:r>
                      <a:r>
                        <a:rPr lang="en-NZ" b="1" dirty="0">
                          <a:solidFill>
                            <a:srgbClr val="FF0000"/>
                          </a:solidFill>
                        </a:rPr>
                        <a:t>(reduced)</a:t>
                      </a:r>
                      <a:endParaRPr lang="en-N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5713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r>
                        <a:rPr lang="en-NZ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en-NZ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Applied wash-ups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568507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3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r>
                        <a:rPr lang="en-NZ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en-NZ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Balancing gas allocated (if any)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7280784"/>
                  </a:ext>
                </a:extLst>
              </a:tr>
            </a:tbl>
          </a:graphicData>
        </a:graphic>
      </p:graphicFrame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5091D87F-B48C-4507-8F61-AEED2C3E1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648" y="5100366"/>
            <a:ext cx="2904243" cy="190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34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0156" y="476300"/>
            <a:ext cx="7776864" cy="424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1043080">
              <a:lnSpc>
                <a:spcPts val="3422"/>
              </a:lnSpc>
              <a:spcBef>
                <a:spcPct val="0"/>
              </a:spcBef>
              <a:defRPr/>
            </a:pPr>
            <a:r>
              <a:rPr lang="en-NZ" sz="2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Running Mismatch – Situation 2, Shipper 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97957" y="7008174"/>
            <a:ext cx="1660774" cy="402567"/>
          </a:xfrm>
        </p:spPr>
        <p:txBody>
          <a:bodyPr/>
          <a:lstStyle/>
          <a:p>
            <a:pPr algn="r"/>
            <a:fld id="{6024287E-C819-4B81-ADE4-C836522F99EB}" type="slidenum">
              <a:rPr lang="en-NZ" sz="1400" smtClean="0"/>
              <a:pPr algn="r"/>
              <a:t>19</a:t>
            </a:fld>
            <a:endParaRPr lang="en-NZ" sz="14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FFDF18C-6EEC-4628-9926-A917C484FE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229983"/>
              </p:ext>
            </p:extLst>
          </p:nvPr>
        </p:nvGraphicFramePr>
        <p:xfrm>
          <a:off x="1341783" y="1620000"/>
          <a:ext cx="7841974" cy="352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1471">
                  <a:extLst>
                    <a:ext uri="{9D8B030D-6E8A-4147-A177-3AD203B41FA5}">
                      <a16:colId xmlns:a16="http://schemas.microsoft.com/office/drawing/2014/main" val="3347498601"/>
                    </a:ext>
                  </a:extLst>
                </a:gridCol>
                <a:gridCol w="645062">
                  <a:extLst>
                    <a:ext uri="{9D8B030D-6E8A-4147-A177-3AD203B41FA5}">
                      <a16:colId xmlns:a16="http://schemas.microsoft.com/office/drawing/2014/main" val="3394040157"/>
                    </a:ext>
                  </a:extLst>
                </a:gridCol>
                <a:gridCol w="4565441">
                  <a:extLst>
                    <a:ext uri="{9D8B030D-6E8A-4147-A177-3AD203B41FA5}">
                      <a16:colId xmlns:a16="http://schemas.microsoft.com/office/drawing/2014/main" val="1091319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Shipper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+/-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Item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0175039"/>
                  </a:ext>
                </a:extLst>
              </a:tr>
              <a:tr h="370840">
                <a:tc rowSpan="6">
                  <a:txBody>
                    <a:bodyPr/>
                    <a:lstStyle/>
                    <a:p>
                      <a:r>
                        <a:rPr lang="en-NZ" dirty="0"/>
                        <a:t>Running Mismatch =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43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2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+</a:t>
                      </a:r>
                      <a:endParaRPr kumimoji="0" lang="en-NZ" sz="2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Opening Running Mismatch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78359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3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2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Approved </a:t>
                      </a:r>
                      <a:r>
                        <a:rPr lang="en-NZ" dirty="0" err="1"/>
                        <a:t>Kapuni</a:t>
                      </a:r>
                      <a:r>
                        <a:rPr lang="en-NZ" dirty="0"/>
                        <a:t> Nominations </a:t>
                      </a:r>
                      <a:r>
                        <a:rPr lang="en-NZ" b="1" dirty="0">
                          <a:solidFill>
                            <a:srgbClr val="FF0000"/>
                          </a:solidFill>
                        </a:rPr>
                        <a:t>(reduced)</a:t>
                      </a:r>
                      <a:endParaRPr lang="en-N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64004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Gas sold to Shipper 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5713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3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2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rgbClr val="FF0000"/>
                          </a:solidFill>
                        </a:rPr>
                        <a:t>Gas purchased on gas market (Shipper X)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878855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r>
                        <a:rPr lang="en-NZ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en-NZ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Applied wash-ups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568507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3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r>
                        <a:rPr lang="en-NZ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en-NZ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Balancing gas allocated (if any)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7280784"/>
                  </a:ext>
                </a:extLst>
              </a:tr>
            </a:tbl>
          </a:graphicData>
        </a:graphic>
      </p:graphicFrame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4BE2D953-B2B8-40D6-A448-47503B5F5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819" y="5417400"/>
            <a:ext cx="2215902" cy="159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30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0156" y="476300"/>
            <a:ext cx="7776864" cy="424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1043080">
              <a:lnSpc>
                <a:spcPts val="3422"/>
              </a:lnSpc>
              <a:spcBef>
                <a:spcPct val="0"/>
              </a:spcBef>
              <a:defRPr/>
            </a:pPr>
            <a:r>
              <a:rPr lang="en-NZ" sz="2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Situation 1 – In Pictures!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024287E-C819-4B81-ADE4-C836522F99EB}" type="slidenum">
              <a:rPr lang="en-NZ" sz="1400" smtClean="0"/>
              <a:pPr algn="r"/>
              <a:t>2</a:t>
            </a:fld>
            <a:endParaRPr lang="en-NZ" sz="1400" dirty="0"/>
          </a:p>
        </p:txBody>
      </p:sp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810D37F8-114C-4CF2-8FF0-2989E41E3D7C}"/>
              </a:ext>
            </a:extLst>
          </p:cNvPr>
          <p:cNvSpPr/>
          <p:nvPr/>
        </p:nvSpPr>
        <p:spPr>
          <a:xfrm>
            <a:off x="608420" y="3505623"/>
            <a:ext cx="1361660" cy="49695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Producer A</a:t>
            </a: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E8D1063D-C552-4756-99F0-81C8198CB7B4}"/>
              </a:ext>
            </a:extLst>
          </p:cNvPr>
          <p:cNvSpPr/>
          <p:nvPr/>
        </p:nvSpPr>
        <p:spPr>
          <a:xfrm>
            <a:off x="2834033" y="3505623"/>
            <a:ext cx="1361660" cy="49695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Shipper A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FC86A53F-AFB1-4E53-9102-0193121B0F8E}"/>
              </a:ext>
            </a:extLst>
          </p:cNvPr>
          <p:cNvSpPr/>
          <p:nvPr/>
        </p:nvSpPr>
        <p:spPr>
          <a:xfrm>
            <a:off x="5059646" y="3505623"/>
            <a:ext cx="1361660" cy="49695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Shipper B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3561FEB3-95A2-4EFE-AA07-A0F7A78426BF}"/>
              </a:ext>
            </a:extLst>
          </p:cNvPr>
          <p:cNvSpPr/>
          <p:nvPr/>
        </p:nvSpPr>
        <p:spPr>
          <a:xfrm>
            <a:off x="7291449" y="3526761"/>
            <a:ext cx="1361660" cy="49695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Shipper C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4F20A66-FFEF-4169-85CD-341F2533F793}"/>
              </a:ext>
            </a:extLst>
          </p:cNvPr>
          <p:cNvCxnSpPr>
            <a:stCxn id="3" idx="3"/>
            <a:endCxn id="6" idx="1"/>
          </p:cNvCxnSpPr>
          <p:nvPr/>
        </p:nvCxnSpPr>
        <p:spPr>
          <a:xfrm>
            <a:off x="1970080" y="3754101"/>
            <a:ext cx="863953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11476480-8828-4EE4-B8A2-C18D7488E31C}"/>
              </a:ext>
            </a:extLst>
          </p:cNvPr>
          <p:cNvSpPr/>
          <p:nvPr/>
        </p:nvSpPr>
        <p:spPr>
          <a:xfrm>
            <a:off x="5771512" y="5389529"/>
            <a:ext cx="1513747" cy="66592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Auckland</a:t>
            </a:r>
          </a:p>
        </p:txBody>
      </p:sp>
      <p:sp>
        <p:nvSpPr>
          <p:cNvPr id="16" name="Flowchart: Terminator 15">
            <a:extLst>
              <a:ext uri="{FF2B5EF4-FFF2-40B4-BE49-F238E27FC236}">
                <a16:creationId xmlns:a16="http://schemas.microsoft.com/office/drawing/2014/main" id="{6002EC61-B12C-40EA-AA62-049C76C890A8}"/>
              </a:ext>
            </a:extLst>
          </p:cNvPr>
          <p:cNvSpPr/>
          <p:nvPr/>
        </p:nvSpPr>
        <p:spPr>
          <a:xfrm>
            <a:off x="8644984" y="5389529"/>
            <a:ext cx="1513747" cy="66592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Direct Connect A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802FA32-F0C7-4D6F-864C-874E3F623359}"/>
              </a:ext>
            </a:extLst>
          </p:cNvPr>
          <p:cNvCxnSpPr/>
          <p:nvPr/>
        </p:nvCxnSpPr>
        <p:spPr>
          <a:xfrm>
            <a:off x="4195693" y="3761147"/>
            <a:ext cx="863953" cy="704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68BBC7A-1EFA-41F7-9FBA-383713371B47}"/>
              </a:ext>
            </a:extLst>
          </p:cNvPr>
          <p:cNvCxnSpPr/>
          <p:nvPr/>
        </p:nvCxnSpPr>
        <p:spPr>
          <a:xfrm>
            <a:off x="6421306" y="3768193"/>
            <a:ext cx="863953" cy="704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7922C7C-BC2B-4258-9505-95DEF03F6D17}"/>
              </a:ext>
            </a:extLst>
          </p:cNvPr>
          <p:cNvCxnSpPr>
            <a:cxnSpLocks/>
            <a:stCxn id="8" idx="2"/>
            <a:endCxn id="15" idx="0"/>
          </p:cNvCxnSpPr>
          <p:nvPr/>
        </p:nvCxnSpPr>
        <p:spPr>
          <a:xfrm flipH="1">
            <a:off x="6528386" y="4023717"/>
            <a:ext cx="1443893" cy="136581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0108996-2BA6-42BA-A061-022F929724DF}"/>
              </a:ext>
            </a:extLst>
          </p:cNvPr>
          <p:cNvCxnSpPr>
            <a:cxnSpLocks/>
            <a:stCxn id="8" idx="2"/>
            <a:endCxn id="16" idx="0"/>
          </p:cNvCxnSpPr>
          <p:nvPr/>
        </p:nvCxnSpPr>
        <p:spPr>
          <a:xfrm>
            <a:off x="7972279" y="4023717"/>
            <a:ext cx="1429579" cy="136581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73B51787-DEA0-424D-BDB1-569C18A98C5E}"/>
              </a:ext>
            </a:extLst>
          </p:cNvPr>
          <p:cNvSpPr/>
          <p:nvPr/>
        </p:nvSpPr>
        <p:spPr>
          <a:xfrm>
            <a:off x="291647" y="2856686"/>
            <a:ext cx="4178123" cy="180892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901C3ED-0F07-4EFB-89FC-51FF967D71F6}"/>
              </a:ext>
            </a:extLst>
          </p:cNvPr>
          <p:cNvSpPr/>
          <p:nvPr/>
        </p:nvSpPr>
        <p:spPr>
          <a:xfrm>
            <a:off x="2629060" y="2849640"/>
            <a:ext cx="6263623" cy="180892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B8A75B5-A237-44A1-B49C-68FB952AF462}"/>
              </a:ext>
            </a:extLst>
          </p:cNvPr>
          <p:cNvSpPr txBox="1"/>
          <p:nvPr/>
        </p:nvSpPr>
        <p:spPr>
          <a:xfrm>
            <a:off x="608420" y="1664417"/>
            <a:ext cx="272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Trade/transfer at </a:t>
            </a:r>
            <a:r>
              <a:rPr lang="en-NZ" dirty="0" err="1"/>
              <a:t>Kapuni</a:t>
            </a:r>
            <a:endParaRPr lang="en-NZ" dirty="0"/>
          </a:p>
        </p:txBody>
      </p:sp>
      <p:sp>
        <p:nvSpPr>
          <p:cNvPr id="37" name="Arrow: Up 36">
            <a:extLst>
              <a:ext uri="{FF2B5EF4-FFF2-40B4-BE49-F238E27FC236}">
                <a16:creationId xmlns:a16="http://schemas.microsoft.com/office/drawing/2014/main" id="{FC94E72E-4082-4F07-9891-9E5925026C12}"/>
              </a:ext>
            </a:extLst>
          </p:cNvPr>
          <p:cNvSpPr/>
          <p:nvPr/>
        </p:nvSpPr>
        <p:spPr>
          <a:xfrm rot="10800000">
            <a:off x="5515110" y="2084957"/>
            <a:ext cx="450727" cy="646044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3E21625-FE1F-4F28-B836-AB27661E5431}"/>
              </a:ext>
            </a:extLst>
          </p:cNvPr>
          <p:cNvSpPr txBox="1"/>
          <p:nvPr/>
        </p:nvSpPr>
        <p:spPr>
          <a:xfrm>
            <a:off x="3884492" y="1664417"/>
            <a:ext cx="3711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Trade/transfer within Receipt Zone</a:t>
            </a:r>
          </a:p>
        </p:txBody>
      </p:sp>
      <p:sp>
        <p:nvSpPr>
          <p:cNvPr id="39" name="Arrow: Up 38">
            <a:extLst>
              <a:ext uri="{FF2B5EF4-FFF2-40B4-BE49-F238E27FC236}">
                <a16:creationId xmlns:a16="http://schemas.microsoft.com/office/drawing/2014/main" id="{C43116DC-7BE0-45D5-BDD5-B5F9939EBBD9}"/>
              </a:ext>
            </a:extLst>
          </p:cNvPr>
          <p:cNvSpPr/>
          <p:nvPr/>
        </p:nvSpPr>
        <p:spPr>
          <a:xfrm rot="10800000">
            <a:off x="2155344" y="2084957"/>
            <a:ext cx="450727" cy="646044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71752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0156" y="476300"/>
            <a:ext cx="7776864" cy="424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1043080">
              <a:lnSpc>
                <a:spcPts val="3422"/>
              </a:lnSpc>
              <a:spcBef>
                <a:spcPct val="0"/>
              </a:spcBef>
              <a:defRPr/>
            </a:pPr>
            <a:r>
              <a:rPr lang="en-NZ" sz="2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Running Mismatch – Situation 2, Party 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97957" y="7008174"/>
            <a:ext cx="1660774" cy="402567"/>
          </a:xfrm>
        </p:spPr>
        <p:txBody>
          <a:bodyPr/>
          <a:lstStyle/>
          <a:p>
            <a:pPr algn="r"/>
            <a:fld id="{6024287E-C819-4B81-ADE4-C836522F99EB}" type="slidenum">
              <a:rPr lang="en-NZ" sz="1400" smtClean="0"/>
              <a:pPr algn="r"/>
              <a:t>20</a:t>
            </a:fld>
            <a:endParaRPr lang="en-NZ" sz="14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FFDF18C-6EEC-4628-9926-A917C484FE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109706"/>
              </p:ext>
            </p:extLst>
          </p:nvPr>
        </p:nvGraphicFramePr>
        <p:xfrm>
          <a:off x="1341783" y="1620000"/>
          <a:ext cx="7841974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1471">
                  <a:extLst>
                    <a:ext uri="{9D8B030D-6E8A-4147-A177-3AD203B41FA5}">
                      <a16:colId xmlns:a16="http://schemas.microsoft.com/office/drawing/2014/main" val="3347498601"/>
                    </a:ext>
                  </a:extLst>
                </a:gridCol>
                <a:gridCol w="645062">
                  <a:extLst>
                    <a:ext uri="{9D8B030D-6E8A-4147-A177-3AD203B41FA5}">
                      <a16:colId xmlns:a16="http://schemas.microsoft.com/office/drawing/2014/main" val="3394040157"/>
                    </a:ext>
                  </a:extLst>
                </a:gridCol>
                <a:gridCol w="4565441">
                  <a:extLst>
                    <a:ext uri="{9D8B030D-6E8A-4147-A177-3AD203B41FA5}">
                      <a16:colId xmlns:a16="http://schemas.microsoft.com/office/drawing/2014/main" val="1091319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Party 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+/-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Item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0175039"/>
                  </a:ext>
                </a:extLst>
              </a:tr>
              <a:tr h="370840">
                <a:tc rowSpan="6">
                  <a:txBody>
                    <a:bodyPr/>
                    <a:lstStyle/>
                    <a:p>
                      <a:r>
                        <a:rPr lang="en-NZ" dirty="0"/>
                        <a:t>Running Mismatch =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043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2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+</a:t>
                      </a:r>
                      <a:endParaRPr kumimoji="0" lang="en-NZ" sz="2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Opening Running Mismatch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78359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3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NZ" sz="2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Unknown Receipts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640042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Unknown Deliveries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5713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b="1" dirty="0">
                          <a:solidFill>
                            <a:srgbClr val="FF0000"/>
                          </a:solidFill>
                        </a:rPr>
                        <a:t>Gas sold on gas market</a:t>
                      </a:r>
                    </a:p>
                    <a:p>
                      <a:r>
                        <a:rPr lang="en-NZ" b="1" dirty="0">
                          <a:solidFill>
                            <a:srgbClr val="FF0000"/>
                          </a:solidFill>
                        </a:rPr>
                        <a:t>(Shipper 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878855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r>
                        <a:rPr lang="en-NZ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en-NZ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Applied wash-ups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568507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43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r>
                        <a:rPr lang="en-NZ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en-NZ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Balancing gas allocated (if any)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7280784"/>
                  </a:ext>
                </a:extLst>
              </a:tr>
            </a:tbl>
          </a:graphicData>
        </a:graphic>
      </p:graphicFrame>
      <p:pic>
        <p:nvPicPr>
          <p:cNvPr id="8" name="Picture 7" descr="Screen Clipping">
            <a:extLst>
              <a:ext uri="{FF2B5EF4-FFF2-40B4-BE49-F238E27FC236}">
                <a16:creationId xmlns:a16="http://schemas.microsoft.com/office/drawing/2014/main" id="{E5A3E5E9-0F22-4360-8FAB-39BB5A8989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508" y="5486596"/>
            <a:ext cx="1638523" cy="163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66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0156" y="476300"/>
            <a:ext cx="7776864" cy="424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1043080">
              <a:lnSpc>
                <a:spcPts val="3422"/>
              </a:lnSpc>
              <a:spcBef>
                <a:spcPct val="0"/>
              </a:spcBef>
              <a:defRPr/>
            </a:pPr>
            <a:r>
              <a:rPr lang="en-NZ" sz="2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Information Needs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200" y="1440000"/>
            <a:ext cx="903184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The tables below show the various information requirements that will be needed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NZ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97957" y="7008174"/>
            <a:ext cx="1660774" cy="402567"/>
          </a:xfrm>
        </p:spPr>
        <p:txBody>
          <a:bodyPr/>
          <a:lstStyle/>
          <a:p>
            <a:pPr algn="r"/>
            <a:fld id="{6024287E-C819-4B81-ADE4-C836522F99EB}" type="slidenum">
              <a:rPr lang="en-NZ" sz="1400" smtClean="0"/>
              <a:pPr algn="r"/>
              <a:t>21</a:t>
            </a:fld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1364044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0156" y="476300"/>
            <a:ext cx="7776864" cy="424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1043080">
              <a:lnSpc>
                <a:spcPts val="3422"/>
              </a:lnSpc>
              <a:spcBef>
                <a:spcPct val="0"/>
              </a:spcBef>
              <a:defRPr/>
            </a:pPr>
            <a:r>
              <a:rPr lang="en-NZ" sz="2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Information Needs </a:t>
            </a:r>
            <a:r>
              <a:rPr lang="en-NZ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NZ" sz="2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Nominations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97957" y="7008174"/>
            <a:ext cx="1660774" cy="402567"/>
          </a:xfrm>
        </p:spPr>
        <p:txBody>
          <a:bodyPr/>
          <a:lstStyle/>
          <a:p>
            <a:pPr algn="r"/>
            <a:fld id="{6024287E-C819-4B81-ADE4-C836522F99EB}" type="slidenum">
              <a:rPr lang="en-NZ" sz="1400" smtClean="0"/>
              <a:pPr algn="r"/>
              <a:t>22</a:t>
            </a:fld>
            <a:endParaRPr lang="en-NZ" sz="14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940BF67-EB0E-48CB-B497-F98717DE8E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193818"/>
              </p:ext>
            </p:extLst>
          </p:nvPr>
        </p:nvGraphicFramePr>
        <p:xfrm>
          <a:off x="450156" y="1620000"/>
          <a:ext cx="9708575" cy="288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122">
                  <a:extLst>
                    <a:ext uri="{9D8B030D-6E8A-4147-A177-3AD203B41FA5}">
                      <a16:colId xmlns:a16="http://schemas.microsoft.com/office/drawing/2014/main" val="2194334364"/>
                    </a:ext>
                  </a:extLst>
                </a:gridCol>
                <a:gridCol w="1170089">
                  <a:extLst>
                    <a:ext uri="{9D8B030D-6E8A-4147-A177-3AD203B41FA5}">
                      <a16:colId xmlns:a16="http://schemas.microsoft.com/office/drawing/2014/main" val="2731543716"/>
                    </a:ext>
                  </a:extLst>
                </a:gridCol>
                <a:gridCol w="1706491">
                  <a:extLst>
                    <a:ext uri="{9D8B030D-6E8A-4147-A177-3AD203B41FA5}">
                      <a16:colId xmlns:a16="http://schemas.microsoft.com/office/drawing/2014/main" val="3703950359"/>
                    </a:ext>
                  </a:extLst>
                </a:gridCol>
                <a:gridCol w="2494102">
                  <a:extLst>
                    <a:ext uri="{9D8B030D-6E8A-4147-A177-3AD203B41FA5}">
                      <a16:colId xmlns:a16="http://schemas.microsoft.com/office/drawing/2014/main" val="1424162642"/>
                    </a:ext>
                  </a:extLst>
                </a:gridCol>
                <a:gridCol w="271364">
                  <a:extLst>
                    <a:ext uri="{9D8B030D-6E8A-4147-A177-3AD203B41FA5}">
                      <a16:colId xmlns:a16="http://schemas.microsoft.com/office/drawing/2014/main" val="1326070158"/>
                    </a:ext>
                  </a:extLst>
                </a:gridCol>
                <a:gridCol w="2439407">
                  <a:extLst>
                    <a:ext uri="{9D8B030D-6E8A-4147-A177-3AD203B41FA5}">
                      <a16:colId xmlns:a16="http://schemas.microsoft.com/office/drawing/2014/main" val="2520125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When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Action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NZ" dirty="0"/>
                        <a:t>From </a:t>
                      </a:r>
                      <a:r>
                        <a:rPr lang="en-NZ" dirty="0">
                          <a:sym typeface="Wingdings" panose="05000000000000000000" pitchFamily="2" charset="2"/>
                        </a:rPr>
                        <a:t> To</a:t>
                      </a:r>
                      <a:endParaRPr lang="en-N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109385"/>
                  </a:ext>
                </a:extLst>
              </a:tr>
              <a:tr h="370840">
                <a:tc rowSpan="6">
                  <a:txBody>
                    <a:bodyPr/>
                    <a:lstStyle/>
                    <a:p>
                      <a:r>
                        <a:rPr lang="en-NZ" dirty="0"/>
                        <a:t>As required</a:t>
                      </a: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r>
                        <a:rPr lang="en-NZ" dirty="0"/>
                        <a:t>OATIS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en-NZ" dirty="0"/>
                        <a:t>Enter</a:t>
                      </a:r>
                    </a:p>
                    <a:p>
                      <a:r>
                        <a:rPr lang="en-NZ" dirty="0"/>
                        <a:t>Nomination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Shipper 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>
                          <a:sym typeface="Wingdings" panose="05000000000000000000" pitchFamily="2" charset="2"/>
                        </a:rPr>
                        <a:t></a:t>
                      </a:r>
                      <a:endParaRPr lang="en-N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Producer A*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788088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Shipper C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>
                          <a:sym typeface="Wingdings" panose="05000000000000000000" pitchFamily="2" charset="2"/>
                        </a:rPr>
                        <a:t></a:t>
                      </a:r>
                      <a:endParaRPr lang="en-NZ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Direct Connect A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904242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Shipper C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>
                          <a:sym typeface="Wingdings" panose="05000000000000000000" pitchFamily="2" charset="2"/>
                        </a:rPr>
                        <a:t></a:t>
                      </a:r>
                      <a:endParaRPr lang="en-NZ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First Gas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77807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NZ" dirty="0"/>
                        <a:t>Approve</a:t>
                      </a:r>
                    </a:p>
                    <a:p>
                      <a:r>
                        <a:rPr lang="en-NZ" dirty="0"/>
                        <a:t>Nomination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Producer 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>
                          <a:sym typeface="Wingdings" panose="05000000000000000000" pitchFamily="2" charset="2"/>
                        </a:rPr>
                        <a:t></a:t>
                      </a:r>
                      <a:endParaRPr lang="en-N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Shipper 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9688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Direct Connect 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>
                          <a:sym typeface="Wingdings" panose="05000000000000000000" pitchFamily="2" charset="2"/>
                        </a:rPr>
                        <a:t></a:t>
                      </a:r>
                      <a:endParaRPr lang="en-N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Shipper C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27977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First Gas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>
                          <a:sym typeface="Wingdings" panose="05000000000000000000" pitchFamily="2" charset="2"/>
                        </a:rPr>
                        <a:t></a:t>
                      </a:r>
                      <a:endParaRPr lang="en-N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>
                          <a:sym typeface="Wingdings" panose="05000000000000000000" pitchFamily="2" charset="2"/>
                        </a:rPr>
                        <a:t>Shipper C</a:t>
                      </a:r>
                      <a:endParaRPr lang="en-N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25787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385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0156" y="476300"/>
            <a:ext cx="7776864" cy="424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1043080">
              <a:lnSpc>
                <a:spcPts val="3422"/>
              </a:lnSpc>
              <a:spcBef>
                <a:spcPct val="0"/>
              </a:spcBef>
              <a:defRPr/>
            </a:pPr>
            <a:r>
              <a:rPr lang="en-NZ" sz="2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Information Needs – Trades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97957" y="7008174"/>
            <a:ext cx="1660774" cy="402567"/>
          </a:xfrm>
        </p:spPr>
        <p:txBody>
          <a:bodyPr/>
          <a:lstStyle/>
          <a:p>
            <a:pPr algn="r"/>
            <a:fld id="{6024287E-C819-4B81-ADE4-C836522F99EB}" type="slidenum">
              <a:rPr lang="en-NZ" sz="1400" smtClean="0"/>
              <a:pPr algn="r"/>
              <a:t>23</a:t>
            </a:fld>
            <a:endParaRPr lang="en-NZ" sz="14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940BF67-EB0E-48CB-B497-F98717DE8E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409271"/>
              </p:ext>
            </p:extLst>
          </p:nvPr>
        </p:nvGraphicFramePr>
        <p:xfrm>
          <a:off x="450156" y="1620000"/>
          <a:ext cx="9708575" cy="196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122">
                  <a:extLst>
                    <a:ext uri="{9D8B030D-6E8A-4147-A177-3AD203B41FA5}">
                      <a16:colId xmlns:a16="http://schemas.microsoft.com/office/drawing/2014/main" val="2194334364"/>
                    </a:ext>
                  </a:extLst>
                </a:gridCol>
                <a:gridCol w="1170089">
                  <a:extLst>
                    <a:ext uri="{9D8B030D-6E8A-4147-A177-3AD203B41FA5}">
                      <a16:colId xmlns:a16="http://schemas.microsoft.com/office/drawing/2014/main" val="2731543716"/>
                    </a:ext>
                  </a:extLst>
                </a:gridCol>
                <a:gridCol w="1706491">
                  <a:extLst>
                    <a:ext uri="{9D8B030D-6E8A-4147-A177-3AD203B41FA5}">
                      <a16:colId xmlns:a16="http://schemas.microsoft.com/office/drawing/2014/main" val="3703950359"/>
                    </a:ext>
                  </a:extLst>
                </a:gridCol>
                <a:gridCol w="2494102">
                  <a:extLst>
                    <a:ext uri="{9D8B030D-6E8A-4147-A177-3AD203B41FA5}">
                      <a16:colId xmlns:a16="http://schemas.microsoft.com/office/drawing/2014/main" val="1424162642"/>
                    </a:ext>
                  </a:extLst>
                </a:gridCol>
                <a:gridCol w="271364">
                  <a:extLst>
                    <a:ext uri="{9D8B030D-6E8A-4147-A177-3AD203B41FA5}">
                      <a16:colId xmlns:a16="http://schemas.microsoft.com/office/drawing/2014/main" val="1326070158"/>
                    </a:ext>
                  </a:extLst>
                </a:gridCol>
                <a:gridCol w="2439407">
                  <a:extLst>
                    <a:ext uri="{9D8B030D-6E8A-4147-A177-3AD203B41FA5}">
                      <a16:colId xmlns:a16="http://schemas.microsoft.com/office/drawing/2014/main" val="2520125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When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Action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NZ" dirty="0"/>
                        <a:t>From </a:t>
                      </a:r>
                      <a:r>
                        <a:rPr lang="en-NZ" dirty="0">
                          <a:sym typeface="Wingdings" panose="05000000000000000000" pitchFamily="2" charset="2"/>
                        </a:rPr>
                        <a:t> To</a:t>
                      </a:r>
                      <a:endParaRPr lang="en-N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109385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NZ" dirty="0"/>
                        <a:t>Before end of day gas changes hands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NZ" dirty="0"/>
                        <a:t>OATIS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NZ" dirty="0"/>
                        <a:t>Bilateral Trade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Shipper 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>
                          <a:sym typeface="Wingdings" panose="05000000000000000000" pitchFamily="2" charset="2"/>
                        </a:rPr>
                        <a:t></a:t>
                      </a:r>
                      <a:endParaRPr lang="en-N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Shipper B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788088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Shipper B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>
                          <a:sym typeface="Wingdings" panose="05000000000000000000" pitchFamily="2" charset="2"/>
                        </a:rPr>
                        <a:t></a:t>
                      </a:r>
                      <a:endParaRPr lang="en-NZ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Shipper C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904242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OATIS Upload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Gas Market trade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Party X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>
                          <a:sym typeface="Wingdings" panose="05000000000000000000" pitchFamily="2" charset="2"/>
                        </a:rPr>
                        <a:t></a:t>
                      </a:r>
                      <a:endParaRPr lang="en-NZ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Shipper A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57780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461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0156" y="476300"/>
            <a:ext cx="7776864" cy="424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1043080">
              <a:lnSpc>
                <a:spcPts val="3422"/>
              </a:lnSpc>
              <a:spcBef>
                <a:spcPct val="0"/>
              </a:spcBef>
              <a:defRPr/>
            </a:pPr>
            <a:r>
              <a:rPr lang="en-NZ" sz="2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Information Needs – Allocations &amp; Transfers (GTAs)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97957" y="7008174"/>
            <a:ext cx="1660774" cy="402567"/>
          </a:xfrm>
        </p:spPr>
        <p:txBody>
          <a:bodyPr/>
          <a:lstStyle/>
          <a:p>
            <a:pPr algn="r"/>
            <a:fld id="{6024287E-C819-4B81-ADE4-C836522F99EB}" type="slidenum">
              <a:rPr lang="en-NZ" sz="1400" smtClean="0"/>
              <a:pPr algn="r"/>
              <a:t>24</a:t>
            </a:fld>
            <a:endParaRPr lang="en-NZ" sz="14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940BF67-EB0E-48CB-B497-F98717DE8E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694008"/>
              </p:ext>
            </p:extLst>
          </p:nvPr>
        </p:nvGraphicFramePr>
        <p:xfrm>
          <a:off x="450156" y="1620000"/>
          <a:ext cx="9708575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122">
                  <a:extLst>
                    <a:ext uri="{9D8B030D-6E8A-4147-A177-3AD203B41FA5}">
                      <a16:colId xmlns:a16="http://schemas.microsoft.com/office/drawing/2014/main" val="2194334364"/>
                    </a:ext>
                  </a:extLst>
                </a:gridCol>
                <a:gridCol w="1170089">
                  <a:extLst>
                    <a:ext uri="{9D8B030D-6E8A-4147-A177-3AD203B41FA5}">
                      <a16:colId xmlns:a16="http://schemas.microsoft.com/office/drawing/2014/main" val="2731543716"/>
                    </a:ext>
                  </a:extLst>
                </a:gridCol>
                <a:gridCol w="1583050">
                  <a:extLst>
                    <a:ext uri="{9D8B030D-6E8A-4147-A177-3AD203B41FA5}">
                      <a16:colId xmlns:a16="http://schemas.microsoft.com/office/drawing/2014/main" val="3703950359"/>
                    </a:ext>
                  </a:extLst>
                </a:gridCol>
                <a:gridCol w="2617543">
                  <a:extLst>
                    <a:ext uri="{9D8B030D-6E8A-4147-A177-3AD203B41FA5}">
                      <a16:colId xmlns:a16="http://schemas.microsoft.com/office/drawing/2014/main" val="1424162642"/>
                    </a:ext>
                  </a:extLst>
                </a:gridCol>
                <a:gridCol w="271364">
                  <a:extLst>
                    <a:ext uri="{9D8B030D-6E8A-4147-A177-3AD203B41FA5}">
                      <a16:colId xmlns:a16="http://schemas.microsoft.com/office/drawing/2014/main" val="1326070158"/>
                    </a:ext>
                  </a:extLst>
                </a:gridCol>
                <a:gridCol w="2439407">
                  <a:extLst>
                    <a:ext uri="{9D8B030D-6E8A-4147-A177-3AD203B41FA5}">
                      <a16:colId xmlns:a16="http://schemas.microsoft.com/office/drawing/2014/main" val="2520125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When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Action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NZ" dirty="0"/>
                        <a:t>From </a:t>
                      </a:r>
                      <a:r>
                        <a:rPr lang="en-NZ" dirty="0">
                          <a:sym typeface="Wingdings" panose="05000000000000000000" pitchFamily="2" charset="2"/>
                        </a:rPr>
                        <a:t> To</a:t>
                      </a:r>
                      <a:endParaRPr lang="en-N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10938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NZ" dirty="0"/>
                        <a:t>Final Intra Day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r>
                        <a:rPr lang="en-NZ" dirty="0"/>
                        <a:t>OATIS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r>
                        <a:rPr lang="en-NZ" dirty="0"/>
                        <a:t>OBA Allocation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Producer A*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>
                          <a:sym typeface="Wingdings" panose="05000000000000000000" pitchFamily="2" charset="2"/>
                        </a:rPr>
                        <a:t></a:t>
                      </a:r>
                      <a:endParaRPr lang="en-N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Shipper 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788088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Direct Connect A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>
                          <a:sym typeface="Wingdings" panose="05000000000000000000" pitchFamily="2" charset="2"/>
                        </a:rPr>
                        <a:t></a:t>
                      </a:r>
                      <a:endParaRPr lang="en-NZ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Shipper C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9042420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r>
                        <a:rPr lang="en-NZ" dirty="0"/>
                        <a:t>After Meter Validation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NZ" dirty="0"/>
                        <a:t>First Gas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NZ" dirty="0">
                          <a:sym typeface="Wingdings" panose="05000000000000000000" pitchFamily="2" charset="2"/>
                        </a:rPr>
                        <a:t></a:t>
                      </a:r>
                      <a:endParaRPr lang="en-NZ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Producer A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77807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N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Direct Connect 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9688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NZ" dirty="0"/>
                        <a:t>OATIS Upload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NZ" dirty="0"/>
                        <a:t>DRR Allocation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NZ" dirty="0"/>
                        <a:t>Allocation Agent/GIC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NZ" dirty="0">
                          <a:sym typeface="Wingdings" panose="05000000000000000000" pitchFamily="2" charset="2"/>
                        </a:rPr>
                        <a:t></a:t>
                      </a:r>
                      <a:endParaRPr lang="en-NZ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First Gas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227977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NZ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>
                          <a:sym typeface="Wingdings" panose="05000000000000000000" pitchFamily="2" charset="2"/>
                        </a:rPr>
                        <a:t>Shipper C</a:t>
                      </a:r>
                      <a:endParaRPr lang="en-N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57871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1043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043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/>
                        <a:t>OATIS/</a:t>
                      </a:r>
                    </a:p>
                    <a:p>
                      <a:pPr marL="0" marR="0" lvl="0" indent="0" algn="l" defTabSz="1043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/>
                        <a:t>OATIS Upload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GTA Transfer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3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/>
                        <a:t>Producer A*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>
                          <a:sym typeface="Wingdings" panose="05000000000000000000" pitchFamily="2" charset="2"/>
                        </a:rPr>
                        <a:t></a:t>
                      </a:r>
                      <a:endParaRPr lang="en-NZ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Shipper A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1364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6311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0156" y="476300"/>
            <a:ext cx="7776864" cy="424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1043080">
              <a:lnSpc>
                <a:spcPts val="3422"/>
              </a:lnSpc>
              <a:spcBef>
                <a:spcPct val="0"/>
              </a:spcBef>
              <a:defRPr/>
            </a:pPr>
            <a:r>
              <a:rPr lang="en-NZ" sz="2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Information Needs – Balancing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97957" y="7008174"/>
            <a:ext cx="1660774" cy="402567"/>
          </a:xfrm>
        </p:spPr>
        <p:txBody>
          <a:bodyPr/>
          <a:lstStyle/>
          <a:p>
            <a:pPr algn="r"/>
            <a:fld id="{6024287E-C819-4B81-ADE4-C836522F99EB}" type="slidenum">
              <a:rPr lang="en-NZ" sz="1400" smtClean="0"/>
              <a:pPr algn="r"/>
              <a:t>25</a:t>
            </a:fld>
            <a:endParaRPr lang="en-NZ" sz="14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940BF67-EB0E-48CB-B497-F98717DE8E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265343"/>
              </p:ext>
            </p:extLst>
          </p:nvPr>
        </p:nvGraphicFramePr>
        <p:xfrm>
          <a:off x="450156" y="1620000"/>
          <a:ext cx="9708575" cy="2268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122">
                  <a:extLst>
                    <a:ext uri="{9D8B030D-6E8A-4147-A177-3AD203B41FA5}">
                      <a16:colId xmlns:a16="http://schemas.microsoft.com/office/drawing/2014/main" val="2194334364"/>
                    </a:ext>
                  </a:extLst>
                </a:gridCol>
                <a:gridCol w="1170089">
                  <a:extLst>
                    <a:ext uri="{9D8B030D-6E8A-4147-A177-3AD203B41FA5}">
                      <a16:colId xmlns:a16="http://schemas.microsoft.com/office/drawing/2014/main" val="2731543716"/>
                    </a:ext>
                  </a:extLst>
                </a:gridCol>
                <a:gridCol w="1583050">
                  <a:extLst>
                    <a:ext uri="{9D8B030D-6E8A-4147-A177-3AD203B41FA5}">
                      <a16:colId xmlns:a16="http://schemas.microsoft.com/office/drawing/2014/main" val="3703950359"/>
                    </a:ext>
                  </a:extLst>
                </a:gridCol>
                <a:gridCol w="2617543">
                  <a:extLst>
                    <a:ext uri="{9D8B030D-6E8A-4147-A177-3AD203B41FA5}">
                      <a16:colId xmlns:a16="http://schemas.microsoft.com/office/drawing/2014/main" val="1424162642"/>
                    </a:ext>
                  </a:extLst>
                </a:gridCol>
                <a:gridCol w="271364">
                  <a:extLst>
                    <a:ext uri="{9D8B030D-6E8A-4147-A177-3AD203B41FA5}">
                      <a16:colId xmlns:a16="http://schemas.microsoft.com/office/drawing/2014/main" val="1326070158"/>
                    </a:ext>
                  </a:extLst>
                </a:gridCol>
                <a:gridCol w="2439407">
                  <a:extLst>
                    <a:ext uri="{9D8B030D-6E8A-4147-A177-3AD203B41FA5}">
                      <a16:colId xmlns:a16="http://schemas.microsoft.com/office/drawing/2014/main" val="2520125875"/>
                    </a:ext>
                  </a:extLst>
                </a:gridCol>
              </a:tblGrid>
              <a:tr h="390579">
                <a:tc>
                  <a:txBody>
                    <a:bodyPr/>
                    <a:lstStyle/>
                    <a:p>
                      <a:r>
                        <a:rPr lang="en-NZ" dirty="0"/>
                        <a:t>When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Action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NZ" dirty="0"/>
                        <a:t>From </a:t>
                      </a:r>
                      <a:r>
                        <a:rPr lang="en-NZ" dirty="0">
                          <a:sym typeface="Wingdings" panose="05000000000000000000" pitchFamily="2" charset="2"/>
                        </a:rPr>
                        <a:t> To</a:t>
                      </a:r>
                      <a:endParaRPr lang="en-N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109385"/>
                  </a:ext>
                </a:extLst>
              </a:tr>
              <a:tr h="928423">
                <a:tc>
                  <a:txBody>
                    <a:bodyPr/>
                    <a:lstStyle/>
                    <a:p>
                      <a:r>
                        <a:rPr lang="en-NZ" dirty="0"/>
                        <a:t>Before Month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NZ" dirty="0"/>
                        <a:t>OATIS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Wash-up allocation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NZ" dirty="0"/>
                        <a:t>First Gas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NZ" dirty="0">
                          <a:sym typeface="Wingdings" panose="05000000000000000000" pitchFamily="2" charset="2"/>
                        </a:rPr>
                        <a:t></a:t>
                      </a:r>
                      <a:endParaRPr lang="en-NZ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NZ" dirty="0"/>
                        <a:t>Shippers and OBA Parties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7880888"/>
                  </a:ext>
                </a:extLst>
              </a:tr>
              <a:tr h="928423">
                <a:tc>
                  <a:txBody>
                    <a:bodyPr/>
                    <a:lstStyle/>
                    <a:p>
                      <a:r>
                        <a:rPr lang="en-NZ" dirty="0"/>
                        <a:t>After Allocations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Running Mismatch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N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NZ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NZ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2555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3910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0156" y="476300"/>
            <a:ext cx="7776864" cy="424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1043080">
              <a:lnSpc>
                <a:spcPts val="3422"/>
              </a:lnSpc>
              <a:spcBef>
                <a:spcPct val="0"/>
              </a:spcBef>
              <a:defRPr/>
            </a:pPr>
            <a:r>
              <a:rPr lang="en-NZ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General – Contracts (1)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024287E-C819-4B81-ADE4-C836522F99EB}" type="slidenum">
              <a:rPr lang="en-NZ" sz="1400" smtClean="0"/>
              <a:pPr algn="r"/>
              <a:t>26</a:t>
            </a:fld>
            <a:endParaRPr lang="en-NZ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13EB60-C959-4221-B484-F93807BD79D3}"/>
              </a:ext>
            </a:extLst>
          </p:cNvPr>
          <p:cNvSpPr/>
          <p:nvPr/>
        </p:nvSpPr>
        <p:spPr>
          <a:xfrm>
            <a:off x="601200" y="1440000"/>
            <a:ext cx="851783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NZ" sz="2000" dirty="0"/>
              <a:t>Where are these contracts needed? (Allocation Agreement, Gas Transfer Agreement, Interconnection Agreement)</a:t>
            </a:r>
          </a:p>
          <a:p>
            <a:endParaRPr lang="en-N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000" dirty="0"/>
              <a:t>Allocation Agreement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NZ" sz="2000" dirty="0"/>
              <a:t>Needed at direct connect delivery points that are not on an OBA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NZ" sz="2000" dirty="0"/>
              <a:t>Between the connected party and the relevant Shipper(s)</a:t>
            </a:r>
          </a:p>
          <a:p>
            <a:endParaRPr lang="en-N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000" dirty="0"/>
              <a:t>Gas Transfer Agreement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NZ" sz="2000" dirty="0"/>
              <a:t>Needed at receipt points that are not on an OBA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NZ" sz="2000" dirty="0"/>
              <a:t>Between the connected party and the relevant Shipper(s) </a:t>
            </a:r>
          </a:p>
          <a:p>
            <a:endParaRPr lang="en-N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000" dirty="0"/>
              <a:t>Interconnection Agreements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NZ" sz="2000" dirty="0"/>
              <a:t>Needed for all connection points to the combined First Gas transmission system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NZ" sz="2000" dirty="0"/>
              <a:t>Between the connected party and First Gas</a:t>
            </a:r>
          </a:p>
        </p:txBody>
      </p:sp>
    </p:spTree>
    <p:extLst>
      <p:ext uri="{BB962C8B-B14F-4D97-AF65-F5344CB8AC3E}">
        <p14:creationId xmlns:p14="http://schemas.microsoft.com/office/powerpoint/2010/main" val="21120640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0156" y="476300"/>
            <a:ext cx="7776864" cy="424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1043080">
              <a:lnSpc>
                <a:spcPts val="3422"/>
              </a:lnSpc>
              <a:spcBef>
                <a:spcPct val="0"/>
              </a:spcBef>
              <a:defRPr/>
            </a:pPr>
            <a:r>
              <a:rPr lang="en-NZ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General – Contracts (2)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024287E-C819-4B81-ADE4-C836522F99EB}" type="slidenum">
              <a:rPr lang="en-NZ" sz="1400" smtClean="0"/>
              <a:pPr algn="r"/>
              <a:t>27</a:t>
            </a:fld>
            <a:endParaRPr lang="en-NZ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13EB60-C959-4221-B484-F93807BD79D3}"/>
              </a:ext>
            </a:extLst>
          </p:cNvPr>
          <p:cNvSpPr/>
          <p:nvPr/>
        </p:nvSpPr>
        <p:spPr>
          <a:xfrm>
            <a:off x="601200" y="1440000"/>
            <a:ext cx="85178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NZ" sz="2000" dirty="0"/>
              <a:t>What happens with Existing Supplementary Agreements?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N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000" dirty="0"/>
              <a:t>Changes needed to align with the GTAC</a:t>
            </a:r>
          </a:p>
          <a:p>
            <a:pPr lvl="1"/>
            <a:endParaRPr lang="en-NZ" sz="2000" dirty="0"/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NZ" sz="2000" dirty="0"/>
              <a:t>SAs under the VTC reference receipt and/or delivery points that will not be recognised by the GTAC</a:t>
            </a:r>
          </a:p>
          <a:p>
            <a:pPr lvl="2"/>
            <a:endParaRPr lang="en-NZ" sz="2000" dirty="0"/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NZ" sz="2000" dirty="0"/>
              <a:t>At the very least, the receipt and/or delivery points in each SA will need to be amended</a:t>
            </a:r>
          </a:p>
          <a:p>
            <a:pPr lvl="2"/>
            <a:endParaRPr lang="en-NZ" sz="2000" dirty="0"/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NZ" sz="2000" dirty="0"/>
              <a:t>Consideration is being given to other changes (e.g. should these SAs require nominations?)</a:t>
            </a:r>
          </a:p>
        </p:txBody>
      </p:sp>
    </p:spTree>
    <p:extLst>
      <p:ext uri="{BB962C8B-B14F-4D97-AF65-F5344CB8AC3E}">
        <p14:creationId xmlns:p14="http://schemas.microsoft.com/office/powerpoint/2010/main" val="19440960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0156" y="476300"/>
            <a:ext cx="7776864" cy="424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1043080">
              <a:lnSpc>
                <a:spcPts val="3422"/>
              </a:lnSpc>
              <a:spcBef>
                <a:spcPct val="0"/>
              </a:spcBef>
              <a:defRPr/>
            </a:pPr>
            <a:r>
              <a:rPr lang="en-NZ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General – Information needed </a:t>
            </a:r>
            <a:r>
              <a:rPr lang="en-NZ" sz="20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before the day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024287E-C819-4B81-ADE4-C836522F99EB}" type="slidenum">
              <a:rPr lang="en-NZ" sz="1400" smtClean="0"/>
              <a:pPr algn="r"/>
              <a:t>28</a:t>
            </a:fld>
            <a:endParaRPr lang="en-NZ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13EB60-C959-4221-B484-F93807BD79D3}"/>
              </a:ext>
            </a:extLst>
          </p:cNvPr>
          <p:cNvSpPr/>
          <p:nvPr/>
        </p:nvSpPr>
        <p:spPr>
          <a:xfrm>
            <a:off x="601200" y="1440000"/>
            <a:ext cx="851783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NZ" sz="2000" dirty="0"/>
              <a:t>What information do parties need to provide First Gas </a:t>
            </a:r>
            <a:r>
              <a:rPr lang="en-NZ" sz="2000" u="sng" dirty="0"/>
              <a:t>before the day</a:t>
            </a:r>
            <a:r>
              <a:rPr lang="en-NZ" sz="2000" dirty="0"/>
              <a:t>?</a:t>
            </a:r>
          </a:p>
          <a:p>
            <a:r>
              <a:rPr lang="en-NZ" sz="2000" dirty="0"/>
              <a:t>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000" dirty="0"/>
              <a:t>Via OATIS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NZ" sz="2000" dirty="0"/>
              <a:t>Provisional and Changed Provisional Nominations (Shippers)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NZ" sz="2000" dirty="0"/>
              <a:t>Approval of Provisional &amp; Changed Nominations (OBA Parties)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NZ" sz="2000" dirty="0"/>
              <a:t>Bilateral trades (if confirmed on a prior day)</a:t>
            </a:r>
          </a:p>
          <a:p>
            <a:r>
              <a:rPr lang="en-NZ" sz="2000" dirty="0"/>
              <a:t>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000" dirty="0"/>
              <a:t>Uploaded to OATIS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NZ" sz="2000" dirty="0"/>
              <a:t>Wash-up allocations (Allocation Agent/GIC)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NZ" sz="2000" dirty="0"/>
              <a:t>Gas market trades (market owner, if confirmed on a prior day)</a:t>
            </a:r>
          </a:p>
          <a:p>
            <a:r>
              <a:rPr lang="en-NZ" sz="2000" dirty="0"/>
              <a:t>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000" dirty="0"/>
              <a:t>Other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NZ" sz="2000" dirty="0"/>
              <a:t>New/changed Allocation Agreements, Gas Transfer Agreements etc.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NZ" sz="2000" dirty="0"/>
              <a:t>Upcoming maintenance that will affect gas flows (if OATIS does not allow those parties to post notices themselves)</a:t>
            </a:r>
          </a:p>
        </p:txBody>
      </p:sp>
    </p:spTree>
    <p:extLst>
      <p:ext uri="{BB962C8B-B14F-4D97-AF65-F5344CB8AC3E}">
        <p14:creationId xmlns:p14="http://schemas.microsoft.com/office/powerpoint/2010/main" val="226358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0156" y="476300"/>
            <a:ext cx="7776864" cy="424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1043080">
              <a:lnSpc>
                <a:spcPts val="3422"/>
              </a:lnSpc>
              <a:spcBef>
                <a:spcPct val="0"/>
              </a:spcBef>
              <a:defRPr/>
            </a:pPr>
            <a:r>
              <a:rPr lang="en-NZ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General – Information needed </a:t>
            </a:r>
            <a:r>
              <a:rPr lang="en-NZ" sz="20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during the day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024287E-C819-4B81-ADE4-C836522F99EB}" type="slidenum">
              <a:rPr lang="en-NZ" sz="1400" smtClean="0"/>
              <a:pPr algn="r"/>
              <a:t>29</a:t>
            </a:fld>
            <a:endParaRPr lang="en-NZ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13EB60-C959-4221-B484-F93807BD79D3}"/>
              </a:ext>
            </a:extLst>
          </p:cNvPr>
          <p:cNvSpPr/>
          <p:nvPr/>
        </p:nvSpPr>
        <p:spPr>
          <a:xfrm>
            <a:off x="601200" y="1440000"/>
            <a:ext cx="85178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NZ" sz="2000" dirty="0"/>
              <a:t>What information do parties need to provide First Gas </a:t>
            </a:r>
            <a:r>
              <a:rPr lang="en-NZ" sz="2000" u="sng" dirty="0"/>
              <a:t>during the day</a:t>
            </a:r>
            <a:r>
              <a:rPr lang="en-NZ" sz="2000" dirty="0"/>
              <a:t>?</a:t>
            </a:r>
          </a:p>
          <a:p>
            <a:r>
              <a:rPr lang="en-NZ" sz="2000" dirty="0"/>
              <a:t>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000" dirty="0"/>
              <a:t>Via OATIS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NZ" sz="2000" dirty="0"/>
              <a:t>Intra Day Nominations (Shippers)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NZ" sz="2000" dirty="0"/>
              <a:t>Approval of Intra Day Nominations (OBA Parties)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NZ" sz="2000" dirty="0"/>
              <a:t>Bilateral trades (trading parties)</a:t>
            </a:r>
          </a:p>
          <a:p>
            <a:r>
              <a:rPr lang="en-NZ" sz="2000" dirty="0"/>
              <a:t>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000" dirty="0"/>
              <a:t>Uploaded to OATIS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NZ" sz="2000" dirty="0"/>
              <a:t>Gas market trades for the day (market owner)</a:t>
            </a:r>
          </a:p>
          <a:p>
            <a:r>
              <a:rPr lang="en-NZ" sz="2000" dirty="0"/>
              <a:t>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000" dirty="0"/>
              <a:t>Other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NZ" sz="2000" dirty="0"/>
              <a:t>Hourly metered flow data (if First Gas does not own the meter)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NZ" sz="2000" dirty="0"/>
              <a:t>Information on outages that affect gas flows and/or scheduled gas flows (if any)</a:t>
            </a:r>
          </a:p>
        </p:txBody>
      </p:sp>
    </p:spTree>
    <p:extLst>
      <p:ext uri="{BB962C8B-B14F-4D97-AF65-F5344CB8AC3E}">
        <p14:creationId xmlns:p14="http://schemas.microsoft.com/office/powerpoint/2010/main" val="297896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0156" y="476300"/>
            <a:ext cx="7776864" cy="424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1043080">
              <a:lnSpc>
                <a:spcPts val="3422"/>
              </a:lnSpc>
              <a:spcBef>
                <a:spcPct val="0"/>
              </a:spcBef>
              <a:defRPr/>
            </a:pPr>
            <a:r>
              <a:rPr lang="en-NZ" sz="2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Situation 2 – In Pictures!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024287E-C819-4B81-ADE4-C836522F99EB}" type="slidenum">
              <a:rPr lang="en-NZ" sz="1400" smtClean="0"/>
              <a:pPr algn="r"/>
              <a:t>3</a:t>
            </a:fld>
            <a:endParaRPr lang="en-NZ" sz="1400" dirty="0"/>
          </a:p>
        </p:txBody>
      </p:sp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810D37F8-114C-4CF2-8FF0-2989E41E3D7C}"/>
              </a:ext>
            </a:extLst>
          </p:cNvPr>
          <p:cNvSpPr/>
          <p:nvPr/>
        </p:nvSpPr>
        <p:spPr>
          <a:xfrm>
            <a:off x="608420" y="3505623"/>
            <a:ext cx="1361660" cy="49695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Producer A</a:t>
            </a: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E8D1063D-C552-4756-99F0-81C8198CB7B4}"/>
              </a:ext>
            </a:extLst>
          </p:cNvPr>
          <p:cNvSpPr/>
          <p:nvPr/>
        </p:nvSpPr>
        <p:spPr>
          <a:xfrm>
            <a:off x="2834033" y="3505623"/>
            <a:ext cx="1361660" cy="49695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Shipper A</a:t>
            </a: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FC86A53F-AFB1-4E53-9102-0193121B0F8E}"/>
              </a:ext>
            </a:extLst>
          </p:cNvPr>
          <p:cNvSpPr/>
          <p:nvPr/>
        </p:nvSpPr>
        <p:spPr>
          <a:xfrm>
            <a:off x="5059646" y="3505623"/>
            <a:ext cx="1361660" cy="49695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Shipper B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3561FEB3-95A2-4EFE-AA07-A0F7A78426BF}"/>
              </a:ext>
            </a:extLst>
          </p:cNvPr>
          <p:cNvSpPr/>
          <p:nvPr/>
        </p:nvSpPr>
        <p:spPr>
          <a:xfrm>
            <a:off x="7291449" y="3526761"/>
            <a:ext cx="1361660" cy="49695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Shipper C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4F20A66-FFEF-4169-85CD-341F2533F793}"/>
              </a:ext>
            </a:extLst>
          </p:cNvPr>
          <p:cNvCxnSpPr>
            <a:stCxn id="3" idx="3"/>
            <a:endCxn id="6" idx="1"/>
          </p:cNvCxnSpPr>
          <p:nvPr/>
        </p:nvCxnSpPr>
        <p:spPr>
          <a:xfrm>
            <a:off x="1970080" y="3754101"/>
            <a:ext cx="863953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11476480-8828-4EE4-B8A2-C18D7488E31C}"/>
              </a:ext>
            </a:extLst>
          </p:cNvPr>
          <p:cNvSpPr/>
          <p:nvPr/>
        </p:nvSpPr>
        <p:spPr>
          <a:xfrm>
            <a:off x="5771512" y="5389529"/>
            <a:ext cx="1513747" cy="66592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Auckland</a:t>
            </a:r>
          </a:p>
        </p:txBody>
      </p:sp>
      <p:sp>
        <p:nvSpPr>
          <p:cNvPr id="16" name="Flowchart: Terminator 15">
            <a:extLst>
              <a:ext uri="{FF2B5EF4-FFF2-40B4-BE49-F238E27FC236}">
                <a16:creationId xmlns:a16="http://schemas.microsoft.com/office/drawing/2014/main" id="{6002EC61-B12C-40EA-AA62-049C76C890A8}"/>
              </a:ext>
            </a:extLst>
          </p:cNvPr>
          <p:cNvSpPr/>
          <p:nvPr/>
        </p:nvSpPr>
        <p:spPr>
          <a:xfrm>
            <a:off x="8644984" y="5389529"/>
            <a:ext cx="1513747" cy="66592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Direct Connect A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802FA32-F0C7-4D6F-864C-874E3F623359}"/>
              </a:ext>
            </a:extLst>
          </p:cNvPr>
          <p:cNvCxnSpPr/>
          <p:nvPr/>
        </p:nvCxnSpPr>
        <p:spPr>
          <a:xfrm>
            <a:off x="4195693" y="3761147"/>
            <a:ext cx="863953" cy="704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68BBC7A-1EFA-41F7-9FBA-383713371B47}"/>
              </a:ext>
            </a:extLst>
          </p:cNvPr>
          <p:cNvCxnSpPr/>
          <p:nvPr/>
        </p:nvCxnSpPr>
        <p:spPr>
          <a:xfrm>
            <a:off x="6421306" y="3768193"/>
            <a:ext cx="863953" cy="704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7922C7C-BC2B-4258-9505-95DEF03F6D17}"/>
              </a:ext>
            </a:extLst>
          </p:cNvPr>
          <p:cNvCxnSpPr>
            <a:cxnSpLocks/>
            <a:stCxn id="8" idx="2"/>
            <a:endCxn id="15" idx="0"/>
          </p:cNvCxnSpPr>
          <p:nvPr/>
        </p:nvCxnSpPr>
        <p:spPr>
          <a:xfrm flipH="1">
            <a:off x="6528386" y="4023717"/>
            <a:ext cx="1443893" cy="136581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0108996-2BA6-42BA-A061-022F929724DF}"/>
              </a:ext>
            </a:extLst>
          </p:cNvPr>
          <p:cNvCxnSpPr>
            <a:cxnSpLocks/>
            <a:stCxn id="8" idx="2"/>
            <a:endCxn id="16" idx="0"/>
          </p:cNvCxnSpPr>
          <p:nvPr/>
        </p:nvCxnSpPr>
        <p:spPr>
          <a:xfrm>
            <a:off x="7972279" y="4023717"/>
            <a:ext cx="1429579" cy="136581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73B51787-DEA0-424D-BDB1-569C18A98C5E}"/>
              </a:ext>
            </a:extLst>
          </p:cNvPr>
          <p:cNvSpPr/>
          <p:nvPr/>
        </p:nvSpPr>
        <p:spPr>
          <a:xfrm>
            <a:off x="291647" y="2856686"/>
            <a:ext cx="4178123" cy="180892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901C3ED-0F07-4EFB-89FC-51FF967D71F6}"/>
              </a:ext>
            </a:extLst>
          </p:cNvPr>
          <p:cNvSpPr/>
          <p:nvPr/>
        </p:nvSpPr>
        <p:spPr>
          <a:xfrm>
            <a:off x="2629060" y="2849640"/>
            <a:ext cx="6263623" cy="180892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B8A75B5-A237-44A1-B49C-68FB952AF462}"/>
              </a:ext>
            </a:extLst>
          </p:cNvPr>
          <p:cNvSpPr txBox="1"/>
          <p:nvPr/>
        </p:nvSpPr>
        <p:spPr>
          <a:xfrm>
            <a:off x="608420" y="1664417"/>
            <a:ext cx="2726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Trade/transfer at </a:t>
            </a:r>
            <a:r>
              <a:rPr lang="en-NZ" dirty="0" err="1"/>
              <a:t>Kapuni</a:t>
            </a:r>
            <a:endParaRPr lang="en-NZ" dirty="0"/>
          </a:p>
        </p:txBody>
      </p:sp>
      <p:sp>
        <p:nvSpPr>
          <p:cNvPr id="37" name="Arrow: Up 36">
            <a:extLst>
              <a:ext uri="{FF2B5EF4-FFF2-40B4-BE49-F238E27FC236}">
                <a16:creationId xmlns:a16="http://schemas.microsoft.com/office/drawing/2014/main" id="{FC94E72E-4082-4F07-9891-9E5925026C12}"/>
              </a:ext>
            </a:extLst>
          </p:cNvPr>
          <p:cNvSpPr/>
          <p:nvPr/>
        </p:nvSpPr>
        <p:spPr>
          <a:xfrm rot="10800000">
            <a:off x="5515110" y="2084957"/>
            <a:ext cx="450727" cy="646044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3E21625-FE1F-4F28-B836-AB27661E5431}"/>
              </a:ext>
            </a:extLst>
          </p:cNvPr>
          <p:cNvSpPr txBox="1"/>
          <p:nvPr/>
        </p:nvSpPr>
        <p:spPr>
          <a:xfrm>
            <a:off x="3778360" y="1664417"/>
            <a:ext cx="3937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Trades/transfers within Receipt Zone</a:t>
            </a:r>
          </a:p>
        </p:txBody>
      </p:sp>
      <p:sp>
        <p:nvSpPr>
          <p:cNvPr id="39" name="Arrow: Up 38">
            <a:extLst>
              <a:ext uri="{FF2B5EF4-FFF2-40B4-BE49-F238E27FC236}">
                <a16:creationId xmlns:a16="http://schemas.microsoft.com/office/drawing/2014/main" id="{C43116DC-7BE0-45D5-BDD5-B5F9939EBBD9}"/>
              </a:ext>
            </a:extLst>
          </p:cNvPr>
          <p:cNvSpPr/>
          <p:nvPr/>
        </p:nvSpPr>
        <p:spPr>
          <a:xfrm rot="10800000">
            <a:off x="2155344" y="2084957"/>
            <a:ext cx="450727" cy="646044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4104A8-4646-4403-A023-CFB0784C6A1D}"/>
              </a:ext>
            </a:extLst>
          </p:cNvPr>
          <p:cNvSpPr txBox="1"/>
          <p:nvPr/>
        </p:nvSpPr>
        <p:spPr>
          <a:xfrm>
            <a:off x="1715578" y="6414918"/>
            <a:ext cx="3598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Anonymous trade via gas market</a:t>
            </a:r>
          </a:p>
          <a:p>
            <a:pPr algn="ctr"/>
            <a:endParaRPr lang="en-NZ" dirty="0"/>
          </a:p>
          <a:p>
            <a:pPr algn="ctr"/>
            <a:r>
              <a:rPr lang="en-NZ" dirty="0"/>
              <a:t>Also within Receipt Zone</a:t>
            </a:r>
          </a:p>
        </p:txBody>
      </p:sp>
      <p:sp>
        <p:nvSpPr>
          <p:cNvPr id="22" name="Arrow: Up 21">
            <a:extLst>
              <a:ext uri="{FF2B5EF4-FFF2-40B4-BE49-F238E27FC236}">
                <a16:creationId xmlns:a16="http://schemas.microsoft.com/office/drawing/2014/main" id="{C74D96E0-9815-433B-84E5-7172AEBDD2AB}"/>
              </a:ext>
            </a:extLst>
          </p:cNvPr>
          <p:cNvSpPr/>
          <p:nvPr/>
        </p:nvSpPr>
        <p:spPr>
          <a:xfrm>
            <a:off x="3289499" y="5768874"/>
            <a:ext cx="450727" cy="646044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3" name="Flowchart: Process 22">
            <a:extLst>
              <a:ext uri="{FF2B5EF4-FFF2-40B4-BE49-F238E27FC236}">
                <a16:creationId xmlns:a16="http://schemas.microsoft.com/office/drawing/2014/main" id="{102732BB-C5D6-40D9-84A3-FD48483DA1FA}"/>
              </a:ext>
            </a:extLst>
          </p:cNvPr>
          <p:cNvSpPr/>
          <p:nvPr/>
        </p:nvSpPr>
        <p:spPr>
          <a:xfrm>
            <a:off x="2838999" y="5130274"/>
            <a:ext cx="1361660" cy="49695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/>
              <a:t>Party X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8667854-F177-4403-8226-01A236618432}"/>
              </a:ext>
            </a:extLst>
          </p:cNvPr>
          <p:cNvCxnSpPr>
            <a:cxnSpLocks/>
            <a:stCxn id="23" idx="0"/>
          </p:cNvCxnSpPr>
          <p:nvPr/>
        </p:nvCxnSpPr>
        <p:spPr>
          <a:xfrm flipH="1" flipV="1">
            <a:off x="3514863" y="4023718"/>
            <a:ext cx="4966" cy="110655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174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0156" y="476300"/>
            <a:ext cx="7776864" cy="424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1043080">
              <a:lnSpc>
                <a:spcPts val="3422"/>
              </a:lnSpc>
              <a:spcBef>
                <a:spcPct val="0"/>
              </a:spcBef>
              <a:defRPr/>
            </a:pPr>
            <a:r>
              <a:rPr lang="en-NZ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General – Information needed </a:t>
            </a:r>
            <a:r>
              <a:rPr lang="en-NZ" sz="20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the previous day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024287E-C819-4B81-ADE4-C836522F99EB}" type="slidenum">
              <a:rPr lang="en-NZ" sz="1400" smtClean="0"/>
              <a:pPr algn="r"/>
              <a:t>30</a:t>
            </a:fld>
            <a:endParaRPr lang="en-NZ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13EB60-C959-4221-B484-F93807BD79D3}"/>
              </a:ext>
            </a:extLst>
          </p:cNvPr>
          <p:cNvSpPr/>
          <p:nvPr/>
        </p:nvSpPr>
        <p:spPr>
          <a:xfrm>
            <a:off x="601200" y="1440000"/>
            <a:ext cx="851783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NZ" sz="2000" dirty="0"/>
              <a:t>What information do parties need to provide each day </a:t>
            </a:r>
            <a:r>
              <a:rPr lang="en-NZ" sz="2000" u="sng" dirty="0"/>
              <a:t>for the previous day</a:t>
            </a:r>
            <a:r>
              <a:rPr lang="en-NZ" sz="2000" dirty="0"/>
              <a:t>?</a:t>
            </a:r>
          </a:p>
          <a:p>
            <a:r>
              <a:rPr lang="en-NZ" sz="2000" dirty="0"/>
              <a:t>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000" dirty="0"/>
              <a:t>Via OATIS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NZ" sz="2000" dirty="0"/>
              <a:t>GTA transfers (if can be automated by OATIS)</a:t>
            </a:r>
          </a:p>
          <a:p>
            <a:r>
              <a:rPr lang="en-NZ" sz="2000" dirty="0"/>
              <a:t>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000" dirty="0"/>
              <a:t>Uploaded to OATIS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NZ" sz="2000" dirty="0"/>
              <a:t>Distribution delivery point allocations (Allocation Agent/GIC)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NZ" sz="2000" dirty="0"/>
              <a:t>GTA transfers (designated party)</a:t>
            </a:r>
          </a:p>
          <a:p>
            <a:r>
              <a:rPr lang="en-NZ" sz="2000" dirty="0"/>
              <a:t>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000" dirty="0"/>
              <a:t>Other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NZ" sz="2000" dirty="0"/>
              <a:t>Connected parties to First Gas –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en-NZ" sz="2000" dirty="0"/>
              <a:t>Metered flow data (if First Gas does not own the meter)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NZ" sz="2000" dirty="0"/>
              <a:t>Shippers to Allocation Agent/GIC –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en-NZ" sz="2000" dirty="0"/>
              <a:t>Any TOU data for downstream end-users (i.e. “D+1”)</a:t>
            </a:r>
          </a:p>
        </p:txBody>
      </p:sp>
    </p:spTree>
    <p:extLst>
      <p:ext uri="{BB962C8B-B14F-4D97-AF65-F5344CB8AC3E}">
        <p14:creationId xmlns:p14="http://schemas.microsoft.com/office/powerpoint/2010/main" val="6387467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0156" y="476300"/>
            <a:ext cx="7776864" cy="424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1043080">
              <a:lnSpc>
                <a:spcPts val="3422"/>
              </a:lnSpc>
              <a:spcBef>
                <a:spcPct val="0"/>
              </a:spcBef>
              <a:defRPr/>
            </a:pPr>
            <a:r>
              <a:rPr lang="en-NZ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General – Information provided </a:t>
            </a:r>
            <a:r>
              <a:rPr lang="en-NZ" sz="20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during the day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024287E-C819-4B81-ADE4-C836522F99EB}" type="slidenum">
              <a:rPr lang="en-NZ" sz="1400" smtClean="0"/>
              <a:pPr algn="r"/>
              <a:t>31</a:t>
            </a:fld>
            <a:endParaRPr lang="en-NZ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13EB60-C959-4221-B484-F93807BD79D3}"/>
              </a:ext>
            </a:extLst>
          </p:cNvPr>
          <p:cNvSpPr/>
          <p:nvPr/>
        </p:nvSpPr>
        <p:spPr>
          <a:xfrm>
            <a:off x="601200" y="1440000"/>
            <a:ext cx="85178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NZ" sz="2000" dirty="0"/>
              <a:t>What information do we receive </a:t>
            </a:r>
            <a:r>
              <a:rPr lang="en-NZ" sz="2000" u="sng" dirty="0"/>
              <a:t>during the day</a:t>
            </a:r>
            <a:r>
              <a:rPr lang="en-NZ" sz="2000" dirty="0"/>
              <a:t>?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en-N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000" dirty="0"/>
              <a:t>Allocations for the previous day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000" dirty="0"/>
              <a:t>Balancing information for the previous day, including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NZ" sz="2000" dirty="0"/>
              <a:t>Balancing gas transaction allocations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NZ" sz="2000" dirty="0"/>
              <a:t>Closing Running Mismatch positions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NZ" sz="2000" dirty="0"/>
              <a:t>ERM (if any)</a:t>
            </a:r>
          </a:p>
          <a:p>
            <a:endParaRPr lang="en-N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000" dirty="0"/>
              <a:t>Balancing tolerances for the day (at the start of the day)</a:t>
            </a:r>
          </a:p>
          <a:p>
            <a:r>
              <a:rPr lang="en-NZ" sz="2000" dirty="0"/>
              <a:t>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000" dirty="0"/>
              <a:t>Rolling estimates of your balancing position during the day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NZ" sz="2000" dirty="0"/>
              <a:t>Depends on IT system procured</a:t>
            </a:r>
          </a:p>
          <a:p>
            <a:r>
              <a:rPr lang="en-NZ" sz="2000" dirty="0"/>
              <a:t>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000" dirty="0"/>
              <a:t>Notifications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NZ" sz="2000" dirty="0"/>
              <a:t>Maintenance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NZ" sz="2000" dirty="0"/>
              <a:t>Outages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NZ" sz="2000" dirty="0"/>
              <a:t>Pipeline condition (if there are issues)</a:t>
            </a:r>
          </a:p>
        </p:txBody>
      </p:sp>
    </p:spTree>
    <p:extLst>
      <p:ext uri="{BB962C8B-B14F-4D97-AF65-F5344CB8AC3E}">
        <p14:creationId xmlns:p14="http://schemas.microsoft.com/office/powerpoint/2010/main" val="5974971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0156" y="476300"/>
            <a:ext cx="7776864" cy="424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1043080">
              <a:lnSpc>
                <a:spcPts val="3422"/>
              </a:lnSpc>
              <a:spcBef>
                <a:spcPct val="0"/>
              </a:spcBef>
              <a:defRPr/>
            </a:pPr>
            <a:r>
              <a:rPr lang="en-NZ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General – Allocations</a:t>
            </a:r>
            <a:endParaRPr lang="en-NZ" sz="20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024287E-C819-4B81-ADE4-C836522F99EB}" type="slidenum">
              <a:rPr lang="en-NZ" sz="1400" smtClean="0"/>
              <a:pPr algn="r"/>
              <a:t>32</a:t>
            </a:fld>
            <a:endParaRPr lang="en-NZ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13EB60-C959-4221-B484-F93807BD79D3}"/>
              </a:ext>
            </a:extLst>
          </p:cNvPr>
          <p:cNvSpPr/>
          <p:nvPr/>
        </p:nvSpPr>
        <p:spPr>
          <a:xfrm>
            <a:off x="601200" y="1440000"/>
            <a:ext cx="85178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NZ" sz="2000" dirty="0"/>
              <a:t>How is gas allocated at both Receipt Points and Delivery Points?</a:t>
            </a:r>
          </a:p>
          <a:p>
            <a:r>
              <a:rPr lang="en-NZ" sz="2000" dirty="0"/>
              <a:t>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000" dirty="0"/>
              <a:t>Gas is allocated at receipt points via OBAs or GTAs</a:t>
            </a:r>
          </a:p>
          <a:p>
            <a:r>
              <a:rPr lang="en-NZ" sz="2000" dirty="0"/>
              <a:t>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000" dirty="0"/>
              <a:t>Gas is allocated at delivery points via the DRRs (includes “D+1”), OBAs and Allocation Agreements</a:t>
            </a:r>
          </a:p>
        </p:txBody>
      </p:sp>
    </p:spTree>
    <p:extLst>
      <p:ext uri="{BB962C8B-B14F-4D97-AF65-F5344CB8AC3E}">
        <p14:creationId xmlns:p14="http://schemas.microsoft.com/office/powerpoint/2010/main" val="39841439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0156" y="476300"/>
            <a:ext cx="7776864" cy="424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1043080">
              <a:lnSpc>
                <a:spcPts val="3422"/>
              </a:lnSpc>
              <a:spcBef>
                <a:spcPct val="0"/>
              </a:spcBef>
              <a:defRPr/>
            </a:pPr>
            <a:r>
              <a:rPr lang="en-NZ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General – “D+1” and the GTAC</a:t>
            </a:r>
            <a:endParaRPr lang="en-NZ" sz="20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024287E-C819-4B81-ADE4-C836522F99EB}" type="slidenum">
              <a:rPr lang="en-NZ" sz="1400" smtClean="0"/>
              <a:pPr algn="r"/>
              <a:t>33</a:t>
            </a:fld>
            <a:endParaRPr lang="en-NZ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13EB60-C959-4221-B484-F93807BD79D3}"/>
              </a:ext>
            </a:extLst>
          </p:cNvPr>
          <p:cNvSpPr/>
          <p:nvPr/>
        </p:nvSpPr>
        <p:spPr>
          <a:xfrm>
            <a:off x="601200" y="1440000"/>
            <a:ext cx="851783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NZ" sz="2000" dirty="0"/>
              <a:t>How will the D+1 mechanism work with the GTAC?</a:t>
            </a:r>
          </a:p>
          <a:p>
            <a:r>
              <a:rPr lang="en-NZ" sz="2000" dirty="0"/>
              <a:t>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000" dirty="0"/>
              <a:t>Current wording is reliant on D+1 being incorporated into the DRRs</a:t>
            </a:r>
          </a:p>
          <a:p>
            <a:r>
              <a:rPr lang="en-NZ" sz="2000" dirty="0"/>
              <a:t>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000" dirty="0"/>
              <a:t>First Gas is considering a variation of wording used in the MBB D+1 Pilot Agreement, the wording in that agreement is:</a:t>
            </a:r>
          </a:p>
          <a:p>
            <a:r>
              <a:rPr lang="en-NZ" sz="2000" dirty="0"/>
              <a:t> </a:t>
            </a:r>
          </a:p>
          <a:p>
            <a:r>
              <a:rPr lang="en-NZ" sz="2000" i="1" dirty="0"/>
              <a:t>	</a:t>
            </a:r>
            <a:r>
              <a:rPr lang="en-NZ" sz="2000" b="1" i="1" dirty="0"/>
              <a:t>Delivery Quantity </a:t>
            </a:r>
            <a:r>
              <a:rPr lang="en-NZ" sz="2000" i="1" dirty="0"/>
              <a:t>has the meaning given to it in the Code, other 	than section 6.5(b) of the Code which is replaced with</a:t>
            </a:r>
            <a:r>
              <a:rPr lang="en-NZ" sz="2000" dirty="0"/>
              <a:t>:</a:t>
            </a:r>
          </a:p>
          <a:p>
            <a:r>
              <a:rPr lang="en-NZ" sz="2000" dirty="0"/>
              <a:t> </a:t>
            </a:r>
          </a:p>
          <a:p>
            <a:r>
              <a:rPr lang="en-NZ" sz="2000" dirty="0"/>
              <a:t>	“</a:t>
            </a:r>
            <a:r>
              <a:rPr lang="en-NZ" sz="2000" i="1" dirty="0"/>
              <a:t>a Delivery Point on a Pipeline that is used by (or available to be 	used by) more than one Shipper, </a:t>
            </a:r>
            <a:r>
              <a:rPr lang="en-NZ" sz="2000" b="1" i="1" dirty="0"/>
              <a:t>will be the quantity supplied 	by the GIC for each Shipper for that Delivery Point or the 	Allocation Result, whichever is more recent</a:t>
            </a:r>
            <a:r>
              <a:rPr lang="en-NZ" sz="2000" dirty="0"/>
              <a:t>;”</a:t>
            </a:r>
          </a:p>
        </p:txBody>
      </p:sp>
    </p:spTree>
    <p:extLst>
      <p:ext uri="{BB962C8B-B14F-4D97-AF65-F5344CB8AC3E}">
        <p14:creationId xmlns:p14="http://schemas.microsoft.com/office/powerpoint/2010/main" val="39374295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0156" y="476300"/>
            <a:ext cx="7776864" cy="424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1043080">
              <a:lnSpc>
                <a:spcPts val="3422"/>
              </a:lnSpc>
              <a:spcBef>
                <a:spcPct val="0"/>
              </a:spcBef>
              <a:defRPr/>
            </a:pPr>
            <a:r>
              <a:rPr lang="en-NZ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General – Wash-ups (1)</a:t>
            </a:r>
            <a:endParaRPr lang="en-NZ" sz="20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024287E-C819-4B81-ADE4-C836522F99EB}" type="slidenum">
              <a:rPr lang="en-NZ" sz="1400" smtClean="0"/>
              <a:pPr algn="r"/>
              <a:t>34</a:t>
            </a:fld>
            <a:endParaRPr lang="en-NZ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13EB60-C959-4221-B484-F93807BD79D3}"/>
              </a:ext>
            </a:extLst>
          </p:cNvPr>
          <p:cNvSpPr/>
          <p:nvPr/>
        </p:nvSpPr>
        <p:spPr>
          <a:xfrm>
            <a:off x="601200" y="1440000"/>
            <a:ext cx="85178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NZ" sz="2000" dirty="0"/>
              <a:t>How will the wash-up mechanism work for transmission and balancing?</a:t>
            </a:r>
          </a:p>
          <a:p>
            <a:endParaRPr lang="en-N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000" dirty="0"/>
              <a:t>Current wording requires the application of wash-ups to be “…in the manner agreed by First Gas and Shippers…”</a:t>
            </a:r>
          </a:p>
          <a:p>
            <a:pPr lvl="2"/>
            <a:endParaRPr lang="en-NZ" sz="2000" dirty="0"/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NZ" sz="2000" dirty="0"/>
              <a:t>i.e. An agreement separate from the GTAC will be required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endParaRPr lang="en-NZ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000" dirty="0"/>
              <a:t>Unless the agreed application of wash-ups is different, First Gas’ intent is to use wash-ups in the same manner as they are done currently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24124488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0156" y="476300"/>
            <a:ext cx="7776864" cy="424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1043080">
              <a:lnSpc>
                <a:spcPts val="3422"/>
              </a:lnSpc>
              <a:spcBef>
                <a:spcPct val="0"/>
              </a:spcBef>
              <a:defRPr/>
            </a:pPr>
            <a:r>
              <a:rPr lang="en-NZ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General – Wash-ups (2) Transmission Invoicing</a:t>
            </a:r>
            <a:endParaRPr lang="en-NZ" sz="20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024287E-C819-4B81-ADE4-C836522F99EB}" type="slidenum">
              <a:rPr lang="en-NZ" sz="1400" smtClean="0"/>
              <a:pPr algn="r"/>
              <a:t>35</a:t>
            </a:fld>
            <a:endParaRPr lang="en-NZ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13EB60-C959-4221-B484-F93807BD79D3}"/>
              </a:ext>
            </a:extLst>
          </p:cNvPr>
          <p:cNvSpPr/>
          <p:nvPr/>
        </p:nvSpPr>
        <p:spPr>
          <a:xfrm>
            <a:off x="601200" y="1440000"/>
            <a:ext cx="851783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/>
              <a:t>Amounts for prior periods will be reassessed based on any delivery quantity changes resulting from a wash-up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N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/>
              <a:t>Any differences from what was previously invoiced will be applied as debits and/or credits with the next invoices</a:t>
            </a:r>
          </a:p>
        </p:txBody>
      </p:sp>
    </p:spTree>
    <p:extLst>
      <p:ext uri="{BB962C8B-B14F-4D97-AF65-F5344CB8AC3E}">
        <p14:creationId xmlns:p14="http://schemas.microsoft.com/office/powerpoint/2010/main" val="22573039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0156" y="476300"/>
            <a:ext cx="7776864" cy="424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1043080">
              <a:lnSpc>
                <a:spcPts val="3422"/>
              </a:lnSpc>
              <a:spcBef>
                <a:spcPct val="0"/>
              </a:spcBef>
              <a:defRPr/>
            </a:pPr>
            <a:r>
              <a:rPr lang="en-NZ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General – Wash-ups (3) Balancing</a:t>
            </a:r>
            <a:endParaRPr lang="en-NZ" sz="20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024287E-C819-4B81-ADE4-C836522F99EB}" type="slidenum">
              <a:rPr lang="en-NZ" sz="1400" smtClean="0"/>
              <a:pPr algn="r"/>
              <a:t>36</a:t>
            </a:fld>
            <a:endParaRPr lang="en-NZ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13EB60-C959-4221-B484-F93807BD79D3}"/>
              </a:ext>
            </a:extLst>
          </p:cNvPr>
          <p:cNvSpPr/>
          <p:nvPr/>
        </p:nvSpPr>
        <p:spPr>
          <a:xfrm>
            <a:off x="601200" y="1440000"/>
            <a:ext cx="851783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Current intent is that Wash-up application will be the same as what is currently done via the MBB D+1 Pilot Agreement, that 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NZ" sz="2000" dirty="0"/>
              <a:t>Initially published Running Mismatch opening positions for a day are unaffected by wash-ups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NZ" sz="20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NZ" sz="2000" dirty="0"/>
              <a:t>Each day is reassessed and any difference between previously published amounts and quantities determined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NZ" sz="20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NZ" sz="2000" dirty="0"/>
              <a:t>Any difference in amount credited/debited with the next balancing invoice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NZ" sz="20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NZ" sz="2000" dirty="0"/>
              <a:t>Any difference in quantity is returned in the next month after the month in which calculation has been performed (spread over each day)</a:t>
            </a:r>
          </a:p>
        </p:txBody>
      </p:sp>
    </p:spTree>
    <p:extLst>
      <p:ext uri="{BB962C8B-B14F-4D97-AF65-F5344CB8AC3E}">
        <p14:creationId xmlns:p14="http://schemas.microsoft.com/office/powerpoint/2010/main" val="19932203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0156" y="476300"/>
            <a:ext cx="7776864" cy="424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1043080">
              <a:lnSpc>
                <a:spcPts val="3422"/>
              </a:lnSpc>
              <a:spcBef>
                <a:spcPct val="0"/>
              </a:spcBef>
              <a:defRPr/>
            </a:pPr>
            <a:r>
              <a:rPr lang="en-NZ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General – Wash-ups (4) Balancing</a:t>
            </a:r>
            <a:endParaRPr lang="en-NZ" sz="2000" b="1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024287E-C819-4B81-ADE4-C836522F99EB}" type="slidenum">
              <a:rPr lang="en-NZ" sz="1400" smtClean="0"/>
              <a:pPr algn="r"/>
              <a:t>37</a:t>
            </a:fld>
            <a:endParaRPr lang="en-NZ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13EB60-C959-4221-B484-F93807BD79D3}"/>
              </a:ext>
            </a:extLst>
          </p:cNvPr>
          <p:cNvSpPr/>
          <p:nvPr/>
        </p:nvSpPr>
        <p:spPr>
          <a:xfrm>
            <a:off x="601200" y="1440000"/>
            <a:ext cx="85178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Alternatives to the hybrid wash-up method include: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NZ" sz="2000" dirty="0"/>
              <a:t>Financial only – Quantity wash-up differences are monetised and credited/debited, previously billed amounts are reassessed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NZ" sz="20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NZ" sz="2000" dirty="0"/>
              <a:t>Quantity Only – Quantity wash-up differences are returned, no recalculation of previously billed amounts</a:t>
            </a:r>
          </a:p>
        </p:txBody>
      </p:sp>
    </p:spTree>
    <p:extLst>
      <p:ext uri="{BB962C8B-B14F-4D97-AF65-F5344CB8AC3E}">
        <p14:creationId xmlns:p14="http://schemas.microsoft.com/office/powerpoint/2010/main" val="1777678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0156" y="476300"/>
            <a:ext cx="7776864" cy="424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1043080">
              <a:lnSpc>
                <a:spcPts val="3422"/>
              </a:lnSpc>
              <a:spcBef>
                <a:spcPct val="0"/>
              </a:spcBef>
              <a:defRPr/>
            </a:pPr>
            <a:r>
              <a:rPr lang="en-NZ" sz="2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Some questions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200" y="1440000"/>
            <a:ext cx="9031848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Why isn’t Kupe mentioned in the pictures?</a:t>
            </a:r>
          </a:p>
          <a:p>
            <a:pPr>
              <a:spcAft>
                <a:spcPts val="600"/>
              </a:spcAft>
            </a:pPr>
            <a:endParaRPr lang="en-NZ" sz="2000" dirty="0"/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NZ" sz="2000" dirty="0"/>
              <a:t>No gas is delivered to or received from Kupe</a:t>
            </a:r>
            <a:br>
              <a:rPr lang="en-NZ" sz="2000" dirty="0"/>
            </a:br>
            <a:endParaRPr lang="en-NZ" sz="2000" dirty="0"/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NZ" sz="2000" dirty="0"/>
              <a:t>All the trades ‘at Kupe’ are treated as though they have happened within the Receipt Zone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NZ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Who is Party X?</a:t>
            </a:r>
          </a:p>
          <a:p>
            <a:pPr>
              <a:spcAft>
                <a:spcPts val="600"/>
              </a:spcAft>
            </a:pPr>
            <a:endParaRPr lang="en-NZ" sz="2000" dirty="0"/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NZ" sz="2000" dirty="0"/>
              <a:t>Unknown but as a party who can trade gas under the GTAC, Party X can only be a Shipper or an OBA party</a:t>
            </a:r>
          </a:p>
          <a:p>
            <a:pPr lvl="1">
              <a:spcAft>
                <a:spcPts val="600"/>
              </a:spcAft>
            </a:pPr>
            <a:endParaRPr lang="en-NZ" sz="2000" dirty="0"/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NZ" sz="2000" dirty="0"/>
              <a:t>For this example, Party X has been kept anonymous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97957" y="7008174"/>
            <a:ext cx="1660774" cy="402567"/>
          </a:xfrm>
        </p:spPr>
        <p:txBody>
          <a:bodyPr/>
          <a:lstStyle/>
          <a:p>
            <a:pPr algn="r"/>
            <a:fld id="{6024287E-C819-4B81-ADE4-C836522F99EB}" type="slidenum">
              <a:rPr lang="en-NZ" sz="1400" smtClean="0"/>
              <a:pPr algn="r"/>
              <a:t>4</a:t>
            </a:fld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1339815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0156" y="476300"/>
            <a:ext cx="7776864" cy="424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1043080">
              <a:lnSpc>
                <a:spcPts val="3422"/>
              </a:lnSpc>
              <a:spcBef>
                <a:spcPct val="0"/>
              </a:spcBef>
              <a:defRPr/>
            </a:pPr>
            <a:r>
              <a:rPr lang="en-NZ" sz="2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What contracts are needed?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97957" y="7008174"/>
            <a:ext cx="1660774" cy="402567"/>
          </a:xfrm>
        </p:spPr>
        <p:txBody>
          <a:bodyPr/>
          <a:lstStyle/>
          <a:p>
            <a:pPr algn="r"/>
            <a:fld id="{6024287E-C819-4B81-ADE4-C836522F99EB}" type="slidenum">
              <a:rPr lang="en-NZ" sz="1400" smtClean="0"/>
              <a:pPr algn="r"/>
              <a:t>5</a:t>
            </a:fld>
            <a:endParaRPr lang="en-NZ" sz="14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BB19C82-6AE2-4609-BD5C-F3DD2E7226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731338"/>
              </p:ext>
            </p:extLst>
          </p:nvPr>
        </p:nvGraphicFramePr>
        <p:xfrm>
          <a:off x="1687094" y="3762054"/>
          <a:ext cx="6923686" cy="324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9446">
                  <a:extLst>
                    <a:ext uri="{9D8B030D-6E8A-4147-A177-3AD203B41FA5}">
                      <a16:colId xmlns:a16="http://schemas.microsoft.com/office/drawing/2014/main" val="17634260"/>
                    </a:ext>
                  </a:extLst>
                </a:gridCol>
                <a:gridCol w="866555">
                  <a:extLst>
                    <a:ext uri="{9D8B030D-6E8A-4147-A177-3AD203B41FA5}">
                      <a16:colId xmlns:a16="http://schemas.microsoft.com/office/drawing/2014/main" val="1862471926"/>
                    </a:ext>
                  </a:extLst>
                </a:gridCol>
                <a:gridCol w="934278">
                  <a:extLst>
                    <a:ext uri="{9D8B030D-6E8A-4147-A177-3AD203B41FA5}">
                      <a16:colId xmlns:a16="http://schemas.microsoft.com/office/drawing/2014/main" val="167669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490342292"/>
                    </a:ext>
                  </a:extLst>
                </a:gridCol>
                <a:gridCol w="752437">
                  <a:extLst>
                    <a:ext uri="{9D8B030D-6E8A-4147-A177-3AD203B41FA5}">
                      <a16:colId xmlns:a16="http://schemas.microsoft.com/office/drawing/2014/main" val="2532057253"/>
                    </a:ext>
                  </a:extLst>
                </a:gridCol>
                <a:gridCol w="728713">
                  <a:extLst>
                    <a:ext uri="{9D8B030D-6E8A-4147-A177-3AD203B41FA5}">
                      <a16:colId xmlns:a16="http://schemas.microsoft.com/office/drawing/2014/main" val="1064916232"/>
                    </a:ext>
                  </a:extLst>
                </a:gridCol>
                <a:gridCol w="887857">
                  <a:extLst>
                    <a:ext uri="{9D8B030D-6E8A-4147-A177-3AD203B41FA5}">
                      <a16:colId xmlns:a16="http://schemas.microsoft.com/office/drawing/2014/main" val="9349005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NZ" dirty="0"/>
                        <a:t>Who?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OBA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GTA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TSA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MPA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655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Producer 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NZ" sz="2000" b="1" i="0" baseline="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NZ" sz="2000" b="1" i="0" baseline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3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000" b="1" i="0" baseline="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N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3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/>
                        <a:t>*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3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8666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Shipper 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lang="en-NZ" sz="2000" b="1" i="0" baseline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3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/>
                        <a:t>*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3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NZ" sz="2000" b="1" i="0" baseline="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NZ" sz="2000" b="1" i="0" baseline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NZ" sz="2000" b="1" i="0" baseline="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NZ" sz="2000" b="1" i="0" baseline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8777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Shipper B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lang="en-NZ" sz="2000" b="1" i="0" baseline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NZ" sz="2000" b="1" i="0" baseline="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NZ" sz="2000" b="1" i="0" baseline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398579"/>
                  </a:ext>
                </a:extLst>
              </a:tr>
              <a:tr h="304042">
                <a:tc>
                  <a:txBody>
                    <a:bodyPr/>
                    <a:lstStyle/>
                    <a:p>
                      <a:r>
                        <a:rPr lang="en-NZ" dirty="0"/>
                        <a:t>Shipper C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lang="en-NZ" sz="2000" b="1" i="0" baseline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3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/>
                        <a:t>**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NZ" sz="2000" b="1" i="0" baseline="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NZ" sz="2000" b="1" i="0" baseline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8159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Direct Connect 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NZ" sz="2000" b="1" i="0" baseline="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NZ" sz="2000" b="1" i="0" baseline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3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000" b="1" i="0" baseline="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N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3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/>
                        <a:t>**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508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Party 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043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/>
                        <a:t>Unknown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43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N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43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400" b="1" i="0" baseline="0" dirty="0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NZ" sz="2400" b="1" i="0" baseline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8763844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9D27AF8-540E-431E-BED6-EC725AEB2D7C}"/>
              </a:ext>
            </a:extLst>
          </p:cNvPr>
          <p:cNvSpPr txBox="1"/>
          <p:nvPr/>
        </p:nvSpPr>
        <p:spPr>
          <a:xfrm>
            <a:off x="601200" y="1440000"/>
            <a:ext cx="903184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As Producer A has an OBA then a Gas Transfer Agreement (GTA) with Shipper A is not needed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As Direct Connect A has an OBA then an Allocation Agreement (AA) is not needed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To trade on the gas market, a Market Participation Agreement (MPA) is needed</a:t>
            </a:r>
          </a:p>
        </p:txBody>
      </p:sp>
    </p:spTree>
    <p:extLst>
      <p:ext uri="{BB962C8B-B14F-4D97-AF65-F5344CB8AC3E}">
        <p14:creationId xmlns:p14="http://schemas.microsoft.com/office/powerpoint/2010/main" val="3815392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0156" y="476300"/>
            <a:ext cx="7776864" cy="424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1043080">
              <a:lnSpc>
                <a:spcPts val="3422"/>
              </a:lnSpc>
              <a:spcBef>
                <a:spcPct val="0"/>
              </a:spcBef>
              <a:defRPr/>
            </a:pPr>
            <a:r>
              <a:rPr lang="en-NZ" sz="2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 note on – OBAs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97957" y="7008174"/>
            <a:ext cx="1660774" cy="402567"/>
          </a:xfrm>
        </p:spPr>
        <p:txBody>
          <a:bodyPr/>
          <a:lstStyle/>
          <a:p>
            <a:pPr algn="r"/>
            <a:fld id="{6024287E-C819-4B81-ADE4-C836522F99EB}" type="slidenum">
              <a:rPr lang="en-NZ" sz="1400" smtClean="0"/>
              <a:pPr algn="r"/>
              <a:t>6</a:t>
            </a:fld>
            <a:endParaRPr lang="en-NZ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D27AF8-540E-431E-BED6-EC725AEB2D7C}"/>
              </a:ext>
            </a:extLst>
          </p:cNvPr>
          <p:cNvSpPr txBox="1"/>
          <p:nvPr/>
        </p:nvSpPr>
        <p:spPr>
          <a:xfrm>
            <a:off x="601200" y="1440000"/>
            <a:ext cx="90318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OBAs are an option for receipt points and direct connect delivery points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NZ" sz="2000" dirty="0"/>
              <a:t>Shippers are allocated gas equal to the approved nomination at the point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NZ" sz="2000" dirty="0"/>
              <a:t>The OBA party is responsible for the difference between the nominations and actual gas flow through the point (Running Mismatch)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NZ" sz="2000" dirty="0"/>
              <a:t>An OBA party for a delivery point is also responsible for any overrun/underrun charges for that connection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NZ" sz="2000" dirty="0"/>
              <a:t>But…OBA parties can trade on the gas market and bilaterally with other OBA parties and Shippers</a:t>
            </a:r>
          </a:p>
        </p:txBody>
      </p:sp>
    </p:spTree>
    <p:extLst>
      <p:ext uri="{BB962C8B-B14F-4D97-AF65-F5344CB8AC3E}">
        <p14:creationId xmlns:p14="http://schemas.microsoft.com/office/powerpoint/2010/main" val="297377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0156" y="476300"/>
            <a:ext cx="7776864" cy="424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1043080">
              <a:lnSpc>
                <a:spcPts val="3422"/>
              </a:lnSpc>
              <a:spcBef>
                <a:spcPct val="0"/>
              </a:spcBef>
              <a:defRPr/>
            </a:pPr>
            <a:r>
              <a:rPr lang="en-NZ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note on – </a:t>
            </a:r>
            <a:r>
              <a:rPr lang="en-NZ" sz="2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GTAs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97957" y="7008174"/>
            <a:ext cx="1660774" cy="402567"/>
          </a:xfrm>
        </p:spPr>
        <p:txBody>
          <a:bodyPr/>
          <a:lstStyle/>
          <a:p>
            <a:pPr algn="r"/>
            <a:fld id="{6024287E-C819-4B81-ADE4-C836522F99EB}" type="slidenum">
              <a:rPr lang="en-NZ" sz="1400" smtClean="0"/>
              <a:pPr algn="r"/>
              <a:t>7</a:t>
            </a:fld>
            <a:endParaRPr lang="en-NZ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D27AF8-540E-431E-BED6-EC725AEB2D7C}"/>
              </a:ext>
            </a:extLst>
          </p:cNvPr>
          <p:cNvSpPr txBox="1"/>
          <p:nvPr/>
        </p:nvSpPr>
        <p:spPr>
          <a:xfrm>
            <a:off x="601200" y="1440000"/>
            <a:ext cx="903184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GTAs are an allocation arrangement for receipt points without an OBA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NZ" sz="2000" dirty="0"/>
              <a:t>GTA allocates injected gas at a receipt point from a defined producer to defined Shippers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NZ" sz="2000" dirty="0"/>
              <a:t>Between the connected party, the relevant Shipper(s) and a defined Gas Transfer Agent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NZ" sz="2000" dirty="0"/>
              <a:t>The Gas Transfer Agent performs the allocation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NZ" sz="2000" dirty="0"/>
              <a:t>The producer is not responsible for any difference between the approved nominations and the gas flow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NZ" sz="2000" dirty="0"/>
              <a:t>A GTA can ape an OBA by defining a ‘swing shipper’ to take ownership of the difference between the approved nominations and gas flow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NZ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Is a GTA required at a receipt point where the connected party and the receiving Shipper are the same party?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NZ" sz="2000" dirty="0"/>
              <a:t>Yes, the allocation needs to be performed via a GTA so there is a contractual link for gas title transfer to the Shipper</a:t>
            </a:r>
          </a:p>
        </p:txBody>
      </p:sp>
    </p:spTree>
    <p:extLst>
      <p:ext uri="{BB962C8B-B14F-4D97-AF65-F5344CB8AC3E}">
        <p14:creationId xmlns:p14="http://schemas.microsoft.com/office/powerpoint/2010/main" val="3267566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0156" y="476300"/>
            <a:ext cx="7776864" cy="424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1043080">
              <a:lnSpc>
                <a:spcPts val="3422"/>
              </a:lnSpc>
              <a:spcBef>
                <a:spcPct val="0"/>
              </a:spcBef>
              <a:defRPr/>
            </a:pPr>
            <a:r>
              <a:rPr lang="en-NZ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note on – </a:t>
            </a:r>
            <a:r>
              <a:rPr lang="en-NZ" sz="2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AAs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97957" y="7008174"/>
            <a:ext cx="1660774" cy="402567"/>
          </a:xfrm>
        </p:spPr>
        <p:txBody>
          <a:bodyPr/>
          <a:lstStyle/>
          <a:p>
            <a:pPr algn="r"/>
            <a:fld id="{6024287E-C819-4B81-ADE4-C836522F99EB}" type="slidenum">
              <a:rPr lang="en-NZ" sz="1400" smtClean="0"/>
              <a:pPr algn="r"/>
              <a:t>8</a:t>
            </a:fld>
            <a:endParaRPr lang="en-NZ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D27AF8-540E-431E-BED6-EC725AEB2D7C}"/>
              </a:ext>
            </a:extLst>
          </p:cNvPr>
          <p:cNvSpPr txBox="1"/>
          <p:nvPr/>
        </p:nvSpPr>
        <p:spPr>
          <a:xfrm>
            <a:off x="601200" y="1440000"/>
            <a:ext cx="903184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AAs are an allocation arrangement for delivery points without an OBA and which are not covered by the Downstream Reconciliation Rules (DRRs)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NZ" sz="2000" dirty="0"/>
              <a:t>AA allocates gas taken at a delivery point to defined Shippers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NZ" sz="2000" dirty="0"/>
              <a:t>Between the connected party, the relevant Shipper(s) and a defined Allocation Agent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NZ" sz="2000" dirty="0"/>
              <a:t>The Allocation Agent performs the allocation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NZ" sz="2000" dirty="0"/>
              <a:t>The connected party is not responsible for any difference between the approved nominations and the gas flow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NZ" sz="2000" dirty="0"/>
              <a:t>An AA can ape an OBA by defining a ‘swing shipper’ to take ownership of the difference between the approved nominations and gas flow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NZ" sz="20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Is an AA required for a direct connect delivery point (no OBA) which is only supplied by one Shipper?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NZ" sz="2000" dirty="0"/>
              <a:t>Yes, without it First Gas does not know who the supplying Shipper is for any day</a:t>
            </a:r>
          </a:p>
        </p:txBody>
      </p:sp>
    </p:spTree>
    <p:extLst>
      <p:ext uri="{BB962C8B-B14F-4D97-AF65-F5344CB8AC3E}">
        <p14:creationId xmlns:p14="http://schemas.microsoft.com/office/powerpoint/2010/main" val="2306619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0156" y="476300"/>
            <a:ext cx="7776864" cy="424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1043080">
              <a:lnSpc>
                <a:spcPts val="3422"/>
              </a:lnSpc>
              <a:spcBef>
                <a:spcPct val="0"/>
              </a:spcBef>
              <a:defRPr/>
            </a:pPr>
            <a:r>
              <a:rPr lang="en-NZ" sz="2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Onto the Allocations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200" y="1438620"/>
            <a:ext cx="9031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Allocations occur at Receipt and Delivery points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97957" y="7008174"/>
            <a:ext cx="1660774" cy="402567"/>
          </a:xfrm>
        </p:spPr>
        <p:txBody>
          <a:bodyPr/>
          <a:lstStyle/>
          <a:p>
            <a:pPr algn="r"/>
            <a:fld id="{6024287E-C819-4B81-ADE4-C836522F99EB}" type="slidenum">
              <a:rPr lang="en-NZ" sz="1400" smtClean="0"/>
              <a:pPr algn="r"/>
              <a:t>9</a:t>
            </a:fld>
            <a:endParaRPr lang="en-NZ" sz="14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046B5BD-44C5-4D52-BAEA-6DBCE9CDA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322101"/>
              </p:ext>
            </p:extLst>
          </p:nvPr>
        </p:nvGraphicFramePr>
        <p:xfrm>
          <a:off x="1832690" y="2009291"/>
          <a:ext cx="6632491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3597">
                  <a:extLst>
                    <a:ext uri="{9D8B030D-6E8A-4147-A177-3AD203B41FA5}">
                      <a16:colId xmlns:a16="http://schemas.microsoft.com/office/drawing/2014/main" val="17634260"/>
                    </a:ext>
                  </a:extLst>
                </a:gridCol>
                <a:gridCol w="2450493">
                  <a:extLst>
                    <a:ext uri="{9D8B030D-6E8A-4147-A177-3AD203B41FA5}">
                      <a16:colId xmlns:a16="http://schemas.microsoft.com/office/drawing/2014/main" val="1862471926"/>
                    </a:ext>
                  </a:extLst>
                </a:gridCol>
                <a:gridCol w="1798401">
                  <a:extLst>
                    <a:ext uri="{9D8B030D-6E8A-4147-A177-3AD203B41FA5}">
                      <a16:colId xmlns:a16="http://schemas.microsoft.com/office/drawing/2014/main" val="16766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NZ" dirty="0"/>
                        <a:t>Who?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Where?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How?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655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Producer 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err="1"/>
                        <a:t>Kapuni</a:t>
                      </a:r>
                      <a:endParaRPr lang="en-NZ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OBA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8666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Shipper 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dirty="0" err="1"/>
                        <a:t>Kapuni</a:t>
                      </a:r>
                      <a:endParaRPr lang="en-N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GTA or OBA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8777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Shipper B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N/A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N/A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39857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NZ" dirty="0"/>
                        <a:t>Shipper C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Auckland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DRRs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815974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Direct Connect 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AA or OBA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620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Direct Connect 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3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/>
                        <a:t>Direct Connect 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OBA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5084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/>
                        <a:t>Party 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NZ" dirty="0"/>
                        <a:t>?????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8763844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6F6CF-3F00-4FB2-B241-ED8E17650902}"/>
              </a:ext>
            </a:extLst>
          </p:cNvPr>
          <p:cNvSpPr txBox="1"/>
          <p:nvPr/>
        </p:nvSpPr>
        <p:spPr>
          <a:xfrm>
            <a:off x="601200" y="5607791"/>
            <a:ext cx="903184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Producer A  and Direct Connect A can only be allocated gas if they are on an OBA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DRRs for this example mean any day in arrears allocations for allocated gas gates</a:t>
            </a:r>
          </a:p>
        </p:txBody>
      </p:sp>
    </p:spTree>
    <p:extLst>
      <p:ext uri="{BB962C8B-B14F-4D97-AF65-F5344CB8AC3E}">
        <p14:creationId xmlns:p14="http://schemas.microsoft.com/office/powerpoint/2010/main" val="2632053397"/>
      </p:ext>
    </p:extLst>
  </p:cSld>
  <p:clrMapOvr>
    <a:masterClrMapping/>
  </p:clrMapOvr>
</p:sld>
</file>

<file path=ppt/theme/theme1.xml><?xml version="1.0" encoding="utf-8"?>
<a:theme xmlns:a="http://schemas.openxmlformats.org/drawingml/2006/main" name="First Gas PPT Template V6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First Gas PPT Template V6.potx</Template>
  <TotalTime>16175</TotalTime>
  <Words>2157</Words>
  <Application>Microsoft Office PowerPoint</Application>
  <PresentationFormat>Custom</PresentationFormat>
  <Paragraphs>558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Courier New</vt:lpstr>
      <vt:lpstr>Wingdings</vt:lpstr>
      <vt:lpstr>First Gas PPT Template V6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Powerco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170911 Revised Draft GTAC Release_JB_sjk</dc:title>
  <dc:creator>Nicole Ranson</dc:creator>
  <dc:description/>
  <cp:lastModifiedBy>Chris Bolton</cp:lastModifiedBy>
  <cp:revision>801</cp:revision>
  <cp:lastPrinted>2017-11-16T03:06:58Z</cp:lastPrinted>
  <dcterms:created xsi:type="dcterms:W3CDTF">2016-03-15T20:45:13Z</dcterms:created>
  <dcterms:modified xsi:type="dcterms:W3CDTF">2017-11-21T19:36:47Z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170911 Revised Draft GTAC Release_JB_sjk</vt:lpwstr>
  </property>
  <property fmtid="{D5CDD505-2E9C-101B-9397-08002B2CF9AE}" pid="3" name="SlideDescription">
    <vt:lpwstr/>
  </property>
</Properties>
</file>