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267" r:id="rId3"/>
    <p:sldId id="268" r:id="rId4"/>
    <p:sldId id="274" r:id="rId5"/>
    <p:sldId id="270" r:id="rId6"/>
    <p:sldId id="273" r:id="rId7"/>
    <p:sldId id="284" r:id="rId8"/>
    <p:sldId id="275" r:id="rId9"/>
    <p:sldId id="285" r:id="rId10"/>
    <p:sldId id="271" r:id="rId11"/>
    <p:sldId id="283" r:id="rId12"/>
    <p:sldId id="277" r:id="rId13"/>
    <p:sldId id="278" r:id="rId14"/>
    <p:sldId id="286" r:id="rId15"/>
    <p:sldId id="279" r:id="rId16"/>
    <p:sldId id="280" r:id="rId17"/>
    <p:sldId id="281" r:id="rId18"/>
    <p:sldId id="287" r:id="rId19"/>
    <p:sldId id="288" r:id="rId20"/>
    <p:sldId id="272" r:id="rId21"/>
    <p:sldId id="289" r:id="rId22"/>
    <p:sldId id="269" r:id="rId23"/>
    <p:sldId id="290" r:id="rId24"/>
    <p:sldId id="291" r:id="rId25"/>
    <p:sldId id="292" r:id="rId26"/>
    <p:sldId id="293" r:id="rId27"/>
    <p:sldId id="294" r:id="rId28"/>
    <p:sldId id="295" r:id="rId29"/>
    <p:sldId id="296" r:id="rId30"/>
    <p:sldId id="297" r:id="rId31"/>
    <p:sldId id="298" r:id="rId32"/>
    <p:sldId id="299" r:id="rId33"/>
    <p:sldId id="300" r:id="rId34"/>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114" d="100"/>
          <a:sy n="114" d="100"/>
        </p:scale>
        <p:origin x="4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8295"/>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D9E93C90-D115-41E5-BD52-05189058C9FB}" type="datetimeFigureOut">
              <a:rPr lang="en-NZ" smtClean="0"/>
              <a:t>8/12/2017</a:t>
            </a:fld>
            <a:endParaRPr lang="en-NZ"/>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1" y="9433108"/>
            <a:ext cx="2944283" cy="498294"/>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48645" y="9433108"/>
            <a:ext cx="2944283" cy="498294"/>
          </a:xfrm>
          <a:prstGeom prst="rect">
            <a:avLst/>
          </a:prstGeom>
        </p:spPr>
        <p:txBody>
          <a:bodyPr vert="horz" lIns="91440" tIns="45720" rIns="91440" bIns="45720" rtlCol="0" anchor="b"/>
          <a:lstStyle>
            <a:lvl1pPr algn="r">
              <a:defRPr sz="1200"/>
            </a:lvl1pPr>
          </a:lstStyle>
          <a:p>
            <a:fld id="{49764842-B78B-4221-B42B-69AD867BEBF7}" type="slidenum">
              <a:rPr lang="en-NZ" smtClean="0"/>
              <a:t>‹#›</a:t>
            </a:fld>
            <a:endParaRPr lang="en-NZ"/>
          </a:p>
        </p:txBody>
      </p:sp>
    </p:spTree>
    <p:extLst>
      <p:ext uri="{BB962C8B-B14F-4D97-AF65-F5344CB8AC3E}">
        <p14:creationId xmlns:p14="http://schemas.microsoft.com/office/powerpoint/2010/main" val="1552507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3" y="808038"/>
            <a:ext cx="7188201" cy="4043362"/>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marL="0" marR="0" lvl="0" indent="0" algn="r" defTabSz="1043056" rtl="0" eaLnBrk="1" fontAlgn="auto" latinLnBrk="0" hangingPunct="1">
              <a:lnSpc>
                <a:spcPct val="100000"/>
              </a:lnSpc>
              <a:spcBef>
                <a:spcPts val="0"/>
              </a:spcBef>
              <a:spcAft>
                <a:spcPts val="0"/>
              </a:spcAft>
              <a:buClrTx/>
              <a:buSzTx/>
              <a:buFontTx/>
              <a:buNone/>
              <a:tabLst/>
              <a:defRPr/>
            </a:pPr>
            <a:fld id="{837868AB-3D6E-4BA2-9CEE-7593714964C7}" type="slidenum">
              <a:rPr kumimoji="0" lang="en-N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43056" rtl="0" eaLnBrk="1" fontAlgn="auto" latinLnBrk="0" hangingPunct="1">
                <a:lnSpc>
                  <a:spcPct val="100000"/>
                </a:lnSpc>
                <a:spcBef>
                  <a:spcPts val="0"/>
                </a:spcBef>
                <a:spcAft>
                  <a:spcPts val="0"/>
                </a:spcAft>
                <a:buClrTx/>
                <a:buSzTx/>
                <a:buFontTx/>
                <a:buNone/>
                <a:tabLst/>
                <a:defRPr/>
              </a:pPr>
              <a:t>1</a:t>
            </a:fld>
            <a:endParaRPr kumimoji="0" lang="en-N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6887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86416-8A8E-4FCA-98FB-B3CE844C26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59F535F1-CF77-45D3-B389-C65313DA39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19C81F8B-EA15-45A9-8436-307636031E04}"/>
              </a:ext>
            </a:extLst>
          </p:cNvPr>
          <p:cNvSpPr>
            <a:spLocks noGrp="1"/>
          </p:cNvSpPr>
          <p:nvPr>
            <p:ph type="dt" sz="half" idx="10"/>
          </p:nvPr>
        </p:nvSpPr>
        <p:spPr/>
        <p:txBody>
          <a:bodyPr/>
          <a:lstStyle/>
          <a:p>
            <a:fld id="{924E3518-D4EF-4BA9-840D-9DFD629B23D3}" type="datetimeFigureOut">
              <a:rPr lang="en-NZ" smtClean="0"/>
              <a:t>8/12/2017</a:t>
            </a:fld>
            <a:endParaRPr lang="en-NZ"/>
          </a:p>
        </p:txBody>
      </p:sp>
      <p:sp>
        <p:nvSpPr>
          <p:cNvPr id="5" name="Footer Placeholder 4">
            <a:extLst>
              <a:ext uri="{FF2B5EF4-FFF2-40B4-BE49-F238E27FC236}">
                <a16:creationId xmlns:a16="http://schemas.microsoft.com/office/drawing/2014/main" id="{08404A95-CFBE-4834-A252-884FF2E647B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653ED85-C7DB-43D6-8390-D8F90945C6DA}"/>
              </a:ext>
            </a:extLst>
          </p:cNvPr>
          <p:cNvSpPr>
            <a:spLocks noGrp="1"/>
          </p:cNvSpPr>
          <p:nvPr>
            <p:ph type="sldNum" sz="quarter" idx="12"/>
          </p:nvPr>
        </p:nvSpPr>
        <p:spPr/>
        <p:txBody>
          <a:bodyPr/>
          <a:lstStyle/>
          <a:p>
            <a:fld id="{B28F54B4-2F04-424E-9968-1B32962C6740}" type="slidenum">
              <a:rPr lang="en-NZ" smtClean="0"/>
              <a:t>‹#›</a:t>
            </a:fld>
            <a:endParaRPr lang="en-NZ"/>
          </a:p>
        </p:txBody>
      </p:sp>
    </p:spTree>
    <p:extLst>
      <p:ext uri="{BB962C8B-B14F-4D97-AF65-F5344CB8AC3E}">
        <p14:creationId xmlns:p14="http://schemas.microsoft.com/office/powerpoint/2010/main" val="3670917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BBDEE-9506-4926-ACD3-ACF5BAC37B78}"/>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F76E56ED-CB71-4DE2-974B-E9B88162186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4C01012-7D96-41FE-B79B-9F5C1028776F}"/>
              </a:ext>
            </a:extLst>
          </p:cNvPr>
          <p:cNvSpPr>
            <a:spLocks noGrp="1"/>
          </p:cNvSpPr>
          <p:nvPr>
            <p:ph type="dt" sz="half" idx="10"/>
          </p:nvPr>
        </p:nvSpPr>
        <p:spPr/>
        <p:txBody>
          <a:bodyPr/>
          <a:lstStyle/>
          <a:p>
            <a:fld id="{924E3518-D4EF-4BA9-840D-9DFD629B23D3}" type="datetimeFigureOut">
              <a:rPr lang="en-NZ" smtClean="0"/>
              <a:t>8/12/2017</a:t>
            </a:fld>
            <a:endParaRPr lang="en-NZ"/>
          </a:p>
        </p:txBody>
      </p:sp>
      <p:sp>
        <p:nvSpPr>
          <p:cNvPr id="5" name="Footer Placeholder 4">
            <a:extLst>
              <a:ext uri="{FF2B5EF4-FFF2-40B4-BE49-F238E27FC236}">
                <a16:creationId xmlns:a16="http://schemas.microsoft.com/office/drawing/2014/main" id="{450A174D-7A66-4A9B-968A-1681A2DAF70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5F2E1A7-6E07-4B5B-AEF0-A7CD29BF16F4}"/>
              </a:ext>
            </a:extLst>
          </p:cNvPr>
          <p:cNvSpPr>
            <a:spLocks noGrp="1"/>
          </p:cNvSpPr>
          <p:nvPr>
            <p:ph type="sldNum" sz="quarter" idx="12"/>
          </p:nvPr>
        </p:nvSpPr>
        <p:spPr/>
        <p:txBody>
          <a:bodyPr/>
          <a:lstStyle/>
          <a:p>
            <a:fld id="{B28F54B4-2F04-424E-9968-1B32962C6740}" type="slidenum">
              <a:rPr lang="en-NZ" smtClean="0"/>
              <a:t>‹#›</a:t>
            </a:fld>
            <a:endParaRPr lang="en-NZ"/>
          </a:p>
        </p:txBody>
      </p:sp>
    </p:spTree>
    <p:extLst>
      <p:ext uri="{BB962C8B-B14F-4D97-AF65-F5344CB8AC3E}">
        <p14:creationId xmlns:p14="http://schemas.microsoft.com/office/powerpoint/2010/main" val="3453408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98BF0D-A1E8-4434-B8EE-2C1D7E97029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966BDC18-46E6-42FD-BA68-B880C62926F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304F8DA-9712-4E5C-9976-A13C87275A9C}"/>
              </a:ext>
            </a:extLst>
          </p:cNvPr>
          <p:cNvSpPr>
            <a:spLocks noGrp="1"/>
          </p:cNvSpPr>
          <p:nvPr>
            <p:ph type="dt" sz="half" idx="10"/>
          </p:nvPr>
        </p:nvSpPr>
        <p:spPr/>
        <p:txBody>
          <a:bodyPr/>
          <a:lstStyle/>
          <a:p>
            <a:fld id="{924E3518-D4EF-4BA9-840D-9DFD629B23D3}" type="datetimeFigureOut">
              <a:rPr lang="en-NZ" smtClean="0"/>
              <a:t>8/12/2017</a:t>
            </a:fld>
            <a:endParaRPr lang="en-NZ"/>
          </a:p>
        </p:txBody>
      </p:sp>
      <p:sp>
        <p:nvSpPr>
          <p:cNvPr id="5" name="Footer Placeholder 4">
            <a:extLst>
              <a:ext uri="{FF2B5EF4-FFF2-40B4-BE49-F238E27FC236}">
                <a16:creationId xmlns:a16="http://schemas.microsoft.com/office/drawing/2014/main" id="{9A298F58-087B-4C2E-806A-E57B1362C56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EFE1025-F821-4F09-B4DE-203E81EA3CFE}"/>
              </a:ext>
            </a:extLst>
          </p:cNvPr>
          <p:cNvSpPr>
            <a:spLocks noGrp="1"/>
          </p:cNvSpPr>
          <p:nvPr>
            <p:ph type="sldNum" sz="quarter" idx="12"/>
          </p:nvPr>
        </p:nvSpPr>
        <p:spPr/>
        <p:txBody>
          <a:bodyPr/>
          <a:lstStyle/>
          <a:p>
            <a:fld id="{B28F54B4-2F04-424E-9968-1B32962C6740}" type="slidenum">
              <a:rPr lang="en-NZ" smtClean="0"/>
              <a:t>‹#›</a:t>
            </a:fld>
            <a:endParaRPr lang="en-NZ"/>
          </a:p>
        </p:txBody>
      </p:sp>
    </p:spTree>
    <p:extLst>
      <p:ext uri="{BB962C8B-B14F-4D97-AF65-F5344CB8AC3E}">
        <p14:creationId xmlns:p14="http://schemas.microsoft.com/office/powerpoint/2010/main" val="158267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2543" y="665931"/>
            <a:ext cx="11205321" cy="362471"/>
          </a:xfrm>
        </p:spPr>
        <p:txBody>
          <a:bodyPr/>
          <a:lstStyle>
            <a:lvl1pPr>
              <a:lnSpc>
                <a:spcPts val="2721"/>
              </a:lnSpc>
              <a:defRPr sz="2721" baseline="0">
                <a:solidFill>
                  <a:schemeClr val="bg1"/>
                </a:solidFill>
              </a:defRPr>
            </a:lvl1pPr>
          </a:lstStyle>
          <a:p>
            <a:r>
              <a:rPr lang="en-NZ" noProof="0" dirty="0"/>
              <a:t>First Gas Presentation Title</a:t>
            </a:r>
          </a:p>
        </p:txBody>
      </p:sp>
      <p:sp>
        <p:nvSpPr>
          <p:cNvPr id="3" name="Subtitle 2"/>
          <p:cNvSpPr>
            <a:spLocks noGrp="1"/>
          </p:cNvSpPr>
          <p:nvPr>
            <p:ph type="subTitle" idx="1" hasCustomPrompt="1"/>
          </p:nvPr>
        </p:nvSpPr>
        <p:spPr>
          <a:xfrm>
            <a:off x="492543" y="1057749"/>
            <a:ext cx="11205321" cy="216000"/>
          </a:xfrm>
          <a:prstGeom prst="rect">
            <a:avLst/>
          </a:prstGeom>
        </p:spPr>
        <p:txBody>
          <a:bodyPr lIns="0" tIns="0" rIns="0" bIns="0">
            <a:noAutofit/>
          </a:bodyPr>
          <a:lstStyle>
            <a:lvl1pPr marL="0" indent="0" algn="l">
              <a:lnSpc>
                <a:spcPts val="1814"/>
              </a:lnSpc>
              <a:spcBef>
                <a:spcPts val="0"/>
              </a:spcBef>
              <a:buNone/>
              <a:defRPr sz="1361" b="1">
                <a:solidFill>
                  <a:schemeClr val="bg1"/>
                </a:solidFill>
              </a:defRPr>
            </a:lvl1pPr>
            <a:lvl2pPr marL="473037" indent="0" algn="ctr">
              <a:buNone/>
              <a:defRPr>
                <a:solidFill>
                  <a:schemeClr val="tx1">
                    <a:tint val="75000"/>
                  </a:schemeClr>
                </a:solidFill>
              </a:defRPr>
            </a:lvl2pPr>
            <a:lvl3pPr marL="946074" indent="0" algn="ctr">
              <a:buNone/>
              <a:defRPr>
                <a:solidFill>
                  <a:schemeClr val="tx1">
                    <a:tint val="75000"/>
                  </a:schemeClr>
                </a:solidFill>
              </a:defRPr>
            </a:lvl3pPr>
            <a:lvl4pPr marL="1419110" indent="0" algn="ctr">
              <a:buNone/>
              <a:defRPr>
                <a:solidFill>
                  <a:schemeClr val="tx1">
                    <a:tint val="75000"/>
                  </a:schemeClr>
                </a:solidFill>
              </a:defRPr>
            </a:lvl4pPr>
            <a:lvl5pPr marL="1892147" indent="0" algn="ctr">
              <a:buNone/>
              <a:defRPr>
                <a:solidFill>
                  <a:schemeClr val="tx1">
                    <a:tint val="75000"/>
                  </a:schemeClr>
                </a:solidFill>
              </a:defRPr>
            </a:lvl5pPr>
            <a:lvl6pPr marL="2365184" indent="0" algn="ctr">
              <a:buNone/>
              <a:defRPr>
                <a:solidFill>
                  <a:schemeClr val="tx1">
                    <a:tint val="75000"/>
                  </a:schemeClr>
                </a:solidFill>
              </a:defRPr>
            </a:lvl6pPr>
            <a:lvl7pPr marL="2838221" indent="0" algn="ctr">
              <a:buNone/>
              <a:defRPr>
                <a:solidFill>
                  <a:schemeClr val="tx1">
                    <a:tint val="75000"/>
                  </a:schemeClr>
                </a:solidFill>
              </a:defRPr>
            </a:lvl7pPr>
            <a:lvl8pPr marL="3311257" indent="0" algn="ctr">
              <a:buNone/>
              <a:defRPr>
                <a:solidFill>
                  <a:schemeClr val="tx1">
                    <a:tint val="75000"/>
                  </a:schemeClr>
                </a:solidFill>
              </a:defRPr>
            </a:lvl8pPr>
            <a:lvl9pPr marL="3784294" indent="0" algn="ctr">
              <a:buNone/>
              <a:defRPr>
                <a:solidFill>
                  <a:schemeClr val="tx1">
                    <a:tint val="75000"/>
                  </a:schemeClr>
                </a:solidFill>
              </a:defRPr>
            </a:lvl9pPr>
          </a:lstStyle>
          <a:p>
            <a:r>
              <a:rPr lang="en-NZ" noProof="0" dirty="0"/>
              <a:t>Presenter’s Name</a:t>
            </a:r>
          </a:p>
        </p:txBody>
      </p:sp>
      <p:sp>
        <p:nvSpPr>
          <p:cNvPr id="8" name="Text Placeholder 7"/>
          <p:cNvSpPr>
            <a:spLocks noGrp="1"/>
          </p:cNvSpPr>
          <p:nvPr>
            <p:ph type="body" sz="quarter" idx="10" hasCustomPrompt="1"/>
          </p:nvPr>
        </p:nvSpPr>
        <p:spPr>
          <a:xfrm>
            <a:off x="492542" y="6303581"/>
            <a:ext cx="10671734" cy="180000"/>
          </a:xfrm>
          <a:prstGeom prst="rect">
            <a:avLst/>
          </a:prstGeom>
        </p:spPr>
        <p:txBody>
          <a:bodyPr lIns="0">
            <a:noAutofit/>
          </a:bodyPr>
          <a:lstStyle>
            <a:lvl1pPr marL="0" indent="0">
              <a:buNone/>
              <a:defRPr sz="1179" b="1" baseline="0">
                <a:solidFill>
                  <a:schemeClr val="bg1"/>
                </a:solidFill>
              </a:defRPr>
            </a:lvl1pPr>
            <a:lvl2pPr marL="186234" indent="0">
              <a:buNone/>
              <a:defRPr sz="1179"/>
            </a:lvl2pPr>
            <a:lvl3pPr marL="372470" indent="0">
              <a:buNone/>
              <a:defRPr sz="1179"/>
            </a:lvl3pPr>
            <a:lvl4pPr marL="558705" indent="0">
              <a:buNone/>
              <a:defRPr sz="1179"/>
            </a:lvl4pPr>
            <a:lvl5pPr marL="744940" indent="0">
              <a:buNone/>
              <a:defRPr sz="1179"/>
            </a:lvl5pPr>
          </a:lstStyle>
          <a:p>
            <a:pPr lvl="0"/>
            <a:r>
              <a:rPr lang="en-NZ" noProof="0" dirty="0"/>
              <a:t>First Gas / Date</a:t>
            </a:r>
          </a:p>
        </p:txBody>
      </p:sp>
      <p:cxnSp>
        <p:nvCxnSpPr>
          <p:cNvPr id="5" name="Straight Connector 4"/>
          <p:cNvCxnSpPr/>
          <p:nvPr userDrawn="1"/>
        </p:nvCxnSpPr>
        <p:spPr>
          <a:xfrm>
            <a:off x="492543" y="6629221"/>
            <a:ext cx="11205321"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2761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9" name="Text Placeholder 7"/>
          <p:cNvSpPr>
            <a:spLocks noGrp="1"/>
          </p:cNvSpPr>
          <p:nvPr>
            <p:ph type="body" sz="quarter" idx="10" hasCustomPrompt="1"/>
          </p:nvPr>
        </p:nvSpPr>
        <p:spPr>
          <a:xfrm>
            <a:off x="492542" y="6303581"/>
            <a:ext cx="10671734" cy="180000"/>
          </a:xfrm>
          <a:prstGeom prst="rect">
            <a:avLst/>
          </a:prstGeom>
        </p:spPr>
        <p:txBody>
          <a:bodyPr lIns="0">
            <a:noAutofit/>
          </a:bodyPr>
          <a:lstStyle>
            <a:lvl1pPr marL="0" indent="0">
              <a:buNone/>
              <a:defRPr sz="1179" b="1">
                <a:solidFill>
                  <a:schemeClr val="bg1"/>
                </a:solidFill>
              </a:defRPr>
            </a:lvl1pPr>
            <a:lvl2pPr marL="186234" indent="0">
              <a:buNone/>
              <a:defRPr sz="1179"/>
            </a:lvl2pPr>
            <a:lvl3pPr marL="372470" indent="0">
              <a:buNone/>
              <a:defRPr sz="1179"/>
            </a:lvl3pPr>
            <a:lvl4pPr marL="558705" indent="0">
              <a:buNone/>
              <a:defRPr sz="1179"/>
            </a:lvl4pPr>
            <a:lvl5pPr marL="744940" indent="0">
              <a:buNone/>
              <a:defRPr sz="1179"/>
            </a:lvl5pPr>
          </a:lstStyle>
          <a:p>
            <a:pPr lvl="0"/>
            <a:r>
              <a:rPr lang="en-NZ" noProof="0" dirty="0"/>
              <a:t>First Gas / Date</a:t>
            </a:r>
          </a:p>
        </p:txBody>
      </p:sp>
      <p:cxnSp>
        <p:nvCxnSpPr>
          <p:cNvPr id="10" name="Straight Connector 9"/>
          <p:cNvCxnSpPr/>
          <p:nvPr userDrawn="1"/>
        </p:nvCxnSpPr>
        <p:spPr>
          <a:xfrm>
            <a:off x="492543" y="6629221"/>
            <a:ext cx="11205321"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hasCustomPrompt="1"/>
          </p:nvPr>
        </p:nvSpPr>
        <p:spPr>
          <a:xfrm>
            <a:off x="492543" y="665931"/>
            <a:ext cx="11205321" cy="362471"/>
          </a:xfrm>
        </p:spPr>
        <p:txBody>
          <a:bodyPr/>
          <a:lstStyle>
            <a:lvl1pPr>
              <a:lnSpc>
                <a:spcPts val="2721"/>
              </a:lnSpc>
              <a:defRPr sz="2721" baseline="0">
                <a:solidFill>
                  <a:schemeClr val="tx1"/>
                </a:solidFill>
              </a:defRPr>
            </a:lvl1pPr>
          </a:lstStyle>
          <a:p>
            <a:r>
              <a:rPr lang="en-NZ" noProof="0" dirty="0"/>
              <a:t>First Gas Presentation Title</a:t>
            </a:r>
          </a:p>
        </p:txBody>
      </p:sp>
      <p:sp>
        <p:nvSpPr>
          <p:cNvPr id="11" name="Subtitle 2"/>
          <p:cNvSpPr>
            <a:spLocks noGrp="1"/>
          </p:cNvSpPr>
          <p:nvPr>
            <p:ph type="subTitle" idx="1" hasCustomPrompt="1"/>
          </p:nvPr>
        </p:nvSpPr>
        <p:spPr>
          <a:xfrm>
            <a:off x="492543" y="1057749"/>
            <a:ext cx="11205321" cy="216000"/>
          </a:xfrm>
          <a:prstGeom prst="rect">
            <a:avLst/>
          </a:prstGeom>
        </p:spPr>
        <p:txBody>
          <a:bodyPr lIns="0" tIns="0" rIns="0" bIns="0">
            <a:noAutofit/>
          </a:bodyPr>
          <a:lstStyle>
            <a:lvl1pPr marL="0" indent="0" algn="l">
              <a:lnSpc>
                <a:spcPts val="1814"/>
              </a:lnSpc>
              <a:spcBef>
                <a:spcPts val="0"/>
              </a:spcBef>
              <a:buNone/>
              <a:defRPr sz="1361" b="1">
                <a:solidFill>
                  <a:schemeClr val="tx1"/>
                </a:solidFill>
              </a:defRPr>
            </a:lvl1pPr>
            <a:lvl2pPr marL="473037" indent="0" algn="ctr">
              <a:buNone/>
              <a:defRPr>
                <a:solidFill>
                  <a:schemeClr val="tx1">
                    <a:tint val="75000"/>
                  </a:schemeClr>
                </a:solidFill>
              </a:defRPr>
            </a:lvl2pPr>
            <a:lvl3pPr marL="946074" indent="0" algn="ctr">
              <a:buNone/>
              <a:defRPr>
                <a:solidFill>
                  <a:schemeClr val="tx1">
                    <a:tint val="75000"/>
                  </a:schemeClr>
                </a:solidFill>
              </a:defRPr>
            </a:lvl3pPr>
            <a:lvl4pPr marL="1419110" indent="0" algn="ctr">
              <a:buNone/>
              <a:defRPr>
                <a:solidFill>
                  <a:schemeClr val="tx1">
                    <a:tint val="75000"/>
                  </a:schemeClr>
                </a:solidFill>
              </a:defRPr>
            </a:lvl4pPr>
            <a:lvl5pPr marL="1892147" indent="0" algn="ctr">
              <a:buNone/>
              <a:defRPr>
                <a:solidFill>
                  <a:schemeClr val="tx1">
                    <a:tint val="75000"/>
                  </a:schemeClr>
                </a:solidFill>
              </a:defRPr>
            </a:lvl5pPr>
            <a:lvl6pPr marL="2365184" indent="0" algn="ctr">
              <a:buNone/>
              <a:defRPr>
                <a:solidFill>
                  <a:schemeClr val="tx1">
                    <a:tint val="75000"/>
                  </a:schemeClr>
                </a:solidFill>
              </a:defRPr>
            </a:lvl6pPr>
            <a:lvl7pPr marL="2838221" indent="0" algn="ctr">
              <a:buNone/>
              <a:defRPr>
                <a:solidFill>
                  <a:schemeClr val="tx1">
                    <a:tint val="75000"/>
                  </a:schemeClr>
                </a:solidFill>
              </a:defRPr>
            </a:lvl7pPr>
            <a:lvl8pPr marL="3311257" indent="0" algn="ctr">
              <a:buNone/>
              <a:defRPr>
                <a:solidFill>
                  <a:schemeClr val="tx1">
                    <a:tint val="75000"/>
                  </a:schemeClr>
                </a:solidFill>
              </a:defRPr>
            </a:lvl8pPr>
            <a:lvl9pPr marL="3784294" indent="0" algn="ctr">
              <a:buNone/>
              <a:defRPr>
                <a:solidFill>
                  <a:schemeClr val="tx1">
                    <a:tint val="75000"/>
                  </a:schemeClr>
                </a:solidFill>
              </a:defRPr>
            </a:lvl9pPr>
          </a:lstStyle>
          <a:p>
            <a:r>
              <a:rPr lang="en-NZ" noProof="0" dirty="0"/>
              <a:t>Presenter’s Name</a:t>
            </a:r>
          </a:p>
        </p:txBody>
      </p:sp>
    </p:spTree>
    <p:extLst>
      <p:ext uri="{BB962C8B-B14F-4D97-AF65-F5344CB8AC3E}">
        <p14:creationId xmlns:p14="http://schemas.microsoft.com/office/powerpoint/2010/main" val="582248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9" name="Text Placeholder 7"/>
          <p:cNvSpPr>
            <a:spLocks noGrp="1"/>
          </p:cNvSpPr>
          <p:nvPr>
            <p:ph type="body" sz="quarter" idx="10" hasCustomPrompt="1"/>
          </p:nvPr>
        </p:nvSpPr>
        <p:spPr>
          <a:xfrm>
            <a:off x="492542" y="6303581"/>
            <a:ext cx="10671734" cy="180000"/>
          </a:xfrm>
          <a:prstGeom prst="rect">
            <a:avLst/>
          </a:prstGeom>
        </p:spPr>
        <p:txBody>
          <a:bodyPr lIns="0">
            <a:noAutofit/>
          </a:bodyPr>
          <a:lstStyle>
            <a:lvl1pPr marL="0" indent="0">
              <a:buNone/>
              <a:defRPr sz="1179" b="1">
                <a:solidFill>
                  <a:schemeClr val="bg1"/>
                </a:solidFill>
              </a:defRPr>
            </a:lvl1pPr>
            <a:lvl2pPr marL="186234" indent="0">
              <a:buNone/>
              <a:defRPr sz="1179"/>
            </a:lvl2pPr>
            <a:lvl3pPr marL="372470" indent="0">
              <a:buNone/>
              <a:defRPr sz="1179"/>
            </a:lvl3pPr>
            <a:lvl4pPr marL="558705" indent="0">
              <a:buNone/>
              <a:defRPr sz="1179"/>
            </a:lvl4pPr>
            <a:lvl5pPr marL="744940" indent="0">
              <a:buNone/>
              <a:defRPr sz="1179"/>
            </a:lvl5pPr>
          </a:lstStyle>
          <a:p>
            <a:pPr lvl="0"/>
            <a:r>
              <a:rPr lang="en-NZ" noProof="0" dirty="0"/>
              <a:t>First Gas / Date</a:t>
            </a:r>
          </a:p>
          <a:p>
            <a:pPr lvl="0"/>
            <a:endParaRPr lang="en-NZ" noProof="0" dirty="0"/>
          </a:p>
        </p:txBody>
      </p:sp>
      <p:cxnSp>
        <p:nvCxnSpPr>
          <p:cNvPr id="10" name="Straight Connector 9"/>
          <p:cNvCxnSpPr/>
          <p:nvPr userDrawn="1"/>
        </p:nvCxnSpPr>
        <p:spPr>
          <a:xfrm>
            <a:off x="492543" y="6629221"/>
            <a:ext cx="11205321"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hasCustomPrompt="1"/>
          </p:nvPr>
        </p:nvSpPr>
        <p:spPr>
          <a:xfrm>
            <a:off x="492543" y="665931"/>
            <a:ext cx="11205321" cy="362471"/>
          </a:xfrm>
        </p:spPr>
        <p:txBody>
          <a:bodyPr/>
          <a:lstStyle>
            <a:lvl1pPr>
              <a:lnSpc>
                <a:spcPts val="2721"/>
              </a:lnSpc>
              <a:defRPr sz="2721" baseline="0">
                <a:solidFill>
                  <a:schemeClr val="bg1"/>
                </a:solidFill>
              </a:defRPr>
            </a:lvl1pPr>
          </a:lstStyle>
          <a:p>
            <a:r>
              <a:rPr lang="en-NZ" noProof="0" dirty="0"/>
              <a:t>First Gas Presentation Title</a:t>
            </a:r>
          </a:p>
        </p:txBody>
      </p:sp>
      <p:sp>
        <p:nvSpPr>
          <p:cNvPr id="11" name="Subtitle 2"/>
          <p:cNvSpPr>
            <a:spLocks noGrp="1"/>
          </p:cNvSpPr>
          <p:nvPr>
            <p:ph type="subTitle" idx="1" hasCustomPrompt="1"/>
          </p:nvPr>
        </p:nvSpPr>
        <p:spPr>
          <a:xfrm>
            <a:off x="492543" y="1057749"/>
            <a:ext cx="11205321" cy="216000"/>
          </a:xfrm>
          <a:prstGeom prst="rect">
            <a:avLst/>
          </a:prstGeom>
        </p:spPr>
        <p:txBody>
          <a:bodyPr lIns="0" tIns="0" rIns="0" bIns="0">
            <a:noAutofit/>
          </a:bodyPr>
          <a:lstStyle>
            <a:lvl1pPr marL="0" indent="0" algn="l">
              <a:lnSpc>
                <a:spcPts val="1814"/>
              </a:lnSpc>
              <a:spcBef>
                <a:spcPts val="0"/>
              </a:spcBef>
              <a:buNone/>
              <a:defRPr sz="1361" b="1">
                <a:solidFill>
                  <a:schemeClr val="bg1"/>
                </a:solidFill>
              </a:defRPr>
            </a:lvl1pPr>
            <a:lvl2pPr marL="473037" indent="0" algn="ctr">
              <a:buNone/>
              <a:defRPr>
                <a:solidFill>
                  <a:schemeClr val="tx1">
                    <a:tint val="75000"/>
                  </a:schemeClr>
                </a:solidFill>
              </a:defRPr>
            </a:lvl2pPr>
            <a:lvl3pPr marL="946074" indent="0" algn="ctr">
              <a:buNone/>
              <a:defRPr>
                <a:solidFill>
                  <a:schemeClr val="tx1">
                    <a:tint val="75000"/>
                  </a:schemeClr>
                </a:solidFill>
              </a:defRPr>
            </a:lvl3pPr>
            <a:lvl4pPr marL="1419110" indent="0" algn="ctr">
              <a:buNone/>
              <a:defRPr>
                <a:solidFill>
                  <a:schemeClr val="tx1">
                    <a:tint val="75000"/>
                  </a:schemeClr>
                </a:solidFill>
              </a:defRPr>
            </a:lvl4pPr>
            <a:lvl5pPr marL="1892147" indent="0" algn="ctr">
              <a:buNone/>
              <a:defRPr>
                <a:solidFill>
                  <a:schemeClr val="tx1">
                    <a:tint val="75000"/>
                  </a:schemeClr>
                </a:solidFill>
              </a:defRPr>
            </a:lvl5pPr>
            <a:lvl6pPr marL="2365184" indent="0" algn="ctr">
              <a:buNone/>
              <a:defRPr>
                <a:solidFill>
                  <a:schemeClr val="tx1">
                    <a:tint val="75000"/>
                  </a:schemeClr>
                </a:solidFill>
              </a:defRPr>
            </a:lvl6pPr>
            <a:lvl7pPr marL="2838221" indent="0" algn="ctr">
              <a:buNone/>
              <a:defRPr>
                <a:solidFill>
                  <a:schemeClr val="tx1">
                    <a:tint val="75000"/>
                  </a:schemeClr>
                </a:solidFill>
              </a:defRPr>
            </a:lvl7pPr>
            <a:lvl8pPr marL="3311257" indent="0" algn="ctr">
              <a:buNone/>
              <a:defRPr>
                <a:solidFill>
                  <a:schemeClr val="tx1">
                    <a:tint val="75000"/>
                  </a:schemeClr>
                </a:solidFill>
              </a:defRPr>
            </a:lvl8pPr>
            <a:lvl9pPr marL="3784294" indent="0" algn="ctr">
              <a:buNone/>
              <a:defRPr>
                <a:solidFill>
                  <a:schemeClr val="tx1">
                    <a:tint val="75000"/>
                  </a:schemeClr>
                </a:solidFill>
              </a:defRPr>
            </a:lvl9pPr>
          </a:lstStyle>
          <a:p>
            <a:r>
              <a:rPr lang="en-NZ" noProof="0" dirty="0"/>
              <a:t>Presenter’s Name</a:t>
            </a:r>
          </a:p>
        </p:txBody>
      </p:sp>
    </p:spTree>
    <p:extLst>
      <p:ext uri="{BB962C8B-B14F-4D97-AF65-F5344CB8AC3E}">
        <p14:creationId xmlns:p14="http://schemas.microsoft.com/office/powerpoint/2010/main" val="2185900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Sub heading">
    <p:spTree>
      <p:nvGrpSpPr>
        <p:cNvPr id="1" name=""/>
        <p:cNvGrpSpPr/>
        <p:nvPr/>
      </p:nvGrpSpPr>
      <p:grpSpPr>
        <a:xfrm>
          <a:off x="0" y="0"/>
          <a:ext cx="0" cy="0"/>
          <a:chOff x="0" y="0"/>
          <a:chExt cx="0" cy="0"/>
        </a:xfrm>
      </p:grpSpPr>
      <p:sp>
        <p:nvSpPr>
          <p:cNvPr id="2" name="Title 1"/>
          <p:cNvSpPr>
            <a:spLocks noGrp="1"/>
          </p:cNvSpPr>
          <p:nvPr>
            <p:ph type="title"/>
          </p:nvPr>
        </p:nvSpPr>
        <p:spPr>
          <a:xfrm>
            <a:off x="513243" y="432002"/>
            <a:ext cx="8866733" cy="384574"/>
          </a:xfrm>
        </p:spPr>
        <p:txBody>
          <a:bodyPr/>
          <a:lstStyle/>
          <a:p>
            <a:r>
              <a:rPr lang="en-AU"/>
              <a:t>Click to edit Master title style</a:t>
            </a:r>
            <a:endParaRPr lang="en-NZ"/>
          </a:p>
        </p:txBody>
      </p:sp>
      <p:cxnSp>
        <p:nvCxnSpPr>
          <p:cNvPr id="4" name="Straight Connector 3"/>
          <p:cNvCxnSpPr/>
          <p:nvPr userDrawn="1"/>
        </p:nvCxnSpPr>
        <p:spPr>
          <a:xfrm>
            <a:off x="492543" y="6629221"/>
            <a:ext cx="11205321" cy="0"/>
          </a:xfrm>
          <a:prstGeom prst="line">
            <a:avLst/>
          </a:prstGeom>
          <a:ln w="19050" cmpd="sng">
            <a:solidFill>
              <a:srgbClr val="7F7F7F"/>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0"/>
          </p:nvPr>
        </p:nvSpPr>
        <p:spPr>
          <a:xfrm>
            <a:off x="516337" y="1961376"/>
            <a:ext cx="11162423" cy="4145361"/>
          </a:xfrm>
          <a:prstGeom prst="rect">
            <a:avLst/>
          </a:prstGeom>
        </p:spPr>
        <p:txBody>
          <a:bodyPr vert="horz"/>
          <a:lstStyle>
            <a:lvl1pPr marL="249102" indent="-249102">
              <a:spcBef>
                <a:spcPts val="1451"/>
              </a:spcBef>
              <a:defRPr sz="1995"/>
            </a:lvl1pPr>
            <a:lvl2pPr marL="571639" indent="-190066">
              <a:spcBef>
                <a:spcPts val="816"/>
              </a:spcBef>
              <a:buFont typeface="Lucida Grande"/>
              <a:buChar char="-"/>
              <a:defRPr sz="1995"/>
            </a:lvl2pPr>
            <a:lvl3pPr marL="898495" indent="-164148">
              <a:spcBef>
                <a:spcPts val="454"/>
              </a:spcBef>
              <a:buFont typeface="Wingdings" charset="2"/>
              <a:buChar char="§"/>
              <a:defRPr sz="1995"/>
            </a:lvl3pPr>
          </a:lstStyle>
          <a:p>
            <a:pPr lvl="0"/>
            <a:r>
              <a:rPr lang="en-AU" dirty="0"/>
              <a:t>Click to edit Master text styles</a:t>
            </a:r>
          </a:p>
          <a:p>
            <a:pPr lvl="1"/>
            <a:r>
              <a:rPr lang="en-AU" dirty="0"/>
              <a:t>Second level</a:t>
            </a:r>
          </a:p>
          <a:p>
            <a:pPr lvl="2"/>
            <a:r>
              <a:rPr lang="en-AU" dirty="0"/>
              <a:t>Third level</a:t>
            </a:r>
          </a:p>
        </p:txBody>
      </p:sp>
      <p:sp>
        <p:nvSpPr>
          <p:cNvPr id="10" name="Text Placeholder 9"/>
          <p:cNvSpPr>
            <a:spLocks noGrp="1"/>
          </p:cNvSpPr>
          <p:nvPr>
            <p:ph type="body" sz="quarter" idx="11"/>
          </p:nvPr>
        </p:nvSpPr>
        <p:spPr>
          <a:xfrm>
            <a:off x="516337" y="1534991"/>
            <a:ext cx="11162423" cy="326553"/>
          </a:xfrm>
          <a:prstGeom prst="rect">
            <a:avLst/>
          </a:prstGeom>
        </p:spPr>
        <p:txBody>
          <a:bodyPr vert="horz"/>
          <a:lstStyle>
            <a:lvl1pPr marL="0" indent="0">
              <a:buNone/>
              <a:defRPr sz="1995" b="1">
                <a:solidFill>
                  <a:schemeClr val="bg1">
                    <a:lumMod val="50000"/>
                  </a:schemeClr>
                </a:solidFill>
              </a:defRPr>
            </a:lvl1pPr>
          </a:lstStyle>
          <a:p>
            <a:pPr lvl="0"/>
            <a:r>
              <a:rPr lang="en-AU"/>
              <a:t>Click to edit Master text styles</a:t>
            </a:r>
          </a:p>
        </p:txBody>
      </p:sp>
      <p:sp>
        <p:nvSpPr>
          <p:cNvPr id="9" name="Footer Placeholder 4"/>
          <p:cNvSpPr>
            <a:spLocks noGrp="1"/>
          </p:cNvSpPr>
          <p:nvPr>
            <p:ph type="ftr" sz="quarter" idx="3"/>
          </p:nvPr>
        </p:nvSpPr>
        <p:spPr>
          <a:xfrm>
            <a:off x="492542" y="6449636"/>
            <a:ext cx="10671734" cy="179584"/>
          </a:xfrm>
          <a:prstGeom prst="rect">
            <a:avLst/>
          </a:prstGeom>
        </p:spPr>
        <p:txBody>
          <a:bodyPr vert="horz" lIns="0" tIns="0" rIns="0" bIns="0" rtlCol="0" anchor="t" anchorCtr="0"/>
          <a:lstStyle>
            <a:lvl1pPr algn="l">
              <a:defRPr sz="998" b="1">
                <a:solidFill>
                  <a:schemeClr val="tx1">
                    <a:lumMod val="50000"/>
                    <a:lumOff val="50000"/>
                  </a:schemeClr>
                </a:solidFill>
                <a:latin typeface="Arial" pitchFamily="34" charset="0"/>
                <a:cs typeface="Arial" pitchFamily="34" charset="0"/>
              </a:defRPr>
            </a:lvl1pPr>
          </a:lstStyle>
          <a:p>
            <a:endParaRPr lang="en-NZ" dirty="0"/>
          </a:p>
        </p:txBody>
      </p:sp>
      <p:sp>
        <p:nvSpPr>
          <p:cNvPr id="11" name="Slide Number Placeholder 3"/>
          <p:cNvSpPr>
            <a:spLocks noGrp="1"/>
          </p:cNvSpPr>
          <p:nvPr>
            <p:ph type="sldNum" sz="quarter" idx="4"/>
          </p:nvPr>
        </p:nvSpPr>
        <p:spPr>
          <a:xfrm>
            <a:off x="11287411" y="6449636"/>
            <a:ext cx="410451" cy="179584"/>
          </a:xfrm>
          <a:prstGeom prst="rect">
            <a:avLst/>
          </a:prstGeom>
        </p:spPr>
        <p:txBody>
          <a:bodyPr vert="horz" lIns="0" tIns="0" rIns="0" bIns="0" rtlCol="0" anchor="ctr"/>
          <a:lstStyle>
            <a:lvl1pPr algn="r">
              <a:defRPr sz="1088" b="1" i="0">
                <a:solidFill>
                  <a:schemeClr val="tx1">
                    <a:lumMod val="50000"/>
                    <a:lumOff val="50000"/>
                  </a:schemeClr>
                </a:solidFill>
                <a:latin typeface="Arial"/>
                <a:cs typeface="Arial"/>
              </a:defRPr>
            </a:lvl1pPr>
          </a:lstStyle>
          <a:p>
            <a:fld id="{60743DB5-AB98-46D2-A53F-DCA569CF9673}" type="slidenum">
              <a:rPr lang="en-NZ" smtClean="0"/>
              <a:pPr/>
              <a:t>‹#›</a:t>
            </a:fld>
            <a:endParaRPr lang="en-NZ" dirty="0"/>
          </a:p>
        </p:txBody>
      </p:sp>
    </p:spTree>
    <p:extLst>
      <p:ext uri="{BB962C8B-B14F-4D97-AF65-F5344CB8AC3E}">
        <p14:creationId xmlns:p14="http://schemas.microsoft.com/office/powerpoint/2010/main" val="4132034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3243" y="432002"/>
            <a:ext cx="8866733" cy="384574"/>
          </a:xfrm>
        </p:spPr>
        <p:txBody>
          <a:bodyPr/>
          <a:lstStyle/>
          <a:p>
            <a:r>
              <a:rPr lang="en-AU"/>
              <a:t>Click to edit Master title style</a:t>
            </a:r>
            <a:endParaRPr lang="en-NZ"/>
          </a:p>
        </p:txBody>
      </p:sp>
      <p:cxnSp>
        <p:nvCxnSpPr>
          <p:cNvPr id="4" name="Straight Connector 3"/>
          <p:cNvCxnSpPr/>
          <p:nvPr userDrawn="1"/>
        </p:nvCxnSpPr>
        <p:spPr>
          <a:xfrm>
            <a:off x="492543" y="6629221"/>
            <a:ext cx="11205321" cy="0"/>
          </a:xfrm>
          <a:prstGeom prst="line">
            <a:avLst/>
          </a:prstGeom>
          <a:ln w="19050" cmpd="sng">
            <a:solidFill>
              <a:srgbClr val="7F7F7F"/>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492542" y="6449636"/>
            <a:ext cx="10671734" cy="179584"/>
          </a:xfrm>
          <a:prstGeom prst="rect">
            <a:avLst/>
          </a:prstGeom>
        </p:spPr>
        <p:txBody>
          <a:bodyPr vert="horz" lIns="0" tIns="0" rIns="0" bIns="0" rtlCol="0" anchor="t" anchorCtr="0"/>
          <a:lstStyle>
            <a:lvl1pPr algn="l">
              <a:defRPr sz="998" b="1">
                <a:solidFill>
                  <a:schemeClr val="tx1">
                    <a:lumMod val="50000"/>
                    <a:lumOff val="50000"/>
                  </a:schemeClr>
                </a:solidFill>
                <a:latin typeface="Arial" pitchFamily="34" charset="0"/>
                <a:cs typeface="Arial" pitchFamily="34" charset="0"/>
              </a:defRPr>
            </a:lvl1pPr>
          </a:lstStyle>
          <a:p>
            <a:endParaRPr lang="en-NZ" dirty="0"/>
          </a:p>
        </p:txBody>
      </p:sp>
      <p:sp>
        <p:nvSpPr>
          <p:cNvPr id="6" name="Slide Number Placeholder 3"/>
          <p:cNvSpPr>
            <a:spLocks noGrp="1"/>
          </p:cNvSpPr>
          <p:nvPr>
            <p:ph type="sldNum" sz="quarter" idx="4"/>
          </p:nvPr>
        </p:nvSpPr>
        <p:spPr>
          <a:xfrm>
            <a:off x="11287411" y="6449636"/>
            <a:ext cx="410451" cy="179584"/>
          </a:xfrm>
          <a:prstGeom prst="rect">
            <a:avLst/>
          </a:prstGeom>
        </p:spPr>
        <p:txBody>
          <a:bodyPr vert="horz" lIns="0" tIns="0" rIns="0" bIns="0" rtlCol="0" anchor="ctr"/>
          <a:lstStyle>
            <a:lvl1pPr algn="r">
              <a:defRPr sz="1088" b="1" i="0">
                <a:solidFill>
                  <a:schemeClr val="tx1">
                    <a:lumMod val="50000"/>
                    <a:lumOff val="50000"/>
                  </a:schemeClr>
                </a:solidFill>
                <a:latin typeface="Arial"/>
                <a:cs typeface="Arial"/>
              </a:defRPr>
            </a:lvl1pPr>
          </a:lstStyle>
          <a:p>
            <a:fld id="{60743DB5-AB98-46D2-A53F-DCA569CF9673}" type="slidenum">
              <a:rPr lang="en-NZ" smtClean="0"/>
              <a:pPr/>
              <a:t>‹#›</a:t>
            </a:fld>
            <a:endParaRPr lang="en-NZ" dirty="0"/>
          </a:p>
        </p:txBody>
      </p:sp>
      <p:sp>
        <p:nvSpPr>
          <p:cNvPr id="8" name="Text Placeholder 7"/>
          <p:cNvSpPr>
            <a:spLocks noGrp="1"/>
          </p:cNvSpPr>
          <p:nvPr>
            <p:ph type="body" sz="quarter" idx="10"/>
          </p:nvPr>
        </p:nvSpPr>
        <p:spPr>
          <a:xfrm>
            <a:off x="516337" y="1534991"/>
            <a:ext cx="11162423" cy="4571744"/>
          </a:xfrm>
          <a:prstGeom prst="rect">
            <a:avLst/>
          </a:prstGeom>
        </p:spPr>
        <p:txBody>
          <a:bodyPr vert="horz"/>
          <a:lstStyle>
            <a:lvl1pPr marL="244782" indent="-244782">
              <a:spcBef>
                <a:spcPts val="1088"/>
              </a:spcBef>
              <a:defRPr/>
            </a:lvl1pPr>
            <a:lvl2pPr marL="571639" indent="-190066">
              <a:spcBef>
                <a:spcPts val="816"/>
              </a:spcBef>
              <a:buFont typeface="Lucida Grande"/>
              <a:buChar char="-"/>
              <a:defRPr/>
            </a:lvl2pPr>
            <a:lvl3pPr marL="898495" indent="-164148">
              <a:spcBef>
                <a:spcPts val="454"/>
              </a:spcBef>
              <a:buFont typeface="Wingdings" charset="2"/>
              <a:buChar char="§"/>
              <a:defRPr/>
            </a:lvl3pPr>
          </a:lstStyle>
          <a:p>
            <a:pPr lvl="0"/>
            <a:r>
              <a:rPr lang="en-AU" dirty="0"/>
              <a:t>Click to edit Master text styles</a:t>
            </a:r>
          </a:p>
          <a:p>
            <a:pPr lvl="1"/>
            <a:r>
              <a:rPr lang="en-AU" dirty="0"/>
              <a:t>Second level</a:t>
            </a:r>
          </a:p>
          <a:p>
            <a:pPr lvl="2"/>
            <a:r>
              <a:rPr lang="en-AU" dirty="0"/>
              <a:t>Third level</a:t>
            </a:r>
          </a:p>
        </p:txBody>
      </p:sp>
    </p:spTree>
    <p:extLst>
      <p:ext uri="{BB962C8B-B14F-4D97-AF65-F5344CB8AC3E}">
        <p14:creationId xmlns:p14="http://schemas.microsoft.com/office/powerpoint/2010/main" val="877235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513243" y="432002"/>
            <a:ext cx="8866733" cy="384574"/>
          </a:xfrm>
        </p:spPr>
        <p:txBody>
          <a:bodyPr/>
          <a:lstStyle/>
          <a:p>
            <a:r>
              <a:rPr lang="en-AU"/>
              <a:t>Click to edit Master title style</a:t>
            </a:r>
            <a:endParaRPr lang="en-NZ"/>
          </a:p>
        </p:txBody>
      </p:sp>
      <p:cxnSp>
        <p:nvCxnSpPr>
          <p:cNvPr id="4" name="Straight Connector 3"/>
          <p:cNvCxnSpPr/>
          <p:nvPr userDrawn="1"/>
        </p:nvCxnSpPr>
        <p:spPr>
          <a:xfrm>
            <a:off x="492543" y="6629221"/>
            <a:ext cx="1120532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492542" y="6449636"/>
            <a:ext cx="10671734" cy="179584"/>
          </a:xfrm>
          <a:prstGeom prst="rect">
            <a:avLst/>
          </a:prstGeom>
        </p:spPr>
        <p:txBody>
          <a:bodyPr vert="horz" lIns="0" tIns="0" rIns="0" bIns="0" rtlCol="0" anchor="t" anchorCtr="0"/>
          <a:lstStyle>
            <a:lvl1pPr algn="l">
              <a:defRPr sz="998" b="1">
                <a:solidFill>
                  <a:schemeClr val="tx1">
                    <a:lumMod val="50000"/>
                    <a:lumOff val="50000"/>
                  </a:schemeClr>
                </a:solidFill>
                <a:latin typeface="Arial" pitchFamily="34" charset="0"/>
                <a:cs typeface="Arial" pitchFamily="34" charset="0"/>
              </a:defRPr>
            </a:lvl1pPr>
          </a:lstStyle>
          <a:p>
            <a:endParaRPr lang="en-NZ" dirty="0"/>
          </a:p>
        </p:txBody>
      </p:sp>
      <p:sp>
        <p:nvSpPr>
          <p:cNvPr id="6" name="Slide Number Placeholder 3"/>
          <p:cNvSpPr>
            <a:spLocks noGrp="1"/>
          </p:cNvSpPr>
          <p:nvPr>
            <p:ph type="sldNum" sz="quarter" idx="4"/>
          </p:nvPr>
        </p:nvSpPr>
        <p:spPr>
          <a:xfrm>
            <a:off x="11287411" y="6449636"/>
            <a:ext cx="410451" cy="179584"/>
          </a:xfrm>
          <a:prstGeom prst="rect">
            <a:avLst/>
          </a:prstGeom>
        </p:spPr>
        <p:txBody>
          <a:bodyPr vert="horz" lIns="0" tIns="0" rIns="0" bIns="0" rtlCol="0" anchor="ctr"/>
          <a:lstStyle>
            <a:lvl1pPr algn="r">
              <a:defRPr sz="1088" b="1" i="0">
                <a:solidFill>
                  <a:schemeClr val="tx1">
                    <a:lumMod val="50000"/>
                    <a:lumOff val="50000"/>
                  </a:schemeClr>
                </a:solidFill>
                <a:latin typeface="Arial"/>
                <a:cs typeface="Arial"/>
              </a:defRPr>
            </a:lvl1pPr>
          </a:lstStyle>
          <a:p>
            <a:fld id="{60743DB5-AB98-46D2-A53F-DCA569CF9673}" type="slidenum">
              <a:rPr lang="en-NZ" smtClean="0"/>
              <a:pPr/>
              <a:t>‹#›</a:t>
            </a:fld>
            <a:endParaRPr lang="en-NZ" dirty="0"/>
          </a:p>
        </p:txBody>
      </p:sp>
      <p:sp>
        <p:nvSpPr>
          <p:cNvPr id="8" name="Text Placeholder 7"/>
          <p:cNvSpPr>
            <a:spLocks noGrp="1"/>
          </p:cNvSpPr>
          <p:nvPr>
            <p:ph type="body" sz="quarter" idx="10"/>
          </p:nvPr>
        </p:nvSpPr>
        <p:spPr>
          <a:xfrm>
            <a:off x="516337" y="1534991"/>
            <a:ext cx="5251267" cy="4571744"/>
          </a:xfrm>
          <a:prstGeom prst="rect">
            <a:avLst/>
          </a:prstGeom>
        </p:spPr>
        <p:txBody>
          <a:bodyPr vert="horz"/>
          <a:lstStyle>
            <a:lvl1pPr>
              <a:spcBef>
                <a:spcPts val="1088"/>
              </a:spcBef>
              <a:defRPr/>
            </a:lvl1pPr>
            <a:lvl2pPr marL="656593" indent="-275021">
              <a:spcBef>
                <a:spcPts val="816"/>
              </a:spcBef>
              <a:buFont typeface="Lucida Grande"/>
              <a:buChar char="-"/>
              <a:defRPr/>
            </a:lvl2pPr>
            <a:lvl3pPr marL="1054004" indent="-236143">
              <a:spcBef>
                <a:spcPts val="454"/>
              </a:spcBef>
              <a:buFont typeface="Wingdings" charset="2"/>
              <a:buChar char="§"/>
              <a:defRPr/>
            </a:lvl3pPr>
          </a:lstStyle>
          <a:p>
            <a:pPr lvl="0"/>
            <a:r>
              <a:rPr lang="en-AU"/>
              <a:t>Click to edit Master text styles</a:t>
            </a:r>
          </a:p>
          <a:p>
            <a:pPr lvl="1"/>
            <a:r>
              <a:rPr lang="en-AU"/>
              <a:t>Second level</a:t>
            </a:r>
          </a:p>
          <a:p>
            <a:pPr lvl="2"/>
            <a:r>
              <a:rPr lang="en-AU"/>
              <a:t>Third level</a:t>
            </a:r>
          </a:p>
        </p:txBody>
      </p:sp>
      <p:sp>
        <p:nvSpPr>
          <p:cNvPr id="7" name="Text Placeholder 7"/>
          <p:cNvSpPr>
            <a:spLocks noGrp="1"/>
          </p:cNvSpPr>
          <p:nvPr>
            <p:ph type="body" sz="quarter" idx="11"/>
          </p:nvPr>
        </p:nvSpPr>
        <p:spPr>
          <a:xfrm>
            <a:off x="6424399" y="1534991"/>
            <a:ext cx="5251267" cy="4571744"/>
          </a:xfrm>
          <a:prstGeom prst="rect">
            <a:avLst/>
          </a:prstGeom>
        </p:spPr>
        <p:txBody>
          <a:bodyPr vert="horz"/>
          <a:lstStyle>
            <a:lvl1pPr>
              <a:spcBef>
                <a:spcPts val="1088"/>
              </a:spcBef>
              <a:defRPr/>
            </a:lvl1pPr>
            <a:lvl2pPr marL="656593" indent="-275021">
              <a:spcBef>
                <a:spcPts val="816"/>
              </a:spcBef>
              <a:buFont typeface="Lucida Grande"/>
              <a:buChar char="-"/>
              <a:defRPr/>
            </a:lvl2pPr>
            <a:lvl3pPr marL="1054004" indent="-236143">
              <a:spcBef>
                <a:spcPts val="454"/>
              </a:spcBef>
              <a:buFont typeface="Wingdings" charset="2"/>
              <a:buChar char="§"/>
              <a:defRPr/>
            </a:lvl3pPr>
          </a:lstStyle>
          <a:p>
            <a:pPr lvl="0"/>
            <a:r>
              <a:rPr lang="en-AU"/>
              <a:t>Click to edit Master text styles</a:t>
            </a:r>
          </a:p>
          <a:p>
            <a:pPr lvl="1"/>
            <a:r>
              <a:rPr lang="en-AU"/>
              <a:t>Second level</a:t>
            </a:r>
          </a:p>
          <a:p>
            <a:pPr lvl="2"/>
            <a:r>
              <a:rPr lang="en-AU"/>
              <a:t>Third level</a:t>
            </a:r>
          </a:p>
        </p:txBody>
      </p:sp>
    </p:spTree>
    <p:extLst>
      <p:ext uri="{BB962C8B-B14F-4D97-AF65-F5344CB8AC3E}">
        <p14:creationId xmlns:p14="http://schemas.microsoft.com/office/powerpoint/2010/main" val="985331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Two Column and Sub heading">
    <p:spTree>
      <p:nvGrpSpPr>
        <p:cNvPr id="1" name=""/>
        <p:cNvGrpSpPr/>
        <p:nvPr/>
      </p:nvGrpSpPr>
      <p:grpSpPr>
        <a:xfrm>
          <a:off x="0" y="0"/>
          <a:ext cx="0" cy="0"/>
          <a:chOff x="0" y="0"/>
          <a:chExt cx="0" cy="0"/>
        </a:xfrm>
      </p:grpSpPr>
      <p:sp>
        <p:nvSpPr>
          <p:cNvPr id="2" name="Title 1"/>
          <p:cNvSpPr>
            <a:spLocks noGrp="1"/>
          </p:cNvSpPr>
          <p:nvPr>
            <p:ph type="title"/>
          </p:nvPr>
        </p:nvSpPr>
        <p:spPr>
          <a:xfrm>
            <a:off x="513243" y="432002"/>
            <a:ext cx="8866733" cy="384574"/>
          </a:xfrm>
        </p:spPr>
        <p:txBody>
          <a:bodyPr/>
          <a:lstStyle/>
          <a:p>
            <a:r>
              <a:rPr lang="en-AU"/>
              <a:t>Click to edit Master title style</a:t>
            </a:r>
            <a:endParaRPr lang="en-NZ"/>
          </a:p>
        </p:txBody>
      </p:sp>
      <p:cxnSp>
        <p:nvCxnSpPr>
          <p:cNvPr id="4" name="Straight Connector 3"/>
          <p:cNvCxnSpPr/>
          <p:nvPr userDrawn="1"/>
        </p:nvCxnSpPr>
        <p:spPr>
          <a:xfrm>
            <a:off x="492543" y="6629221"/>
            <a:ext cx="11205321" cy="0"/>
          </a:xfrm>
          <a:prstGeom prst="line">
            <a:avLst/>
          </a:prstGeom>
          <a:ln w="19050" cmpd="sng">
            <a:solidFill>
              <a:srgbClr val="7F7F7F"/>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492542" y="6449636"/>
            <a:ext cx="10671734" cy="179584"/>
          </a:xfrm>
          <a:prstGeom prst="rect">
            <a:avLst/>
          </a:prstGeom>
        </p:spPr>
        <p:txBody>
          <a:bodyPr vert="horz" lIns="0" tIns="0" rIns="0" bIns="0" rtlCol="0" anchor="t" anchorCtr="0"/>
          <a:lstStyle>
            <a:lvl1pPr algn="l">
              <a:defRPr sz="998" b="1">
                <a:solidFill>
                  <a:schemeClr val="tx1">
                    <a:lumMod val="50000"/>
                    <a:lumOff val="50000"/>
                  </a:schemeClr>
                </a:solidFill>
                <a:latin typeface="Arial" pitchFamily="34" charset="0"/>
                <a:cs typeface="Arial" pitchFamily="34" charset="0"/>
              </a:defRPr>
            </a:lvl1pPr>
          </a:lstStyle>
          <a:p>
            <a:endParaRPr lang="en-NZ" dirty="0"/>
          </a:p>
        </p:txBody>
      </p:sp>
      <p:sp>
        <p:nvSpPr>
          <p:cNvPr id="6" name="Slide Number Placeholder 3"/>
          <p:cNvSpPr>
            <a:spLocks noGrp="1"/>
          </p:cNvSpPr>
          <p:nvPr>
            <p:ph type="sldNum" sz="quarter" idx="4"/>
          </p:nvPr>
        </p:nvSpPr>
        <p:spPr>
          <a:xfrm>
            <a:off x="11287411" y="6449636"/>
            <a:ext cx="410451" cy="179584"/>
          </a:xfrm>
          <a:prstGeom prst="rect">
            <a:avLst/>
          </a:prstGeom>
        </p:spPr>
        <p:txBody>
          <a:bodyPr vert="horz" lIns="0" tIns="0" rIns="0" bIns="0" rtlCol="0" anchor="ctr"/>
          <a:lstStyle>
            <a:lvl1pPr algn="r">
              <a:defRPr sz="1088" b="1" i="0">
                <a:solidFill>
                  <a:schemeClr val="tx1">
                    <a:lumMod val="50000"/>
                    <a:lumOff val="50000"/>
                  </a:schemeClr>
                </a:solidFill>
                <a:latin typeface="Arial"/>
                <a:cs typeface="Arial"/>
              </a:defRPr>
            </a:lvl1pPr>
          </a:lstStyle>
          <a:p>
            <a:fld id="{60743DB5-AB98-46D2-A53F-DCA569CF9673}" type="slidenum">
              <a:rPr lang="en-NZ" smtClean="0"/>
              <a:pPr/>
              <a:t>‹#›</a:t>
            </a:fld>
            <a:endParaRPr lang="en-NZ" dirty="0"/>
          </a:p>
        </p:txBody>
      </p:sp>
      <p:sp>
        <p:nvSpPr>
          <p:cNvPr id="8" name="Text Placeholder 7"/>
          <p:cNvSpPr>
            <a:spLocks noGrp="1"/>
          </p:cNvSpPr>
          <p:nvPr>
            <p:ph type="body" sz="quarter" idx="10"/>
          </p:nvPr>
        </p:nvSpPr>
        <p:spPr>
          <a:xfrm>
            <a:off x="516337" y="1861544"/>
            <a:ext cx="5251267" cy="4245191"/>
          </a:xfrm>
          <a:prstGeom prst="rect">
            <a:avLst/>
          </a:prstGeom>
        </p:spPr>
        <p:txBody>
          <a:bodyPr vert="horz"/>
          <a:lstStyle>
            <a:lvl1pPr marL="244782" indent="-244782">
              <a:spcBef>
                <a:spcPts val="1088"/>
              </a:spcBef>
              <a:defRPr/>
            </a:lvl1pPr>
            <a:lvl2pPr marL="571639" indent="-164148">
              <a:spcBef>
                <a:spcPts val="816"/>
              </a:spcBef>
              <a:buFont typeface="Lucida Grande"/>
              <a:buChar char="-"/>
              <a:defRPr/>
            </a:lvl2pPr>
            <a:lvl3pPr marL="898495" indent="-164148">
              <a:spcBef>
                <a:spcPts val="454"/>
              </a:spcBef>
              <a:buFont typeface="Wingdings" charset="2"/>
              <a:buChar char="§"/>
              <a:defRPr/>
            </a:lvl3pPr>
          </a:lstStyle>
          <a:p>
            <a:pPr lvl="0"/>
            <a:r>
              <a:rPr lang="en-AU" dirty="0"/>
              <a:t>Click to edit Master text styles</a:t>
            </a:r>
          </a:p>
          <a:p>
            <a:pPr lvl="1"/>
            <a:r>
              <a:rPr lang="en-AU" dirty="0"/>
              <a:t>Second level</a:t>
            </a:r>
          </a:p>
          <a:p>
            <a:pPr lvl="2"/>
            <a:r>
              <a:rPr lang="en-AU" dirty="0"/>
              <a:t>Third level</a:t>
            </a:r>
          </a:p>
        </p:txBody>
      </p:sp>
      <p:sp>
        <p:nvSpPr>
          <p:cNvPr id="10" name="Text Placeholder 9"/>
          <p:cNvSpPr>
            <a:spLocks noGrp="1"/>
          </p:cNvSpPr>
          <p:nvPr>
            <p:ph type="body" sz="quarter" idx="11"/>
          </p:nvPr>
        </p:nvSpPr>
        <p:spPr>
          <a:xfrm>
            <a:off x="516337" y="1534991"/>
            <a:ext cx="5251267" cy="326553"/>
          </a:xfrm>
          <a:prstGeom prst="rect">
            <a:avLst/>
          </a:prstGeom>
        </p:spPr>
        <p:txBody>
          <a:bodyPr vert="horz"/>
          <a:lstStyle>
            <a:lvl1pPr marL="0" indent="0">
              <a:buNone/>
              <a:defRPr b="1">
                <a:solidFill>
                  <a:schemeClr val="bg1">
                    <a:lumMod val="50000"/>
                  </a:schemeClr>
                </a:solidFill>
              </a:defRPr>
            </a:lvl1pPr>
          </a:lstStyle>
          <a:p>
            <a:pPr lvl="0"/>
            <a:r>
              <a:rPr lang="en-AU"/>
              <a:t>Click to edit Master text styles</a:t>
            </a:r>
          </a:p>
        </p:txBody>
      </p:sp>
      <p:sp>
        <p:nvSpPr>
          <p:cNvPr id="9" name="Text Placeholder 7"/>
          <p:cNvSpPr>
            <a:spLocks noGrp="1"/>
          </p:cNvSpPr>
          <p:nvPr>
            <p:ph type="body" sz="quarter" idx="12"/>
          </p:nvPr>
        </p:nvSpPr>
        <p:spPr>
          <a:xfrm>
            <a:off x="6424399" y="1861544"/>
            <a:ext cx="5251267" cy="4245191"/>
          </a:xfrm>
          <a:prstGeom prst="rect">
            <a:avLst/>
          </a:prstGeom>
        </p:spPr>
        <p:txBody>
          <a:bodyPr vert="horz"/>
          <a:lstStyle>
            <a:lvl1pPr marL="244782" indent="-244782">
              <a:spcBef>
                <a:spcPts val="1088"/>
              </a:spcBef>
              <a:defRPr/>
            </a:lvl1pPr>
            <a:lvl2pPr marL="571639" indent="-190066">
              <a:spcBef>
                <a:spcPts val="816"/>
              </a:spcBef>
              <a:buFont typeface="Lucida Grande"/>
              <a:buChar char="-"/>
              <a:defRPr/>
            </a:lvl2pPr>
            <a:lvl3pPr marL="898495" indent="-161268">
              <a:spcBef>
                <a:spcPts val="454"/>
              </a:spcBef>
              <a:buFont typeface="Wingdings" charset="2"/>
              <a:buChar char="§"/>
              <a:defRPr/>
            </a:lvl3pPr>
          </a:lstStyle>
          <a:p>
            <a:pPr lvl="0"/>
            <a:r>
              <a:rPr lang="en-AU" dirty="0"/>
              <a:t>Click to edit Master text styles</a:t>
            </a:r>
          </a:p>
          <a:p>
            <a:pPr lvl="1"/>
            <a:r>
              <a:rPr lang="en-AU" dirty="0"/>
              <a:t>Second level</a:t>
            </a:r>
          </a:p>
          <a:p>
            <a:pPr lvl="2"/>
            <a:r>
              <a:rPr lang="en-AU" dirty="0"/>
              <a:t>Third level</a:t>
            </a:r>
          </a:p>
        </p:txBody>
      </p:sp>
      <p:sp>
        <p:nvSpPr>
          <p:cNvPr id="11" name="Text Placeholder 9"/>
          <p:cNvSpPr>
            <a:spLocks noGrp="1"/>
          </p:cNvSpPr>
          <p:nvPr>
            <p:ph type="body" sz="quarter" idx="13"/>
          </p:nvPr>
        </p:nvSpPr>
        <p:spPr>
          <a:xfrm>
            <a:off x="6424399" y="1534991"/>
            <a:ext cx="5251267" cy="326553"/>
          </a:xfrm>
          <a:prstGeom prst="rect">
            <a:avLst/>
          </a:prstGeom>
        </p:spPr>
        <p:txBody>
          <a:bodyPr vert="horz"/>
          <a:lstStyle>
            <a:lvl1pPr marL="0" indent="0">
              <a:buNone/>
              <a:defRPr b="1">
                <a:solidFill>
                  <a:schemeClr val="bg1">
                    <a:lumMod val="50000"/>
                  </a:schemeClr>
                </a:solidFill>
              </a:defRPr>
            </a:lvl1pPr>
          </a:lstStyle>
          <a:p>
            <a:pPr lvl="0"/>
            <a:r>
              <a:rPr lang="en-AU"/>
              <a:t>Click to edit Master text styles</a:t>
            </a:r>
          </a:p>
        </p:txBody>
      </p:sp>
    </p:spTree>
    <p:extLst>
      <p:ext uri="{BB962C8B-B14F-4D97-AF65-F5344CB8AC3E}">
        <p14:creationId xmlns:p14="http://schemas.microsoft.com/office/powerpoint/2010/main" val="2857632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Objec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cxnSp>
        <p:nvCxnSpPr>
          <p:cNvPr id="12" name="Straight Connector 11"/>
          <p:cNvCxnSpPr/>
          <p:nvPr userDrawn="1"/>
        </p:nvCxnSpPr>
        <p:spPr>
          <a:xfrm>
            <a:off x="492543" y="6629221"/>
            <a:ext cx="11205321" cy="0"/>
          </a:xfrm>
          <a:prstGeom prst="line">
            <a:avLst/>
          </a:prstGeom>
          <a:ln w="190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4"/>
          <p:cNvSpPr>
            <a:spLocks noGrp="1"/>
          </p:cNvSpPr>
          <p:nvPr>
            <p:ph type="ftr" sz="quarter" idx="3"/>
          </p:nvPr>
        </p:nvSpPr>
        <p:spPr>
          <a:xfrm>
            <a:off x="492542" y="6449636"/>
            <a:ext cx="10671734" cy="179584"/>
          </a:xfrm>
          <a:prstGeom prst="rect">
            <a:avLst/>
          </a:prstGeom>
        </p:spPr>
        <p:txBody>
          <a:bodyPr vert="horz" lIns="0" tIns="0" rIns="0" bIns="0" rtlCol="0" anchor="t" anchorCtr="0"/>
          <a:lstStyle>
            <a:lvl1pPr algn="l">
              <a:defRPr sz="998" b="1">
                <a:solidFill>
                  <a:schemeClr val="tx1">
                    <a:lumMod val="50000"/>
                    <a:lumOff val="50000"/>
                  </a:schemeClr>
                </a:solidFill>
                <a:latin typeface="Arial" pitchFamily="34" charset="0"/>
                <a:cs typeface="Arial" pitchFamily="34" charset="0"/>
              </a:defRPr>
            </a:lvl1pPr>
          </a:lstStyle>
          <a:p>
            <a:endParaRPr lang="en-NZ" dirty="0"/>
          </a:p>
        </p:txBody>
      </p:sp>
      <p:sp>
        <p:nvSpPr>
          <p:cNvPr id="8" name="Slide Number Placeholder 3"/>
          <p:cNvSpPr>
            <a:spLocks noGrp="1"/>
          </p:cNvSpPr>
          <p:nvPr>
            <p:ph type="sldNum" sz="quarter" idx="4"/>
          </p:nvPr>
        </p:nvSpPr>
        <p:spPr>
          <a:xfrm>
            <a:off x="11287411" y="6449636"/>
            <a:ext cx="410451" cy="179584"/>
          </a:xfrm>
          <a:prstGeom prst="rect">
            <a:avLst/>
          </a:prstGeom>
        </p:spPr>
        <p:txBody>
          <a:bodyPr vert="horz" lIns="0" tIns="0" rIns="0" bIns="0" rtlCol="0" anchor="ctr"/>
          <a:lstStyle>
            <a:lvl1pPr algn="r">
              <a:defRPr sz="1088" b="1" i="0">
                <a:solidFill>
                  <a:schemeClr val="tx1">
                    <a:lumMod val="50000"/>
                    <a:lumOff val="50000"/>
                  </a:schemeClr>
                </a:solidFill>
                <a:latin typeface="Arial"/>
                <a:cs typeface="Arial"/>
              </a:defRPr>
            </a:lvl1pPr>
          </a:lstStyle>
          <a:p>
            <a:fld id="{60743DB5-AB98-46D2-A53F-DCA569CF9673}" type="slidenum">
              <a:rPr lang="en-NZ" smtClean="0"/>
              <a:pPr/>
              <a:t>‹#›</a:t>
            </a:fld>
            <a:endParaRPr lang="en-NZ" dirty="0"/>
          </a:p>
        </p:txBody>
      </p:sp>
      <p:sp>
        <p:nvSpPr>
          <p:cNvPr id="11" name="Content Placeholder 2"/>
          <p:cNvSpPr>
            <a:spLocks noGrp="1"/>
          </p:cNvSpPr>
          <p:nvPr>
            <p:ph idx="1"/>
          </p:nvPr>
        </p:nvSpPr>
        <p:spPr>
          <a:xfrm>
            <a:off x="492543" y="1534991"/>
            <a:ext cx="11205321" cy="4637055"/>
          </a:xfrm>
          <a:prstGeom prst="rect">
            <a:avLst/>
          </a:prstGeom>
        </p:spPr>
        <p:txBody>
          <a:bodyPr lIns="0"/>
          <a:lstStyle>
            <a:lvl1pPr marL="0" indent="-186234">
              <a:buFont typeface="Arial"/>
              <a:buChar char="•"/>
              <a:defRPr sz="1451" baseline="0"/>
            </a:lvl1pPr>
            <a:lvl2pPr>
              <a:defRPr sz="1451" baseline="0"/>
            </a:lvl2pPr>
          </a:lstStyle>
          <a:p>
            <a:pPr marL="0" lvl="0" indent="0">
              <a:buNone/>
            </a:pPr>
            <a:r>
              <a:rPr lang="en-AU"/>
              <a:t>Click to edit Master text styles</a:t>
            </a:r>
          </a:p>
        </p:txBody>
      </p:sp>
      <p:sp>
        <p:nvSpPr>
          <p:cNvPr id="9" name="Title 1"/>
          <p:cNvSpPr>
            <a:spLocks noGrp="1"/>
          </p:cNvSpPr>
          <p:nvPr>
            <p:ph type="title"/>
          </p:nvPr>
        </p:nvSpPr>
        <p:spPr>
          <a:xfrm>
            <a:off x="513243" y="432002"/>
            <a:ext cx="8866733" cy="384574"/>
          </a:xfrm>
        </p:spPr>
        <p:txBody>
          <a:bodyPr/>
          <a:lstStyle/>
          <a:p>
            <a:r>
              <a:rPr lang="en-AU"/>
              <a:t>Click to edit Master title style</a:t>
            </a:r>
            <a:endParaRPr lang="en-NZ"/>
          </a:p>
        </p:txBody>
      </p:sp>
    </p:spTree>
    <p:extLst>
      <p:ext uri="{BB962C8B-B14F-4D97-AF65-F5344CB8AC3E}">
        <p14:creationId xmlns:p14="http://schemas.microsoft.com/office/powerpoint/2010/main" val="744747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2B8B9-DF16-41F4-869B-D5FA951736AB}"/>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B360450C-C449-4939-AD8F-E521068EBF3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08C60DC6-FCFB-4C7E-8BC1-256FED137141}"/>
              </a:ext>
            </a:extLst>
          </p:cNvPr>
          <p:cNvSpPr>
            <a:spLocks noGrp="1"/>
          </p:cNvSpPr>
          <p:nvPr>
            <p:ph type="dt" sz="half" idx="10"/>
          </p:nvPr>
        </p:nvSpPr>
        <p:spPr/>
        <p:txBody>
          <a:bodyPr/>
          <a:lstStyle/>
          <a:p>
            <a:fld id="{924E3518-D4EF-4BA9-840D-9DFD629B23D3}" type="datetimeFigureOut">
              <a:rPr lang="en-NZ" smtClean="0"/>
              <a:t>8/12/2017</a:t>
            </a:fld>
            <a:endParaRPr lang="en-NZ"/>
          </a:p>
        </p:txBody>
      </p:sp>
      <p:sp>
        <p:nvSpPr>
          <p:cNvPr id="5" name="Footer Placeholder 4">
            <a:extLst>
              <a:ext uri="{FF2B5EF4-FFF2-40B4-BE49-F238E27FC236}">
                <a16:creationId xmlns:a16="http://schemas.microsoft.com/office/drawing/2014/main" id="{F665B7F6-6081-4C59-ABFC-4DB7C94BD81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959FA2A-BA04-4F6B-9D55-7FCF02EBB216}"/>
              </a:ext>
            </a:extLst>
          </p:cNvPr>
          <p:cNvSpPr>
            <a:spLocks noGrp="1"/>
          </p:cNvSpPr>
          <p:nvPr>
            <p:ph type="sldNum" sz="quarter" idx="12"/>
          </p:nvPr>
        </p:nvSpPr>
        <p:spPr/>
        <p:txBody>
          <a:bodyPr/>
          <a:lstStyle/>
          <a:p>
            <a:fld id="{B28F54B4-2F04-424E-9968-1B32962C6740}" type="slidenum">
              <a:rPr lang="en-NZ" smtClean="0"/>
              <a:t>‹#›</a:t>
            </a:fld>
            <a:endParaRPr lang="en-NZ"/>
          </a:p>
        </p:txBody>
      </p:sp>
    </p:spTree>
    <p:extLst>
      <p:ext uri="{BB962C8B-B14F-4D97-AF65-F5344CB8AC3E}">
        <p14:creationId xmlns:p14="http://schemas.microsoft.com/office/powerpoint/2010/main" val="29662339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ultiple Imagery">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492543" y="6629221"/>
            <a:ext cx="11205321" cy="0"/>
          </a:xfrm>
          <a:prstGeom prst="line">
            <a:avLst/>
          </a:prstGeom>
          <a:ln w="190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492542" y="490022"/>
            <a:ext cx="8969533" cy="326553"/>
          </a:xfrm>
        </p:spPr>
        <p:txBody>
          <a:bodyPr/>
          <a:lstStyle>
            <a:lvl1pPr>
              <a:lnSpc>
                <a:spcPts val="2721"/>
              </a:lnSpc>
              <a:defRPr sz="2268"/>
            </a:lvl1pPr>
          </a:lstStyle>
          <a:p>
            <a:r>
              <a:rPr lang="en-US" noProof="0" dirty="0"/>
              <a:t>First Gas </a:t>
            </a:r>
            <a:r>
              <a:rPr lang="en-US" noProof="0" dirty="0" err="1"/>
              <a:t>Powerpoint</a:t>
            </a:r>
            <a:r>
              <a:rPr lang="en-US" noProof="0" dirty="0"/>
              <a:t> Title</a:t>
            </a:r>
            <a:endParaRPr lang="en-NZ" noProof="0" dirty="0"/>
          </a:p>
        </p:txBody>
      </p:sp>
      <p:sp>
        <p:nvSpPr>
          <p:cNvPr id="9" name="Footer Placeholder 4"/>
          <p:cNvSpPr>
            <a:spLocks noGrp="1"/>
          </p:cNvSpPr>
          <p:nvPr>
            <p:ph type="ftr" sz="quarter" idx="3"/>
          </p:nvPr>
        </p:nvSpPr>
        <p:spPr>
          <a:xfrm>
            <a:off x="492542" y="6449636"/>
            <a:ext cx="10671734" cy="179584"/>
          </a:xfrm>
          <a:prstGeom prst="rect">
            <a:avLst/>
          </a:prstGeom>
        </p:spPr>
        <p:txBody>
          <a:bodyPr vert="horz" lIns="0" tIns="0" rIns="0" bIns="0" rtlCol="0" anchor="t" anchorCtr="0"/>
          <a:lstStyle>
            <a:lvl1pPr algn="l">
              <a:defRPr sz="998" b="1">
                <a:solidFill>
                  <a:schemeClr val="tx1">
                    <a:lumMod val="50000"/>
                    <a:lumOff val="50000"/>
                  </a:schemeClr>
                </a:solidFill>
                <a:latin typeface="Arial" pitchFamily="34" charset="0"/>
                <a:cs typeface="Arial" pitchFamily="34" charset="0"/>
              </a:defRPr>
            </a:lvl1pPr>
          </a:lstStyle>
          <a:p>
            <a:endParaRPr lang="en-NZ" dirty="0"/>
          </a:p>
        </p:txBody>
      </p:sp>
      <p:sp>
        <p:nvSpPr>
          <p:cNvPr id="12" name="Slide Number Placeholder 3"/>
          <p:cNvSpPr>
            <a:spLocks noGrp="1"/>
          </p:cNvSpPr>
          <p:nvPr>
            <p:ph type="sldNum" sz="quarter" idx="4"/>
          </p:nvPr>
        </p:nvSpPr>
        <p:spPr>
          <a:xfrm>
            <a:off x="11287411" y="6449636"/>
            <a:ext cx="410451" cy="179584"/>
          </a:xfrm>
          <a:prstGeom prst="rect">
            <a:avLst/>
          </a:prstGeom>
        </p:spPr>
        <p:txBody>
          <a:bodyPr vert="horz" lIns="0" tIns="0" rIns="0" bIns="0" rtlCol="0" anchor="ctr"/>
          <a:lstStyle>
            <a:lvl1pPr algn="r">
              <a:defRPr sz="1088" b="1" i="0">
                <a:solidFill>
                  <a:schemeClr val="tx1">
                    <a:lumMod val="50000"/>
                    <a:lumOff val="50000"/>
                  </a:schemeClr>
                </a:solidFill>
                <a:latin typeface="Arial"/>
                <a:cs typeface="Arial"/>
              </a:defRPr>
            </a:lvl1pPr>
          </a:lstStyle>
          <a:p>
            <a:fld id="{60743DB5-AB98-46D2-A53F-DCA569CF9673}" type="slidenum">
              <a:rPr lang="en-NZ" smtClean="0"/>
              <a:pPr/>
              <a:t>‹#›</a:t>
            </a:fld>
            <a:endParaRPr lang="en-NZ" dirty="0"/>
          </a:p>
        </p:txBody>
      </p:sp>
      <p:sp>
        <p:nvSpPr>
          <p:cNvPr id="13" name="Picture Placeholder 3"/>
          <p:cNvSpPr>
            <a:spLocks noGrp="1"/>
          </p:cNvSpPr>
          <p:nvPr>
            <p:ph type="pic" sz="quarter" idx="4294967295"/>
          </p:nvPr>
        </p:nvSpPr>
        <p:spPr>
          <a:xfrm>
            <a:off x="2257482" y="2155011"/>
            <a:ext cx="2462708" cy="2938732"/>
          </a:xfrm>
          <a:prstGeom prst="rect">
            <a:avLst/>
          </a:prstGeom>
        </p:spPr>
      </p:sp>
      <p:sp>
        <p:nvSpPr>
          <p:cNvPr id="20" name="Picture Placeholder 9"/>
          <p:cNvSpPr>
            <a:spLocks noGrp="1"/>
          </p:cNvSpPr>
          <p:nvPr>
            <p:ph type="pic" sz="quarter" idx="4294967295"/>
          </p:nvPr>
        </p:nvSpPr>
        <p:spPr>
          <a:xfrm>
            <a:off x="4843325" y="2155011"/>
            <a:ext cx="2462708" cy="2938732"/>
          </a:xfrm>
          <a:prstGeom prst="rect">
            <a:avLst/>
          </a:prstGeom>
        </p:spPr>
      </p:sp>
      <p:sp>
        <p:nvSpPr>
          <p:cNvPr id="21" name="Picture Placeholder 10"/>
          <p:cNvSpPr>
            <a:spLocks noGrp="1"/>
          </p:cNvSpPr>
          <p:nvPr>
            <p:ph type="pic" sz="quarter" idx="4294967295"/>
          </p:nvPr>
        </p:nvSpPr>
        <p:spPr>
          <a:xfrm>
            <a:off x="7429169" y="2155011"/>
            <a:ext cx="2462708" cy="2938732"/>
          </a:xfrm>
          <a:prstGeom prst="rect">
            <a:avLst/>
          </a:prstGeom>
        </p:spPr>
      </p:sp>
    </p:spTree>
    <p:extLst>
      <p:ext uri="{BB962C8B-B14F-4D97-AF65-F5344CB8AC3E}">
        <p14:creationId xmlns:p14="http://schemas.microsoft.com/office/powerpoint/2010/main" val="4279115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3" name="Subtitle 2"/>
          <p:cNvSpPr>
            <a:spLocks noGrp="1"/>
          </p:cNvSpPr>
          <p:nvPr>
            <p:ph type="subTitle" idx="4294967295"/>
          </p:nvPr>
        </p:nvSpPr>
        <p:spPr>
          <a:xfrm>
            <a:off x="0" y="1404370"/>
            <a:ext cx="12192000" cy="522485"/>
          </a:xfrm>
          <a:prstGeom prst="rect">
            <a:avLst/>
          </a:prstGeom>
        </p:spPr>
        <p:txBody>
          <a:bodyPr>
            <a:normAutofit/>
          </a:bodyPr>
          <a:lstStyle>
            <a:lvl1pPr marL="0" indent="0" algn="ctr">
              <a:spcBef>
                <a:spcPts val="0"/>
              </a:spcBef>
              <a:buFontTx/>
              <a:buNone/>
              <a:defRPr/>
            </a:lvl1pPr>
          </a:lstStyle>
          <a:p>
            <a:pPr algn="ctr"/>
            <a:endParaRPr lang="en-NZ" sz="1814" dirty="0">
              <a:solidFill>
                <a:schemeClr val="accent6">
                  <a:lumMod val="50000"/>
                </a:schemeClr>
              </a:solidFill>
            </a:endParaRPr>
          </a:p>
        </p:txBody>
      </p:sp>
    </p:spTree>
    <p:extLst>
      <p:ext uri="{BB962C8B-B14F-4D97-AF65-F5344CB8AC3E}">
        <p14:creationId xmlns:p14="http://schemas.microsoft.com/office/powerpoint/2010/main" val="3917288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828801" y="3886203"/>
            <a:ext cx="8534400" cy="1752600"/>
          </a:xfrm>
          <a:prstGeom prst="rect">
            <a:avLst/>
          </a:prstGeom>
        </p:spPr>
        <p:txBody>
          <a:bodyPr lIns="99569" tIns="49785" rIns="99569" bIns="49785"/>
          <a:lstStyle>
            <a:lvl1pPr marL="0" indent="0" algn="ctr">
              <a:buNone/>
              <a:defRPr>
                <a:solidFill>
                  <a:schemeClr val="tx1">
                    <a:tint val="75000"/>
                  </a:schemeClr>
                </a:solidFill>
              </a:defRPr>
            </a:lvl1pPr>
            <a:lvl2pPr marL="472996" indent="0" algn="ctr">
              <a:buNone/>
              <a:defRPr>
                <a:solidFill>
                  <a:schemeClr val="tx1">
                    <a:tint val="75000"/>
                  </a:schemeClr>
                </a:solidFill>
              </a:defRPr>
            </a:lvl2pPr>
            <a:lvl3pPr marL="945992" indent="0" algn="ctr">
              <a:buNone/>
              <a:defRPr>
                <a:solidFill>
                  <a:schemeClr val="tx1">
                    <a:tint val="75000"/>
                  </a:schemeClr>
                </a:solidFill>
              </a:defRPr>
            </a:lvl3pPr>
            <a:lvl4pPr marL="1418988" indent="0" algn="ctr">
              <a:buNone/>
              <a:defRPr>
                <a:solidFill>
                  <a:schemeClr val="tx1">
                    <a:tint val="75000"/>
                  </a:schemeClr>
                </a:solidFill>
              </a:defRPr>
            </a:lvl4pPr>
            <a:lvl5pPr marL="1891983" indent="0" algn="ctr">
              <a:buNone/>
              <a:defRPr>
                <a:solidFill>
                  <a:schemeClr val="tx1">
                    <a:tint val="75000"/>
                  </a:schemeClr>
                </a:solidFill>
              </a:defRPr>
            </a:lvl5pPr>
            <a:lvl6pPr marL="2364979" indent="0" algn="ctr">
              <a:buNone/>
              <a:defRPr>
                <a:solidFill>
                  <a:schemeClr val="tx1">
                    <a:tint val="75000"/>
                  </a:schemeClr>
                </a:solidFill>
              </a:defRPr>
            </a:lvl6pPr>
            <a:lvl7pPr marL="2837974" indent="0" algn="ctr">
              <a:buNone/>
              <a:defRPr>
                <a:solidFill>
                  <a:schemeClr val="tx1">
                    <a:tint val="75000"/>
                  </a:schemeClr>
                </a:solidFill>
              </a:defRPr>
            </a:lvl7pPr>
            <a:lvl8pPr marL="3310970" indent="0" algn="ctr">
              <a:buNone/>
              <a:defRPr>
                <a:solidFill>
                  <a:schemeClr val="tx1">
                    <a:tint val="75000"/>
                  </a:schemeClr>
                </a:solidFill>
              </a:defRPr>
            </a:lvl8pPr>
            <a:lvl9pPr marL="3783966"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a:xfrm>
            <a:off x="609602" y="6356353"/>
            <a:ext cx="2844800" cy="365125"/>
          </a:xfrm>
          <a:prstGeom prst="rect">
            <a:avLst/>
          </a:prstGeom>
        </p:spPr>
        <p:txBody>
          <a:bodyPr lIns="99569" tIns="49785" rIns="99569" bIns="49785"/>
          <a:lstStyle/>
          <a:p>
            <a:endParaRPr lang="en-NZ"/>
          </a:p>
        </p:txBody>
      </p:sp>
      <p:sp>
        <p:nvSpPr>
          <p:cNvPr id="5" name="Footer Placeholder 4"/>
          <p:cNvSpPr>
            <a:spLocks noGrp="1"/>
          </p:cNvSpPr>
          <p:nvPr>
            <p:ph type="ftr" sz="quarter" idx="11"/>
          </p:nvPr>
        </p:nvSpPr>
        <p:spPr>
          <a:xfrm>
            <a:off x="4165601" y="6356353"/>
            <a:ext cx="3860800" cy="365125"/>
          </a:xfrm>
          <a:prstGeom prst="rect">
            <a:avLst/>
          </a:prstGeom>
        </p:spPr>
        <p:txBody>
          <a:bodyPr lIns="99569" tIns="49785" rIns="99569" bIns="49785"/>
          <a:lstStyle/>
          <a:p>
            <a:endParaRPr lang="en-NZ"/>
          </a:p>
        </p:txBody>
      </p:sp>
      <p:sp>
        <p:nvSpPr>
          <p:cNvPr id="6" name="Slide Number Placeholder 5"/>
          <p:cNvSpPr>
            <a:spLocks noGrp="1"/>
          </p:cNvSpPr>
          <p:nvPr>
            <p:ph type="sldNum" sz="quarter" idx="12"/>
          </p:nvPr>
        </p:nvSpPr>
        <p:spPr>
          <a:xfrm>
            <a:off x="8737602" y="6356353"/>
            <a:ext cx="2844800" cy="365125"/>
          </a:xfrm>
          <a:prstGeom prst="rect">
            <a:avLst/>
          </a:prstGeom>
        </p:spPr>
        <p:txBody>
          <a:bodyPr lIns="99569" tIns="49785" rIns="99569" bIns="49785"/>
          <a:lstStyle/>
          <a:p>
            <a:fld id="{6024287E-C819-4B81-ADE4-C836522F99EB}" type="slidenum">
              <a:rPr lang="en-NZ" smtClean="0"/>
              <a:pPr/>
              <a:t>‹#›</a:t>
            </a:fld>
            <a:endParaRPr lang="en-NZ"/>
          </a:p>
        </p:txBody>
      </p:sp>
    </p:spTree>
    <p:extLst>
      <p:ext uri="{BB962C8B-B14F-4D97-AF65-F5344CB8AC3E}">
        <p14:creationId xmlns:p14="http://schemas.microsoft.com/office/powerpoint/2010/main" val="1430520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DBB86-D7AC-460C-8867-F4048F2CE6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F89396FA-6BF4-44E6-87FF-BA69C3DB98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6DCFDD-2087-42B5-ABB1-B44DFD63CCAB}"/>
              </a:ext>
            </a:extLst>
          </p:cNvPr>
          <p:cNvSpPr>
            <a:spLocks noGrp="1"/>
          </p:cNvSpPr>
          <p:nvPr>
            <p:ph type="dt" sz="half" idx="10"/>
          </p:nvPr>
        </p:nvSpPr>
        <p:spPr/>
        <p:txBody>
          <a:bodyPr/>
          <a:lstStyle/>
          <a:p>
            <a:fld id="{924E3518-D4EF-4BA9-840D-9DFD629B23D3}" type="datetimeFigureOut">
              <a:rPr lang="en-NZ" smtClean="0"/>
              <a:t>8/12/2017</a:t>
            </a:fld>
            <a:endParaRPr lang="en-NZ"/>
          </a:p>
        </p:txBody>
      </p:sp>
      <p:sp>
        <p:nvSpPr>
          <p:cNvPr id="5" name="Footer Placeholder 4">
            <a:extLst>
              <a:ext uri="{FF2B5EF4-FFF2-40B4-BE49-F238E27FC236}">
                <a16:creationId xmlns:a16="http://schemas.microsoft.com/office/drawing/2014/main" id="{77F56D9D-D3D0-4ACA-95A5-2A9D5500DB3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FAC497A-35C0-4EC5-A7A4-70CCB97A3B0F}"/>
              </a:ext>
            </a:extLst>
          </p:cNvPr>
          <p:cNvSpPr>
            <a:spLocks noGrp="1"/>
          </p:cNvSpPr>
          <p:nvPr>
            <p:ph type="sldNum" sz="quarter" idx="12"/>
          </p:nvPr>
        </p:nvSpPr>
        <p:spPr/>
        <p:txBody>
          <a:bodyPr/>
          <a:lstStyle/>
          <a:p>
            <a:fld id="{B28F54B4-2F04-424E-9968-1B32962C6740}" type="slidenum">
              <a:rPr lang="en-NZ" smtClean="0"/>
              <a:t>‹#›</a:t>
            </a:fld>
            <a:endParaRPr lang="en-NZ"/>
          </a:p>
        </p:txBody>
      </p:sp>
    </p:spTree>
    <p:extLst>
      <p:ext uri="{BB962C8B-B14F-4D97-AF65-F5344CB8AC3E}">
        <p14:creationId xmlns:p14="http://schemas.microsoft.com/office/powerpoint/2010/main" val="2517680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FFA4B-954F-4A09-BD9B-EF0B92B27344}"/>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AEE98809-B0F5-4AE5-8BD6-BF03544E155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909C0272-EA72-4C12-87CD-2137CEDF773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63E828F5-9583-48AC-8D67-238B84E1070C}"/>
              </a:ext>
            </a:extLst>
          </p:cNvPr>
          <p:cNvSpPr>
            <a:spLocks noGrp="1"/>
          </p:cNvSpPr>
          <p:nvPr>
            <p:ph type="dt" sz="half" idx="10"/>
          </p:nvPr>
        </p:nvSpPr>
        <p:spPr/>
        <p:txBody>
          <a:bodyPr/>
          <a:lstStyle/>
          <a:p>
            <a:fld id="{924E3518-D4EF-4BA9-840D-9DFD629B23D3}" type="datetimeFigureOut">
              <a:rPr lang="en-NZ" smtClean="0"/>
              <a:t>8/12/2017</a:t>
            </a:fld>
            <a:endParaRPr lang="en-NZ"/>
          </a:p>
        </p:txBody>
      </p:sp>
      <p:sp>
        <p:nvSpPr>
          <p:cNvPr id="6" name="Footer Placeholder 5">
            <a:extLst>
              <a:ext uri="{FF2B5EF4-FFF2-40B4-BE49-F238E27FC236}">
                <a16:creationId xmlns:a16="http://schemas.microsoft.com/office/drawing/2014/main" id="{1BF2FEAB-7C1F-4DDD-B889-378316536C74}"/>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930CFA14-1F59-47BA-89F8-94FB447B2F80}"/>
              </a:ext>
            </a:extLst>
          </p:cNvPr>
          <p:cNvSpPr>
            <a:spLocks noGrp="1"/>
          </p:cNvSpPr>
          <p:nvPr>
            <p:ph type="sldNum" sz="quarter" idx="12"/>
          </p:nvPr>
        </p:nvSpPr>
        <p:spPr/>
        <p:txBody>
          <a:bodyPr/>
          <a:lstStyle/>
          <a:p>
            <a:fld id="{B28F54B4-2F04-424E-9968-1B32962C6740}" type="slidenum">
              <a:rPr lang="en-NZ" smtClean="0"/>
              <a:t>‹#›</a:t>
            </a:fld>
            <a:endParaRPr lang="en-NZ"/>
          </a:p>
        </p:txBody>
      </p:sp>
    </p:spTree>
    <p:extLst>
      <p:ext uri="{BB962C8B-B14F-4D97-AF65-F5344CB8AC3E}">
        <p14:creationId xmlns:p14="http://schemas.microsoft.com/office/powerpoint/2010/main" val="2248388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3474F-A9B2-4E39-BDCC-5797AF860742}"/>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736816F4-F2C0-4B06-943D-E5F3C03EAB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70453B9-1963-4788-80DC-DC767E3F6D1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02F043CC-8248-48FC-849A-7C9E713456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C01DA85-41FD-48F0-A079-2438BDC9DC9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47F7C08E-7162-4F00-A517-A0A7B73CDE16}"/>
              </a:ext>
            </a:extLst>
          </p:cNvPr>
          <p:cNvSpPr>
            <a:spLocks noGrp="1"/>
          </p:cNvSpPr>
          <p:nvPr>
            <p:ph type="dt" sz="half" idx="10"/>
          </p:nvPr>
        </p:nvSpPr>
        <p:spPr/>
        <p:txBody>
          <a:bodyPr/>
          <a:lstStyle/>
          <a:p>
            <a:fld id="{924E3518-D4EF-4BA9-840D-9DFD629B23D3}" type="datetimeFigureOut">
              <a:rPr lang="en-NZ" smtClean="0"/>
              <a:t>8/12/2017</a:t>
            </a:fld>
            <a:endParaRPr lang="en-NZ"/>
          </a:p>
        </p:txBody>
      </p:sp>
      <p:sp>
        <p:nvSpPr>
          <p:cNvPr id="8" name="Footer Placeholder 7">
            <a:extLst>
              <a:ext uri="{FF2B5EF4-FFF2-40B4-BE49-F238E27FC236}">
                <a16:creationId xmlns:a16="http://schemas.microsoft.com/office/drawing/2014/main" id="{BCAB45CC-FBBF-4EB3-9847-88B35A0978BE}"/>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EF7C120F-EF1F-4C42-A94D-C80D6DB0089B}"/>
              </a:ext>
            </a:extLst>
          </p:cNvPr>
          <p:cNvSpPr>
            <a:spLocks noGrp="1"/>
          </p:cNvSpPr>
          <p:nvPr>
            <p:ph type="sldNum" sz="quarter" idx="12"/>
          </p:nvPr>
        </p:nvSpPr>
        <p:spPr/>
        <p:txBody>
          <a:bodyPr/>
          <a:lstStyle/>
          <a:p>
            <a:fld id="{B28F54B4-2F04-424E-9968-1B32962C6740}" type="slidenum">
              <a:rPr lang="en-NZ" smtClean="0"/>
              <a:t>‹#›</a:t>
            </a:fld>
            <a:endParaRPr lang="en-NZ"/>
          </a:p>
        </p:txBody>
      </p:sp>
    </p:spTree>
    <p:extLst>
      <p:ext uri="{BB962C8B-B14F-4D97-AF65-F5344CB8AC3E}">
        <p14:creationId xmlns:p14="http://schemas.microsoft.com/office/powerpoint/2010/main" val="4120256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FCCE2-987F-46B3-9FFB-29C1F899C45A}"/>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94979D3C-65D5-414C-8864-DF7140FB54E0}"/>
              </a:ext>
            </a:extLst>
          </p:cNvPr>
          <p:cNvSpPr>
            <a:spLocks noGrp="1"/>
          </p:cNvSpPr>
          <p:nvPr>
            <p:ph type="dt" sz="half" idx="10"/>
          </p:nvPr>
        </p:nvSpPr>
        <p:spPr/>
        <p:txBody>
          <a:bodyPr/>
          <a:lstStyle/>
          <a:p>
            <a:fld id="{924E3518-D4EF-4BA9-840D-9DFD629B23D3}" type="datetimeFigureOut">
              <a:rPr lang="en-NZ" smtClean="0"/>
              <a:t>8/12/2017</a:t>
            </a:fld>
            <a:endParaRPr lang="en-NZ"/>
          </a:p>
        </p:txBody>
      </p:sp>
      <p:sp>
        <p:nvSpPr>
          <p:cNvPr id="4" name="Footer Placeholder 3">
            <a:extLst>
              <a:ext uri="{FF2B5EF4-FFF2-40B4-BE49-F238E27FC236}">
                <a16:creationId xmlns:a16="http://schemas.microsoft.com/office/drawing/2014/main" id="{18E8AE46-FB9B-461C-8D29-F45EDA433A31}"/>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A7CA68FD-94A0-42F4-A610-C8EC687F7274}"/>
              </a:ext>
            </a:extLst>
          </p:cNvPr>
          <p:cNvSpPr>
            <a:spLocks noGrp="1"/>
          </p:cNvSpPr>
          <p:nvPr>
            <p:ph type="sldNum" sz="quarter" idx="12"/>
          </p:nvPr>
        </p:nvSpPr>
        <p:spPr/>
        <p:txBody>
          <a:bodyPr/>
          <a:lstStyle/>
          <a:p>
            <a:fld id="{B28F54B4-2F04-424E-9968-1B32962C6740}" type="slidenum">
              <a:rPr lang="en-NZ" smtClean="0"/>
              <a:t>‹#›</a:t>
            </a:fld>
            <a:endParaRPr lang="en-NZ"/>
          </a:p>
        </p:txBody>
      </p:sp>
    </p:spTree>
    <p:extLst>
      <p:ext uri="{BB962C8B-B14F-4D97-AF65-F5344CB8AC3E}">
        <p14:creationId xmlns:p14="http://schemas.microsoft.com/office/powerpoint/2010/main" val="1348362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8E9D4-09E7-45B6-962F-FFD0ECC1AD2D}"/>
              </a:ext>
            </a:extLst>
          </p:cNvPr>
          <p:cNvSpPr>
            <a:spLocks noGrp="1"/>
          </p:cNvSpPr>
          <p:nvPr>
            <p:ph type="dt" sz="half" idx="10"/>
          </p:nvPr>
        </p:nvSpPr>
        <p:spPr/>
        <p:txBody>
          <a:bodyPr/>
          <a:lstStyle/>
          <a:p>
            <a:fld id="{924E3518-D4EF-4BA9-840D-9DFD629B23D3}" type="datetimeFigureOut">
              <a:rPr lang="en-NZ" smtClean="0"/>
              <a:t>8/12/2017</a:t>
            </a:fld>
            <a:endParaRPr lang="en-NZ"/>
          </a:p>
        </p:txBody>
      </p:sp>
      <p:sp>
        <p:nvSpPr>
          <p:cNvPr id="3" name="Footer Placeholder 2">
            <a:extLst>
              <a:ext uri="{FF2B5EF4-FFF2-40B4-BE49-F238E27FC236}">
                <a16:creationId xmlns:a16="http://schemas.microsoft.com/office/drawing/2014/main" id="{FAAEC12A-31D2-4EB8-B069-E6685D43C18E}"/>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96AE0C2D-05F3-4B67-AED8-7FA3616781B6}"/>
              </a:ext>
            </a:extLst>
          </p:cNvPr>
          <p:cNvSpPr>
            <a:spLocks noGrp="1"/>
          </p:cNvSpPr>
          <p:nvPr>
            <p:ph type="sldNum" sz="quarter" idx="12"/>
          </p:nvPr>
        </p:nvSpPr>
        <p:spPr/>
        <p:txBody>
          <a:bodyPr/>
          <a:lstStyle/>
          <a:p>
            <a:fld id="{B28F54B4-2F04-424E-9968-1B32962C6740}" type="slidenum">
              <a:rPr lang="en-NZ" smtClean="0"/>
              <a:t>‹#›</a:t>
            </a:fld>
            <a:endParaRPr lang="en-NZ"/>
          </a:p>
        </p:txBody>
      </p:sp>
    </p:spTree>
    <p:extLst>
      <p:ext uri="{BB962C8B-B14F-4D97-AF65-F5344CB8AC3E}">
        <p14:creationId xmlns:p14="http://schemas.microsoft.com/office/powerpoint/2010/main" val="1704783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7AF6F-860C-4D26-B967-FABC17D657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C1720D01-3FF1-4C14-BFB6-3F3AB8BFA1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C221D13B-557A-45D4-A256-AF160DCF56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66D706-CBF8-4C34-9137-7E2244E3D81C}"/>
              </a:ext>
            </a:extLst>
          </p:cNvPr>
          <p:cNvSpPr>
            <a:spLocks noGrp="1"/>
          </p:cNvSpPr>
          <p:nvPr>
            <p:ph type="dt" sz="half" idx="10"/>
          </p:nvPr>
        </p:nvSpPr>
        <p:spPr/>
        <p:txBody>
          <a:bodyPr/>
          <a:lstStyle/>
          <a:p>
            <a:fld id="{924E3518-D4EF-4BA9-840D-9DFD629B23D3}" type="datetimeFigureOut">
              <a:rPr lang="en-NZ" smtClean="0"/>
              <a:t>8/12/2017</a:t>
            </a:fld>
            <a:endParaRPr lang="en-NZ"/>
          </a:p>
        </p:txBody>
      </p:sp>
      <p:sp>
        <p:nvSpPr>
          <p:cNvPr id="6" name="Footer Placeholder 5">
            <a:extLst>
              <a:ext uri="{FF2B5EF4-FFF2-40B4-BE49-F238E27FC236}">
                <a16:creationId xmlns:a16="http://schemas.microsoft.com/office/drawing/2014/main" id="{0D033ED0-31D7-48EA-B967-2D5F404743EF}"/>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44D12DCE-F7D5-42EB-82A2-089CC7AC9008}"/>
              </a:ext>
            </a:extLst>
          </p:cNvPr>
          <p:cNvSpPr>
            <a:spLocks noGrp="1"/>
          </p:cNvSpPr>
          <p:nvPr>
            <p:ph type="sldNum" sz="quarter" idx="12"/>
          </p:nvPr>
        </p:nvSpPr>
        <p:spPr/>
        <p:txBody>
          <a:bodyPr/>
          <a:lstStyle/>
          <a:p>
            <a:fld id="{B28F54B4-2F04-424E-9968-1B32962C6740}" type="slidenum">
              <a:rPr lang="en-NZ" smtClean="0"/>
              <a:t>‹#›</a:t>
            </a:fld>
            <a:endParaRPr lang="en-NZ"/>
          </a:p>
        </p:txBody>
      </p:sp>
    </p:spTree>
    <p:extLst>
      <p:ext uri="{BB962C8B-B14F-4D97-AF65-F5344CB8AC3E}">
        <p14:creationId xmlns:p14="http://schemas.microsoft.com/office/powerpoint/2010/main" val="1438981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02902-5822-4881-B60A-EDECDC7723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AEC0523C-5DB1-497C-AD46-FC26A63DB5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6DCE720E-3C7D-4A86-A464-EAA9798A31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7EB728-D7C0-4E4F-A551-90E55D5B98E3}"/>
              </a:ext>
            </a:extLst>
          </p:cNvPr>
          <p:cNvSpPr>
            <a:spLocks noGrp="1"/>
          </p:cNvSpPr>
          <p:nvPr>
            <p:ph type="dt" sz="half" idx="10"/>
          </p:nvPr>
        </p:nvSpPr>
        <p:spPr/>
        <p:txBody>
          <a:bodyPr/>
          <a:lstStyle/>
          <a:p>
            <a:fld id="{924E3518-D4EF-4BA9-840D-9DFD629B23D3}" type="datetimeFigureOut">
              <a:rPr lang="en-NZ" smtClean="0"/>
              <a:t>8/12/2017</a:t>
            </a:fld>
            <a:endParaRPr lang="en-NZ"/>
          </a:p>
        </p:txBody>
      </p:sp>
      <p:sp>
        <p:nvSpPr>
          <p:cNvPr id="6" name="Footer Placeholder 5">
            <a:extLst>
              <a:ext uri="{FF2B5EF4-FFF2-40B4-BE49-F238E27FC236}">
                <a16:creationId xmlns:a16="http://schemas.microsoft.com/office/drawing/2014/main" id="{BD5B9B78-90F1-4E40-9189-0602B39A5344}"/>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35CB90C2-504D-442C-B9E5-4B5555759EFF}"/>
              </a:ext>
            </a:extLst>
          </p:cNvPr>
          <p:cNvSpPr>
            <a:spLocks noGrp="1"/>
          </p:cNvSpPr>
          <p:nvPr>
            <p:ph type="sldNum" sz="quarter" idx="12"/>
          </p:nvPr>
        </p:nvSpPr>
        <p:spPr/>
        <p:txBody>
          <a:bodyPr/>
          <a:lstStyle/>
          <a:p>
            <a:fld id="{B28F54B4-2F04-424E-9968-1B32962C6740}" type="slidenum">
              <a:rPr lang="en-NZ" smtClean="0"/>
              <a:t>‹#›</a:t>
            </a:fld>
            <a:endParaRPr lang="en-NZ"/>
          </a:p>
        </p:txBody>
      </p:sp>
    </p:spTree>
    <p:extLst>
      <p:ext uri="{BB962C8B-B14F-4D97-AF65-F5344CB8AC3E}">
        <p14:creationId xmlns:p14="http://schemas.microsoft.com/office/powerpoint/2010/main" val="41426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95D803-E79E-4DA8-9B5F-FB9399A30C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2C01767B-0EAA-4FA9-8459-850B7A3B42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AACCFEF-C679-4B49-89CE-46EB6ACD86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4E3518-D4EF-4BA9-840D-9DFD629B23D3}" type="datetimeFigureOut">
              <a:rPr lang="en-NZ" smtClean="0"/>
              <a:t>8/12/2017</a:t>
            </a:fld>
            <a:endParaRPr lang="en-NZ"/>
          </a:p>
        </p:txBody>
      </p:sp>
      <p:sp>
        <p:nvSpPr>
          <p:cNvPr id="5" name="Footer Placeholder 4">
            <a:extLst>
              <a:ext uri="{FF2B5EF4-FFF2-40B4-BE49-F238E27FC236}">
                <a16:creationId xmlns:a16="http://schemas.microsoft.com/office/drawing/2014/main" id="{1DBDF20A-4223-407E-89DD-913E5FBE8A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7243B85C-35F5-45D7-A0E5-ECA6724A53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8F54B4-2F04-424E-9968-1B32962C6740}" type="slidenum">
              <a:rPr lang="en-NZ" smtClean="0"/>
              <a:t>‹#›</a:t>
            </a:fld>
            <a:endParaRPr lang="en-NZ"/>
          </a:p>
        </p:txBody>
      </p:sp>
    </p:spTree>
    <p:extLst>
      <p:ext uri="{BB962C8B-B14F-4D97-AF65-F5344CB8AC3E}">
        <p14:creationId xmlns:p14="http://schemas.microsoft.com/office/powerpoint/2010/main" val="1581885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000" y="432002"/>
            <a:ext cx="8803975" cy="384574"/>
          </a:xfrm>
          <a:prstGeom prst="rect">
            <a:avLst/>
          </a:prstGeom>
        </p:spPr>
        <p:txBody>
          <a:bodyPr vert="horz" lIns="0" tIns="0" rIns="0" bIns="0" rtlCol="0" anchor="t" anchorCtr="0">
            <a:noAutofit/>
          </a:bodyPr>
          <a:lstStyle/>
          <a:p>
            <a:r>
              <a:rPr lang="en-US" noProof="0" dirty="0"/>
              <a:t>First Gas </a:t>
            </a:r>
            <a:r>
              <a:rPr lang="en-US" noProof="0" dirty="0" err="1"/>
              <a:t>Powerpoint</a:t>
            </a:r>
            <a:r>
              <a:rPr lang="en-US" noProof="0" dirty="0"/>
              <a:t> Title</a:t>
            </a:r>
            <a:endParaRPr lang="en-NZ" noProof="0" dirty="0"/>
          </a:p>
        </p:txBody>
      </p:sp>
    </p:spTree>
    <p:extLst>
      <p:ext uri="{BB962C8B-B14F-4D97-AF65-F5344CB8AC3E}">
        <p14:creationId xmlns:p14="http://schemas.microsoft.com/office/powerpoint/2010/main" val="17824289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46074" rtl="0" eaLnBrk="1" latinLnBrk="0" hangingPunct="1">
        <a:lnSpc>
          <a:spcPts val="3104"/>
        </a:lnSpc>
        <a:spcBef>
          <a:spcPct val="0"/>
        </a:spcBef>
        <a:buNone/>
        <a:defRPr sz="2630" b="1" kern="1200" baseline="0">
          <a:solidFill>
            <a:schemeClr val="bg1"/>
          </a:solidFill>
          <a:latin typeface="Arial" pitchFamily="34" charset="0"/>
          <a:ea typeface="+mj-ea"/>
          <a:cs typeface="Arial" pitchFamily="34" charset="0"/>
        </a:defRPr>
      </a:lvl1pPr>
    </p:titleStyle>
    <p:bodyStyle>
      <a:lvl1pPr marL="0" indent="-186234" algn="l" defTabSz="946074" rtl="0" eaLnBrk="1" latinLnBrk="0" hangingPunct="1">
        <a:lnSpc>
          <a:spcPct val="100000"/>
        </a:lnSpc>
        <a:spcBef>
          <a:spcPts val="828"/>
        </a:spcBef>
        <a:buFont typeface="Arial" pitchFamily="34" charset="0"/>
        <a:buChar char="•"/>
        <a:defRPr sz="1633" kern="1200">
          <a:solidFill>
            <a:schemeClr val="tx1"/>
          </a:solidFill>
          <a:latin typeface="Arial" pitchFamily="34" charset="0"/>
          <a:ea typeface="+mn-ea"/>
          <a:cs typeface="Arial" pitchFamily="34" charset="0"/>
        </a:defRPr>
      </a:lvl1pPr>
      <a:lvl2pPr marL="372470" indent="-186234" algn="l" defTabSz="946074" rtl="0" eaLnBrk="1" latinLnBrk="0" hangingPunct="1">
        <a:lnSpc>
          <a:spcPct val="100000"/>
        </a:lnSpc>
        <a:spcBef>
          <a:spcPts val="828"/>
        </a:spcBef>
        <a:buFont typeface="Arial" pitchFamily="34" charset="0"/>
        <a:buChar char="-"/>
        <a:defRPr sz="1633" kern="1200">
          <a:solidFill>
            <a:schemeClr val="tx1"/>
          </a:solidFill>
          <a:latin typeface="Arial" pitchFamily="34" charset="0"/>
          <a:ea typeface="+mn-ea"/>
          <a:cs typeface="Arial" pitchFamily="34" charset="0"/>
        </a:defRPr>
      </a:lvl2pPr>
      <a:lvl3pPr marL="558705" indent="-186234" algn="l" defTabSz="946074" rtl="0" eaLnBrk="1" latinLnBrk="0" hangingPunct="1">
        <a:lnSpc>
          <a:spcPct val="100000"/>
        </a:lnSpc>
        <a:spcBef>
          <a:spcPts val="828"/>
        </a:spcBef>
        <a:buFont typeface="Arial" pitchFamily="34" charset="0"/>
        <a:buChar char="•"/>
        <a:defRPr sz="1633" kern="1200">
          <a:solidFill>
            <a:schemeClr val="tx1"/>
          </a:solidFill>
          <a:latin typeface="Arial" pitchFamily="34" charset="0"/>
          <a:ea typeface="+mn-ea"/>
          <a:cs typeface="Arial" pitchFamily="34" charset="0"/>
        </a:defRPr>
      </a:lvl3pPr>
      <a:lvl4pPr marL="744940" indent="-186234" algn="l" defTabSz="946074" rtl="0" eaLnBrk="1" latinLnBrk="0" hangingPunct="1">
        <a:lnSpc>
          <a:spcPct val="100000"/>
        </a:lnSpc>
        <a:spcBef>
          <a:spcPts val="828"/>
        </a:spcBef>
        <a:buFont typeface="Arial" pitchFamily="34" charset="0"/>
        <a:buChar char="-"/>
        <a:defRPr sz="1633" kern="1200">
          <a:solidFill>
            <a:schemeClr val="tx1"/>
          </a:solidFill>
          <a:latin typeface="Arial" pitchFamily="34" charset="0"/>
          <a:ea typeface="+mn-ea"/>
          <a:cs typeface="Arial" pitchFamily="34" charset="0"/>
        </a:defRPr>
      </a:lvl4pPr>
      <a:lvl5pPr marL="931175" indent="-186234" algn="l" defTabSz="946074" rtl="0" eaLnBrk="1" latinLnBrk="0" hangingPunct="1">
        <a:lnSpc>
          <a:spcPct val="100000"/>
        </a:lnSpc>
        <a:spcBef>
          <a:spcPts val="828"/>
        </a:spcBef>
        <a:buFont typeface="Arial" pitchFamily="34" charset="0"/>
        <a:buChar char="•"/>
        <a:defRPr sz="1633" kern="1200">
          <a:solidFill>
            <a:schemeClr val="tx1"/>
          </a:solidFill>
          <a:latin typeface="Arial" pitchFamily="34" charset="0"/>
          <a:ea typeface="+mn-ea"/>
          <a:cs typeface="Arial" pitchFamily="34" charset="0"/>
        </a:defRPr>
      </a:lvl5pPr>
      <a:lvl6pPr marL="2601702" indent="-236518" algn="l" defTabSz="946074" rtl="0" eaLnBrk="1" latinLnBrk="0" hangingPunct="1">
        <a:spcBef>
          <a:spcPct val="20000"/>
        </a:spcBef>
        <a:buFont typeface="Arial" pitchFamily="34" charset="0"/>
        <a:buChar char="•"/>
        <a:defRPr sz="2086" kern="1200">
          <a:solidFill>
            <a:schemeClr val="tx1"/>
          </a:solidFill>
          <a:latin typeface="+mn-lt"/>
          <a:ea typeface="+mn-ea"/>
          <a:cs typeface="+mn-cs"/>
        </a:defRPr>
      </a:lvl6pPr>
      <a:lvl7pPr marL="3074740" indent="-236518" algn="l" defTabSz="946074" rtl="0" eaLnBrk="1" latinLnBrk="0" hangingPunct="1">
        <a:spcBef>
          <a:spcPct val="20000"/>
        </a:spcBef>
        <a:buFont typeface="Arial" pitchFamily="34" charset="0"/>
        <a:buChar char="•"/>
        <a:defRPr sz="2086" kern="1200">
          <a:solidFill>
            <a:schemeClr val="tx1"/>
          </a:solidFill>
          <a:latin typeface="+mn-lt"/>
          <a:ea typeface="+mn-ea"/>
          <a:cs typeface="+mn-cs"/>
        </a:defRPr>
      </a:lvl7pPr>
      <a:lvl8pPr marL="3547776" indent="-236518" algn="l" defTabSz="946074" rtl="0" eaLnBrk="1" latinLnBrk="0" hangingPunct="1">
        <a:spcBef>
          <a:spcPct val="20000"/>
        </a:spcBef>
        <a:buFont typeface="Arial" pitchFamily="34" charset="0"/>
        <a:buChar char="•"/>
        <a:defRPr sz="2086" kern="1200">
          <a:solidFill>
            <a:schemeClr val="tx1"/>
          </a:solidFill>
          <a:latin typeface="+mn-lt"/>
          <a:ea typeface="+mn-ea"/>
          <a:cs typeface="+mn-cs"/>
        </a:defRPr>
      </a:lvl8pPr>
      <a:lvl9pPr marL="4020813" indent="-236518" algn="l" defTabSz="946074" rtl="0" eaLnBrk="1" latinLnBrk="0" hangingPunct="1">
        <a:spcBef>
          <a:spcPct val="20000"/>
        </a:spcBef>
        <a:buFont typeface="Arial" pitchFamily="34" charset="0"/>
        <a:buChar char="•"/>
        <a:defRPr sz="2086" kern="1200">
          <a:solidFill>
            <a:schemeClr val="tx1"/>
          </a:solidFill>
          <a:latin typeface="+mn-lt"/>
          <a:ea typeface="+mn-ea"/>
          <a:cs typeface="+mn-cs"/>
        </a:defRPr>
      </a:lvl9pPr>
    </p:bodyStyle>
    <p:otherStyle>
      <a:defPPr>
        <a:defRPr lang="en-US"/>
      </a:defPPr>
      <a:lvl1pPr marL="0" algn="l" defTabSz="946074" rtl="0" eaLnBrk="1" latinLnBrk="0" hangingPunct="1">
        <a:defRPr sz="1905" kern="1200">
          <a:solidFill>
            <a:schemeClr val="tx1"/>
          </a:solidFill>
          <a:latin typeface="+mn-lt"/>
          <a:ea typeface="+mn-ea"/>
          <a:cs typeface="+mn-cs"/>
        </a:defRPr>
      </a:lvl1pPr>
      <a:lvl2pPr marL="473037" algn="l" defTabSz="946074" rtl="0" eaLnBrk="1" latinLnBrk="0" hangingPunct="1">
        <a:defRPr sz="1905" kern="1200">
          <a:solidFill>
            <a:schemeClr val="tx1"/>
          </a:solidFill>
          <a:latin typeface="+mn-lt"/>
          <a:ea typeface="+mn-ea"/>
          <a:cs typeface="+mn-cs"/>
        </a:defRPr>
      </a:lvl2pPr>
      <a:lvl3pPr marL="946074" algn="l" defTabSz="946074" rtl="0" eaLnBrk="1" latinLnBrk="0" hangingPunct="1">
        <a:defRPr sz="1905" kern="1200">
          <a:solidFill>
            <a:schemeClr val="tx1"/>
          </a:solidFill>
          <a:latin typeface="+mn-lt"/>
          <a:ea typeface="+mn-ea"/>
          <a:cs typeface="+mn-cs"/>
        </a:defRPr>
      </a:lvl3pPr>
      <a:lvl4pPr marL="1419110" algn="l" defTabSz="946074" rtl="0" eaLnBrk="1" latinLnBrk="0" hangingPunct="1">
        <a:defRPr sz="1905" kern="1200">
          <a:solidFill>
            <a:schemeClr val="tx1"/>
          </a:solidFill>
          <a:latin typeface="+mn-lt"/>
          <a:ea typeface="+mn-ea"/>
          <a:cs typeface="+mn-cs"/>
        </a:defRPr>
      </a:lvl4pPr>
      <a:lvl5pPr marL="1892147" algn="l" defTabSz="946074" rtl="0" eaLnBrk="1" latinLnBrk="0" hangingPunct="1">
        <a:defRPr sz="1905" kern="1200">
          <a:solidFill>
            <a:schemeClr val="tx1"/>
          </a:solidFill>
          <a:latin typeface="+mn-lt"/>
          <a:ea typeface="+mn-ea"/>
          <a:cs typeface="+mn-cs"/>
        </a:defRPr>
      </a:lvl5pPr>
      <a:lvl6pPr marL="2365184" algn="l" defTabSz="946074" rtl="0" eaLnBrk="1" latinLnBrk="0" hangingPunct="1">
        <a:defRPr sz="1905" kern="1200">
          <a:solidFill>
            <a:schemeClr val="tx1"/>
          </a:solidFill>
          <a:latin typeface="+mn-lt"/>
          <a:ea typeface="+mn-ea"/>
          <a:cs typeface="+mn-cs"/>
        </a:defRPr>
      </a:lvl6pPr>
      <a:lvl7pPr marL="2838221" algn="l" defTabSz="946074" rtl="0" eaLnBrk="1" latinLnBrk="0" hangingPunct="1">
        <a:defRPr sz="1905" kern="1200">
          <a:solidFill>
            <a:schemeClr val="tx1"/>
          </a:solidFill>
          <a:latin typeface="+mn-lt"/>
          <a:ea typeface="+mn-ea"/>
          <a:cs typeface="+mn-cs"/>
        </a:defRPr>
      </a:lvl7pPr>
      <a:lvl8pPr marL="3311257" algn="l" defTabSz="946074" rtl="0" eaLnBrk="1" latinLnBrk="0" hangingPunct="1">
        <a:defRPr sz="1905" kern="1200">
          <a:solidFill>
            <a:schemeClr val="tx1"/>
          </a:solidFill>
          <a:latin typeface="+mn-lt"/>
          <a:ea typeface="+mn-ea"/>
          <a:cs typeface="+mn-cs"/>
        </a:defRPr>
      </a:lvl8pPr>
      <a:lvl9pPr marL="3784294" algn="l" defTabSz="946074" rtl="0" eaLnBrk="1" latinLnBrk="0" hangingPunct="1">
        <a:defRPr sz="19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982" y="665929"/>
            <a:ext cx="8913911" cy="738442"/>
          </a:xfrm>
        </p:spPr>
        <p:txBody>
          <a:bodyPr/>
          <a:lstStyle/>
          <a:p>
            <a:r>
              <a:rPr lang="en-NZ" sz="2902" dirty="0"/>
              <a:t>Gas Transmission Access Code:</a:t>
            </a:r>
            <a:br>
              <a:rPr lang="en-NZ" sz="2902" dirty="0"/>
            </a:br>
            <a:r>
              <a:rPr lang="en-NZ" sz="2902" dirty="0"/>
              <a:t>Final GTAC Submission to GIC</a:t>
            </a:r>
            <a:br>
              <a:rPr lang="en-NZ" sz="2902" dirty="0"/>
            </a:br>
            <a:br>
              <a:rPr lang="en-NZ" sz="2902" dirty="0"/>
            </a:br>
            <a:br>
              <a:rPr lang="en-NZ" sz="2902" dirty="0"/>
            </a:br>
            <a:br>
              <a:rPr lang="en-NZ" sz="2902" dirty="0"/>
            </a:br>
            <a:r>
              <a:rPr lang="en-NZ" sz="2902" dirty="0"/>
              <a:t> </a:t>
            </a:r>
            <a:br>
              <a:rPr lang="en-NZ" sz="2902" dirty="0"/>
            </a:br>
            <a:br>
              <a:rPr lang="en-NZ" sz="2902" dirty="0"/>
            </a:br>
            <a:endParaRPr lang="en-NZ" dirty="0"/>
          </a:p>
        </p:txBody>
      </p:sp>
      <p:sp>
        <p:nvSpPr>
          <p:cNvPr id="3" name="Subtitle 2"/>
          <p:cNvSpPr>
            <a:spLocks noGrp="1"/>
          </p:cNvSpPr>
          <p:nvPr>
            <p:ph type="subTitle" idx="1"/>
          </p:nvPr>
        </p:nvSpPr>
        <p:spPr>
          <a:xfrm>
            <a:off x="694982" y="1143128"/>
            <a:ext cx="8913911" cy="261243"/>
          </a:xfrm>
        </p:spPr>
        <p:txBody>
          <a:bodyPr/>
          <a:lstStyle/>
          <a:p>
            <a:endParaRPr lang="en-NZ" dirty="0"/>
          </a:p>
          <a:p>
            <a:r>
              <a:rPr lang="en-NZ" dirty="0"/>
              <a:t>8 December 2017	</a:t>
            </a:r>
          </a:p>
        </p:txBody>
      </p:sp>
    </p:spTree>
    <p:extLst>
      <p:ext uri="{BB962C8B-B14F-4D97-AF65-F5344CB8AC3E}">
        <p14:creationId xmlns:p14="http://schemas.microsoft.com/office/powerpoint/2010/main" val="2624655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5BA20-5F35-4EBD-BB09-C9A5A80C6579}"/>
              </a:ext>
            </a:extLst>
          </p:cNvPr>
          <p:cNvSpPr>
            <a:spLocks noGrp="1"/>
          </p:cNvSpPr>
          <p:nvPr>
            <p:ph type="title"/>
          </p:nvPr>
        </p:nvSpPr>
        <p:spPr/>
        <p:txBody>
          <a:bodyPr/>
          <a:lstStyle/>
          <a:p>
            <a:r>
              <a:rPr lang="en-NZ" sz="2000" dirty="0"/>
              <a:t>Source of final changes</a:t>
            </a:r>
          </a:p>
        </p:txBody>
      </p:sp>
      <p:sp>
        <p:nvSpPr>
          <p:cNvPr id="3" name="Text Placeholder 2">
            <a:extLst>
              <a:ext uri="{FF2B5EF4-FFF2-40B4-BE49-F238E27FC236}">
                <a16:creationId xmlns:a16="http://schemas.microsoft.com/office/drawing/2014/main" id="{5D76A166-634B-4ACA-897C-16408DD435B1}"/>
              </a:ext>
            </a:extLst>
          </p:cNvPr>
          <p:cNvSpPr>
            <a:spLocks noGrp="1"/>
          </p:cNvSpPr>
          <p:nvPr>
            <p:ph type="body" sz="quarter" idx="10"/>
          </p:nvPr>
        </p:nvSpPr>
        <p:spPr/>
        <p:txBody>
          <a:bodyPr/>
          <a:lstStyle/>
          <a:p>
            <a:pPr marL="0" indent="0">
              <a:buNone/>
            </a:pPr>
            <a:r>
              <a:rPr lang="en-NZ" sz="1800" dirty="0"/>
              <a:t>Origin of change:</a:t>
            </a:r>
          </a:p>
          <a:p>
            <a:pPr marL="457200" indent="-457200">
              <a:buFont typeface="+mj-lt"/>
              <a:buAutoNum type="arabicPeriod"/>
            </a:pPr>
            <a:r>
              <a:rPr lang="en-NZ" sz="1800" dirty="0"/>
              <a:t>Items A to E from November workshop action items</a:t>
            </a:r>
          </a:p>
          <a:p>
            <a:pPr marL="457200" indent="-457200">
              <a:buFont typeface="+mj-lt"/>
              <a:buAutoNum type="arabicPeriod"/>
            </a:pPr>
            <a:r>
              <a:rPr lang="en-NZ" sz="1800" dirty="0"/>
              <a:t>Other action items from November workshops </a:t>
            </a:r>
          </a:p>
          <a:p>
            <a:pPr marL="457200" indent="-457200">
              <a:buFont typeface="+mj-lt"/>
              <a:buAutoNum type="arabicPeriod"/>
            </a:pPr>
            <a:r>
              <a:rPr lang="en-NZ" sz="1800" dirty="0"/>
              <a:t>Stakeholder mark-ups</a:t>
            </a:r>
          </a:p>
          <a:p>
            <a:pPr marL="457200" indent="-457200">
              <a:buFont typeface="+mj-lt"/>
              <a:buAutoNum type="arabicPeriod"/>
            </a:pPr>
            <a:r>
              <a:rPr lang="en-NZ" sz="1800" dirty="0"/>
              <a:t>Typos/minor corrections</a:t>
            </a:r>
          </a:p>
          <a:p>
            <a:pPr marL="457200" indent="-457200">
              <a:buFont typeface="+mj-lt"/>
              <a:buAutoNum type="arabicPeriod"/>
            </a:pPr>
            <a:r>
              <a:rPr lang="en-NZ" sz="1800" dirty="0"/>
              <a:t>First new ideas</a:t>
            </a:r>
          </a:p>
          <a:p>
            <a:r>
              <a:rPr lang="en-NZ" sz="1800" dirty="0"/>
              <a:t>Important to note:</a:t>
            </a:r>
          </a:p>
          <a:p>
            <a:pPr lvl="1"/>
            <a:r>
              <a:rPr lang="en-NZ" sz="1800" dirty="0"/>
              <a:t>Stakeholder mark-ups could be overtaken by changes made under points 1 and 2</a:t>
            </a:r>
          </a:p>
          <a:p>
            <a:pPr lvl="1"/>
            <a:r>
              <a:rPr lang="en-NZ" sz="1800" dirty="0"/>
              <a:t>No substantive new ideas at our initiative except to tidy up and clarify (e.g. Daily Delivery Quantity in lieu of Delivery Quantity)</a:t>
            </a:r>
          </a:p>
        </p:txBody>
      </p:sp>
      <p:sp>
        <p:nvSpPr>
          <p:cNvPr id="4" name="Text Placeholder 3">
            <a:extLst>
              <a:ext uri="{FF2B5EF4-FFF2-40B4-BE49-F238E27FC236}">
                <a16:creationId xmlns:a16="http://schemas.microsoft.com/office/drawing/2014/main" id="{B283E1F9-8DFD-46C7-9613-15E7F37AA0CF}"/>
              </a:ext>
            </a:extLst>
          </p:cNvPr>
          <p:cNvSpPr>
            <a:spLocks noGrp="1"/>
          </p:cNvSpPr>
          <p:nvPr>
            <p:ph type="body" sz="quarter" idx="11"/>
          </p:nvPr>
        </p:nvSpPr>
        <p:spPr/>
        <p:txBody>
          <a:bodyPr/>
          <a:lstStyle/>
          <a:p>
            <a:r>
              <a:rPr lang="en-NZ" dirty="0"/>
              <a:t>Changes have largely been driven by Stakeholder Feedback</a:t>
            </a:r>
          </a:p>
        </p:txBody>
      </p:sp>
      <p:sp>
        <p:nvSpPr>
          <p:cNvPr id="5" name="Slide Number Placeholder 4">
            <a:extLst>
              <a:ext uri="{FF2B5EF4-FFF2-40B4-BE49-F238E27FC236}">
                <a16:creationId xmlns:a16="http://schemas.microsoft.com/office/drawing/2014/main" id="{1770A373-972E-411F-8ECC-CFC39858270A}"/>
              </a:ext>
            </a:extLst>
          </p:cNvPr>
          <p:cNvSpPr>
            <a:spLocks noGrp="1"/>
          </p:cNvSpPr>
          <p:nvPr>
            <p:ph type="sldNum" sz="quarter" idx="4"/>
          </p:nvPr>
        </p:nvSpPr>
        <p:spPr/>
        <p:txBody>
          <a:bodyPr/>
          <a:lstStyle/>
          <a:p>
            <a:fld id="{60743DB5-AB98-46D2-A53F-DCA569CF9673}" type="slidenum">
              <a:rPr lang="en-NZ" smtClean="0"/>
              <a:pPr/>
              <a:t>10</a:t>
            </a:fld>
            <a:endParaRPr lang="en-NZ" dirty="0"/>
          </a:p>
        </p:txBody>
      </p:sp>
    </p:spTree>
    <p:extLst>
      <p:ext uri="{BB962C8B-B14F-4D97-AF65-F5344CB8AC3E}">
        <p14:creationId xmlns:p14="http://schemas.microsoft.com/office/powerpoint/2010/main" val="913315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849" y="432001"/>
            <a:ext cx="7053549" cy="384574"/>
          </a:xfrm>
          <a:prstGeom prst="rect">
            <a:avLst/>
          </a:prstGeom>
        </p:spPr>
        <p:txBody>
          <a:bodyPr vert="horz" lIns="0" tIns="0" rIns="0" bIns="0" rtlCol="0" anchor="t" anchorCtr="0">
            <a:noAutofit/>
          </a:bodyPr>
          <a:lstStyle/>
          <a:p>
            <a:pPr defTabSz="946074">
              <a:lnSpc>
                <a:spcPts val="3104"/>
              </a:lnSpc>
              <a:spcBef>
                <a:spcPct val="0"/>
              </a:spcBef>
              <a:defRPr/>
            </a:pPr>
            <a:endParaRPr lang="en-NZ" sz="1814" b="1" dirty="0">
              <a:solidFill>
                <a:prstClr val="white"/>
              </a:solidFill>
              <a:latin typeface="Arial" pitchFamily="34" charset="0"/>
              <a:cs typeface="Arial" pitchFamily="34" charset="0"/>
            </a:endParaRPr>
          </a:p>
        </p:txBody>
      </p:sp>
      <p:sp>
        <p:nvSpPr>
          <p:cNvPr id="5" name="TextBox 4"/>
          <p:cNvSpPr txBox="1"/>
          <p:nvPr/>
        </p:nvSpPr>
        <p:spPr>
          <a:xfrm>
            <a:off x="334635" y="1757497"/>
            <a:ext cx="7014121" cy="4524315"/>
          </a:xfrm>
          <a:prstGeom prst="rect">
            <a:avLst/>
          </a:prstGeom>
          <a:noFill/>
        </p:spPr>
        <p:txBody>
          <a:bodyPr wrap="square" rtlCol="0">
            <a:spAutoFit/>
          </a:bodyPr>
          <a:lstStyle/>
          <a:p>
            <a:r>
              <a:rPr lang="en-NZ" sz="1600" i="1" dirty="0"/>
              <a:t>Non-discriminatory access (item 37)</a:t>
            </a:r>
            <a:endParaRPr lang="en-NZ" sz="1600" dirty="0"/>
          </a:p>
          <a:p>
            <a:pPr marL="285750" lvl="0" indent="-285750">
              <a:buFont typeface="Arial" panose="020B0604020202020204" pitchFamily="34" charset="0"/>
              <a:buChar char="•"/>
            </a:pPr>
            <a:r>
              <a:rPr lang="en-NZ" sz="1600" dirty="0"/>
              <a:t>First Gas will offer new interconnected parties access in the same manner as each other and in the same manner as existing ICA parties. Section 7.12 has been amended to explicitly incorporate this principle</a:t>
            </a:r>
          </a:p>
          <a:p>
            <a:pPr marL="285750" lvl="0" indent="-285750">
              <a:buFont typeface="Arial" panose="020B0604020202020204" pitchFamily="34" charset="0"/>
              <a:buChar char="•"/>
            </a:pPr>
            <a:endParaRPr lang="en-NZ" sz="1600" dirty="0"/>
          </a:p>
          <a:p>
            <a:r>
              <a:rPr lang="en-NZ" sz="1600" i="1" dirty="0"/>
              <a:t>Keeping ICAs current with GTAC (item 38)</a:t>
            </a:r>
            <a:endParaRPr lang="en-NZ" sz="1600" dirty="0"/>
          </a:p>
          <a:p>
            <a:pPr marL="285750" lvl="0" indent="-285750">
              <a:buFont typeface="Arial" panose="020B0604020202020204" pitchFamily="34" charset="0"/>
              <a:buChar char="•"/>
            </a:pPr>
            <a:r>
              <a:rPr lang="en-NZ" sz="1600" dirty="0"/>
              <a:t>Existing references in the GTAC to Interconnected Parties (e.g. OBA Parties) are updated with the GTAC because the terms in ICAs reference these parts of the code</a:t>
            </a:r>
          </a:p>
          <a:p>
            <a:pPr marL="285750" lvl="0" indent="-285750">
              <a:buFont typeface="Arial" panose="020B0604020202020204" pitchFamily="34" charset="0"/>
              <a:buChar char="•"/>
            </a:pPr>
            <a:r>
              <a:rPr lang="en-NZ" sz="1600" dirty="0"/>
              <a:t>Interconnected Parties can initiate Code Change Requests and are therefore able to effect changes to the GTAC they consider would improve code-based interconnection provisions (predominantly in section 7)</a:t>
            </a:r>
          </a:p>
          <a:p>
            <a:pPr marL="285750" lvl="0" indent="-285750">
              <a:buFont typeface="Arial" panose="020B0604020202020204" pitchFamily="34" charset="0"/>
              <a:buChar char="•"/>
            </a:pPr>
            <a:r>
              <a:rPr lang="en-NZ" sz="1600" dirty="0"/>
              <a:t>First Gas will ensure that new ICAs include a provision that they will change as the GTAC changes (section 7.14(a))</a:t>
            </a:r>
          </a:p>
          <a:p>
            <a:pPr marL="285750" lvl="0" indent="-285750">
              <a:buFont typeface="Arial" panose="020B0604020202020204" pitchFamily="34" charset="0"/>
              <a:buChar char="•"/>
            </a:pPr>
            <a:r>
              <a:rPr lang="en-NZ" sz="1600" dirty="0"/>
              <a:t>First Gas will maintain an interconnection policy that covers how First Gas will seek to ensure that existing ICA parties meet new GTAC provisions where they are able</a:t>
            </a:r>
          </a:p>
        </p:txBody>
      </p:sp>
      <p:sp>
        <p:nvSpPr>
          <p:cNvPr id="8" name="Title 7">
            <a:extLst>
              <a:ext uri="{FF2B5EF4-FFF2-40B4-BE49-F238E27FC236}">
                <a16:creationId xmlns:a16="http://schemas.microsoft.com/office/drawing/2014/main" id="{A4140A9F-0506-48F7-BF9E-FCD1B4FF9E4F}"/>
              </a:ext>
            </a:extLst>
          </p:cNvPr>
          <p:cNvSpPr>
            <a:spLocks noGrp="1"/>
          </p:cNvSpPr>
          <p:nvPr>
            <p:ph type="title"/>
          </p:nvPr>
        </p:nvSpPr>
        <p:spPr/>
        <p:txBody>
          <a:bodyPr/>
          <a:lstStyle/>
          <a:p>
            <a:r>
              <a:rPr lang="en-NZ" sz="2000" dirty="0">
                <a:solidFill>
                  <a:prstClr val="white"/>
                </a:solidFill>
              </a:rPr>
              <a:t>A. Status of interconnected parties</a:t>
            </a:r>
            <a:br>
              <a:rPr lang="en-NZ" sz="2000" dirty="0">
                <a:solidFill>
                  <a:prstClr val="white"/>
                </a:solidFill>
              </a:rPr>
            </a:br>
            <a:endParaRPr lang="en-NZ" sz="2000" dirty="0"/>
          </a:p>
        </p:txBody>
      </p:sp>
      <p:sp>
        <p:nvSpPr>
          <p:cNvPr id="2" name="Slide Number Placeholder 1"/>
          <p:cNvSpPr>
            <a:spLocks noGrp="1"/>
          </p:cNvSpPr>
          <p:nvPr>
            <p:ph type="sldNum" sz="quarter" idx="4"/>
          </p:nvPr>
        </p:nvSpPr>
        <p:spPr/>
        <p:txBody>
          <a:bodyPr/>
          <a:lstStyle/>
          <a:p>
            <a:pPr algn="r" defTabSz="946052"/>
            <a:fld id="{6024287E-C819-4B81-ADE4-C836522F99EB}" type="slidenum">
              <a:rPr lang="en-NZ" sz="1270">
                <a:solidFill>
                  <a:schemeClr val="bg1">
                    <a:lumMod val="50000"/>
                  </a:schemeClr>
                </a:solidFill>
                <a:latin typeface="Arial"/>
              </a:rPr>
              <a:pPr algn="r" defTabSz="946052"/>
              <a:t>11</a:t>
            </a:fld>
            <a:endParaRPr lang="en-NZ" sz="1270" dirty="0">
              <a:solidFill>
                <a:schemeClr val="bg1">
                  <a:lumMod val="50000"/>
                </a:schemeClr>
              </a:solidFill>
              <a:latin typeface="Arial"/>
            </a:endParaRPr>
          </a:p>
        </p:txBody>
      </p:sp>
      <p:sp>
        <p:nvSpPr>
          <p:cNvPr id="3" name="TextBox 2">
            <a:extLst>
              <a:ext uri="{FF2B5EF4-FFF2-40B4-BE49-F238E27FC236}">
                <a16:creationId xmlns:a16="http://schemas.microsoft.com/office/drawing/2014/main" id="{7B82A46F-923A-4208-B142-7A359130097B}"/>
              </a:ext>
            </a:extLst>
          </p:cNvPr>
          <p:cNvSpPr txBox="1"/>
          <p:nvPr/>
        </p:nvSpPr>
        <p:spPr>
          <a:xfrm>
            <a:off x="334635" y="1368269"/>
            <a:ext cx="4660250" cy="369332"/>
          </a:xfrm>
          <a:prstGeom prst="rect">
            <a:avLst/>
          </a:prstGeom>
        </p:spPr>
        <p:txBody>
          <a:bodyPr vert="horz"/>
          <a:lstStyle>
            <a:lvl1pPr indent="0" defTabSz="946074">
              <a:lnSpc>
                <a:spcPct val="100000"/>
              </a:lnSpc>
              <a:spcBef>
                <a:spcPts val="828"/>
              </a:spcBef>
              <a:buFont typeface="Arial" pitchFamily="34" charset="0"/>
              <a:buNone/>
              <a:defRPr sz="1995" b="1">
                <a:solidFill>
                  <a:schemeClr val="bg1">
                    <a:lumMod val="50000"/>
                  </a:schemeClr>
                </a:solidFill>
                <a:latin typeface="Arial" pitchFamily="34" charset="0"/>
                <a:cs typeface="Arial" pitchFamily="34" charset="0"/>
              </a:defRPr>
            </a:lvl1pPr>
            <a:lvl2pPr marL="372470" indent="-186234" defTabSz="946074">
              <a:lnSpc>
                <a:spcPct val="100000"/>
              </a:lnSpc>
              <a:spcBef>
                <a:spcPts val="828"/>
              </a:spcBef>
              <a:buFont typeface="Arial" pitchFamily="34" charset="0"/>
              <a:buChar char="-"/>
              <a:defRPr sz="1633">
                <a:latin typeface="Arial" pitchFamily="34" charset="0"/>
                <a:cs typeface="Arial" pitchFamily="34" charset="0"/>
              </a:defRPr>
            </a:lvl2pPr>
            <a:lvl3pPr marL="558705" indent="-186234" defTabSz="946074">
              <a:lnSpc>
                <a:spcPct val="100000"/>
              </a:lnSpc>
              <a:spcBef>
                <a:spcPts val="828"/>
              </a:spcBef>
              <a:buFont typeface="Arial" pitchFamily="34" charset="0"/>
              <a:buChar char="•"/>
              <a:defRPr sz="1633">
                <a:latin typeface="Arial" pitchFamily="34" charset="0"/>
                <a:cs typeface="Arial" pitchFamily="34" charset="0"/>
              </a:defRPr>
            </a:lvl3pPr>
            <a:lvl4pPr marL="744940" indent="-186234" defTabSz="946074">
              <a:lnSpc>
                <a:spcPct val="100000"/>
              </a:lnSpc>
              <a:spcBef>
                <a:spcPts val="828"/>
              </a:spcBef>
              <a:buFont typeface="Arial" pitchFamily="34" charset="0"/>
              <a:buChar char="-"/>
              <a:defRPr sz="1633">
                <a:latin typeface="Arial" pitchFamily="34" charset="0"/>
                <a:cs typeface="Arial" pitchFamily="34" charset="0"/>
              </a:defRPr>
            </a:lvl4pPr>
            <a:lvl5pPr marL="931175" indent="-186234" defTabSz="946074">
              <a:lnSpc>
                <a:spcPct val="100000"/>
              </a:lnSpc>
              <a:spcBef>
                <a:spcPts val="828"/>
              </a:spcBef>
              <a:buFont typeface="Arial" pitchFamily="34" charset="0"/>
              <a:buChar char="•"/>
              <a:defRPr sz="1633">
                <a:latin typeface="Arial" pitchFamily="34" charset="0"/>
                <a:cs typeface="Arial" pitchFamily="34" charset="0"/>
              </a:defRPr>
            </a:lvl5pPr>
            <a:lvl6pPr marL="2601702" indent="-236518" defTabSz="946074">
              <a:spcBef>
                <a:spcPct val="20000"/>
              </a:spcBef>
              <a:buFont typeface="Arial" pitchFamily="34" charset="0"/>
              <a:buChar char="•"/>
              <a:defRPr sz="2086"/>
            </a:lvl6pPr>
            <a:lvl7pPr marL="3074740" indent="-236518" defTabSz="946074">
              <a:spcBef>
                <a:spcPct val="20000"/>
              </a:spcBef>
              <a:buFont typeface="Arial" pitchFamily="34" charset="0"/>
              <a:buChar char="•"/>
              <a:defRPr sz="2086"/>
            </a:lvl7pPr>
            <a:lvl8pPr marL="3547776" indent="-236518" defTabSz="946074">
              <a:spcBef>
                <a:spcPct val="20000"/>
              </a:spcBef>
              <a:buFont typeface="Arial" pitchFamily="34" charset="0"/>
              <a:buChar char="•"/>
              <a:defRPr sz="2086"/>
            </a:lvl8pPr>
            <a:lvl9pPr marL="4020813" indent="-236518" defTabSz="946074">
              <a:spcBef>
                <a:spcPct val="20000"/>
              </a:spcBef>
              <a:buFont typeface="Arial" pitchFamily="34" charset="0"/>
              <a:buChar char="•"/>
              <a:defRPr sz="2086"/>
            </a:lvl9pPr>
          </a:lstStyle>
          <a:p>
            <a:r>
              <a:rPr lang="en-NZ" dirty="0"/>
              <a:t>Proposed Changes in Consultation Mark-up</a:t>
            </a:r>
          </a:p>
        </p:txBody>
      </p:sp>
      <p:sp>
        <p:nvSpPr>
          <p:cNvPr id="6" name="TextBox 5">
            <a:extLst>
              <a:ext uri="{FF2B5EF4-FFF2-40B4-BE49-F238E27FC236}">
                <a16:creationId xmlns:a16="http://schemas.microsoft.com/office/drawing/2014/main" id="{00D35264-EC39-4258-BDE9-E0316842C2F7}"/>
              </a:ext>
            </a:extLst>
          </p:cNvPr>
          <p:cNvSpPr txBox="1"/>
          <p:nvPr/>
        </p:nvSpPr>
        <p:spPr>
          <a:xfrm>
            <a:off x="8079071" y="1368269"/>
            <a:ext cx="3503331" cy="369332"/>
          </a:xfrm>
          <a:prstGeom prst="rect">
            <a:avLst/>
          </a:prstGeom>
        </p:spPr>
        <p:txBody>
          <a:bodyPr vert="horz"/>
          <a:lstStyle>
            <a:defPPr>
              <a:defRPr lang="en-US"/>
            </a:defPPr>
            <a:lvl1pPr indent="0" defTabSz="946074">
              <a:lnSpc>
                <a:spcPct val="100000"/>
              </a:lnSpc>
              <a:spcBef>
                <a:spcPts val="828"/>
              </a:spcBef>
              <a:buFont typeface="Arial" pitchFamily="34" charset="0"/>
              <a:buNone/>
              <a:defRPr sz="1995" b="1">
                <a:solidFill>
                  <a:schemeClr val="bg1">
                    <a:lumMod val="50000"/>
                  </a:schemeClr>
                </a:solidFill>
                <a:latin typeface="Arial" pitchFamily="34" charset="0"/>
                <a:cs typeface="Arial" pitchFamily="34" charset="0"/>
              </a:defRPr>
            </a:lvl1pPr>
            <a:lvl2pPr marL="372470" indent="-186234" defTabSz="946074">
              <a:lnSpc>
                <a:spcPct val="100000"/>
              </a:lnSpc>
              <a:spcBef>
                <a:spcPts val="828"/>
              </a:spcBef>
              <a:buFont typeface="Arial" pitchFamily="34" charset="0"/>
              <a:buChar char="-"/>
              <a:defRPr sz="1633">
                <a:latin typeface="Arial" pitchFamily="34" charset="0"/>
                <a:cs typeface="Arial" pitchFamily="34" charset="0"/>
              </a:defRPr>
            </a:lvl2pPr>
            <a:lvl3pPr marL="558705" indent="-186234" defTabSz="946074">
              <a:lnSpc>
                <a:spcPct val="100000"/>
              </a:lnSpc>
              <a:spcBef>
                <a:spcPts val="828"/>
              </a:spcBef>
              <a:buFont typeface="Arial" pitchFamily="34" charset="0"/>
              <a:buChar char="•"/>
              <a:defRPr sz="1633">
                <a:latin typeface="Arial" pitchFamily="34" charset="0"/>
                <a:cs typeface="Arial" pitchFamily="34" charset="0"/>
              </a:defRPr>
            </a:lvl3pPr>
            <a:lvl4pPr marL="744940" indent="-186234" defTabSz="946074">
              <a:lnSpc>
                <a:spcPct val="100000"/>
              </a:lnSpc>
              <a:spcBef>
                <a:spcPts val="828"/>
              </a:spcBef>
              <a:buFont typeface="Arial" pitchFamily="34" charset="0"/>
              <a:buChar char="-"/>
              <a:defRPr sz="1633">
                <a:latin typeface="Arial" pitchFamily="34" charset="0"/>
                <a:cs typeface="Arial" pitchFamily="34" charset="0"/>
              </a:defRPr>
            </a:lvl4pPr>
            <a:lvl5pPr marL="931175" indent="-186234" defTabSz="946074">
              <a:lnSpc>
                <a:spcPct val="100000"/>
              </a:lnSpc>
              <a:spcBef>
                <a:spcPts val="828"/>
              </a:spcBef>
              <a:buFont typeface="Arial" pitchFamily="34" charset="0"/>
              <a:buChar char="•"/>
              <a:defRPr sz="1633">
                <a:latin typeface="Arial" pitchFamily="34" charset="0"/>
                <a:cs typeface="Arial" pitchFamily="34" charset="0"/>
              </a:defRPr>
            </a:lvl5pPr>
            <a:lvl6pPr marL="2601702" indent="-236518" defTabSz="946074">
              <a:spcBef>
                <a:spcPct val="20000"/>
              </a:spcBef>
              <a:buFont typeface="Arial" pitchFamily="34" charset="0"/>
              <a:buChar char="•"/>
              <a:defRPr sz="2086"/>
            </a:lvl6pPr>
            <a:lvl7pPr marL="3074740" indent="-236518" defTabSz="946074">
              <a:spcBef>
                <a:spcPct val="20000"/>
              </a:spcBef>
              <a:buFont typeface="Arial" pitchFamily="34" charset="0"/>
              <a:buChar char="•"/>
              <a:defRPr sz="2086"/>
            </a:lvl7pPr>
            <a:lvl8pPr marL="3547776" indent="-236518" defTabSz="946074">
              <a:spcBef>
                <a:spcPct val="20000"/>
              </a:spcBef>
              <a:buFont typeface="Arial" pitchFamily="34" charset="0"/>
              <a:buChar char="•"/>
              <a:defRPr sz="2086"/>
            </a:lvl8pPr>
            <a:lvl9pPr marL="4020813" indent="-236518" defTabSz="946074">
              <a:spcBef>
                <a:spcPct val="20000"/>
              </a:spcBef>
              <a:buFont typeface="Arial" pitchFamily="34" charset="0"/>
              <a:buChar char="•"/>
              <a:defRPr sz="2086"/>
            </a:lvl9pPr>
          </a:lstStyle>
          <a:p>
            <a:r>
              <a:rPr lang="en-NZ" dirty="0"/>
              <a:t>Stakeholder Response</a:t>
            </a:r>
          </a:p>
        </p:txBody>
      </p:sp>
      <p:sp>
        <p:nvSpPr>
          <p:cNvPr id="7" name="TextBox 6">
            <a:extLst>
              <a:ext uri="{FF2B5EF4-FFF2-40B4-BE49-F238E27FC236}">
                <a16:creationId xmlns:a16="http://schemas.microsoft.com/office/drawing/2014/main" id="{2A77B11F-0B2D-4F1D-BE5A-481A98E595D9}"/>
              </a:ext>
            </a:extLst>
          </p:cNvPr>
          <p:cNvSpPr txBox="1"/>
          <p:nvPr/>
        </p:nvSpPr>
        <p:spPr>
          <a:xfrm>
            <a:off x="7877262" y="1810464"/>
            <a:ext cx="3705140" cy="830997"/>
          </a:xfrm>
          <a:prstGeom prst="rect">
            <a:avLst/>
          </a:prstGeom>
          <a:noFill/>
        </p:spPr>
        <p:txBody>
          <a:bodyPr wrap="square" rtlCol="0">
            <a:spAutoFit/>
          </a:bodyPr>
          <a:lstStyle/>
          <a:p>
            <a:pPr marL="285750" indent="-285750">
              <a:buFont typeface="Arial" panose="020B0604020202020204" pitchFamily="34" charset="0"/>
              <a:buChar char="•"/>
            </a:pPr>
            <a:r>
              <a:rPr lang="en-NZ" sz="1600" dirty="0"/>
              <a:t>Largely supportive</a:t>
            </a:r>
          </a:p>
          <a:p>
            <a:pPr marL="285750" indent="-285750">
              <a:buFont typeface="Arial" panose="020B0604020202020204" pitchFamily="34" charset="0"/>
              <a:buChar char="•"/>
            </a:pPr>
            <a:r>
              <a:rPr lang="en-NZ" sz="1600" dirty="0"/>
              <a:t>S. 7.13(q) amended to include the right to approved quantities</a:t>
            </a:r>
          </a:p>
        </p:txBody>
      </p:sp>
    </p:spTree>
    <p:extLst>
      <p:ext uri="{BB962C8B-B14F-4D97-AF65-F5344CB8AC3E}">
        <p14:creationId xmlns:p14="http://schemas.microsoft.com/office/powerpoint/2010/main" val="2756658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849" y="432001"/>
            <a:ext cx="7053549" cy="384574"/>
          </a:xfrm>
          <a:prstGeom prst="rect">
            <a:avLst/>
          </a:prstGeom>
        </p:spPr>
        <p:txBody>
          <a:bodyPr vert="horz" lIns="0" tIns="0" rIns="0" bIns="0" rtlCol="0" anchor="t" anchorCtr="0">
            <a:noAutofit/>
          </a:bodyPr>
          <a:lstStyle/>
          <a:p>
            <a:pPr defTabSz="946074">
              <a:lnSpc>
                <a:spcPts val="3104"/>
              </a:lnSpc>
              <a:spcBef>
                <a:spcPct val="0"/>
              </a:spcBef>
              <a:defRPr/>
            </a:pPr>
            <a:endParaRPr lang="en-NZ" sz="1814" b="1" dirty="0">
              <a:solidFill>
                <a:prstClr val="white"/>
              </a:solidFill>
              <a:latin typeface="Arial" pitchFamily="34" charset="0"/>
              <a:cs typeface="Arial" pitchFamily="34" charset="0"/>
            </a:endParaRPr>
          </a:p>
        </p:txBody>
      </p:sp>
      <p:sp>
        <p:nvSpPr>
          <p:cNvPr id="5" name="TextBox 4"/>
          <p:cNvSpPr txBox="1"/>
          <p:nvPr/>
        </p:nvSpPr>
        <p:spPr>
          <a:xfrm>
            <a:off x="334635" y="1934138"/>
            <a:ext cx="7328763" cy="4031873"/>
          </a:xfrm>
          <a:prstGeom prst="rect">
            <a:avLst/>
          </a:prstGeom>
          <a:noFill/>
        </p:spPr>
        <p:txBody>
          <a:bodyPr wrap="square" rtlCol="0">
            <a:spAutoFit/>
          </a:bodyPr>
          <a:lstStyle/>
          <a:p>
            <a:r>
              <a:rPr lang="en-NZ" sz="1600" i="1" dirty="0"/>
              <a:t>Streamlining AHP processes and implications on PRs from AHPs (items 12 and 26):</a:t>
            </a:r>
            <a:endParaRPr lang="en-NZ" sz="1600" dirty="0"/>
          </a:p>
          <a:p>
            <a:pPr marL="285750" lvl="0" indent="-285750">
              <a:buFont typeface="Arial" panose="020B0604020202020204" pitchFamily="34" charset="0"/>
              <a:buChar char="•"/>
            </a:pPr>
            <a:r>
              <a:rPr lang="en-NZ" sz="1600" dirty="0"/>
              <a:t>AHPs will be submitted in nominations cycles </a:t>
            </a:r>
          </a:p>
          <a:p>
            <a:pPr marL="285750" lvl="0" indent="-285750">
              <a:buFont typeface="Arial" panose="020B0604020202020204" pitchFamily="34" charset="0"/>
              <a:buChar char="•"/>
            </a:pPr>
            <a:r>
              <a:rPr lang="en-NZ" sz="1600" dirty="0"/>
              <a:t>A shipper may submit an AHP at an intraday cycle.  If approved by First Gas, the AHP will apply from the commencement of that nomination cycle</a:t>
            </a:r>
          </a:p>
          <a:p>
            <a:pPr marL="285750" lvl="0" indent="-285750">
              <a:buFont typeface="Arial" panose="020B0604020202020204" pitchFamily="34" charset="0"/>
              <a:buChar char="•"/>
            </a:pPr>
            <a:r>
              <a:rPr lang="en-NZ" sz="1600" dirty="0"/>
              <a:t>ICAs shall provide for AHPs from producers. This will allow for notification of maintenance, etc</a:t>
            </a:r>
          </a:p>
          <a:p>
            <a:pPr marL="285750" lvl="0" indent="-285750">
              <a:buFont typeface="Arial" panose="020B0604020202020204" pitchFamily="34" charset="0"/>
              <a:buChar char="•"/>
            </a:pPr>
            <a:r>
              <a:rPr lang="en-NZ" sz="1600" dirty="0"/>
              <a:t>Shippers may submit AHPs in a nomination cycle in lieu of a DNC nomination (item 12, 26)</a:t>
            </a:r>
          </a:p>
          <a:p>
            <a:endParaRPr lang="en-NZ" sz="1600" i="1" dirty="0"/>
          </a:p>
          <a:p>
            <a:r>
              <a:rPr lang="en-NZ" sz="1600" i="1" dirty="0"/>
              <a:t>Criteria for approving AHP (item 10):</a:t>
            </a:r>
            <a:endParaRPr lang="en-NZ" sz="1600" dirty="0"/>
          </a:p>
          <a:p>
            <a:pPr marL="285750" lvl="0" indent="-285750">
              <a:buFont typeface="Arial" panose="020B0604020202020204" pitchFamily="34" charset="0"/>
              <a:buChar char="•"/>
            </a:pPr>
            <a:r>
              <a:rPr lang="en-NZ" sz="1600" dirty="0"/>
              <a:t>Clarification on the criteria for accepting an AHP</a:t>
            </a:r>
          </a:p>
          <a:p>
            <a:endParaRPr lang="en-NZ" sz="1600" i="1" dirty="0"/>
          </a:p>
          <a:p>
            <a:r>
              <a:rPr lang="en-NZ" sz="1600" i="1" dirty="0"/>
              <a:t>Treatment of AHPs and PRs (item 46):</a:t>
            </a:r>
            <a:endParaRPr lang="en-NZ" sz="1600" dirty="0"/>
          </a:p>
          <a:p>
            <a:pPr marL="285750" indent="-285750">
              <a:buFont typeface="Arial" panose="020B0604020202020204" pitchFamily="34" charset="0"/>
              <a:buChar char="•"/>
            </a:pPr>
            <a:r>
              <a:rPr lang="en-NZ" sz="1600" dirty="0"/>
              <a:t>As DNC is equal to the sum of the AHP there is no difference in treatment between DNC and AHP in relation to PRs</a:t>
            </a:r>
          </a:p>
        </p:txBody>
      </p:sp>
      <p:sp>
        <p:nvSpPr>
          <p:cNvPr id="3" name="Title 2">
            <a:extLst>
              <a:ext uri="{FF2B5EF4-FFF2-40B4-BE49-F238E27FC236}">
                <a16:creationId xmlns:a16="http://schemas.microsoft.com/office/drawing/2014/main" id="{9825AC26-4E54-49B1-BC2F-D49C64B4CA98}"/>
              </a:ext>
            </a:extLst>
          </p:cNvPr>
          <p:cNvSpPr>
            <a:spLocks noGrp="1"/>
          </p:cNvSpPr>
          <p:nvPr>
            <p:ph type="title"/>
          </p:nvPr>
        </p:nvSpPr>
        <p:spPr/>
        <p:txBody>
          <a:bodyPr/>
          <a:lstStyle/>
          <a:p>
            <a:r>
              <a:rPr lang="en-NZ" sz="2000" dirty="0">
                <a:solidFill>
                  <a:prstClr val="white"/>
                </a:solidFill>
              </a:rPr>
              <a:t>B. Agreed Hourly Profiles</a:t>
            </a:r>
            <a:br>
              <a:rPr lang="en-NZ" sz="2000" dirty="0">
                <a:solidFill>
                  <a:prstClr val="white"/>
                </a:solidFill>
              </a:rPr>
            </a:br>
            <a:endParaRPr lang="en-NZ" sz="2000" dirty="0"/>
          </a:p>
        </p:txBody>
      </p:sp>
      <p:sp>
        <p:nvSpPr>
          <p:cNvPr id="2" name="Slide Number Placeholder 1"/>
          <p:cNvSpPr>
            <a:spLocks noGrp="1"/>
          </p:cNvSpPr>
          <p:nvPr>
            <p:ph type="sldNum" sz="quarter" idx="4"/>
          </p:nvPr>
        </p:nvSpPr>
        <p:spPr/>
        <p:txBody>
          <a:bodyPr/>
          <a:lstStyle/>
          <a:p>
            <a:pPr algn="r" defTabSz="946052"/>
            <a:fld id="{6024287E-C819-4B81-ADE4-C836522F99EB}" type="slidenum">
              <a:rPr lang="en-NZ" sz="1270">
                <a:solidFill>
                  <a:schemeClr val="bg1">
                    <a:lumMod val="50000"/>
                  </a:schemeClr>
                </a:solidFill>
                <a:latin typeface="Arial"/>
              </a:rPr>
              <a:pPr algn="r" defTabSz="946052"/>
              <a:t>12</a:t>
            </a:fld>
            <a:endParaRPr lang="en-NZ" sz="1270" dirty="0">
              <a:solidFill>
                <a:schemeClr val="bg1">
                  <a:lumMod val="50000"/>
                </a:schemeClr>
              </a:solidFill>
              <a:latin typeface="Arial"/>
            </a:endParaRPr>
          </a:p>
        </p:txBody>
      </p:sp>
      <p:sp>
        <p:nvSpPr>
          <p:cNvPr id="8" name="TextBox 7">
            <a:extLst>
              <a:ext uri="{FF2B5EF4-FFF2-40B4-BE49-F238E27FC236}">
                <a16:creationId xmlns:a16="http://schemas.microsoft.com/office/drawing/2014/main" id="{B5A05287-DFDA-4371-A868-175EA5B82E4F}"/>
              </a:ext>
            </a:extLst>
          </p:cNvPr>
          <p:cNvSpPr txBox="1"/>
          <p:nvPr/>
        </p:nvSpPr>
        <p:spPr>
          <a:xfrm>
            <a:off x="7877262" y="1934138"/>
            <a:ext cx="3705140" cy="4031873"/>
          </a:xfrm>
          <a:prstGeom prst="rect">
            <a:avLst/>
          </a:prstGeom>
          <a:noFill/>
        </p:spPr>
        <p:txBody>
          <a:bodyPr wrap="square" rtlCol="0">
            <a:spAutoFit/>
          </a:bodyPr>
          <a:lstStyle/>
          <a:p>
            <a:pPr marL="285750" indent="-285750">
              <a:buFont typeface="Arial" panose="020B0604020202020204" pitchFamily="34" charset="0"/>
              <a:buChar char="•"/>
            </a:pPr>
            <a:r>
              <a:rPr lang="en-NZ" sz="1600" dirty="0"/>
              <a:t>Stakeholders supportive of changes</a:t>
            </a:r>
          </a:p>
          <a:p>
            <a:pPr marL="285750" indent="-285750">
              <a:buFont typeface="Arial" panose="020B0604020202020204" pitchFamily="34" charset="0"/>
              <a:buChar char="•"/>
            </a:pPr>
            <a:r>
              <a:rPr lang="en-NZ" sz="1600" dirty="0"/>
              <a:t>Queried implementation with ICAs and this was held to be a matter for ICAs</a:t>
            </a:r>
          </a:p>
          <a:p>
            <a:pPr marL="285750" indent="-285750">
              <a:buFont typeface="Arial" panose="020B0604020202020204" pitchFamily="34" charset="0"/>
              <a:buChar char="•"/>
            </a:pPr>
            <a:endParaRPr lang="en-NZ" sz="1600" dirty="0"/>
          </a:p>
          <a:p>
            <a:pPr marL="285750" indent="-285750">
              <a:buFont typeface="Arial" panose="020B0604020202020204" pitchFamily="34" charset="0"/>
              <a:buChar char="•"/>
            </a:pPr>
            <a:endParaRPr lang="en-NZ" sz="1600" dirty="0"/>
          </a:p>
          <a:p>
            <a:pPr marL="285750" indent="-285750">
              <a:buFont typeface="Arial" panose="020B0604020202020204" pitchFamily="34" charset="0"/>
              <a:buChar char="•"/>
            </a:pPr>
            <a:endParaRPr lang="en-NZ" sz="1600" dirty="0"/>
          </a:p>
          <a:p>
            <a:pPr marL="285750" indent="-285750">
              <a:buFont typeface="Arial" panose="020B0604020202020204" pitchFamily="34" charset="0"/>
              <a:buChar char="•"/>
            </a:pPr>
            <a:endParaRPr lang="en-NZ" sz="1600" dirty="0"/>
          </a:p>
          <a:p>
            <a:pPr marL="285750" indent="-285750">
              <a:buFont typeface="Arial" panose="020B0604020202020204" pitchFamily="34" charset="0"/>
              <a:buChar char="•"/>
            </a:pPr>
            <a:endParaRPr lang="en-NZ" sz="1600" dirty="0"/>
          </a:p>
          <a:p>
            <a:pPr marL="285750" indent="-285750">
              <a:buFont typeface="Arial" panose="020B0604020202020204" pitchFamily="34" charset="0"/>
              <a:buChar char="•"/>
            </a:pPr>
            <a:endParaRPr lang="en-NZ" sz="1600" dirty="0"/>
          </a:p>
          <a:p>
            <a:pPr marL="285750" indent="-285750">
              <a:buFont typeface="Arial" panose="020B0604020202020204" pitchFamily="34" charset="0"/>
              <a:buChar char="•"/>
            </a:pPr>
            <a:r>
              <a:rPr lang="en-NZ" sz="1600" dirty="0"/>
              <a:t>No comments on this section</a:t>
            </a:r>
          </a:p>
          <a:p>
            <a:pPr marL="285750" indent="-285750">
              <a:buFont typeface="Arial" panose="020B0604020202020204" pitchFamily="34" charset="0"/>
              <a:buChar char="•"/>
            </a:pPr>
            <a:endParaRPr lang="en-NZ" sz="1600" dirty="0"/>
          </a:p>
          <a:p>
            <a:pPr marL="285750" indent="-285750">
              <a:buFont typeface="Arial" panose="020B0604020202020204" pitchFamily="34" charset="0"/>
              <a:buChar char="•"/>
            </a:pPr>
            <a:endParaRPr lang="en-NZ" sz="1600" dirty="0"/>
          </a:p>
          <a:p>
            <a:pPr marL="285750" indent="-285750">
              <a:buFont typeface="Arial" panose="020B0604020202020204" pitchFamily="34" charset="0"/>
              <a:buChar char="•"/>
            </a:pPr>
            <a:r>
              <a:rPr lang="en-NZ" sz="1600" dirty="0"/>
              <a:t>One party queried this response, but on First Gas review there is no issue with this point</a:t>
            </a:r>
          </a:p>
        </p:txBody>
      </p:sp>
      <p:sp>
        <p:nvSpPr>
          <p:cNvPr id="9" name="TextBox 8">
            <a:extLst>
              <a:ext uri="{FF2B5EF4-FFF2-40B4-BE49-F238E27FC236}">
                <a16:creationId xmlns:a16="http://schemas.microsoft.com/office/drawing/2014/main" id="{8DEA912D-1FE0-4E6B-B8FC-9B553F4DDDC7}"/>
              </a:ext>
            </a:extLst>
          </p:cNvPr>
          <p:cNvSpPr txBox="1"/>
          <p:nvPr/>
        </p:nvSpPr>
        <p:spPr>
          <a:xfrm>
            <a:off x="334635" y="1368269"/>
            <a:ext cx="5500224" cy="399340"/>
          </a:xfrm>
          <a:prstGeom prst="rect">
            <a:avLst/>
          </a:prstGeom>
        </p:spPr>
        <p:txBody>
          <a:bodyPr vert="horz"/>
          <a:lstStyle>
            <a:lvl1pPr indent="0" defTabSz="946074">
              <a:lnSpc>
                <a:spcPct val="100000"/>
              </a:lnSpc>
              <a:spcBef>
                <a:spcPts val="828"/>
              </a:spcBef>
              <a:buFont typeface="Arial" pitchFamily="34" charset="0"/>
              <a:buNone/>
              <a:defRPr sz="1995" b="1">
                <a:solidFill>
                  <a:schemeClr val="bg1">
                    <a:lumMod val="50000"/>
                  </a:schemeClr>
                </a:solidFill>
                <a:latin typeface="Arial" pitchFamily="34" charset="0"/>
                <a:cs typeface="Arial" pitchFamily="34" charset="0"/>
              </a:defRPr>
            </a:lvl1pPr>
            <a:lvl2pPr marL="372470" indent="-186234" defTabSz="946074">
              <a:lnSpc>
                <a:spcPct val="100000"/>
              </a:lnSpc>
              <a:spcBef>
                <a:spcPts val="828"/>
              </a:spcBef>
              <a:buFont typeface="Arial" pitchFamily="34" charset="0"/>
              <a:buChar char="-"/>
              <a:defRPr sz="1633">
                <a:latin typeface="Arial" pitchFamily="34" charset="0"/>
                <a:cs typeface="Arial" pitchFamily="34" charset="0"/>
              </a:defRPr>
            </a:lvl2pPr>
            <a:lvl3pPr marL="558705" indent="-186234" defTabSz="946074">
              <a:lnSpc>
                <a:spcPct val="100000"/>
              </a:lnSpc>
              <a:spcBef>
                <a:spcPts val="828"/>
              </a:spcBef>
              <a:buFont typeface="Arial" pitchFamily="34" charset="0"/>
              <a:buChar char="•"/>
              <a:defRPr sz="1633">
                <a:latin typeface="Arial" pitchFamily="34" charset="0"/>
                <a:cs typeface="Arial" pitchFamily="34" charset="0"/>
              </a:defRPr>
            </a:lvl3pPr>
            <a:lvl4pPr marL="744940" indent="-186234" defTabSz="946074">
              <a:lnSpc>
                <a:spcPct val="100000"/>
              </a:lnSpc>
              <a:spcBef>
                <a:spcPts val="828"/>
              </a:spcBef>
              <a:buFont typeface="Arial" pitchFamily="34" charset="0"/>
              <a:buChar char="-"/>
              <a:defRPr sz="1633">
                <a:latin typeface="Arial" pitchFamily="34" charset="0"/>
                <a:cs typeface="Arial" pitchFamily="34" charset="0"/>
              </a:defRPr>
            </a:lvl4pPr>
            <a:lvl5pPr marL="931175" indent="-186234" defTabSz="946074">
              <a:lnSpc>
                <a:spcPct val="100000"/>
              </a:lnSpc>
              <a:spcBef>
                <a:spcPts val="828"/>
              </a:spcBef>
              <a:buFont typeface="Arial" pitchFamily="34" charset="0"/>
              <a:buChar char="•"/>
              <a:defRPr sz="1633">
                <a:latin typeface="Arial" pitchFamily="34" charset="0"/>
                <a:cs typeface="Arial" pitchFamily="34" charset="0"/>
              </a:defRPr>
            </a:lvl5pPr>
            <a:lvl6pPr marL="2601702" indent="-236518" defTabSz="946074">
              <a:spcBef>
                <a:spcPct val="20000"/>
              </a:spcBef>
              <a:buFont typeface="Arial" pitchFamily="34" charset="0"/>
              <a:buChar char="•"/>
              <a:defRPr sz="2086"/>
            </a:lvl6pPr>
            <a:lvl7pPr marL="3074740" indent="-236518" defTabSz="946074">
              <a:spcBef>
                <a:spcPct val="20000"/>
              </a:spcBef>
              <a:buFont typeface="Arial" pitchFamily="34" charset="0"/>
              <a:buChar char="•"/>
              <a:defRPr sz="2086"/>
            </a:lvl7pPr>
            <a:lvl8pPr marL="3547776" indent="-236518" defTabSz="946074">
              <a:spcBef>
                <a:spcPct val="20000"/>
              </a:spcBef>
              <a:buFont typeface="Arial" pitchFamily="34" charset="0"/>
              <a:buChar char="•"/>
              <a:defRPr sz="2086"/>
            </a:lvl8pPr>
            <a:lvl9pPr marL="4020813" indent="-236518" defTabSz="946074">
              <a:spcBef>
                <a:spcPct val="20000"/>
              </a:spcBef>
              <a:buFont typeface="Arial" pitchFamily="34" charset="0"/>
              <a:buChar char="•"/>
              <a:defRPr sz="2086"/>
            </a:lvl9pPr>
          </a:lstStyle>
          <a:p>
            <a:r>
              <a:rPr lang="en-NZ" dirty="0"/>
              <a:t>Proposed Changes in Consultation Mark-up</a:t>
            </a:r>
          </a:p>
        </p:txBody>
      </p:sp>
      <p:sp>
        <p:nvSpPr>
          <p:cNvPr id="10" name="TextBox 9">
            <a:extLst>
              <a:ext uri="{FF2B5EF4-FFF2-40B4-BE49-F238E27FC236}">
                <a16:creationId xmlns:a16="http://schemas.microsoft.com/office/drawing/2014/main" id="{FD3A8814-1D42-410F-A6BD-44901B33F2D9}"/>
              </a:ext>
            </a:extLst>
          </p:cNvPr>
          <p:cNvSpPr txBox="1"/>
          <p:nvPr/>
        </p:nvSpPr>
        <p:spPr>
          <a:xfrm>
            <a:off x="8079071" y="1368269"/>
            <a:ext cx="3503331" cy="399340"/>
          </a:xfrm>
          <a:prstGeom prst="rect">
            <a:avLst/>
          </a:prstGeom>
        </p:spPr>
        <p:txBody>
          <a:bodyPr vert="horz"/>
          <a:lstStyle>
            <a:defPPr>
              <a:defRPr lang="en-US"/>
            </a:defPPr>
            <a:lvl1pPr indent="0" defTabSz="946074">
              <a:lnSpc>
                <a:spcPct val="100000"/>
              </a:lnSpc>
              <a:spcBef>
                <a:spcPts val="828"/>
              </a:spcBef>
              <a:buFont typeface="Arial" pitchFamily="34" charset="0"/>
              <a:buNone/>
              <a:defRPr sz="1995" b="1">
                <a:solidFill>
                  <a:schemeClr val="bg1">
                    <a:lumMod val="50000"/>
                  </a:schemeClr>
                </a:solidFill>
                <a:latin typeface="Arial" pitchFamily="34" charset="0"/>
                <a:cs typeface="Arial" pitchFamily="34" charset="0"/>
              </a:defRPr>
            </a:lvl1pPr>
            <a:lvl2pPr marL="372470" indent="-186234" defTabSz="946074">
              <a:lnSpc>
                <a:spcPct val="100000"/>
              </a:lnSpc>
              <a:spcBef>
                <a:spcPts val="828"/>
              </a:spcBef>
              <a:buFont typeface="Arial" pitchFamily="34" charset="0"/>
              <a:buChar char="-"/>
              <a:defRPr sz="1633">
                <a:latin typeface="Arial" pitchFamily="34" charset="0"/>
                <a:cs typeface="Arial" pitchFamily="34" charset="0"/>
              </a:defRPr>
            </a:lvl2pPr>
            <a:lvl3pPr marL="558705" indent="-186234" defTabSz="946074">
              <a:lnSpc>
                <a:spcPct val="100000"/>
              </a:lnSpc>
              <a:spcBef>
                <a:spcPts val="828"/>
              </a:spcBef>
              <a:buFont typeface="Arial" pitchFamily="34" charset="0"/>
              <a:buChar char="•"/>
              <a:defRPr sz="1633">
                <a:latin typeface="Arial" pitchFamily="34" charset="0"/>
                <a:cs typeface="Arial" pitchFamily="34" charset="0"/>
              </a:defRPr>
            </a:lvl3pPr>
            <a:lvl4pPr marL="744940" indent="-186234" defTabSz="946074">
              <a:lnSpc>
                <a:spcPct val="100000"/>
              </a:lnSpc>
              <a:spcBef>
                <a:spcPts val="828"/>
              </a:spcBef>
              <a:buFont typeface="Arial" pitchFamily="34" charset="0"/>
              <a:buChar char="-"/>
              <a:defRPr sz="1633">
                <a:latin typeface="Arial" pitchFamily="34" charset="0"/>
                <a:cs typeface="Arial" pitchFamily="34" charset="0"/>
              </a:defRPr>
            </a:lvl4pPr>
            <a:lvl5pPr marL="931175" indent="-186234" defTabSz="946074">
              <a:lnSpc>
                <a:spcPct val="100000"/>
              </a:lnSpc>
              <a:spcBef>
                <a:spcPts val="828"/>
              </a:spcBef>
              <a:buFont typeface="Arial" pitchFamily="34" charset="0"/>
              <a:buChar char="•"/>
              <a:defRPr sz="1633">
                <a:latin typeface="Arial" pitchFamily="34" charset="0"/>
                <a:cs typeface="Arial" pitchFamily="34" charset="0"/>
              </a:defRPr>
            </a:lvl5pPr>
            <a:lvl6pPr marL="2601702" indent="-236518" defTabSz="946074">
              <a:spcBef>
                <a:spcPct val="20000"/>
              </a:spcBef>
              <a:buFont typeface="Arial" pitchFamily="34" charset="0"/>
              <a:buChar char="•"/>
              <a:defRPr sz="2086"/>
            </a:lvl6pPr>
            <a:lvl7pPr marL="3074740" indent="-236518" defTabSz="946074">
              <a:spcBef>
                <a:spcPct val="20000"/>
              </a:spcBef>
              <a:buFont typeface="Arial" pitchFamily="34" charset="0"/>
              <a:buChar char="•"/>
              <a:defRPr sz="2086"/>
            </a:lvl7pPr>
            <a:lvl8pPr marL="3547776" indent="-236518" defTabSz="946074">
              <a:spcBef>
                <a:spcPct val="20000"/>
              </a:spcBef>
              <a:buFont typeface="Arial" pitchFamily="34" charset="0"/>
              <a:buChar char="•"/>
              <a:defRPr sz="2086"/>
            </a:lvl8pPr>
            <a:lvl9pPr marL="4020813" indent="-236518" defTabSz="946074">
              <a:spcBef>
                <a:spcPct val="20000"/>
              </a:spcBef>
              <a:buFont typeface="Arial" pitchFamily="34" charset="0"/>
              <a:buChar char="•"/>
              <a:defRPr sz="2086"/>
            </a:lvl9pPr>
          </a:lstStyle>
          <a:p>
            <a:r>
              <a:rPr lang="en-NZ" dirty="0"/>
              <a:t>Stakeholder Response</a:t>
            </a:r>
          </a:p>
        </p:txBody>
      </p:sp>
    </p:spTree>
    <p:extLst>
      <p:ext uri="{BB962C8B-B14F-4D97-AF65-F5344CB8AC3E}">
        <p14:creationId xmlns:p14="http://schemas.microsoft.com/office/powerpoint/2010/main" val="692630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4635" y="2050510"/>
            <a:ext cx="7328763" cy="4031873"/>
          </a:xfrm>
          <a:prstGeom prst="rect">
            <a:avLst/>
          </a:prstGeom>
          <a:noFill/>
        </p:spPr>
        <p:txBody>
          <a:bodyPr wrap="square" rtlCol="0">
            <a:spAutoFit/>
          </a:bodyPr>
          <a:lstStyle/>
          <a:p>
            <a:r>
              <a:rPr lang="en-NZ" sz="1600" i="1" dirty="0"/>
              <a:t>The mechanics of an AHP (items 26, 27 and 28):</a:t>
            </a:r>
            <a:endParaRPr lang="en-NZ" sz="1600" dirty="0"/>
          </a:p>
          <a:p>
            <a:pPr marL="285750" lvl="0" indent="-285750">
              <a:buFont typeface="Arial" panose="020B0604020202020204" pitchFamily="34" charset="0"/>
              <a:buChar char="•"/>
            </a:pPr>
            <a:r>
              <a:rPr lang="en-NZ" sz="1600" dirty="0"/>
              <a:t>If an AHP is in place then the DNC for that day is equal to the sum of the agreed hourly profile (item 28)</a:t>
            </a:r>
          </a:p>
          <a:p>
            <a:pPr marL="285750" lvl="0" indent="-285750">
              <a:buFont typeface="Arial" panose="020B0604020202020204" pitchFamily="34" charset="0"/>
              <a:buChar char="•"/>
            </a:pPr>
            <a:r>
              <a:rPr lang="en-NZ" sz="1600" dirty="0"/>
              <a:t>Once an AHP has been approved for a day, a shipper will not be able to go back to submitting DNC for the rest of the day</a:t>
            </a:r>
          </a:p>
          <a:p>
            <a:pPr marL="285750" lvl="0" indent="-285750">
              <a:buFont typeface="Arial" panose="020B0604020202020204" pitchFamily="34" charset="0"/>
              <a:buChar char="•"/>
            </a:pPr>
            <a:r>
              <a:rPr lang="en-NZ" sz="1600" dirty="0"/>
              <a:t>If a shipper submits an AHP during an intraday cycle, then the DNC for the day will be the deemed capacity calculated on the last approved NQ up to the point of the AHP becoming active plus the sum of the AHP for the remainder of the day</a:t>
            </a:r>
          </a:p>
          <a:p>
            <a:pPr marL="285750" lvl="0" indent="-285750">
              <a:buFont typeface="Arial" panose="020B0604020202020204" pitchFamily="34" charset="0"/>
              <a:buChar char="•"/>
            </a:pPr>
            <a:r>
              <a:rPr lang="en-NZ" sz="1600" dirty="0"/>
              <a:t>An AHP that is approved cannot reduce the total flow for the day below deemed capacity at that nomination cycle</a:t>
            </a:r>
          </a:p>
          <a:p>
            <a:pPr marL="285750" lvl="0" indent="-285750">
              <a:buFont typeface="Arial" panose="020B0604020202020204" pitchFamily="34" charset="0"/>
              <a:buChar char="•"/>
            </a:pPr>
            <a:r>
              <a:rPr lang="en-NZ" sz="1600" dirty="0"/>
              <a:t>The MHQ at any point during the day will be the greater of: MDQ/16, Specific HQ/DQ or the relevant HQ under the AHP. No tolerance on top of the AHP will apply (item 27)</a:t>
            </a:r>
          </a:p>
          <a:p>
            <a:pPr marL="285750" lvl="0" indent="-285750">
              <a:buFont typeface="Arial" panose="020B0604020202020204" pitchFamily="34" charset="0"/>
              <a:buChar char="•"/>
            </a:pPr>
            <a:r>
              <a:rPr lang="en-NZ" sz="1600" dirty="0"/>
              <a:t>If the AHP is not approved by First Gas, then the default will be to offer the highest DNC possible</a:t>
            </a:r>
          </a:p>
        </p:txBody>
      </p:sp>
      <p:sp>
        <p:nvSpPr>
          <p:cNvPr id="3" name="Title 2">
            <a:extLst>
              <a:ext uri="{FF2B5EF4-FFF2-40B4-BE49-F238E27FC236}">
                <a16:creationId xmlns:a16="http://schemas.microsoft.com/office/drawing/2014/main" id="{540B3120-861C-4ACD-B954-A8AC9C9840C5}"/>
              </a:ext>
            </a:extLst>
          </p:cNvPr>
          <p:cNvSpPr>
            <a:spLocks noGrp="1"/>
          </p:cNvSpPr>
          <p:nvPr>
            <p:ph type="title"/>
          </p:nvPr>
        </p:nvSpPr>
        <p:spPr/>
        <p:txBody>
          <a:bodyPr/>
          <a:lstStyle/>
          <a:p>
            <a:r>
              <a:rPr lang="en-NZ" sz="2000" dirty="0">
                <a:solidFill>
                  <a:prstClr val="white"/>
                </a:solidFill>
              </a:rPr>
              <a:t>B. Agreed Hourly Profiles</a:t>
            </a:r>
            <a:br>
              <a:rPr lang="en-NZ" sz="2000" dirty="0">
                <a:solidFill>
                  <a:prstClr val="white"/>
                </a:solidFill>
              </a:rPr>
            </a:br>
            <a:endParaRPr lang="en-NZ" sz="2000" dirty="0"/>
          </a:p>
        </p:txBody>
      </p:sp>
      <p:sp>
        <p:nvSpPr>
          <p:cNvPr id="2" name="Slide Number Placeholder 1"/>
          <p:cNvSpPr>
            <a:spLocks noGrp="1"/>
          </p:cNvSpPr>
          <p:nvPr>
            <p:ph type="sldNum" sz="quarter" idx="4"/>
          </p:nvPr>
        </p:nvSpPr>
        <p:spPr/>
        <p:txBody>
          <a:bodyPr/>
          <a:lstStyle/>
          <a:p>
            <a:pPr algn="r" defTabSz="946052"/>
            <a:fld id="{6024287E-C819-4B81-ADE4-C836522F99EB}" type="slidenum">
              <a:rPr lang="en-NZ" sz="1270">
                <a:solidFill>
                  <a:schemeClr val="bg1">
                    <a:lumMod val="50000"/>
                  </a:schemeClr>
                </a:solidFill>
                <a:latin typeface="Arial"/>
              </a:rPr>
              <a:pPr algn="r" defTabSz="946052"/>
              <a:t>13</a:t>
            </a:fld>
            <a:endParaRPr lang="en-NZ" sz="1270" dirty="0">
              <a:solidFill>
                <a:schemeClr val="bg1">
                  <a:lumMod val="50000"/>
                </a:schemeClr>
              </a:solidFill>
              <a:latin typeface="Arial"/>
            </a:endParaRPr>
          </a:p>
        </p:txBody>
      </p:sp>
      <p:sp>
        <p:nvSpPr>
          <p:cNvPr id="8" name="TextBox 7">
            <a:extLst>
              <a:ext uri="{FF2B5EF4-FFF2-40B4-BE49-F238E27FC236}">
                <a16:creationId xmlns:a16="http://schemas.microsoft.com/office/drawing/2014/main" id="{B5A05287-DFDA-4371-A868-175EA5B82E4F}"/>
              </a:ext>
            </a:extLst>
          </p:cNvPr>
          <p:cNvSpPr txBox="1"/>
          <p:nvPr/>
        </p:nvSpPr>
        <p:spPr>
          <a:xfrm>
            <a:off x="7877262" y="2050510"/>
            <a:ext cx="3705140" cy="1323439"/>
          </a:xfrm>
          <a:prstGeom prst="rect">
            <a:avLst/>
          </a:prstGeom>
          <a:noFill/>
        </p:spPr>
        <p:txBody>
          <a:bodyPr wrap="square" rtlCol="0">
            <a:spAutoFit/>
          </a:bodyPr>
          <a:lstStyle/>
          <a:p>
            <a:pPr marL="285750" indent="-285750">
              <a:buFont typeface="Arial" panose="020B0604020202020204" pitchFamily="34" charset="0"/>
              <a:buChar char="•"/>
            </a:pPr>
            <a:r>
              <a:rPr lang="en-NZ" sz="1600" dirty="0"/>
              <a:t>Good feedback on clarity</a:t>
            </a:r>
          </a:p>
          <a:p>
            <a:pPr marL="285750" indent="-285750">
              <a:buFont typeface="Arial" panose="020B0604020202020204" pitchFamily="34" charset="0"/>
              <a:buChar char="•"/>
            </a:pPr>
            <a:r>
              <a:rPr lang="en-NZ" sz="1600" dirty="0"/>
              <a:t>Clarifications noted in some parts for the conversion of AHPs to DNC which have been address in the final version</a:t>
            </a:r>
          </a:p>
        </p:txBody>
      </p:sp>
      <p:sp>
        <p:nvSpPr>
          <p:cNvPr id="9" name="TextBox 8">
            <a:extLst>
              <a:ext uri="{FF2B5EF4-FFF2-40B4-BE49-F238E27FC236}">
                <a16:creationId xmlns:a16="http://schemas.microsoft.com/office/drawing/2014/main" id="{3A70817B-868B-48CC-A39A-6AF5548BE98D}"/>
              </a:ext>
            </a:extLst>
          </p:cNvPr>
          <p:cNvSpPr txBox="1"/>
          <p:nvPr/>
        </p:nvSpPr>
        <p:spPr>
          <a:xfrm>
            <a:off x="334635" y="1368269"/>
            <a:ext cx="5500224" cy="399340"/>
          </a:xfrm>
          <a:prstGeom prst="rect">
            <a:avLst/>
          </a:prstGeom>
        </p:spPr>
        <p:txBody>
          <a:bodyPr vert="horz"/>
          <a:lstStyle>
            <a:lvl1pPr indent="0" defTabSz="946074">
              <a:lnSpc>
                <a:spcPct val="100000"/>
              </a:lnSpc>
              <a:spcBef>
                <a:spcPts val="828"/>
              </a:spcBef>
              <a:buFont typeface="Arial" pitchFamily="34" charset="0"/>
              <a:buNone/>
              <a:defRPr sz="1995" b="1">
                <a:solidFill>
                  <a:schemeClr val="bg1">
                    <a:lumMod val="50000"/>
                  </a:schemeClr>
                </a:solidFill>
                <a:latin typeface="Arial" pitchFamily="34" charset="0"/>
                <a:cs typeface="Arial" pitchFamily="34" charset="0"/>
              </a:defRPr>
            </a:lvl1pPr>
            <a:lvl2pPr marL="372470" indent="-186234" defTabSz="946074">
              <a:lnSpc>
                <a:spcPct val="100000"/>
              </a:lnSpc>
              <a:spcBef>
                <a:spcPts val="828"/>
              </a:spcBef>
              <a:buFont typeface="Arial" pitchFamily="34" charset="0"/>
              <a:buChar char="-"/>
              <a:defRPr sz="1633">
                <a:latin typeface="Arial" pitchFamily="34" charset="0"/>
                <a:cs typeface="Arial" pitchFamily="34" charset="0"/>
              </a:defRPr>
            </a:lvl2pPr>
            <a:lvl3pPr marL="558705" indent="-186234" defTabSz="946074">
              <a:lnSpc>
                <a:spcPct val="100000"/>
              </a:lnSpc>
              <a:spcBef>
                <a:spcPts val="828"/>
              </a:spcBef>
              <a:buFont typeface="Arial" pitchFamily="34" charset="0"/>
              <a:buChar char="•"/>
              <a:defRPr sz="1633">
                <a:latin typeface="Arial" pitchFamily="34" charset="0"/>
                <a:cs typeface="Arial" pitchFamily="34" charset="0"/>
              </a:defRPr>
            </a:lvl3pPr>
            <a:lvl4pPr marL="744940" indent="-186234" defTabSz="946074">
              <a:lnSpc>
                <a:spcPct val="100000"/>
              </a:lnSpc>
              <a:spcBef>
                <a:spcPts val="828"/>
              </a:spcBef>
              <a:buFont typeface="Arial" pitchFamily="34" charset="0"/>
              <a:buChar char="-"/>
              <a:defRPr sz="1633">
                <a:latin typeface="Arial" pitchFamily="34" charset="0"/>
                <a:cs typeface="Arial" pitchFamily="34" charset="0"/>
              </a:defRPr>
            </a:lvl4pPr>
            <a:lvl5pPr marL="931175" indent="-186234" defTabSz="946074">
              <a:lnSpc>
                <a:spcPct val="100000"/>
              </a:lnSpc>
              <a:spcBef>
                <a:spcPts val="828"/>
              </a:spcBef>
              <a:buFont typeface="Arial" pitchFamily="34" charset="0"/>
              <a:buChar char="•"/>
              <a:defRPr sz="1633">
                <a:latin typeface="Arial" pitchFamily="34" charset="0"/>
                <a:cs typeface="Arial" pitchFamily="34" charset="0"/>
              </a:defRPr>
            </a:lvl5pPr>
            <a:lvl6pPr marL="2601702" indent="-236518" defTabSz="946074">
              <a:spcBef>
                <a:spcPct val="20000"/>
              </a:spcBef>
              <a:buFont typeface="Arial" pitchFamily="34" charset="0"/>
              <a:buChar char="•"/>
              <a:defRPr sz="2086"/>
            </a:lvl6pPr>
            <a:lvl7pPr marL="3074740" indent="-236518" defTabSz="946074">
              <a:spcBef>
                <a:spcPct val="20000"/>
              </a:spcBef>
              <a:buFont typeface="Arial" pitchFamily="34" charset="0"/>
              <a:buChar char="•"/>
              <a:defRPr sz="2086"/>
            </a:lvl7pPr>
            <a:lvl8pPr marL="3547776" indent="-236518" defTabSz="946074">
              <a:spcBef>
                <a:spcPct val="20000"/>
              </a:spcBef>
              <a:buFont typeface="Arial" pitchFamily="34" charset="0"/>
              <a:buChar char="•"/>
              <a:defRPr sz="2086"/>
            </a:lvl8pPr>
            <a:lvl9pPr marL="4020813" indent="-236518" defTabSz="946074">
              <a:spcBef>
                <a:spcPct val="20000"/>
              </a:spcBef>
              <a:buFont typeface="Arial" pitchFamily="34" charset="0"/>
              <a:buChar char="•"/>
              <a:defRPr sz="2086"/>
            </a:lvl9pPr>
          </a:lstStyle>
          <a:p>
            <a:r>
              <a:rPr lang="en-NZ" dirty="0"/>
              <a:t>Proposed Changes in Consultation Mark-up</a:t>
            </a:r>
          </a:p>
        </p:txBody>
      </p:sp>
      <p:sp>
        <p:nvSpPr>
          <p:cNvPr id="10" name="TextBox 9">
            <a:extLst>
              <a:ext uri="{FF2B5EF4-FFF2-40B4-BE49-F238E27FC236}">
                <a16:creationId xmlns:a16="http://schemas.microsoft.com/office/drawing/2014/main" id="{64B47804-2619-4E14-985B-3299BC7921F3}"/>
              </a:ext>
            </a:extLst>
          </p:cNvPr>
          <p:cNvSpPr txBox="1"/>
          <p:nvPr/>
        </p:nvSpPr>
        <p:spPr>
          <a:xfrm>
            <a:off x="8079071" y="1368269"/>
            <a:ext cx="3503331" cy="399340"/>
          </a:xfrm>
          <a:prstGeom prst="rect">
            <a:avLst/>
          </a:prstGeom>
        </p:spPr>
        <p:txBody>
          <a:bodyPr vert="horz"/>
          <a:lstStyle>
            <a:defPPr>
              <a:defRPr lang="en-US"/>
            </a:defPPr>
            <a:lvl1pPr indent="0" defTabSz="946074">
              <a:lnSpc>
                <a:spcPct val="100000"/>
              </a:lnSpc>
              <a:spcBef>
                <a:spcPts val="828"/>
              </a:spcBef>
              <a:buFont typeface="Arial" pitchFamily="34" charset="0"/>
              <a:buNone/>
              <a:defRPr sz="1995" b="1">
                <a:solidFill>
                  <a:schemeClr val="bg1">
                    <a:lumMod val="50000"/>
                  </a:schemeClr>
                </a:solidFill>
                <a:latin typeface="Arial" pitchFamily="34" charset="0"/>
                <a:cs typeface="Arial" pitchFamily="34" charset="0"/>
              </a:defRPr>
            </a:lvl1pPr>
            <a:lvl2pPr marL="372470" indent="-186234" defTabSz="946074">
              <a:lnSpc>
                <a:spcPct val="100000"/>
              </a:lnSpc>
              <a:spcBef>
                <a:spcPts val="828"/>
              </a:spcBef>
              <a:buFont typeface="Arial" pitchFamily="34" charset="0"/>
              <a:buChar char="-"/>
              <a:defRPr sz="1633">
                <a:latin typeface="Arial" pitchFamily="34" charset="0"/>
                <a:cs typeface="Arial" pitchFamily="34" charset="0"/>
              </a:defRPr>
            </a:lvl2pPr>
            <a:lvl3pPr marL="558705" indent="-186234" defTabSz="946074">
              <a:lnSpc>
                <a:spcPct val="100000"/>
              </a:lnSpc>
              <a:spcBef>
                <a:spcPts val="828"/>
              </a:spcBef>
              <a:buFont typeface="Arial" pitchFamily="34" charset="0"/>
              <a:buChar char="•"/>
              <a:defRPr sz="1633">
                <a:latin typeface="Arial" pitchFamily="34" charset="0"/>
                <a:cs typeface="Arial" pitchFamily="34" charset="0"/>
              </a:defRPr>
            </a:lvl3pPr>
            <a:lvl4pPr marL="744940" indent="-186234" defTabSz="946074">
              <a:lnSpc>
                <a:spcPct val="100000"/>
              </a:lnSpc>
              <a:spcBef>
                <a:spcPts val="828"/>
              </a:spcBef>
              <a:buFont typeface="Arial" pitchFamily="34" charset="0"/>
              <a:buChar char="-"/>
              <a:defRPr sz="1633">
                <a:latin typeface="Arial" pitchFamily="34" charset="0"/>
                <a:cs typeface="Arial" pitchFamily="34" charset="0"/>
              </a:defRPr>
            </a:lvl4pPr>
            <a:lvl5pPr marL="931175" indent="-186234" defTabSz="946074">
              <a:lnSpc>
                <a:spcPct val="100000"/>
              </a:lnSpc>
              <a:spcBef>
                <a:spcPts val="828"/>
              </a:spcBef>
              <a:buFont typeface="Arial" pitchFamily="34" charset="0"/>
              <a:buChar char="•"/>
              <a:defRPr sz="1633">
                <a:latin typeface="Arial" pitchFamily="34" charset="0"/>
                <a:cs typeface="Arial" pitchFamily="34" charset="0"/>
              </a:defRPr>
            </a:lvl5pPr>
            <a:lvl6pPr marL="2601702" indent="-236518" defTabSz="946074">
              <a:spcBef>
                <a:spcPct val="20000"/>
              </a:spcBef>
              <a:buFont typeface="Arial" pitchFamily="34" charset="0"/>
              <a:buChar char="•"/>
              <a:defRPr sz="2086"/>
            </a:lvl6pPr>
            <a:lvl7pPr marL="3074740" indent="-236518" defTabSz="946074">
              <a:spcBef>
                <a:spcPct val="20000"/>
              </a:spcBef>
              <a:buFont typeface="Arial" pitchFamily="34" charset="0"/>
              <a:buChar char="•"/>
              <a:defRPr sz="2086"/>
            </a:lvl7pPr>
            <a:lvl8pPr marL="3547776" indent="-236518" defTabSz="946074">
              <a:spcBef>
                <a:spcPct val="20000"/>
              </a:spcBef>
              <a:buFont typeface="Arial" pitchFamily="34" charset="0"/>
              <a:buChar char="•"/>
              <a:defRPr sz="2086"/>
            </a:lvl8pPr>
            <a:lvl9pPr marL="4020813" indent="-236518" defTabSz="946074">
              <a:spcBef>
                <a:spcPct val="20000"/>
              </a:spcBef>
              <a:buFont typeface="Arial" pitchFamily="34" charset="0"/>
              <a:buChar char="•"/>
              <a:defRPr sz="2086"/>
            </a:lvl9pPr>
          </a:lstStyle>
          <a:p>
            <a:r>
              <a:rPr lang="en-NZ" dirty="0"/>
              <a:t>Stakeholder Response</a:t>
            </a:r>
          </a:p>
        </p:txBody>
      </p:sp>
    </p:spTree>
    <p:extLst>
      <p:ext uri="{BB962C8B-B14F-4D97-AF65-F5344CB8AC3E}">
        <p14:creationId xmlns:p14="http://schemas.microsoft.com/office/powerpoint/2010/main" val="225797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0C1AB3-1D6E-43C8-BDB1-B24EA7FBFBD3}"/>
              </a:ext>
            </a:extLst>
          </p:cNvPr>
          <p:cNvSpPr>
            <a:spLocks noGrp="1"/>
          </p:cNvSpPr>
          <p:nvPr>
            <p:ph type="title"/>
          </p:nvPr>
        </p:nvSpPr>
        <p:spPr/>
        <p:txBody>
          <a:bodyPr/>
          <a:lstStyle/>
          <a:p>
            <a:r>
              <a:rPr lang="en-NZ" sz="2000" dirty="0">
                <a:solidFill>
                  <a:prstClr val="white"/>
                </a:solidFill>
              </a:rPr>
              <a:t>C. Overrun/underrun and ERM fees</a:t>
            </a:r>
            <a:br>
              <a:rPr lang="en-NZ" sz="2000" dirty="0">
                <a:solidFill>
                  <a:prstClr val="white"/>
                </a:solidFill>
              </a:rPr>
            </a:br>
            <a:endParaRPr lang="en-NZ" sz="2000" dirty="0"/>
          </a:p>
        </p:txBody>
      </p:sp>
      <p:sp>
        <p:nvSpPr>
          <p:cNvPr id="2" name="Slide Number Placeholder 1"/>
          <p:cNvSpPr>
            <a:spLocks noGrp="1"/>
          </p:cNvSpPr>
          <p:nvPr>
            <p:ph type="sldNum" sz="quarter" idx="4"/>
          </p:nvPr>
        </p:nvSpPr>
        <p:spPr/>
        <p:txBody>
          <a:bodyPr/>
          <a:lstStyle/>
          <a:p>
            <a:pPr algn="r" defTabSz="946052"/>
            <a:fld id="{6024287E-C819-4B81-ADE4-C836522F99EB}" type="slidenum">
              <a:rPr lang="en-NZ" sz="1270">
                <a:solidFill>
                  <a:schemeClr val="bg1">
                    <a:lumMod val="50000"/>
                  </a:schemeClr>
                </a:solidFill>
                <a:latin typeface="Arial"/>
              </a:rPr>
              <a:pPr algn="r" defTabSz="946052"/>
              <a:t>14</a:t>
            </a:fld>
            <a:endParaRPr lang="en-NZ" sz="1270" dirty="0">
              <a:solidFill>
                <a:schemeClr val="bg1">
                  <a:lumMod val="50000"/>
                </a:schemeClr>
              </a:solidFill>
              <a:latin typeface="Arial"/>
            </a:endParaRPr>
          </a:p>
        </p:txBody>
      </p:sp>
      <p:sp>
        <p:nvSpPr>
          <p:cNvPr id="10" name="TextBox 9">
            <a:extLst>
              <a:ext uri="{FF2B5EF4-FFF2-40B4-BE49-F238E27FC236}">
                <a16:creationId xmlns:a16="http://schemas.microsoft.com/office/drawing/2014/main" id="{9DAD2D56-628D-49A3-BE84-889B6FF6CB2B}"/>
              </a:ext>
            </a:extLst>
          </p:cNvPr>
          <p:cNvSpPr txBox="1"/>
          <p:nvPr/>
        </p:nvSpPr>
        <p:spPr>
          <a:xfrm>
            <a:off x="334635" y="1748506"/>
            <a:ext cx="7328763" cy="4770537"/>
          </a:xfrm>
          <a:prstGeom prst="rect">
            <a:avLst/>
          </a:prstGeom>
          <a:noFill/>
        </p:spPr>
        <p:txBody>
          <a:bodyPr wrap="square" rtlCol="0">
            <a:spAutoFit/>
          </a:bodyPr>
          <a:lstStyle/>
          <a:p>
            <a:r>
              <a:rPr lang="en-NZ" sz="1600" i="1" dirty="0"/>
              <a:t>ERM charges (8.14)</a:t>
            </a:r>
            <a:endParaRPr lang="en-NZ" sz="1600" dirty="0"/>
          </a:p>
          <a:p>
            <a:pPr marL="285750" lvl="0" indent="-285750">
              <a:buFont typeface="Arial" panose="020B0604020202020204" pitchFamily="34" charset="0"/>
              <a:buChar char="•"/>
            </a:pPr>
            <a:r>
              <a:rPr lang="en-NZ" sz="1600" dirty="0"/>
              <a:t>If there is a need to change the ERM fee from a First Gas perspective, the maximum charge shall $1/GJ. This gives Shippers and OBA Parties greater certainty in a way that is administratively simple </a:t>
            </a:r>
          </a:p>
          <a:p>
            <a:pPr marL="285750" lvl="0" indent="-285750">
              <a:buFont typeface="Arial" panose="020B0604020202020204" pitchFamily="34" charset="0"/>
              <a:buChar char="•"/>
            </a:pPr>
            <a:r>
              <a:rPr lang="en-NZ" sz="1600" dirty="0"/>
              <a:t>Changes to the fee within this limit would be in response to a failure to achieve the objective of encouraging primary balancing</a:t>
            </a:r>
          </a:p>
          <a:p>
            <a:pPr marL="285750" lvl="0" indent="-285750">
              <a:buFont typeface="Arial" panose="020B0604020202020204" pitchFamily="34" charset="0"/>
              <a:buChar char="•"/>
            </a:pPr>
            <a:r>
              <a:rPr lang="en-NZ" sz="1600" dirty="0"/>
              <a:t>Starting NERM prices are based on an average market price of $6/GJ and existing </a:t>
            </a:r>
            <a:r>
              <a:rPr lang="en-NZ" sz="1600" dirty="0" err="1"/>
              <a:t>cashout</a:t>
            </a:r>
            <a:r>
              <a:rPr lang="en-NZ" sz="1600" dirty="0"/>
              <a:t> premiums of 10% applied under the MPOC. First Gas considers that a plausible upper range for market prices of $10/GJ is reasonable. Based on the same </a:t>
            </a:r>
            <a:r>
              <a:rPr lang="en-NZ" sz="1600" dirty="0" err="1"/>
              <a:t>cashout</a:t>
            </a:r>
            <a:r>
              <a:rPr lang="en-NZ" sz="1600" dirty="0"/>
              <a:t> premium under the MPOC, this gives an equivalent maximum ERM charge of $1/GJ  </a:t>
            </a:r>
          </a:p>
          <a:p>
            <a:pPr marL="285750" lvl="0" indent="-285750">
              <a:buFont typeface="Arial" panose="020B0604020202020204" pitchFamily="34" charset="0"/>
              <a:buChar char="•"/>
            </a:pPr>
            <a:r>
              <a:rPr lang="en-NZ" sz="1600" dirty="0"/>
              <a:t>If First Gas or any shipper or interconnected party sees the need to change this upper limit it can propose a Code Change Request  </a:t>
            </a:r>
          </a:p>
          <a:p>
            <a:r>
              <a:rPr lang="en-NZ" sz="1600" i="1" dirty="0"/>
              <a:t>Overrun charges (11.4)</a:t>
            </a:r>
            <a:endParaRPr lang="en-NZ" sz="1600" dirty="0"/>
          </a:p>
          <a:p>
            <a:pPr marL="285750" lvl="0" indent="-285750">
              <a:buFont typeface="Arial" panose="020B0604020202020204" pitchFamily="34" charset="0"/>
              <a:buChar char="•"/>
            </a:pPr>
            <a:r>
              <a:rPr lang="en-NZ" sz="1600" dirty="0"/>
              <a:t>Changes to F under 5 are as per the current text with a change to the notification period to 60 Business Days. Changes within this limit respond to a failure to achieve the objective of encouraging accurate nominations </a:t>
            </a:r>
          </a:p>
          <a:p>
            <a:pPr marL="285750" lvl="0" indent="-285750">
              <a:buFont typeface="Arial" panose="020B0604020202020204" pitchFamily="34" charset="0"/>
              <a:buChar char="•"/>
            </a:pPr>
            <a:r>
              <a:rPr lang="en-NZ" sz="1600" dirty="0"/>
              <a:t>Changes to F to a value above 5 would be dealt with through a Code Change Request</a:t>
            </a:r>
          </a:p>
        </p:txBody>
      </p:sp>
      <p:sp>
        <p:nvSpPr>
          <p:cNvPr id="13" name="TextBox 12">
            <a:extLst>
              <a:ext uri="{FF2B5EF4-FFF2-40B4-BE49-F238E27FC236}">
                <a16:creationId xmlns:a16="http://schemas.microsoft.com/office/drawing/2014/main" id="{BE2E9B65-F112-4142-826A-D260CD7807B6}"/>
              </a:ext>
            </a:extLst>
          </p:cNvPr>
          <p:cNvSpPr txBox="1"/>
          <p:nvPr/>
        </p:nvSpPr>
        <p:spPr>
          <a:xfrm>
            <a:off x="7877262" y="1748506"/>
            <a:ext cx="3705140" cy="4524315"/>
          </a:xfrm>
          <a:prstGeom prst="rect">
            <a:avLst/>
          </a:prstGeom>
          <a:noFill/>
        </p:spPr>
        <p:txBody>
          <a:bodyPr wrap="square" rtlCol="0">
            <a:spAutoFit/>
          </a:bodyPr>
          <a:lstStyle/>
          <a:p>
            <a:pPr marL="285750" indent="-285750">
              <a:buFont typeface="Arial" panose="020B0604020202020204" pitchFamily="34" charset="0"/>
              <a:buChar char="•"/>
            </a:pPr>
            <a:r>
              <a:rPr lang="en-NZ" sz="1600" dirty="0"/>
              <a:t>Feedback on ceiling price at equivalent of $10/GJ</a:t>
            </a:r>
          </a:p>
          <a:p>
            <a:pPr marL="285750" indent="-285750">
              <a:buFont typeface="Arial" panose="020B0604020202020204" pitchFamily="34" charset="0"/>
              <a:buChar char="•"/>
            </a:pPr>
            <a:r>
              <a:rPr lang="en-NZ" sz="1600" dirty="0"/>
              <a:t>Positive feedback on certainty and change process</a:t>
            </a:r>
          </a:p>
          <a:p>
            <a:pPr marL="285750" indent="-285750">
              <a:buFont typeface="Arial" panose="020B0604020202020204" pitchFamily="34" charset="0"/>
              <a:buChar char="•"/>
            </a:pPr>
            <a:r>
              <a:rPr lang="en-NZ" sz="1600" dirty="0"/>
              <a:t>Some parties thought 60 days was too long and could be 30</a:t>
            </a:r>
          </a:p>
          <a:p>
            <a:pPr marL="285750" indent="-285750">
              <a:buFont typeface="Arial" panose="020B0604020202020204" pitchFamily="34" charset="0"/>
              <a:buChar char="•"/>
            </a:pPr>
            <a:endParaRPr lang="en-NZ" sz="1600" dirty="0"/>
          </a:p>
          <a:p>
            <a:pPr marL="285750" indent="-285750">
              <a:buFont typeface="Arial" panose="020B0604020202020204" pitchFamily="34" charset="0"/>
              <a:buChar char="•"/>
            </a:pPr>
            <a:endParaRPr lang="en-NZ" sz="1600" dirty="0"/>
          </a:p>
          <a:p>
            <a:pPr marL="285750" indent="-285750">
              <a:buFont typeface="Arial" panose="020B0604020202020204" pitchFamily="34" charset="0"/>
              <a:buChar char="•"/>
            </a:pPr>
            <a:endParaRPr lang="en-NZ" sz="1600" dirty="0"/>
          </a:p>
          <a:p>
            <a:pPr marL="285750" indent="-285750">
              <a:buFont typeface="Arial" panose="020B0604020202020204" pitchFamily="34" charset="0"/>
              <a:buChar char="•"/>
            </a:pPr>
            <a:endParaRPr lang="en-NZ" sz="1600" dirty="0"/>
          </a:p>
          <a:p>
            <a:pPr marL="285750" indent="-285750">
              <a:buFont typeface="Arial" panose="020B0604020202020204" pitchFamily="34" charset="0"/>
              <a:buChar char="•"/>
            </a:pPr>
            <a:endParaRPr lang="en-NZ" sz="1600" dirty="0"/>
          </a:p>
          <a:p>
            <a:pPr marL="285750" indent="-285750">
              <a:buFont typeface="Arial" panose="020B0604020202020204" pitchFamily="34" charset="0"/>
              <a:buChar char="•"/>
            </a:pPr>
            <a:endParaRPr lang="en-NZ" sz="1600" dirty="0"/>
          </a:p>
          <a:p>
            <a:pPr marL="285750" indent="-285750">
              <a:buFont typeface="Arial" panose="020B0604020202020204" pitchFamily="34" charset="0"/>
              <a:buChar char="•"/>
            </a:pPr>
            <a:endParaRPr lang="en-NZ" sz="1600" dirty="0"/>
          </a:p>
          <a:p>
            <a:pPr marL="285750" indent="-285750">
              <a:buFont typeface="Arial" panose="020B0604020202020204" pitchFamily="34" charset="0"/>
              <a:buChar char="•"/>
            </a:pPr>
            <a:endParaRPr lang="en-NZ" sz="1600" dirty="0"/>
          </a:p>
          <a:p>
            <a:pPr marL="285750" indent="-285750">
              <a:buFont typeface="Arial" panose="020B0604020202020204" pitchFamily="34" charset="0"/>
              <a:buChar char="•"/>
            </a:pPr>
            <a:r>
              <a:rPr lang="en-NZ" sz="1600" dirty="0"/>
              <a:t>Suggestion that overrun charges should only apply when a Congested Point is congested.  This has been implemented</a:t>
            </a:r>
          </a:p>
        </p:txBody>
      </p:sp>
      <p:sp>
        <p:nvSpPr>
          <p:cNvPr id="8" name="TextBox 7">
            <a:extLst>
              <a:ext uri="{FF2B5EF4-FFF2-40B4-BE49-F238E27FC236}">
                <a16:creationId xmlns:a16="http://schemas.microsoft.com/office/drawing/2014/main" id="{6130738D-E8DE-46DE-A400-4CBF7DA683A4}"/>
              </a:ext>
            </a:extLst>
          </p:cNvPr>
          <p:cNvSpPr txBox="1"/>
          <p:nvPr/>
        </p:nvSpPr>
        <p:spPr>
          <a:xfrm>
            <a:off x="334635" y="1368269"/>
            <a:ext cx="5500224" cy="399340"/>
          </a:xfrm>
          <a:prstGeom prst="rect">
            <a:avLst/>
          </a:prstGeom>
        </p:spPr>
        <p:txBody>
          <a:bodyPr vert="horz"/>
          <a:lstStyle>
            <a:lvl1pPr indent="0" defTabSz="946074">
              <a:lnSpc>
                <a:spcPct val="100000"/>
              </a:lnSpc>
              <a:spcBef>
                <a:spcPts val="828"/>
              </a:spcBef>
              <a:buFont typeface="Arial" pitchFamily="34" charset="0"/>
              <a:buNone/>
              <a:defRPr sz="1995" b="1">
                <a:solidFill>
                  <a:schemeClr val="bg1">
                    <a:lumMod val="50000"/>
                  </a:schemeClr>
                </a:solidFill>
                <a:latin typeface="Arial" pitchFamily="34" charset="0"/>
                <a:cs typeface="Arial" pitchFamily="34" charset="0"/>
              </a:defRPr>
            </a:lvl1pPr>
            <a:lvl2pPr marL="372470" indent="-186234" defTabSz="946074">
              <a:lnSpc>
                <a:spcPct val="100000"/>
              </a:lnSpc>
              <a:spcBef>
                <a:spcPts val="828"/>
              </a:spcBef>
              <a:buFont typeface="Arial" pitchFamily="34" charset="0"/>
              <a:buChar char="-"/>
              <a:defRPr sz="1633">
                <a:latin typeface="Arial" pitchFamily="34" charset="0"/>
                <a:cs typeface="Arial" pitchFamily="34" charset="0"/>
              </a:defRPr>
            </a:lvl2pPr>
            <a:lvl3pPr marL="558705" indent="-186234" defTabSz="946074">
              <a:lnSpc>
                <a:spcPct val="100000"/>
              </a:lnSpc>
              <a:spcBef>
                <a:spcPts val="828"/>
              </a:spcBef>
              <a:buFont typeface="Arial" pitchFamily="34" charset="0"/>
              <a:buChar char="•"/>
              <a:defRPr sz="1633">
                <a:latin typeface="Arial" pitchFamily="34" charset="0"/>
                <a:cs typeface="Arial" pitchFamily="34" charset="0"/>
              </a:defRPr>
            </a:lvl3pPr>
            <a:lvl4pPr marL="744940" indent="-186234" defTabSz="946074">
              <a:lnSpc>
                <a:spcPct val="100000"/>
              </a:lnSpc>
              <a:spcBef>
                <a:spcPts val="828"/>
              </a:spcBef>
              <a:buFont typeface="Arial" pitchFamily="34" charset="0"/>
              <a:buChar char="-"/>
              <a:defRPr sz="1633">
                <a:latin typeface="Arial" pitchFamily="34" charset="0"/>
                <a:cs typeface="Arial" pitchFamily="34" charset="0"/>
              </a:defRPr>
            </a:lvl4pPr>
            <a:lvl5pPr marL="931175" indent="-186234" defTabSz="946074">
              <a:lnSpc>
                <a:spcPct val="100000"/>
              </a:lnSpc>
              <a:spcBef>
                <a:spcPts val="828"/>
              </a:spcBef>
              <a:buFont typeface="Arial" pitchFamily="34" charset="0"/>
              <a:buChar char="•"/>
              <a:defRPr sz="1633">
                <a:latin typeface="Arial" pitchFamily="34" charset="0"/>
                <a:cs typeface="Arial" pitchFamily="34" charset="0"/>
              </a:defRPr>
            </a:lvl5pPr>
            <a:lvl6pPr marL="2601702" indent="-236518" defTabSz="946074">
              <a:spcBef>
                <a:spcPct val="20000"/>
              </a:spcBef>
              <a:buFont typeface="Arial" pitchFamily="34" charset="0"/>
              <a:buChar char="•"/>
              <a:defRPr sz="2086"/>
            </a:lvl6pPr>
            <a:lvl7pPr marL="3074740" indent="-236518" defTabSz="946074">
              <a:spcBef>
                <a:spcPct val="20000"/>
              </a:spcBef>
              <a:buFont typeface="Arial" pitchFamily="34" charset="0"/>
              <a:buChar char="•"/>
              <a:defRPr sz="2086"/>
            </a:lvl7pPr>
            <a:lvl8pPr marL="3547776" indent="-236518" defTabSz="946074">
              <a:spcBef>
                <a:spcPct val="20000"/>
              </a:spcBef>
              <a:buFont typeface="Arial" pitchFamily="34" charset="0"/>
              <a:buChar char="•"/>
              <a:defRPr sz="2086"/>
            </a:lvl8pPr>
            <a:lvl9pPr marL="4020813" indent="-236518" defTabSz="946074">
              <a:spcBef>
                <a:spcPct val="20000"/>
              </a:spcBef>
              <a:buFont typeface="Arial" pitchFamily="34" charset="0"/>
              <a:buChar char="•"/>
              <a:defRPr sz="2086"/>
            </a:lvl9pPr>
          </a:lstStyle>
          <a:p>
            <a:r>
              <a:rPr lang="en-NZ" dirty="0"/>
              <a:t>Proposed Changes in Consultation Mark-up</a:t>
            </a:r>
          </a:p>
        </p:txBody>
      </p:sp>
      <p:sp>
        <p:nvSpPr>
          <p:cNvPr id="9" name="TextBox 8">
            <a:extLst>
              <a:ext uri="{FF2B5EF4-FFF2-40B4-BE49-F238E27FC236}">
                <a16:creationId xmlns:a16="http://schemas.microsoft.com/office/drawing/2014/main" id="{03BE37AC-F592-42B4-B15B-54846E37726C}"/>
              </a:ext>
            </a:extLst>
          </p:cNvPr>
          <p:cNvSpPr txBox="1"/>
          <p:nvPr/>
        </p:nvSpPr>
        <p:spPr>
          <a:xfrm>
            <a:off x="8079071" y="1368269"/>
            <a:ext cx="3503331" cy="399340"/>
          </a:xfrm>
          <a:prstGeom prst="rect">
            <a:avLst/>
          </a:prstGeom>
        </p:spPr>
        <p:txBody>
          <a:bodyPr vert="horz"/>
          <a:lstStyle>
            <a:defPPr>
              <a:defRPr lang="en-US"/>
            </a:defPPr>
            <a:lvl1pPr indent="0" defTabSz="946074">
              <a:lnSpc>
                <a:spcPct val="100000"/>
              </a:lnSpc>
              <a:spcBef>
                <a:spcPts val="828"/>
              </a:spcBef>
              <a:buFont typeface="Arial" pitchFamily="34" charset="0"/>
              <a:buNone/>
              <a:defRPr sz="1995" b="1">
                <a:solidFill>
                  <a:schemeClr val="bg1">
                    <a:lumMod val="50000"/>
                  </a:schemeClr>
                </a:solidFill>
                <a:latin typeface="Arial" pitchFamily="34" charset="0"/>
                <a:cs typeface="Arial" pitchFamily="34" charset="0"/>
              </a:defRPr>
            </a:lvl1pPr>
            <a:lvl2pPr marL="372470" indent="-186234" defTabSz="946074">
              <a:lnSpc>
                <a:spcPct val="100000"/>
              </a:lnSpc>
              <a:spcBef>
                <a:spcPts val="828"/>
              </a:spcBef>
              <a:buFont typeface="Arial" pitchFamily="34" charset="0"/>
              <a:buChar char="-"/>
              <a:defRPr sz="1633">
                <a:latin typeface="Arial" pitchFamily="34" charset="0"/>
                <a:cs typeface="Arial" pitchFamily="34" charset="0"/>
              </a:defRPr>
            </a:lvl2pPr>
            <a:lvl3pPr marL="558705" indent="-186234" defTabSz="946074">
              <a:lnSpc>
                <a:spcPct val="100000"/>
              </a:lnSpc>
              <a:spcBef>
                <a:spcPts val="828"/>
              </a:spcBef>
              <a:buFont typeface="Arial" pitchFamily="34" charset="0"/>
              <a:buChar char="•"/>
              <a:defRPr sz="1633">
                <a:latin typeface="Arial" pitchFamily="34" charset="0"/>
                <a:cs typeface="Arial" pitchFamily="34" charset="0"/>
              </a:defRPr>
            </a:lvl3pPr>
            <a:lvl4pPr marL="744940" indent="-186234" defTabSz="946074">
              <a:lnSpc>
                <a:spcPct val="100000"/>
              </a:lnSpc>
              <a:spcBef>
                <a:spcPts val="828"/>
              </a:spcBef>
              <a:buFont typeface="Arial" pitchFamily="34" charset="0"/>
              <a:buChar char="-"/>
              <a:defRPr sz="1633">
                <a:latin typeface="Arial" pitchFamily="34" charset="0"/>
                <a:cs typeface="Arial" pitchFamily="34" charset="0"/>
              </a:defRPr>
            </a:lvl4pPr>
            <a:lvl5pPr marL="931175" indent="-186234" defTabSz="946074">
              <a:lnSpc>
                <a:spcPct val="100000"/>
              </a:lnSpc>
              <a:spcBef>
                <a:spcPts val="828"/>
              </a:spcBef>
              <a:buFont typeface="Arial" pitchFamily="34" charset="0"/>
              <a:buChar char="•"/>
              <a:defRPr sz="1633">
                <a:latin typeface="Arial" pitchFamily="34" charset="0"/>
                <a:cs typeface="Arial" pitchFamily="34" charset="0"/>
              </a:defRPr>
            </a:lvl5pPr>
            <a:lvl6pPr marL="2601702" indent="-236518" defTabSz="946074">
              <a:spcBef>
                <a:spcPct val="20000"/>
              </a:spcBef>
              <a:buFont typeface="Arial" pitchFamily="34" charset="0"/>
              <a:buChar char="•"/>
              <a:defRPr sz="2086"/>
            </a:lvl6pPr>
            <a:lvl7pPr marL="3074740" indent="-236518" defTabSz="946074">
              <a:spcBef>
                <a:spcPct val="20000"/>
              </a:spcBef>
              <a:buFont typeface="Arial" pitchFamily="34" charset="0"/>
              <a:buChar char="•"/>
              <a:defRPr sz="2086"/>
            </a:lvl7pPr>
            <a:lvl8pPr marL="3547776" indent="-236518" defTabSz="946074">
              <a:spcBef>
                <a:spcPct val="20000"/>
              </a:spcBef>
              <a:buFont typeface="Arial" pitchFamily="34" charset="0"/>
              <a:buChar char="•"/>
              <a:defRPr sz="2086"/>
            </a:lvl8pPr>
            <a:lvl9pPr marL="4020813" indent="-236518" defTabSz="946074">
              <a:spcBef>
                <a:spcPct val="20000"/>
              </a:spcBef>
              <a:buFont typeface="Arial" pitchFamily="34" charset="0"/>
              <a:buChar char="•"/>
              <a:defRPr sz="2086"/>
            </a:lvl9pPr>
          </a:lstStyle>
          <a:p>
            <a:r>
              <a:rPr lang="en-NZ" dirty="0"/>
              <a:t>Stakeholder Response</a:t>
            </a:r>
          </a:p>
        </p:txBody>
      </p:sp>
    </p:spTree>
    <p:extLst>
      <p:ext uri="{BB962C8B-B14F-4D97-AF65-F5344CB8AC3E}">
        <p14:creationId xmlns:p14="http://schemas.microsoft.com/office/powerpoint/2010/main" val="2690221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849" y="432001"/>
            <a:ext cx="7053549" cy="384574"/>
          </a:xfrm>
          <a:prstGeom prst="rect">
            <a:avLst/>
          </a:prstGeom>
        </p:spPr>
        <p:txBody>
          <a:bodyPr vert="horz" lIns="0" tIns="0" rIns="0" bIns="0" rtlCol="0" anchor="t" anchorCtr="0">
            <a:noAutofit/>
          </a:bodyPr>
          <a:lstStyle/>
          <a:p>
            <a:pPr defTabSz="946074">
              <a:lnSpc>
                <a:spcPts val="3104"/>
              </a:lnSpc>
              <a:spcBef>
                <a:spcPct val="0"/>
              </a:spcBef>
              <a:defRPr/>
            </a:pPr>
            <a:endParaRPr lang="en-NZ" sz="1814" b="1" dirty="0">
              <a:solidFill>
                <a:prstClr val="white"/>
              </a:solidFill>
              <a:latin typeface="Arial" pitchFamily="34" charset="0"/>
              <a:cs typeface="Arial" pitchFamily="34" charset="0"/>
            </a:endParaRPr>
          </a:p>
        </p:txBody>
      </p:sp>
      <p:sp>
        <p:nvSpPr>
          <p:cNvPr id="3" name="Title 2">
            <a:extLst>
              <a:ext uri="{FF2B5EF4-FFF2-40B4-BE49-F238E27FC236}">
                <a16:creationId xmlns:a16="http://schemas.microsoft.com/office/drawing/2014/main" id="{66A1A9BE-CFDA-4360-9149-9E69064EAA82}"/>
              </a:ext>
            </a:extLst>
          </p:cNvPr>
          <p:cNvSpPr>
            <a:spLocks noGrp="1"/>
          </p:cNvSpPr>
          <p:nvPr>
            <p:ph type="title"/>
          </p:nvPr>
        </p:nvSpPr>
        <p:spPr/>
        <p:txBody>
          <a:bodyPr/>
          <a:lstStyle/>
          <a:p>
            <a:r>
              <a:rPr lang="en-NZ" sz="2000" dirty="0">
                <a:solidFill>
                  <a:prstClr val="white"/>
                </a:solidFill>
              </a:rPr>
              <a:t>D. Liabilities</a:t>
            </a:r>
            <a:br>
              <a:rPr lang="en-NZ" sz="2000" dirty="0">
                <a:solidFill>
                  <a:prstClr val="white"/>
                </a:solidFill>
              </a:rPr>
            </a:br>
            <a:endParaRPr lang="en-NZ" sz="2000" dirty="0"/>
          </a:p>
        </p:txBody>
      </p:sp>
      <p:sp>
        <p:nvSpPr>
          <p:cNvPr id="2" name="Slide Number Placeholder 1"/>
          <p:cNvSpPr>
            <a:spLocks noGrp="1"/>
          </p:cNvSpPr>
          <p:nvPr>
            <p:ph type="sldNum" sz="quarter" idx="4"/>
          </p:nvPr>
        </p:nvSpPr>
        <p:spPr/>
        <p:txBody>
          <a:bodyPr/>
          <a:lstStyle/>
          <a:p>
            <a:pPr algn="r" defTabSz="946052"/>
            <a:fld id="{6024287E-C819-4B81-ADE4-C836522F99EB}" type="slidenum">
              <a:rPr lang="en-NZ" sz="1270">
                <a:solidFill>
                  <a:schemeClr val="bg1">
                    <a:lumMod val="50000"/>
                  </a:schemeClr>
                </a:solidFill>
                <a:latin typeface="Arial"/>
              </a:rPr>
              <a:pPr algn="r" defTabSz="946052"/>
              <a:t>15</a:t>
            </a:fld>
            <a:endParaRPr lang="en-NZ" sz="1270" dirty="0">
              <a:solidFill>
                <a:schemeClr val="bg1">
                  <a:lumMod val="50000"/>
                </a:schemeClr>
              </a:solidFill>
              <a:latin typeface="Arial"/>
            </a:endParaRPr>
          </a:p>
        </p:txBody>
      </p:sp>
      <p:sp>
        <p:nvSpPr>
          <p:cNvPr id="6" name="TextBox 5">
            <a:extLst>
              <a:ext uri="{FF2B5EF4-FFF2-40B4-BE49-F238E27FC236}">
                <a16:creationId xmlns:a16="http://schemas.microsoft.com/office/drawing/2014/main" id="{749909B3-4DCA-4790-A4E1-9E14232A7ED3}"/>
              </a:ext>
            </a:extLst>
          </p:cNvPr>
          <p:cNvSpPr txBox="1"/>
          <p:nvPr/>
        </p:nvSpPr>
        <p:spPr>
          <a:xfrm>
            <a:off x="334635" y="1980735"/>
            <a:ext cx="7328763" cy="2308324"/>
          </a:xfrm>
          <a:prstGeom prst="rect">
            <a:avLst/>
          </a:prstGeom>
          <a:noFill/>
        </p:spPr>
        <p:txBody>
          <a:bodyPr wrap="square" rtlCol="0">
            <a:spAutoFit/>
          </a:bodyPr>
          <a:lstStyle/>
          <a:p>
            <a:pPr marL="285750" lvl="0" indent="-285750">
              <a:buFont typeface="Arial" panose="020B0604020202020204" pitchFamily="34" charset="0"/>
              <a:buChar char="•"/>
            </a:pPr>
            <a:r>
              <a:rPr lang="en-NZ" sz="1600" dirty="0"/>
              <a:t>Shippers can pursue other shippers and interconnected parties to recover loss</a:t>
            </a:r>
          </a:p>
          <a:p>
            <a:pPr marL="285750" lvl="0" indent="-285750">
              <a:buFont typeface="Arial" panose="020B0604020202020204" pitchFamily="34" charset="0"/>
              <a:buChar char="•"/>
            </a:pPr>
            <a:r>
              <a:rPr lang="en-NZ" sz="1600" dirty="0"/>
              <a:t>First Gas will use reasonable endeavours to identify the party at fault and pass on information to the party suffering loss</a:t>
            </a:r>
          </a:p>
          <a:p>
            <a:pPr marL="285750" lvl="0" indent="-285750">
              <a:buFont typeface="Arial" panose="020B0604020202020204" pitchFamily="34" charset="0"/>
              <a:buChar char="•"/>
            </a:pPr>
            <a:r>
              <a:rPr lang="en-NZ" sz="1600" dirty="0"/>
              <a:t>First Gas will assist with the process, pass on information, but need not be involved in defending the claim</a:t>
            </a:r>
          </a:p>
          <a:p>
            <a:pPr marL="285750" lvl="0" indent="-285750">
              <a:buFont typeface="Arial" panose="020B0604020202020204" pitchFamily="34" charset="0"/>
              <a:buChar char="•"/>
            </a:pPr>
            <a:r>
              <a:rPr lang="en-NZ" sz="1600" dirty="0"/>
              <a:t>If a party is identified by First Gas as being at fault, First Gas will pass on information about the defending party to the shipper for them to pursue the defending party to recover loss</a:t>
            </a:r>
          </a:p>
        </p:txBody>
      </p:sp>
      <p:sp>
        <p:nvSpPr>
          <p:cNvPr id="9" name="TextBox 8">
            <a:extLst>
              <a:ext uri="{FF2B5EF4-FFF2-40B4-BE49-F238E27FC236}">
                <a16:creationId xmlns:a16="http://schemas.microsoft.com/office/drawing/2014/main" id="{8B54C740-5FF8-451F-85B5-7CB372304F05}"/>
              </a:ext>
            </a:extLst>
          </p:cNvPr>
          <p:cNvSpPr txBox="1"/>
          <p:nvPr/>
        </p:nvSpPr>
        <p:spPr>
          <a:xfrm>
            <a:off x="7877262" y="1951702"/>
            <a:ext cx="3705140" cy="4278094"/>
          </a:xfrm>
          <a:prstGeom prst="rect">
            <a:avLst/>
          </a:prstGeom>
          <a:noFill/>
        </p:spPr>
        <p:txBody>
          <a:bodyPr wrap="square" rtlCol="0">
            <a:spAutoFit/>
          </a:bodyPr>
          <a:lstStyle/>
          <a:p>
            <a:pPr marL="285750" indent="-285750">
              <a:buFont typeface="Arial" panose="020B0604020202020204" pitchFamily="34" charset="0"/>
              <a:buChar char="•"/>
            </a:pPr>
            <a:r>
              <a:rPr lang="en-NZ" sz="1600" dirty="0"/>
              <a:t>Concern raised over effectiveness of the subrogation mechanism</a:t>
            </a:r>
          </a:p>
          <a:p>
            <a:pPr marL="285750" indent="-285750">
              <a:buFont typeface="Arial" panose="020B0604020202020204" pitchFamily="34" charset="0"/>
              <a:buChar char="•"/>
            </a:pPr>
            <a:r>
              <a:rPr lang="en-NZ" sz="1600" dirty="0"/>
              <a:t>Concern that claims are only allowed when First Gas is not an RPO</a:t>
            </a:r>
          </a:p>
          <a:p>
            <a:pPr marL="285750" indent="-285750">
              <a:buFont typeface="Arial" panose="020B0604020202020204" pitchFamily="34" charset="0"/>
              <a:buChar char="•"/>
            </a:pPr>
            <a:r>
              <a:rPr lang="en-NZ" sz="1600" dirty="0"/>
              <a:t>Concern that claims could only be raised when First Gas suffers a loss</a:t>
            </a:r>
          </a:p>
          <a:p>
            <a:pPr marL="285750" indent="-285750">
              <a:buFont typeface="Arial" panose="020B0604020202020204" pitchFamily="34" charset="0"/>
              <a:buChar char="•"/>
            </a:pPr>
            <a:r>
              <a:rPr lang="en-NZ" sz="1600" i="1" dirty="0"/>
              <a:t>First Gas has reviewed these terms and is confident that they operate as intended</a:t>
            </a:r>
          </a:p>
          <a:p>
            <a:pPr marL="285750" indent="-285750">
              <a:buFont typeface="Arial" panose="020B0604020202020204" pitchFamily="34" charset="0"/>
              <a:buChar char="•"/>
            </a:pPr>
            <a:endParaRPr lang="en-NZ" sz="1600" dirty="0"/>
          </a:p>
          <a:p>
            <a:pPr marL="285750" indent="-285750">
              <a:buFont typeface="Arial" panose="020B0604020202020204" pitchFamily="34" charset="0"/>
              <a:buChar char="•"/>
            </a:pPr>
            <a:r>
              <a:rPr lang="en-NZ" sz="1600" dirty="0"/>
              <a:t>Request for an indemnity from First Gas for off-spec gas</a:t>
            </a:r>
          </a:p>
          <a:p>
            <a:pPr marL="285750" indent="-285750">
              <a:buFont typeface="Arial" panose="020B0604020202020204" pitchFamily="34" charset="0"/>
              <a:buChar char="•"/>
            </a:pPr>
            <a:r>
              <a:rPr lang="en-NZ" sz="1600" i="1" dirty="0"/>
              <a:t>First Gas has considered this and believes the subrogation clause appropriate allocates risk and control for claims</a:t>
            </a:r>
          </a:p>
        </p:txBody>
      </p:sp>
      <p:sp>
        <p:nvSpPr>
          <p:cNvPr id="10" name="TextBox 9">
            <a:extLst>
              <a:ext uri="{FF2B5EF4-FFF2-40B4-BE49-F238E27FC236}">
                <a16:creationId xmlns:a16="http://schemas.microsoft.com/office/drawing/2014/main" id="{A79EBEB5-5166-4390-9528-58675F78C874}"/>
              </a:ext>
            </a:extLst>
          </p:cNvPr>
          <p:cNvSpPr txBox="1"/>
          <p:nvPr/>
        </p:nvSpPr>
        <p:spPr>
          <a:xfrm>
            <a:off x="334635" y="1368269"/>
            <a:ext cx="5500224" cy="399340"/>
          </a:xfrm>
          <a:prstGeom prst="rect">
            <a:avLst/>
          </a:prstGeom>
        </p:spPr>
        <p:txBody>
          <a:bodyPr vert="horz"/>
          <a:lstStyle>
            <a:lvl1pPr indent="0" defTabSz="946074">
              <a:lnSpc>
                <a:spcPct val="100000"/>
              </a:lnSpc>
              <a:spcBef>
                <a:spcPts val="828"/>
              </a:spcBef>
              <a:buFont typeface="Arial" pitchFamily="34" charset="0"/>
              <a:buNone/>
              <a:defRPr sz="1995" b="1">
                <a:solidFill>
                  <a:schemeClr val="bg1">
                    <a:lumMod val="50000"/>
                  </a:schemeClr>
                </a:solidFill>
                <a:latin typeface="Arial" pitchFamily="34" charset="0"/>
                <a:cs typeface="Arial" pitchFamily="34" charset="0"/>
              </a:defRPr>
            </a:lvl1pPr>
            <a:lvl2pPr marL="372470" indent="-186234" defTabSz="946074">
              <a:lnSpc>
                <a:spcPct val="100000"/>
              </a:lnSpc>
              <a:spcBef>
                <a:spcPts val="828"/>
              </a:spcBef>
              <a:buFont typeface="Arial" pitchFamily="34" charset="0"/>
              <a:buChar char="-"/>
              <a:defRPr sz="1633">
                <a:latin typeface="Arial" pitchFamily="34" charset="0"/>
                <a:cs typeface="Arial" pitchFamily="34" charset="0"/>
              </a:defRPr>
            </a:lvl2pPr>
            <a:lvl3pPr marL="558705" indent="-186234" defTabSz="946074">
              <a:lnSpc>
                <a:spcPct val="100000"/>
              </a:lnSpc>
              <a:spcBef>
                <a:spcPts val="828"/>
              </a:spcBef>
              <a:buFont typeface="Arial" pitchFamily="34" charset="0"/>
              <a:buChar char="•"/>
              <a:defRPr sz="1633">
                <a:latin typeface="Arial" pitchFamily="34" charset="0"/>
                <a:cs typeface="Arial" pitchFamily="34" charset="0"/>
              </a:defRPr>
            </a:lvl3pPr>
            <a:lvl4pPr marL="744940" indent="-186234" defTabSz="946074">
              <a:lnSpc>
                <a:spcPct val="100000"/>
              </a:lnSpc>
              <a:spcBef>
                <a:spcPts val="828"/>
              </a:spcBef>
              <a:buFont typeface="Arial" pitchFamily="34" charset="0"/>
              <a:buChar char="-"/>
              <a:defRPr sz="1633">
                <a:latin typeface="Arial" pitchFamily="34" charset="0"/>
                <a:cs typeface="Arial" pitchFamily="34" charset="0"/>
              </a:defRPr>
            </a:lvl4pPr>
            <a:lvl5pPr marL="931175" indent="-186234" defTabSz="946074">
              <a:lnSpc>
                <a:spcPct val="100000"/>
              </a:lnSpc>
              <a:spcBef>
                <a:spcPts val="828"/>
              </a:spcBef>
              <a:buFont typeface="Arial" pitchFamily="34" charset="0"/>
              <a:buChar char="•"/>
              <a:defRPr sz="1633">
                <a:latin typeface="Arial" pitchFamily="34" charset="0"/>
                <a:cs typeface="Arial" pitchFamily="34" charset="0"/>
              </a:defRPr>
            </a:lvl5pPr>
            <a:lvl6pPr marL="2601702" indent="-236518" defTabSz="946074">
              <a:spcBef>
                <a:spcPct val="20000"/>
              </a:spcBef>
              <a:buFont typeface="Arial" pitchFamily="34" charset="0"/>
              <a:buChar char="•"/>
              <a:defRPr sz="2086"/>
            </a:lvl6pPr>
            <a:lvl7pPr marL="3074740" indent="-236518" defTabSz="946074">
              <a:spcBef>
                <a:spcPct val="20000"/>
              </a:spcBef>
              <a:buFont typeface="Arial" pitchFamily="34" charset="0"/>
              <a:buChar char="•"/>
              <a:defRPr sz="2086"/>
            </a:lvl7pPr>
            <a:lvl8pPr marL="3547776" indent="-236518" defTabSz="946074">
              <a:spcBef>
                <a:spcPct val="20000"/>
              </a:spcBef>
              <a:buFont typeface="Arial" pitchFamily="34" charset="0"/>
              <a:buChar char="•"/>
              <a:defRPr sz="2086"/>
            </a:lvl8pPr>
            <a:lvl9pPr marL="4020813" indent="-236518" defTabSz="946074">
              <a:spcBef>
                <a:spcPct val="20000"/>
              </a:spcBef>
              <a:buFont typeface="Arial" pitchFamily="34" charset="0"/>
              <a:buChar char="•"/>
              <a:defRPr sz="2086"/>
            </a:lvl9pPr>
          </a:lstStyle>
          <a:p>
            <a:r>
              <a:rPr lang="en-NZ" dirty="0"/>
              <a:t>Proposed Changes in Consultation Mark-up</a:t>
            </a:r>
          </a:p>
        </p:txBody>
      </p:sp>
      <p:sp>
        <p:nvSpPr>
          <p:cNvPr id="11" name="TextBox 10">
            <a:extLst>
              <a:ext uri="{FF2B5EF4-FFF2-40B4-BE49-F238E27FC236}">
                <a16:creationId xmlns:a16="http://schemas.microsoft.com/office/drawing/2014/main" id="{7CDAD3E8-14EF-42DC-948D-88469AD919FD}"/>
              </a:ext>
            </a:extLst>
          </p:cNvPr>
          <p:cNvSpPr txBox="1"/>
          <p:nvPr/>
        </p:nvSpPr>
        <p:spPr>
          <a:xfrm>
            <a:off x="8079071" y="1368269"/>
            <a:ext cx="3503331" cy="399340"/>
          </a:xfrm>
          <a:prstGeom prst="rect">
            <a:avLst/>
          </a:prstGeom>
        </p:spPr>
        <p:txBody>
          <a:bodyPr vert="horz"/>
          <a:lstStyle>
            <a:defPPr>
              <a:defRPr lang="en-US"/>
            </a:defPPr>
            <a:lvl1pPr indent="0" defTabSz="946074">
              <a:lnSpc>
                <a:spcPct val="100000"/>
              </a:lnSpc>
              <a:spcBef>
                <a:spcPts val="828"/>
              </a:spcBef>
              <a:buFont typeface="Arial" pitchFamily="34" charset="0"/>
              <a:buNone/>
              <a:defRPr sz="1995" b="1">
                <a:solidFill>
                  <a:schemeClr val="bg1">
                    <a:lumMod val="50000"/>
                  </a:schemeClr>
                </a:solidFill>
                <a:latin typeface="Arial" pitchFamily="34" charset="0"/>
                <a:cs typeface="Arial" pitchFamily="34" charset="0"/>
              </a:defRPr>
            </a:lvl1pPr>
            <a:lvl2pPr marL="372470" indent="-186234" defTabSz="946074">
              <a:lnSpc>
                <a:spcPct val="100000"/>
              </a:lnSpc>
              <a:spcBef>
                <a:spcPts val="828"/>
              </a:spcBef>
              <a:buFont typeface="Arial" pitchFamily="34" charset="0"/>
              <a:buChar char="-"/>
              <a:defRPr sz="1633">
                <a:latin typeface="Arial" pitchFamily="34" charset="0"/>
                <a:cs typeface="Arial" pitchFamily="34" charset="0"/>
              </a:defRPr>
            </a:lvl2pPr>
            <a:lvl3pPr marL="558705" indent="-186234" defTabSz="946074">
              <a:lnSpc>
                <a:spcPct val="100000"/>
              </a:lnSpc>
              <a:spcBef>
                <a:spcPts val="828"/>
              </a:spcBef>
              <a:buFont typeface="Arial" pitchFamily="34" charset="0"/>
              <a:buChar char="•"/>
              <a:defRPr sz="1633">
                <a:latin typeface="Arial" pitchFamily="34" charset="0"/>
                <a:cs typeface="Arial" pitchFamily="34" charset="0"/>
              </a:defRPr>
            </a:lvl3pPr>
            <a:lvl4pPr marL="744940" indent="-186234" defTabSz="946074">
              <a:lnSpc>
                <a:spcPct val="100000"/>
              </a:lnSpc>
              <a:spcBef>
                <a:spcPts val="828"/>
              </a:spcBef>
              <a:buFont typeface="Arial" pitchFamily="34" charset="0"/>
              <a:buChar char="-"/>
              <a:defRPr sz="1633">
                <a:latin typeface="Arial" pitchFamily="34" charset="0"/>
                <a:cs typeface="Arial" pitchFamily="34" charset="0"/>
              </a:defRPr>
            </a:lvl4pPr>
            <a:lvl5pPr marL="931175" indent="-186234" defTabSz="946074">
              <a:lnSpc>
                <a:spcPct val="100000"/>
              </a:lnSpc>
              <a:spcBef>
                <a:spcPts val="828"/>
              </a:spcBef>
              <a:buFont typeface="Arial" pitchFamily="34" charset="0"/>
              <a:buChar char="•"/>
              <a:defRPr sz="1633">
                <a:latin typeface="Arial" pitchFamily="34" charset="0"/>
                <a:cs typeface="Arial" pitchFamily="34" charset="0"/>
              </a:defRPr>
            </a:lvl5pPr>
            <a:lvl6pPr marL="2601702" indent="-236518" defTabSz="946074">
              <a:spcBef>
                <a:spcPct val="20000"/>
              </a:spcBef>
              <a:buFont typeface="Arial" pitchFamily="34" charset="0"/>
              <a:buChar char="•"/>
              <a:defRPr sz="2086"/>
            </a:lvl6pPr>
            <a:lvl7pPr marL="3074740" indent="-236518" defTabSz="946074">
              <a:spcBef>
                <a:spcPct val="20000"/>
              </a:spcBef>
              <a:buFont typeface="Arial" pitchFamily="34" charset="0"/>
              <a:buChar char="•"/>
              <a:defRPr sz="2086"/>
            </a:lvl7pPr>
            <a:lvl8pPr marL="3547776" indent="-236518" defTabSz="946074">
              <a:spcBef>
                <a:spcPct val="20000"/>
              </a:spcBef>
              <a:buFont typeface="Arial" pitchFamily="34" charset="0"/>
              <a:buChar char="•"/>
              <a:defRPr sz="2086"/>
            </a:lvl8pPr>
            <a:lvl9pPr marL="4020813" indent="-236518" defTabSz="946074">
              <a:spcBef>
                <a:spcPct val="20000"/>
              </a:spcBef>
              <a:buFont typeface="Arial" pitchFamily="34" charset="0"/>
              <a:buChar char="•"/>
              <a:defRPr sz="2086"/>
            </a:lvl9pPr>
          </a:lstStyle>
          <a:p>
            <a:r>
              <a:rPr lang="en-NZ" dirty="0"/>
              <a:t>Stakeholder Response</a:t>
            </a:r>
          </a:p>
        </p:txBody>
      </p:sp>
    </p:spTree>
    <p:extLst>
      <p:ext uri="{BB962C8B-B14F-4D97-AF65-F5344CB8AC3E}">
        <p14:creationId xmlns:p14="http://schemas.microsoft.com/office/powerpoint/2010/main" val="4022734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849" y="432001"/>
            <a:ext cx="7053549" cy="384574"/>
          </a:xfrm>
          <a:prstGeom prst="rect">
            <a:avLst/>
          </a:prstGeom>
        </p:spPr>
        <p:txBody>
          <a:bodyPr vert="horz" lIns="0" tIns="0" rIns="0" bIns="0" rtlCol="0" anchor="t" anchorCtr="0">
            <a:noAutofit/>
          </a:bodyPr>
          <a:lstStyle/>
          <a:p>
            <a:pPr defTabSz="946074">
              <a:lnSpc>
                <a:spcPts val="3104"/>
              </a:lnSpc>
              <a:spcBef>
                <a:spcPct val="0"/>
              </a:spcBef>
              <a:defRPr/>
            </a:pPr>
            <a:endParaRPr lang="en-NZ" sz="1814" b="1" dirty="0">
              <a:solidFill>
                <a:prstClr val="white"/>
              </a:solidFill>
              <a:latin typeface="Arial" pitchFamily="34" charset="0"/>
              <a:cs typeface="Arial" pitchFamily="34" charset="0"/>
            </a:endParaRPr>
          </a:p>
        </p:txBody>
      </p:sp>
      <p:sp>
        <p:nvSpPr>
          <p:cNvPr id="3" name="Title 2">
            <a:extLst>
              <a:ext uri="{FF2B5EF4-FFF2-40B4-BE49-F238E27FC236}">
                <a16:creationId xmlns:a16="http://schemas.microsoft.com/office/drawing/2014/main" id="{DC54F3C7-8618-4242-B67A-FFE2FE631088}"/>
              </a:ext>
            </a:extLst>
          </p:cNvPr>
          <p:cNvSpPr>
            <a:spLocks noGrp="1"/>
          </p:cNvSpPr>
          <p:nvPr>
            <p:ph type="title"/>
          </p:nvPr>
        </p:nvSpPr>
        <p:spPr/>
        <p:txBody>
          <a:bodyPr/>
          <a:lstStyle/>
          <a:p>
            <a:r>
              <a:rPr lang="en-NZ" sz="2000" dirty="0">
                <a:solidFill>
                  <a:prstClr val="white"/>
                </a:solidFill>
              </a:rPr>
              <a:t>E. Incorporation of D+1 Allocations</a:t>
            </a:r>
            <a:br>
              <a:rPr lang="en-NZ" sz="2000" dirty="0">
                <a:solidFill>
                  <a:prstClr val="white"/>
                </a:solidFill>
              </a:rPr>
            </a:br>
            <a:endParaRPr lang="en-NZ" sz="2000" dirty="0"/>
          </a:p>
        </p:txBody>
      </p:sp>
      <p:sp>
        <p:nvSpPr>
          <p:cNvPr id="2" name="Slide Number Placeholder 1"/>
          <p:cNvSpPr>
            <a:spLocks noGrp="1"/>
          </p:cNvSpPr>
          <p:nvPr>
            <p:ph type="sldNum" sz="quarter" idx="4"/>
          </p:nvPr>
        </p:nvSpPr>
        <p:spPr/>
        <p:txBody>
          <a:bodyPr/>
          <a:lstStyle/>
          <a:p>
            <a:pPr algn="r" defTabSz="946052"/>
            <a:fld id="{6024287E-C819-4B81-ADE4-C836522F99EB}" type="slidenum">
              <a:rPr lang="en-NZ" sz="1270">
                <a:solidFill>
                  <a:schemeClr val="bg1">
                    <a:lumMod val="50000"/>
                  </a:schemeClr>
                </a:solidFill>
                <a:latin typeface="Arial"/>
              </a:rPr>
              <a:pPr algn="r" defTabSz="946052"/>
              <a:t>16</a:t>
            </a:fld>
            <a:endParaRPr lang="en-NZ" sz="1270" dirty="0">
              <a:solidFill>
                <a:schemeClr val="bg1">
                  <a:lumMod val="50000"/>
                </a:schemeClr>
              </a:solidFill>
              <a:latin typeface="Arial"/>
            </a:endParaRPr>
          </a:p>
        </p:txBody>
      </p:sp>
      <p:sp>
        <p:nvSpPr>
          <p:cNvPr id="6" name="TextBox 5">
            <a:extLst>
              <a:ext uri="{FF2B5EF4-FFF2-40B4-BE49-F238E27FC236}">
                <a16:creationId xmlns:a16="http://schemas.microsoft.com/office/drawing/2014/main" id="{3A424A62-B946-4DFB-9DD9-9DFFA11783DA}"/>
              </a:ext>
            </a:extLst>
          </p:cNvPr>
          <p:cNvSpPr txBox="1"/>
          <p:nvPr/>
        </p:nvSpPr>
        <p:spPr>
          <a:xfrm>
            <a:off x="334635" y="1748506"/>
            <a:ext cx="7542627" cy="4770537"/>
          </a:xfrm>
          <a:prstGeom prst="rect">
            <a:avLst/>
          </a:prstGeom>
          <a:noFill/>
        </p:spPr>
        <p:txBody>
          <a:bodyPr wrap="square" rtlCol="0">
            <a:spAutoFit/>
          </a:bodyPr>
          <a:lstStyle/>
          <a:p>
            <a:r>
              <a:rPr lang="en-NZ" sz="1600" i="1" dirty="0"/>
              <a:t>Reference to D+1 arrangements (item 41)</a:t>
            </a:r>
            <a:endParaRPr lang="en-NZ" sz="1600" dirty="0"/>
          </a:p>
          <a:p>
            <a:pPr marL="285750" lvl="0" indent="-285750">
              <a:buFont typeface="Arial" panose="020B0604020202020204" pitchFamily="34" charset="0"/>
              <a:buChar char="•"/>
            </a:pPr>
            <a:r>
              <a:rPr lang="en-NZ" sz="1600" dirty="0"/>
              <a:t>A reference to current D+1 arrangements with the GIC and successor arrangements has been inserted into section 6.11(a)</a:t>
            </a:r>
          </a:p>
          <a:p>
            <a:pPr marL="285750" lvl="0" indent="-285750">
              <a:buFont typeface="Arial" panose="020B0604020202020204" pitchFamily="34" charset="0"/>
              <a:buChar char="•"/>
            </a:pPr>
            <a:r>
              <a:rPr lang="en-NZ" sz="1600" dirty="0"/>
              <a:t>Wash-ups pursuant to current D+1 arrangements with the GIC and successor arrangements have been incorporated into the definition of Wash-ups</a:t>
            </a:r>
          </a:p>
          <a:p>
            <a:pPr marL="285750" lvl="0" indent="-285750">
              <a:buFont typeface="Arial" panose="020B0604020202020204" pitchFamily="34" charset="0"/>
              <a:buChar char="•"/>
            </a:pPr>
            <a:endParaRPr lang="en-NZ" sz="1600" dirty="0"/>
          </a:p>
          <a:p>
            <a:r>
              <a:rPr lang="en-NZ" sz="1600" i="1" dirty="0" err="1"/>
              <a:t>Fallback</a:t>
            </a:r>
            <a:r>
              <a:rPr lang="en-NZ" sz="1600" i="1" dirty="0"/>
              <a:t> procedure for allocations (item 42)</a:t>
            </a:r>
            <a:endParaRPr lang="en-NZ" sz="1600" dirty="0"/>
          </a:p>
          <a:p>
            <a:pPr marL="285750" lvl="0" indent="-285750">
              <a:buFont typeface="Arial" panose="020B0604020202020204" pitchFamily="34" charset="0"/>
              <a:buChar char="•"/>
            </a:pPr>
            <a:r>
              <a:rPr lang="en-NZ" sz="1600" dirty="0"/>
              <a:t>In the case where the GIC no longer provides D+1 values under an industry arrangement, the </a:t>
            </a:r>
            <a:r>
              <a:rPr lang="en-NZ" sz="1600" dirty="0" err="1"/>
              <a:t>fallback</a:t>
            </a:r>
            <a:r>
              <a:rPr lang="en-NZ" sz="1600" dirty="0"/>
              <a:t> procedure will be to allocated based on DNC for that day (as specified in section 6.11(b))</a:t>
            </a:r>
          </a:p>
          <a:p>
            <a:pPr marL="285750" lvl="0" indent="-285750">
              <a:buFont typeface="Arial" panose="020B0604020202020204" pitchFamily="34" charset="0"/>
              <a:buChar char="•"/>
            </a:pPr>
            <a:endParaRPr lang="en-NZ" sz="1600" dirty="0"/>
          </a:p>
          <a:p>
            <a:r>
              <a:rPr lang="en-NZ" sz="1600" i="1" dirty="0"/>
              <a:t>Allocation at dedicated delivery points</a:t>
            </a:r>
            <a:endParaRPr lang="en-NZ" sz="1600" dirty="0"/>
          </a:p>
          <a:p>
            <a:pPr marL="285750" lvl="0" indent="-285750">
              <a:buFont typeface="Arial" panose="020B0604020202020204" pitchFamily="34" charset="0"/>
              <a:buChar char="•"/>
            </a:pPr>
            <a:r>
              <a:rPr lang="en-NZ" sz="1600" dirty="0"/>
              <a:t>New provision inserted (section 6.12) to require an Allocation Agreement at all Dedicated Delivery Points, even those used by only one Shipper. As most if not all Dedicated Delivery Points will be part of a Delivery Zone this is so First Gas will know who the Shipper is (since NQs are for the zone, not each point) </a:t>
            </a:r>
          </a:p>
          <a:p>
            <a:pPr marL="285750" lvl="0" indent="-285750">
              <a:buFont typeface="Arial" panose="020B0604020202020204" pitchFamily="34" charset="0"/>
              <a:buChar char="•"/>
            </a:pPr>
            <a:endParaRPr lang="en-NZ" sz="1600" dirty="0"/>
          </a:p>
          <a:p>
            <a:r>
              <a:rPr lang="en-NZ" sz="1600" i="1" dirty="0"/>
              <a:t>Provision of Information</a:t>
            </a:r>
            <a:endParaRPr lang="en-NZ" sz="1600" dirty="0"/>
          </a:p>
          <a:p>
            <a:pPr marL="285750" lvl="0" indent="-285750">
              <a:buFont typeface="Arial" panose="020B0604020202020204" pitchFamily="34" charset="0"/>
              <a:buChar char="•"/>
            </a:pPr>
            <a:r>
              <a:rPr lang="en-NZ" sz="1600" dirty="0"/>
              <a:t>It is intended that information will be provided every Day</a:t>
            </a:r>
          </a:p>
        </p:txBody>
      </p:sp>
      <p:sp>
        <p:nvSpPr>
          <p:cNvPr id="9" name="TextBox 8">
            <a:extLst>
              <a:ext uri="{FF2B5EF4-FFF2-40B4-BE49-F238E27FC236}">
                <a16:creationId xmlns:a16="http://schemas.microsoft.com/office/drawing/2014/main" id="{0BAB4891-AD2D-4BB8-BBE5-EAA957982DD2}"/>
              </a:ext>
            </a:extLst>
          </p:cNvPr>
          <p:cNvSpPr txBox="1"/>
          <p:nvPr/>
        </p:nvSpPr>
        <p:spPr>
          <a:xfrm>
            <a:off x="7877261" y="1748506"/>
            <a:ext cx="3980909" cy="4770537"/>
          </a:xfrm>
          <a:prstGeom prst="rect">
            <a:avLst/>
          </a:prstGeom>
          <a:noFill/>
        </p:spPr>
        <p:txBody>
          <a:bodyPr wrap="square" rtlCol="0">
            <a:spAutoFit/>
          </a:bodyPr>
          <a:lstStyle/>
          <a:p>
            <a:pPr marL="285750" indent="-285750">
              <a:buFont typeface="Arial" panose="020B0604020202020204" pitchFamily="34" charset="0"/>
              <a:buChar char="•"/>
            </a:pPr>
            <a:r>
              <a:rPr lang="en-NZ" sz="1600" dirty="0"/>
              <a:t>Concern raised over longevity of D+1 mechanism</a:t>
            </a:r>
          </a:p>
          <a:p>
            <a:pPr marL="285750" indent="-285750">
              <a:buFont typeface="Arial" panose="020B0604020202020204" pitchFamily="34" charset="0"/>
              <a:buChar char="•"/>
            </a:pPr>
            <a:r>
              <a:rPr lang="en-NZ" sz="1600" i="1" dirty="0"/>
              <a:t>First Gas has consulted the GIC who intend to continue this mechanism and further solidify its use following the completion of the GTAC as this will allow the process to be in concord with the GTAC</a:t>
            </a:r>
          </a:p>
          <a:p>
            <a:pPr marL="285750" indent="-285750">
              <a:buFont typeface="Arial" panose="020B0604020202020204" pitchFamily="34" charset="0"/>
              <a:buChar char="•"/>
            </a:pPr>
            <a:endParaRPr lang="en-NZ" sz="1600" dirty="0"/>
          </a:p>
          <a:p>
            <a:pPr marL="285750" indent="-285750">
              <a:buFont typeface="Arial" panose="020B0604020202020204" pitchFamily="34" charset="0"/>
              <a:buChar char="•"/>
            </a:pPr>
            <a:r>
              <a:rPr lang="en-NZ" sz="1600" dirty="0"/>
              <a:t>Query over whether First Gas will be the Allocation Agent</a:t>
            </a:r>
          </a:p>
          <a:p>
            <a:pPr marL="285750" indent="-285750">
              <a:buFont typeface="Arial" panose="020B0604020202020204" pitchFamily="34" charset="0"/>
              <a:buChar char="•"/>
            </a:pPr>
            <a:r>
              <a:rPr lang="en-NZ" sz="1600" i="1" dirty="0"/>
              <a:t>First Gas will not be the default Allocation Agent except where there is only one shipper at a delivery point</a:t>
            </a:r>
          </a:p>
          <a:p>
            <a:pPr marL="285750" indent="-285750">
              <a:buFont typeface="Arial" panose="020B0604020202020204" pitchFamily="34" charset="0"/>
              <a:buChar char="•"/>
            </a:pPr>
            <a:endParaRPr lang="en-NZ" sz="1600" i="1" dirty="0"/>
          </a:p>
          <a:p>
            <a:pPr marL="285750" indent="-285750">
              <a:buFont typeface="Arial" panose="020B0604020202020204" pitchFamily="34" charset="0"/>
              <a:buChar char="•"/>
            </a:pPr>
            <a:r>
              <a:rPr lang="en-NZ" sz="1600" dirty="0"/>
              <a:t>Correction suggested where there is an SA for an End user at a gas gate</a:t>
            </a:r>
          </a:p>
          <a:p>
            <a:pPr marL="285750" indent="-285750">
              <a:buFont typeface="Arial" panose="020B0604020202020204" pitchFamily="34" charset="0"/>
              <a:buChar char="•"/>
            </a:pPr>
            <a:r>
              <a:rPr lang="en-NZ" sz="1600" i="1" dirty="0"/>
              <a:t>Amendments have been made to allow for this eventuality</a:t>
            </a:r>
          </a:p>
        </p:txBody>
      </p:sp>
      <p:sp>
        <p:nvSpPr>
          <p:cNvPr id="10" name="TextBox 9">
            <a:extLst>
              <a:ext uri="{FF2B5EF4-FFF2-40B4-BE49-F238E27FC236}">
                <a16:creationId xmlns:a16="http://schemas.microsoft.com/office/drawing/2014/main" id="{9667125B-2990-4D55-87D4-9680CA588A77}"/>
              </a:ext>
            </a:extLst>
          </p:cNvPr>
          <p:cNvSpPr txBox="1"/>
          <p:nvPr/>
        </p:nvSpPr>
        <p:spPr>
          <a:xfrm>
            <a:off x="334635" y="1368269"/>
            <a:ext cx="5500224" cy="399340"/>
          </a:xfrm>
          <a:prstGeom prst="rect">
            <a:avLst/>
          </a:prstGeom>
        </p:spPr>
        <p:txBody>
          <a:bodyPr vert="horz"/>
          <a:lstStyle>
            <a:lvl1pPr indent="0" defTabSz="946074">
              <a:lnSpc>
                <a:spcPct val="100000"/>
              </a:lnSpc>
              <a:spcBef>
                <a:spcPts val="828"/>
              </a:spcBef>
              <a:buFont typeface="Arial" pitchFamily="34" charset="0"/>
              <a:buNone/>
              <a:defRPr sz="1995" b="1">
                <a:solidFill>
                  <a:schemeClr val="bg1">
                    <a:lumMod val="50000"/>
                  </a:schemeClr>
                </a:solidFill>
                <a:latin typeface="Arial" pitchFamily="34" charset="0"/>
                <a:cs typeface="Arial" pitchFamily="34" charset="0"/>
              </a:defRPr>
            </a:lvl1pPr>
            <a:lvl2pPr marL="372470" indent="-186234" defTabSz="946074">
              <a:lnSpc>
                <a:spcPct val="100000"/>
              </a:lnSpc>
              <a:spcBef>
                <a:spcPts val="828"/>
              </a:spcBef>
              <a:buFont typeface="Arial" pitchFamily="34" charset="0"/>
              <a:buChar char="-"/>
              <a:defRPr sz="1633">
                <a:latin typeface="Arial" pitchFamily="34" charset="0"/>
                <a:cs typeface="Arial" pitchFamily="34" charset="0"/>
              </a:defRPr>
            </a:lvl2pPr>
            <a:lvl3pPr marL="558705" indent="-186234" defTabSz="946074">
              <a:lnSpc>
                <a:spcPct val="100000"/>
              </a:lnSpc>
              <a:spcBef>
                <a:spcPts val="828"/>
              </a:spcBef>
              <a:buFont typeface="Arial" pitchFamily="34" charset="0"/>
              <a:buChar char="•"/>
              <a:defRPr sz="1633">
                <a:latin typeface="Arial" pitchFamily="34" charset="0"/>
                <a:cs typeface="Arial" pitchFamily="34" charset="0"/>
              </a:defRPr>
            </a:lvl3pPr>
            <a:lvl4pPr marL="744940" indent="-186234" defTabSz="946074">
              <a:lnSpc>
                <a:spcPct val="100000"/>
              </a:lnSpc>
              <a:spcBef>
                <a:spcPts val="828"/>
              </a:spcBef>
              <a:buFont typeface="Arial" pitchFamily="34" charset="0"/>
              <a:buChar char="-"/>
              <a:defRPr sz="1633">
                <a:latin typeface="Arial" pitchFamily="34" charset="0"/>
                <a:cs typeface="Arial" pitchFamily="34" charset="0"/>
              </a:defRPr>
            </a:lvl4pPr>
            <a:lvl5pPr marL="931175" indent="-186234" defTabSz="946074">
              <a:lnSpc>
                <a:spcPct val="100000"/>
              </a:lnSpc>
              <a:spcBef>
                <a:spcPts val="828"/>
              </a:spcBef>
              <a:buFont typeface="Arial" pitchFamily="34" charset="0"/>
              <a:buChar char="•"/>
              <a:defRPr sz="1633">
                <a:latin typeface="Arial" pitchFamily="34" charset="0"/>
                <a:cs typeface="Arial" pitchFamily="34" charset="0"/>
              </a:defRPr>
            </a:lvl5pPr>
            <a:lvl6pPr marL="2601702" indent="-236518" defTabSz="946074">
              <a:spcBef>
                <a:spcPct val="20000"/>
              </a:spcBef>
              <a:buFont typeface="Arial" pitchFamily="34" charset="0"/>
              <a:buChar char="•"/>
              <a:defRPr sz="2086"/>
            </a:lvl6pPr>
            <a:lvl7pPr marL="3074740" indent="-236518" defTabSz="946074">
              <a:spcBef>
                <a:spcPct val="20000"/>
              </a:spcBef>
              <a:buFont typeface="Arial" pitchFamily="34" charset="0"/>
              <a:buChar char="•"/>
              <a:defRPr sz="2086"/>
            </a:lvl7pPr>
            <a:lvl8pPr marL="3547776" indent="-236518" defTabSz="946074">
              <a:spcBef>
                <a:spcPct val="20000"/>
              </a:spcBef>
              <a:buFont typeface="Arial" pitchFamily="34" charset="0"/>
              <a:buChar char="•"/>
              <a:defRPr sz="2086"/>
            </a:lvl8pPr>
            <a:lvl9pPr marL="4020813" indent="-236518" defTabSz="946074">
              <a:spcBef>
                <a:spcPct val="20000"/>
              </a:spcBef>
              <a:buFont typeface="Arial" pitchFamily="34" charset="0"/>
              <a:buChar char="•"/>
              <a:defRPr sz="2086"/>
            </a:lvl9pPr>
          </a:lstStyle>
          <a:p>
            <a:r>
              <a:rPr lang="en-NZ" dirty="0"/>
              <a:t>Proposed Changes in Consultation Mark-up</a:t>
            </a:r>
          </a:p>
        </p:txBody>
      </p:sp>
      <p:sp>
        <p:nvSpPr>
          <p:cNvPr id="11" name="TextBox 10">
            <a:extLst>
              <a:ext uri="{FF2B5EF4-FFF2-40B4-BE49-F238E27FC236}">
                <a16:creationId xmlns:a16="http://schemas.microsoft.com/office/drawing/2014/main" id="{C9258AB6-E812-43F5-AA5F-4F1CEDD4F85C}"/>
              </a:ext>
            </a:extLst>
          </p:cNvPr>
          <p:cNvSpPr txBox="1"/>
          <p:nvPr/>
        </p:nvSpPr>
        <p:spPr>
          <a:xfrm>
            <a:off x="8079071" y="1368269"/>
            <a:ext cx="3503331" cy="399340"/>
          </a:xfrm>
          <a:prstGeom prst="rect">
            <a:avLst/>
          </a:prstGeom>
        </p:spPr>
        <p:txBody>
          <a:bodyPr vert="horz"/>
          <a:lstStyle>
            <a:defPPr>
              <a:defRPr lang="en-US"/>
            </a:defPPr>
            <a:lvl1pPr indent="0" defTabSz="946074">
              <a:lnSpc>
                <a:spcPct val="100000"/>
              </a:lnSpc>
              <a:spcBef>
                <a:spcPts val="828"/>
              </a:spcBef>
              <a:buFont typeface="Arial" pitchFamily="34" charset="0"/>
              <a:buNone/>
              <a:defRPr sz="1995" b="1">
                <a:solidFill>
                  <a:schemeClr val="bg1">
                    <a:lumMod val="50000"/>
                  </a:schemeClr>
                </a:solidFill>
                <a:latin typeface="Arial" pitchFamily="34" charset="0"/>
                <a:cs typeface="Arial" pitchFamily="34" charset="0"/>
              </a:defRPr>
            </a:lvl1pPr>
            <a:lvl2pPr marL="372470" indent="-186234" defTabSz="946074">
              <a:lnSpc>
                <a:spcPct val="100000"/>
              </a:lnSpc>
              <a:spcBef>
                <a:spcPts val="828"/>
              </a:spcBef>
              <a:buFont typeface="Arial" pitchFamily="34" charset="0"/>
              <a:buChar char="-"/>
              <a:defRPr sz="1633">
                <a:latin typeface="Arial" pitchFamily="34" charset="0"/>
                <a:cs typeface="Arial" pitchFamily="34" charset="0"/>
              </a:defRPr>
            </a:lvl2pPr>
            <a:lvl3pPr marL="558705" indent="-186234" defTabSz="946074">
              <a:lnSpc>
                <a:spcPct val="100000"/>
              </a:lnSpc>
              <a:spcBef>
                <a:spcPts val="828"/>
              </a:spcBef>
              <a:buFont typeface="Arial" pitchFamily="34" charset="0"/>
              <a:buChar char="•"/>
              <a:defRPr sz="1633">
                <a:latin typeface="Arial" pitchFamily="34" charset="0"/>
                <a:cs typeface="Arial" pitchFamily="34" charset="0"/>
              </a:defRPr>
            </a:lvl3pPr>
            <a:lvl4pPr marL="744940" indent="-186234" defTabSz="946074">
              <a:lnSpc>
                <a:spcPct val="100000"/>
              </a:lnSpc>
              <a:spcBef>
                <a:spcPts val="828"/>
              </a:spcBef>
              <a:buFont typeface="Arial" pitchFamily="34" charset="0"/>
              <a:buChar char="-"/>
              <a:defRPr sz="1633">
                <a:latin typeface="Arial" pitchFamily="34" charset="0"/>
                <a:cs typeface="Arial" pitchFamily="34" charset="0"/>
              </a:defRPr>
            </a:lvl4pPr>
            <a:lvl5pPr marL="931175" indent="-186234" defTabSz="946074">
              <a:lnSpc>
                <a:spcPct val="100000"/>
              </a:lnSpc>
              <a:spcBef>
                <a:spcPts val="828"/>
              </a:spcBef>
              <a:buFont typeface="Arial" pitchFamily="34" charset="0"/>
              <a:buChar char="•"/>
              <a:defRPr sz="1633">
                <a:latin typeface="Arial" pitchFamily="34" charset="0"/>
                <a:cs typeface="Arial" pitchFamily="34" charset="0"/>
              </a:defRPr>
            </a:lvl5pPr>
            <a:lvl6pPr marL="2601702" indent="-236518" defTabSz="946074">
              <a:spcBef>
                <a:spcPct val="20000"/>
              </a:spcBef>
              <a:buFont typeface="Arial" pitchFamily="34" charset="0"/>
              <a:buChar char="•"/>
              <a:defRPr sz="2086"/>
            </a:lvl6pPr>
            <a:lvl7pPr marL="3074740" indent="-236518" defTabSz="946074">
              <a:spcBef>
                <a:spcPct val="20000"/>
              </a:spcBef>
              <a:buFont typeface="Arial" pitchFamily="34" charset="0"/>
              <a:buChar char="•"/>
              <a:defRPr sz="2086"/>
            </a:lvl7pPr>
            <a:lvl8pPr marL="3547776" indent="-236518" defTabSz="946074">
              <a:spcBef>
                <a:spcPct val="20000"/>
              </a:spcBef>
              <a:buFont typeface="Arial" pitchFamily="34" charset="0"/>
              <a:buChar char="•"/>
              <a:defRPr sz="2086"/>
            </a:lvl8pPr>
            <a:lvl9pPr marL="4020813" indent="-236518" defTabSz="946074">
              <a:spcBef>
                <a:spcPct val="20000"/>
              </a:spcBef>
              <a:buFont typeface="Arial" pitchFamily="34" charset="0"/>
              <a:buChar char="•"/>
              <a:defRPr sz="2086"/>
            </a:lvl9pPr>
          </a:lstStyle>
          <a:p>
            <a:r>
              <a:rPr lang="en-NZ" dirty="0"/>
              <a:t>Stakeholder Response</a:t>
            </a:r>
          </a:p>
        </p:txBody>
      </p:sp>
    </p:spTree>
    <p:extLst>
      <p:ext uri="{BB962C8B-B14F-4D97-AF65-F5344CB8AC3E}">
        <p14:creationId xmlns:p14="http://schemas.microsoft.com/office/powerpoint/2010/main" val="4270950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72A2E-3F40-4DA8-BB85-44F11BEAC9C2}"/>
              </a:ext>
            </a:extLst>
          </p:cNvPr>
          <p:cNvSpPr>
            <a:spLocks noGrp="1"/>
          </p:cNvSpPr>
          <p:nvPr>
            <p:ph type="title"/>
          </p:nvPr>
        </p:nvSpPr>
        <p:spPr/>
        <p:txBody>
          <a:bodyPr/>
          <a:lstStyle/>
          <a:p>
            <a:r>
              <a:rPr lang="en-NZ" sz="2000" dirty="0"/>
              <a:t>Other key changes from November action items</a:t>
            </a:r>
          </a:p>
        </p:txBody>
      </p:sp>
      <p:sp>
        <p:nvSpPr>
          <p:cNvPr id="5" name="Slide Number Placeholder 4">
            <a:extLst>
              <a:ext uri="{FF2B5EF4-FFF2-40B4-BE49-F238E27FC236}">
                <a16:creationId xmlns:a16="http://schemas.microsoft.com/office/drawing/2014/main" id="{BCBCA0B0-712A-489A-AFF0-38DAE3E4C10D}"/>
              </a:ext>
            </a:extLst>
          </p:cNvPr>
          <p:cNvSpPr>
            <a:spLocks noGrp="1"/>
          </p:cNvSpPr>
          <p:nvPr>
            <p:ph type="sldNum" sz="quarter" idx="4"/>
          </p:nvPr>
        </p:nvSpPr>
        <p:spPr/>
        <p:txBody>
          <a:bodyPr/>
          <a:lstStyle/>
          <a:p>
            <a:fld id="{60743DB5-AB98-46D2-A53F-DCA569CF9673}" type="slidenum">
              <a:rPr lang="en-NZ" smtClean="0"/>
              <a:pPr/>
              <a:t>17</a:t>
            </a:fld>
            <a:endParaRPr lang="en-NZ" dirty="0"/>
          </a:p>
        </p:txBody>
      </p:sp>
      <p:graphicFrame>
        <p:nvGraphicFramePr>
          <p:cNvPr id="8" name="Table 7">
            <a:extLst>
              <a:ext uri="{FF2B5EF4-FFF2-40B4-BE49-F238E27FC236}">
                <a16:creationId xmlns:a16="http://schemas.microsoft.com/office/drawing/2014/main" id="{2EE951DD-B645-4D7B-9126-E5DD27F92F7D}"/>
              </a:ext>
            </a:extLst>
          </p:cNvPr>
          <p:cNvGraphicFramePr>
            <a:graphicFrameLocks noGrp="1"/>
          </p:cNvGraphicFramePr>
          <p:nvPr>
            <p:extLst>
              <p:ext uri="{D42A27DB-BD31-4B8C-83A1-F6EECF244321}">
                <p14:modId xmlns:p14="http://schemas.microsoft.com/office/powerpoint/2010/main" val="967287437"/>
              </p:ext>
            </p:extLst>
          </p:nvPr>
        </p:nvGraphicFramePr>
        <p:xfrm>
          <a:off x="513243" y="1495460"/>
          <a:ext cx="11113897" cy="4175760"/>
        </p:xfrm>
        <a:graphic>
          <a:graphicData uri="http://schemas.openxmlformats.org/drawingml/2006/table">
            <a:tbl>
              <a:tblPr firstRow="1" firstCol="1" bandRow="1">
                <a:tableStyleId>{9D7B26C5-4107-4FEC-AEDC-1716B250A1EF}</a:tableStyleId>
              </a:tblPr>
              <a:tblGrid>
                <a:gridCol w="401157">
                  <a:extLst>
                    <a:ext uri="{9D8B030D-6E8A-4147-A177-3AD203B41FA5}">
                      <a16:colId xmlns:a16="http://schemas.microsoft.com/office/drawing/2014/main" val="2860838292"/>
                    </a:ext>
                  </a:extLst>
                </a:gridCol>
                <a:gridCol w="5754848">
                  <a:extLst>
                    <a:ext uri="{9D8B030D-6E8A-4147-A177-3AD203B41FA5}">
                      <a16:colId xmlns:a16="http://schemas.microsoft.com/office/drawing/2014/main" val="3427030236"/>
                    </a:ext>
                  </a:extLst>
                </a:gridCol>
                <a:gridCol w="4957892">
                  <a:extLst>
                    <a:ext uri="{9D8B030D-6E8A-4147-A177-3AD203B41FA5}">
                      <a16:colId xmlns:a16="http://schemas.microsoft.com/office/drawing/2014/main" val="1536337385"/>
                    </a:ext>
                  </a:extLst>
                </a:gridCol>
              </a:tblGrid>
              <a:tr h="47686">
                <a:tc>
                  <a:txBody>
                    <a:bodyPr/>
                    <a:lstStyle/>
                    <a:p>
                      <a:pPr algn="ctr">
                        <a:lnSpc>
                          <a:spcPct val="120000"/>
                        </a:lnSpc>
                        <a:spcBef>
                          <a:spcPts val="300"/>
                        </a:spcBef>
                        <a:spcAft>
                          <a:spcPts val="300"/>
                        </a:spcAft>
                        <a:tabLst>
                          <a:tab pos="540385" algn="l"/>
                          <a:tab pos="1620520" algn="l"/>
                        </a:tabLst>
                      </a:pPr>
                      <a:r>
                        <a:rPr lang="en-NZ" sz="1000">
                          <a:effectLst/>
                        </a:rPr>
                        <a:t>#</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tc>
                  <a:txBody>
                    <a:bodyPr/>
                    <a:lstStyle/>
                    <a:p>
                      <a:pPr algn="l">
                        <a:lnSpc>
                          <a:spcPct val="120000"/>
                        </a:lnSpc>
                        <a:spcBef>
                          <a:spcPts val="300"/>
                        </a:spcBef>
                        <a:spcAft>
                          <a:spcPts val="300"/>
                        </a:spcAft>
                        <a:tabLst>
                          <a:tab pos="540385" algn="l"/>
                          <a:tab pos="1620520" algn="l"/>
                        </a:tabLst>
                      </a:pPr>
                      <a:r>
                        <a:rPr lang="en-NZ" sz="1000">
                          <a:effectLst/>
                        </a:rPr>
                        <a:t>Item</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tc>
                  <a:txBody>
                    <a:bodyPr/>
                    <a:lstStyle/>
                    <a:p>
                      <a:pPr algn="just">
                        <a:lnSpc>
                          <a:spcPct val="120000"/>
                        </a:lnSpc>
                        <a:spcBef>
                          <a:spcPts val="300"/>
                        </a:spcBef>
                        <a:spcAft>
                          <a:spcPts val="300"/>
                        </a:spcAft>
                        <a:tabLst>
                          <a:tab pos="540385" algn="l"/>
                          <a:tab pos="1620520" algn="l"/>
                        </a:tabLst>
                      </a:pPr>
                      <a:r>
                        <a:rPr lang="en-NZ" sz="1000">
                          <a:effectLst/>
                        </a:rPr>
                        <a:t>Action Taken</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extLst>
                  <a:ext uri="{0D108BD9-81ED-4DB2-BD59-A6C34878D82A}">
                    <a16:rowId xmlns:a16="http://schemas.microsoft.com/office/drawing/2014/main" val="1293349871"/>
                  </a:ext>
                </a:extLst>
              </a:tr>
              <a:tr h="286115">
                <a:tc>
                  <a:txBody>
                    <a:bodyPr/>
                    <a:lstStyle/>
                    <a:p>
                      <a:pPr algn="ctr">
                        <a:lnSpc>
                          <a:spcPct val="120000"/>
                        </a:lnSpc>
                        <a:spcBef>
                          <a:spcPts val="300"/>
                        </a:spcBef>
                        <a:spcAft>
                          <a:spcPts val="300"/>
                        </a:spcAft>
                        <a:tabLst>
                          <a:tab pos="540385" algn="l"/>
                          <a:tab pos="1620520" algn="l"/>
                        </a:tabLst>
                      </a:pPr>
                      <a:r>
                        <a:rPr lang="en-NZ" sz="1000">
                          <a:effectLst/>
                        </a:rPr>
                        <a:t>1</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tc>
                  <a:txBody>
                    <a:bodyPr/>
                    <a:lstStyle/>
                    <a:p>
                      <a:pPr algn="l">
                        <a:lnSpc>
                          <a:spcPct val="120000"/>
                        </a:lnSpc>
                        <a:spcBef>
                          <a:spcPts val="300"/>
                        </a:spcBef>
                        <a:spcAft>
                          <a:spcPts val="300"/>
                        </a:spcAft>
                        <a:tabLst>
                          <a:tab pos="540385" algn="l"/>
                          <a:tab pos="1620520" algn="l"/>
                        </a:tabLst>
                      </a:pPr>
                      <a:r>
                        <a:rPr lang="en-NZ" sz="1000">
                          <a:effectLst/>
                        </a:rPr>
                        <a:t>Look at separating section 3.18 into two parts – with a clear PR product definition (in the code) and a clear process for establishing PR auction terms and conditions (outside the code)</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tc>
                  <a:txBody>
                    <a:bodyPr/>
                    <a:lstStyle/>
                    <a:p>
                      <a:pPr algn="just">
                        <a:lnSpc>
                          <a:spcPct val="120000"/>
                        </a:lnSpc>
                        <a:spcBef>
                          <a:spcPts val="300"/>
                        </a:spcBef>
                        <a:spcAft>
                          <a:spcPts val="300"/>
                        </a:spcAft>
                        <a:tabLst>
                          <a:tab pos="540385" algn="l"/>
                          <a:tab pos="1620520" algn="l"/>
                        </a:tabLst>
                      </a:pPr>
                      <a:r>
                        <a:rPr lang="en-NZ" sz="1000">
                          <a:effectLst/>
                        </a:rPr>
                        <a:t>Section 3.18 has been split in two and a process for determining PR Auction Terms outlined in section 3.18.</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extLst>
                  <a:ext uri="{0D108BD9-81ED-4DB2-BD59-A6C34878D82A}">
                    <a16:rowId xmlns:a16="http://schemas.microsoft.com/office/drawing/2014/main" val="2606557752"/>
                  </a:ext>
                </a:extLst>
              </a:tr>
              <a:tr h="353670">
                <a:tc>
                  <a:txBody>
                    <a:bodyPr/>
                    <a:lstStyle/>
                    <a:p>
                      <a:pPr algn="ctr">
                        <a:lnSpc>
                          <a:spcPct val="120000"/>
                        </a:lnSpc>
                        <a:spcBef>
                          <a:spcPts val="300"/>
                        </a:spcBef>
                        <a:spcAft>
                          <a:spcPts val="300"/>
                        </a:spcAft>
                        <a:tabLst>
                          <a:tab pos="540385" algn="l"/>
                          <a:tab pos="1620520" algn="l"/>
                        </a:tabLst>
                      </a:pPr>
                      <a:r>
                        <a:rPr lang="en-NZ" sz="1000">
                          <a:effectLst/>
                        </a:rPr>
                        <a:t>2</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tc>
                  <a:txBody>
                    <a:bodyPr/>
                    <a:lstStyle/>
                    <a:p>
                      <a:pPr algn="l">
                        <a:lnSpc>
                          <a:spcPct val="120000"/>
                        </a:lnSpc>
                        <a:spcBef>
                          <a:spcPts val="300"/>
                        </a:spcBef>
                        <a:spcAft>
                          <a:spcPts val="300"/>
                        </a:spcAft>
                        <a:tabLst>
                          <a:tab pos="540385" algn="l"/>
                          <a:tab pos="1620520" algn="l"/>
                        </a:tabLst>
                      </a:pPr>
                      <a:r>
                        <a:rPr lang="en-NZ" sz="1000">
                          <a:effectLst/>
                        </a:rPr>
                        <a:t>Consider whether governance process for finalising PR auction terms and conditions is adequate – and whether GIC approval should be required prior to adoption. Also consider how any compliance roles might be defined</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tc>
                  <a:txBody>
                    <a:bodyPr/>
                    <a:lstStyle/>
                    <a:p>
                      <a:pPr algn="just">
                        <a:lnSpc>
                          <a:spcPct val="120000"/>
                        </a:lnSpc>
                        <a:spcBef>
                          <a:spcPts val="300"/>
                        </a:spcBef>
                        <a:spcAft>
                          <a:spcPts val="300"/>
                        </a:spcAft>
                        <a:tabLst>
                          <a:tab pos="540385" algn="l"/>
                          <a:tab pos="1620520" algn="l"/>
                        </a:tabLst>
                      </a:pPr>
                      <a:r>
                        <a:rPr lang="en-NZ" sz="1000">
                          <a:effectLst/>
                        </a:rPr>
                        <a:t>The governance process for PR auction terms has been reviewed and shipper consultation and GIC approval of PR terms and conditions have been added to section 3.18.</a:t>
                      </a:r>
                    </a:p>
                    <a:p>
                      <a:pPr algn="just">
                        <a:lnSpc>
                          <a:spcPct val="120000"/>
                        </a:lnSpc>
                        <a:spcBef>
                          <a:spcPts val="300"/>
                        </a:spcBef>
                        <a:spcAft>
                          <a:spcPts val="300"/>
                        </a:spcAft>
                        <a:tabLst>
                          <a:tab pos="540385" algn="l"/>
                          <a:tab pos="1620520" algn="l"/>
                        </a:tabLst>
                      </a:pPr>
                      <a:r>
                        <a:rPr lang="en-NZ" sz="1000">
                          <a:effectLst/>
                        </a:rPr>
                        <a:t>Specific compliance roles are not considered necessary for the administration of PRs.</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extLst>
                  <a:ext uri="{0D108BD9-81ED-4DB2-BD59-A6C34878D82A}">
                    <a16:rowId xmlns:a16="http://schemas.microsoft.com/office/drawing/2014/main" val="1384137030"/>
                  </a:ext>
                </a:extLst>
              </a:tr>
              <a:tr h="258299">
                <a:tc>
                  <a:txBody>
                    <a:bodyPr/>
                    <a:lstStyle/>
                    <a:p>
                      <a:pPr algn="ctr">
                        <a:lnSpc>
                          <a:spcPct val="120000"/>
                        </a:lnSpc>
                        <a:spcBef>
                          <a:spcPts val="300"/>
                        </a:spcBef>
                        <a:spcAft>
                          <a:spcPts val="300"/>
                        </a:spcAft>
                        <a:tabLst>
                          <a:tab pos="540385" algn="l"/>
                          <a:tab pos="1620520" algn="l"/>
                        </a:tabLst>
                      </a:pPr>
                      <a:r>
                        <a:rPr lang="en-NZ" sz="1000">
                          <a:effectLst/>
                        </a:rPr>
                        <a:t>5</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tc>
                  <a:txBody>
                    <a:bodyPr/>
                    <a:lstStyle/>
                    <a:p>
                      <a:pPr algn="l">
                        <a:lnSpc>
                          <a:spcPct val="120000"/>
                        </a:lnSpc>
                        <a:spcBef>
                          <a:spcPts val="300"/>
                        </a:spcBef>
                        <a:spcAft>
                          <a:spcPts val="300"/>
                        </a:spcAft>
                        <a:tabLst>
                          <a:tab pos="540385" algn="l"/>
                          <a:tab pos="1620520" algn="l"/>
                        </a:tabLst>
                      </a:pPr>
                      <a:r>
                        <a:rPr lang="en-NZ" sz="1000">
                          <a:effectLst/>
                        </a:rPr>
                        <a:t>Consider change to ability for parties to dispute transmission invoices (and relationship with GTPM) to retain rights afforded under existing codes</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tc>
                  <a:txBody>
                    <a:bodyPr/>
                    <a:lstStyle/>
                    <a:p>
                      <a:pPr algn="just">
                        <a:lnSpc>
                          <a:spcPct val="120000"/>
                        </a:lnSpc>
                        <a:spcBef>
                          <a:spcPts val="300"/>
                        </a:spcBef>
                        <a:spcAft>
                          <a:spcPts val="300"/>
                        </a:spcAft>
                        <a:tabLst>
                          <a:tab pos="540385" algn="l"/>
                          <a:tab pos="1620520" algn="l"/>
                        </a:tabLst>
                      </a:pPr>
                      <a:r>
                        <a:rPr lang="en-NZ" sz="1000">
                          <a:effectLst/>
                        </a:rPr>
                        <a:t>Section 11.16 (removing ability to dispute transmission pricing methodology) has been deleted. Invoice disputes have been reviewed and no further changes are required.</a:t>
                      </a:r>
                    </a:p>
                    <a:p>
                      <a:pPr algn="just">
                        <a:lnSpc>
                          <a:spcPct val="120000"/>
                        </a:lnSpc>
                        <a:spcBef>
                          <a:spcPts val="300"/>
                        </a:spcBef>
                        <a:spcAft>
                          <a:spcPts val="300"/>
                        </a:spcAft>
                        <a:tabLst>
                          <a:tab pos="540385" algn="l"/>
                          <a:tab pos="1620520" algn="l"/>
                        </a:tabLst>
                      </a:pPr>
                      <a:r>
                        <a:rPr lang="en-NZ" sz="1000">
                          <a:effectLst/>
                        </a:rPr>
                        <a:t> </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extLst>
                  <a:ext uri="{0D108BD9-81ED-4DB2-BD59-A6C34878D82A}">
                    <a16:rowId xmlns:a16="http://schemas.microsoft.com/office/drawing/2014/main" val="2996142847"/>
                  </a:ext>
                </a:extLst>
              </a:tr>
              <a:tr h="286115">
                <a:tc>
                  <a:txBody>
                    <a:bodyPr/>
                    <a:lstStyle/>
                    <a:p>
                      <a:pPr algn="ctr">
                        <a:lnSpc>
                          <a:spcPct val="120000"/>
                        </a:lnSpc>
                        <a:spcBef>
                          <a:spcPts val="300"/>
                        </a:spcBef>
                        <a:spcAft>
                          <a:spcPts val="300"/>
                        </a:spcAft>
                        <a:tabLst>
                          <a:tab pos="540385" algn="l"/>
                          <a:tab pos="1620520" algn="l"/>
                        </a:tabLst>
                      </a:pPr>
                      <a:r>
                        <a:rPr lang="en-NZ" sz="1000">
                          <a:effectLst/>
                        </a:rPr>
                        <a:t>6</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tc>
                  <a:txBody>
                    <a:bodyPr/>
                    <a:lstStyle/>
                    <a:p>
                      <a:pPr algn="l">
                        <a:lnSpc>
                          <a:spcPct val="120000"/>
                        </a:lnSpc>
                        <a:spcBef>
                          <a:spcPts val="300"/>
                        </a:spcBef>
                        <a:spcAft>
                          <a:spcPts val="300"/>
                        </a:spcAft>
                        <a:tabLst>
                          <a:tab pos="540385" algn="l"/>
                          <a:tab pos="1620520" algn="l"/>
                        </a:tabLst>
                      </a:pPr>
                      <a:r>
                        <a:rPr lang="en-NZ" sz="1000">
                          <a:effectLst/>
                        </a:rPr>
                        <a:t>Consider inserting an obligation to provide an estimate of ongoing operating and maintenance costs prior to discontinuing service to uneconomic delivery points (sections 2.10 and 2.11)</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tc>
                  <a:txBody>
                    <a:bodyPr/>
                    <a:lstStyle/>
                    <a:p>
                      <a:pPr algn="just">
                        <a:lnSpc>
                          <a:spcPct val="120000"/>
                        </a:lnSpc>
                        <a:spcBef>
                          <a:spcPts val="300"/>
                        </a:spcBef>
                        <a:spcAft>
                          <a:spcPts val="300"/>
                        </a:spcAft>
                        <a:tabLst>
                          <a:tab pos="540385" algn="l"/>
                          <a:tab pos="1620520" algn="l"/>
                        </a:tabLst>
                      </a:pPr>
                      <a:r>
                        <a:rPr lang="en-NZ" sz="1000">
                          <a:effectLst/>
                        </a:rPr>
                        <a:t>Provision of these estimates has been provided for in sections 2.9 and 2.10 (note section numbers have changed due to the deletion of section 2.1)</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extLst>
                  <a:ext uri="{0D108BD9-81ED-4DB2-BD59-A6C34878D82A}">
                    <a16:rowId xmlns:a16="http://schemas.microsoft.com/office/drawing/2014/main" val="2610437562"/>
                  </a:ext>
                </a:extLst>
              </a:tr>
              <a:tr h="286115">
                <a:tc>
                  <a:txBody>
                    <a:bodyPr/>
                    <a:lstStyle/>
                    <a:p>
                      <a:pPr algn="ctr">
                        <a:lnSpc>
                          <a:spcPct val="120000"/>
                        </a:lnSpc>
                        <a:spcBef>
                          <a:spcPts val="300"/>
                        </a:spcBef>
                        <a:spcAft>
                          <a:spcPts val="300"/>
                        </a:spcAft>
                        <a:tabLst>
                          <a:tab pos="540385" algn="l"/>
                          <a:tab pos="1620520" algn="l"/>
                        </a:tabLst>
                      </a:pPr>
                      <a:r>
                        <a:rPr lang="en-NZ" sz="1000">
                          <a:effectLst/>
                        </a:rPr>
                        <a:t>7</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tc>
                  <a:txBody>
                    <a:bodyPr/>
                    <a:lstStyle/>
                    <a:p>
                      <a:pPr algn="l">
                        <a:lnSpc>
                          <a:spcPct val="120000"/>
                        </a:lnSpc>
                        <a:spcBef>
                          <a:spcPts val="300"/>
                        </a:spcBef>
                        <a:spcAft>
                          <a:spcPts val="300"/>
                        </a:spcAft>
                        <a:tabLst>
                          <a:tab pos="540385" algn="l"/>
                          <a:tab pos="1620520" algn="l"/>
                        </a:tabLst>
                      </a:pPr>
                      <a:r>
                        <a:rPr lang="en-NZ" sz="1000">
                          <a:effectLst/>
                        </a:rPr>
                        <a:t>Reconsider ability to change receipt zone without consultation, given the impact on counterparties and the implications on other parts of the GTAC (section 3.2)</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tc>
                  <a:txBody>
                    <a:bodyPr/>
                    <a:lstStyle/>
                    <a:p>
                      <a:pPr algn="just">
                        <a:lnSpc>
                          <a:spcPct val="120000"/>
                        </a:lnSpc>
                        <a:spcBef>
                          <a:spcPts val="300"/>
                        </a:spcBef>
                        <a:spcAft>
                          <a:spcPts val="300"/>
                        </a:spcAft>
                        <a:tabLst>
                          <a:tab pos="540385" algn="l"/>
                          <a:tab pos="1620520" algn="l"/>
                        </a:tabLst>
                      </a:pPr>
                      <a:r>
                        <a:rPr lang="en-NZ" sz="1000">
                          <a:effectLst/>
                        </a:rPr>
                        <a:t>Receipt Zone changes in section 3.2 are now subject to Code Changes Requests.</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extLst>
                  <a:ext uri="{0D108BD9-81ED-4DB2-BD59-A6C34878D82A}">
                    <a16:rowId xmlns:a16="http://schemas.microsoft.com/office/drawing/2014/main" val="3528456191"/>
                  </a:ext>
                </a:extLst>
              </a:tr>
              <a:tr h="47686">
                <a:tc>
                  <a:txBody>
                    <a:bodyPr/>
                    <a:lstStyle/>
                    <a:p>
                      <a:pPr algn="ctr">
                        <a:lnSpc>
                          <a:spcPct val="120000"/>
                        </a:lnSpc>
                        <a:spcBef>
                          <a:spcPts val="300"/>
                        </a:spcBef>
                        <a:spcAft>
                          <a:spcPts val="300"/>
                        </a:spcAft>
                        <a:tabLst>
                          <a:tab pos="540385" algn="l"/>
                          <a:tab pos="1620520" algn="l"/>
                        </a:tabLst>
                      </a:pPr>
                      <a:r>
                        <a:rPr lang="en-NZ" sz="1000">
                          <a:effectLst/>
                        </a:rPr>
                        <a:t>8</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tc>
                  <a:txBody>
                    <a:bodyPr/>
                    <a:lstStyle/>
                    <a:p>
                      <a:pPr algn="l">
                        <a:lnSpc>
                          <a:spcPct val="120000"/>
                        </a:lnSpc>
                        <a:spcBef>
                          <a:spcPts val="300"/>
                        </a:spcBef>
                        <a:spcAft>
                          <a:spcPts val="300"/>
                        </a:spcAft>
                        <a:tabLst>
                          <a:tab pos="540385" algn="l"/>
                          <a:tab pos="1620520" algn="l"/>
                        </a:tabLst>
                      </a:pPr>
                      <a:r>
                        <a:rPr lang="en-NZ" sz="1000">
                          <a:effectLst/>
                        </a:rPr>
                        <a:t>Amend to “and/or” (section 3.4)</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tc>
                  <a:txBody>
                    <a:bodyPr/>
                    <a:lstStyle/>
                    <a:p>
                      <a:pPr algn="just">
                        <a:lnSpc>
                          <a:spcPct val="120000"/>
                        </a:lnSpc>
                        <a:spcBef>
                          <a:spcPts val="300"/>
                        </a:spcBef>
                        <a:spcAft>
                          <a:spcPts val="300"/>
                        </a:spcAft>
                        <a:tabLst>
                          <a:tab pos="540385" algn="l"/>
                          <a:tab pos="1620520" algn="l"/>
                        </a:tabLst>
                      </a:pPr>
                      <a:r>
                        <a:rPr lang="en-NZ" sz="1000">
                          <a:effectLst/>
                        </a:rPr>
                        <a:t>Change to section 3.4 has been made.</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extLst>
                  <a:ext uri="{0D108BD9-81ED-4DB2-BD59-A6C34878D82A}">
                    <a16:rowId xmlns:a16="http://schemas.microsoft.com/office/drawing/2014/main" val="2617110679"/>
                  </a:ext>
                </a:extLst>
              </a:tr>
              <a:tr h="238429">
                <a:tc>
                  <a:txBody>
                    <a:bodyPr/>
                    <a:lstStyle/>
                    <a:p>
                      <a:pPr algn="ctr">
                        <a:lnSpc>
                          <a:spcPct val="120000"/>
                        </a:lnSpc>
                        <a:spcBef>
                          <a:spcPts val="300"/>
                        </a:spcBef>
                        <a:spcAft>
                          <a:spcPts val="300"/>
                        </a:spcAft>
                        <a:tabLst>
                          <a:tab pos="540385" algn="l"/>
                          <a:tab pos="1620520" algn="l"/>
                        </a:tabLst>
                      </a:pPr>
                      <a:r>
                        <a:rPr lang="en-NZ" sz="1000">
                          <a:effectLst/>
                        </a:rPr>
                        <a:t>9</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tc>
                  <a:txBody>
                    <a:bodyPr/>
                    <a:lstStyle/>
                    <a:p>
                      <a:pPr algn="l">
                        <a:lnSpc>
                          <a:spcPct val="120000"/>
                        </a:lnSpc>
                        <a:spcBef>
                          <a:spcPts val="300"/>
                        </a:spcBef>
                        <a:spcAft>
                          <a:spcPts val="300"/>
                        </a:spcAft>
                        <a:tabLst>
                          <a:tab pos="540385" algn="l"/>
                          <a:tab pos="1620520" algn="l"/>
                        </a:tabLst>
                      </a:pPr>
                      <a:r>
                        <a:rPr lang="en-NZ" sz="1000">
                          <a:effectLst/>
                        </a:rPr>
                        <a:t>Consider how PR auction terms and conditions will deal with the question of whether to offer all available operational capacity as PRs (section 3.13)</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tc>
                  <a:txBody>
                    <a:bodyPr/>
                    <a:lstStyle/>
                    <a:p>
                      <a:pPr algn="just">
                        <a:lnSpc>
                          <a:spcPct val="120000"/>
                        </a:lnSpc>
                        <a:spcBef>
                          <a:spcPts val="300"/>
                        </a:spcBef>
                        <a:spcAft>
                          <a:spcPts val="300"/>
                        </a:spcAft>
                        <a:tabLst>
                          <a:tab pos="540385" algn="l"/>
                          <a:tab pos="1620520" algn="l"/>
                        </a:tabLst>
                      </a:pPr>
                      <a:r>
                        <a:rPr lang="en-NZ" sz="1000">
                          <a:effectLst/>
                        </a:rPr>
                        <a:t>The relevant wording has been deleted in section 3.14 (numbering changed due to deletion of clause) and wording has been included in section 3.19 to allow for this decision.</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extLst>
                  <a:ext uri="{0D108BD9-81ED-4DB2-BD59-A6C34878D82A}">
                    <a16:rowId xmlns:a16="http://schemas.microsoft.com/office/drawing/2014/main" val="3252003476"/>
                  </a:ext>
                </a:extLst>
              </a:tr>
              <a:tr h="476859">
                <a:tc>
                  <a:txBody>
                    <a:bodyPr/>
                    <a:lstStyle/>
                    <a:p>
                      <a:pPr algn="ctr">
                        <a:lnSpc>
                          <a:spcPct val="120000"/>
                        </a:lnSpc>
                        <a:spcBef>
                          <a:spcPts val="300"/>
                        </a:spcBef>
                        <a:spcAft>
                          <a:spcPts val="300"/>
                        </a:spcAft>
                        <a:tabLst>
                          <a:tab pos="540385" algn="l"/>
                          <a:tab pos="1620520" algn="l"/>
                        </a:tabLst>
                      </a:pPr>
                      <a:r>
                        <a:rPr lang="en-NZ" sz="1000" dirty="0">
                          <a:effectLst/>
                        </a:rPr>
                        <a:t>15</a:t>
                      </a:r>
                      <a:endParaRPr lang="en-NZ"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tc>
                  <a:txBody>
                    <a:bodyPr/>
                    <a:lstStyle/>
                    <a:p>
                      <a:pPr algn="l">
                        <a:lnSpc>
                          <a:spcPct val="120000"/>
                        </a:lnSpc>
                        <a:spcBef>
                          <a:spcPts val="300"/>
                        </a:spcBef>
                        <a:spcAft>
                          <a:spcPts val="300"/>
                        </a:spcAft>
                        <a:tabLst>
                          <a:tab pos="540385" algn="l"/>
                          <a:tab pos="1620520" algn="l"/>
                        </a:tabLst>
                      </a:pPr>
                      <a:r>
                        <a:rPr lang="en-NZ" sz="1000" dirty="0">
                          <a:effectLst/>
                        </a:rPr>
                        <a:t>Consider whether actions in response to breach of line pack limits should be specified as a firm hierarchy (section 8.6). Also consider removing section 8.6(a), since line pack limits will apply across the system as a whole. Also consider consistent wording in definition of High and Low Line Pack notices</a:t>
                      </a:r>
                      <a:endParaRPr lang="en-NZ"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tc>
                  <a:txBody>
                    <a:bodyPr/>
                    <a:lstStyle/>
                    <a:p>
                      <a:pPr algn="just">
                        <a:lnSpc>
                          <a:spcPct val="120000"/>
                        </a:lnSpc>
                        <a:spcBef>
                          <a:spcPts val="300"/>
                        </a:spcBef>
                        <a:spcAft>
                          <a:spcPts val="300"/>
                        </a:spcAft>
                        <a:tabLst>
                          <a:tab pos="540385" algn="l"/>
                          <a:tab pos="1620520" algn="l"/>
                        </a:tabLst>
                      </a:pPr>
                      <a:r>
                        <a:rPr lang="en-NZ" sz="1000" dirty="0">
                          <a:effectLst/>
                        </a:rPr>
                        <a:t>Section 8.6(a) has been removed and a priority has been introduced.</a:t>
                      </a:r>
                    </a:p>
                    <a:p>
                      <a:pPr algn="just">
                        <a:lnSpc>
                          <a:spcPct val="120000"/>
                        </a:lnSpc>
                        <a:spcBef>
                          <a:spcPts val="300"/>
                        </a:spcBef>
                        <a:spcAft>
                          <a:spcPts val="300"/>
                        </a:spcAft>
                        <a:tabLst>
                          <a:tab pos="540385" algn="l"/>
                          <a:tab pos="1620520" algn="l"/>
                        </a:tabLst>
                      </a:pPr>
                      <a:r>
                        <a:rPr lang="en-NZ" sz="1000" dirty="0">
                          <a:effectLst/>
                        </a:rPr>
                        <a:t>Consistency of drafting of High and Low Line Pack Notices has been reviewed.</a:t>
                      </a:r>
                      <a:endParaRPr lang="en-NZ"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extLst>
                  <a:ext uri="{0D108BD9-81ED-4DB2-BD59-A6C34878D82A}">
                    <a16:rowId xmlns:a16="http://schemas.microsoft.com/office/drawing/2014/main" val="1459536064"/>
                  </a:ext>
                </a:extLst>
              </a:tr>
            </a:tbl>
          </a:graphicData>
        </a:graphic>
      </p:graphicFrame>
    </p:spTree>
    <p:extLst>
      <p:ext uri="{BB962C8B-B14F-4D97-AF65-F5344CB8AC3E}">
        <p14:creationId xmlns:p14="http://schemas.microsoft.com/office/powerpoint/2010/main" val="2793984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72A2E-3F40-4DA8-BB85-44F11BEAC9C2}"/>
              </a:ext>
            </a:extLst>
          </p:cNvPr>
          <p:cNvSpPr>
            <a:spLocks noGrp="1"/>
          </p:cNvSpPr>
          <p:nvPr>
            <p:ph type="title"/>
          </p:nvPr>
        </p:nvSpPr>
        <p:spPr/>
        <p:txBody>
          <a:bodyPr/>
          <a:lstStyle/>
          <a:p>
            <a:r>
              <a:rPr lang="en-NZ" sz="2000" dirty="0"/>
              <a:t>Other key changes from November action items</a:t>
            </a:r>
          </a:p>
        </p:txBody>
      </p:sp>
      <p:sp>
        <p:nvSpPr>
          <p:cNvPr id="5" name="Slide Number Placeholder 4">
            <a:extLst>
              <a:ext uri="{FF2B5EF4-FFF2-40B4-BE49-F238E27FC236}">
                <a16:creationId xmlns:a16="http://schemas.microsoft.com/office/drawing/2014/main" id="{BCBCA0B0-712A-489A-AFF0-38DAE3E4C10D}"/>
              </a:ext>
            </a:extLst>
          </p:cNvPr>
          <p:cNvSpPr>
            <a:spLocks noGrp="1"/>
          </p:cNvSpPr>
          <p:nvPr>
            <p:ph type="sldNum" sz="quarter" idx="4"/>
          </p:nvPr>
        </p:nvSpPr>
        <p:spPr/>
        <p:txBody>
          <a:bodyPr/>
          <a:lstStyle/>
          <a:p>
            <a:fld id="{60743DB5-AB98-46D2-A53F-DCA569CF9673}" type="slidenum">
              <a:rPr lang="en-NZ" smtClean="0"/>
              <a:pPr/>
              <a:t>18</a:t>
            </a:fld>
            <a:endParaRPr lang="en-NZ" dirty="0"/>
          </a:p>
        </p:txBody>
      </p:sp>
      <p:graphicFrame>
        <p:nvGraphicFramePr>
          <p:cNvPr id="8" name="Table 7">
            <a:extLst>
              <a:ext uri="{FF2B5EF4-FFF2-40B4-BE49-F238E27FC236}">
                <a16:creationId xmlns:a16="http://schemas.microsoft.com/office/drawing/2014/main" id="{2EE951DD-B645-4D7B-9126-E5DD27F92F7D}"/>
              </a:ext>
            </a:extLst>
          </p:cNvPr>
          <p:cNvGraphicFramePr>
            <a:graphicFrameLocks noGrp="1"/>
          </p:cNvGraphicFramePr>
          <p:nvPr>
            <p:extLst>
              <p:ext uri="{D42A27DB-BD31-4B8C-83A1-F6EECF244321}">
                <p14:modId xmlns:p14="http://schemas.microsoft.com/office/powerpoint/2010/main" val="3296693169"/>
              </p:ext>
            </p:extLst>
          </p:nvPr>
        </p:nvGraphicFramePr>
        <p:xfrm>
          <a:off x="513243" y="1495460"/>
          <a:ext cx="11113897" cy="4465320"/>
        </p:xfrm>
        <a:graphic>
          <a:graphicData uri="http://schemas.openxmlformats.org/drawingml/2006/table">
            <a:tbl>
              <a:tblPr firstRow="1" firstCol="1" bandRow="1">
                <a:tableStyleId>{9D7B26C5-4107-4FEC-AEDC-1716B250A1EF}</a:tableStyleId>
              </a:tblPr>
              <a:tblGrid>
                <a:gridCol w="401157">
                  <a:extLst>
                    <a:ext uri="{9D8B030D-6E8A-4147-A177-3AD203B41FA5}">
                      <a16:colId xmlns:a16="http://schemas.microsoft.com/office/drawing/2014/main" val="2860838292"/>
                    </a:ext>
                  </a:extLst>
                </a:gridCol>
                <a:gridCol w="5754848">
                  <a:extLst>
                    <a:ext uri="{9D8B030D-6E8A-4147-A177-3AD203B41FA5}">
                      <a16:colId xmlns:a16="http://schemas.microsoft.com/office/drawing/2014/main" val="3427030236"/>
                    </a:ext>
                  </a:extLst>
                </a:gridCol>
                <a:gridCol w="4957892">
                  <a:extLst>
                    <a:ext uri="{9D8B030D-6E8A-4147-A177-3AD203B41FA5}">
                      <a16:colId xmlns:a16="http://schemas.microsoft.com/office/drawing/2014/main" val="1536337385"/>
                    </a:ext>
                  </a:extLst>
                </a:gridCol>
              </a:tblGrid>
              <a:tr h="47686">
                <a:tc>
                  <a:txBody>
                    <a:bodyPr/>
                    <a:lstStyle/>
                    <a:p>
                      <a:pPr algn="ctr">
                        <a:lnSpc>
                          <a:spcPct val="120000"/>
                        </a:lnSpc>
                        <a:spcBef>
                          <a:spcPts val="300"/>
                        </a:spcBef>
                        <a:spcAft>
                          <a:spcPts val="300"/>
                        </a:spcAft>
                        <a:tabLst>
                          <a:tab pos="540385" algn="l"/>
                          <a:tab pos="1620520" algn="l"/>
                        </a:tabLst>
                      </a:pPr>
                      <a:r>
                        <a:rPr lang="en-NZ" sz="1000">
                          <a:effectLst/>
                        </a:rPr>
                        <a:t>#</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tc>
                  <a:txBody>
                    <a:bodyPr/>
                    <a:lstStyle/>
                    <a:p>
                      <a:pPr algn="l">
                        <a:lnSpc>
                          <a:spcPct val="120000"/>
                        </a:lnSpc>
                        <a:spcBef>
                          <a:spcPts val="300"/>
                        </a:spcBef>
                        <a:spcAft>
                          <a:spcPts val="300"/>
                        </a:spcAft>
                        <a:tabLst>
                          <a:tab pos="540385" algn="l"/>
                          <a:tab pos="1620520" algn="l"/>
                        </a:tabLst>
                      </a:pPr>
                      <a:r>
                        <a:rPr lang="en-NZ" sz="1000">
                          <a:effectLst/>
                        </a:rPr>
                        <a:t>Item</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tc>
                  <a:txBody>
                    <a:bodyPr/>
                    <a:lstStyle/>
                    <a:p>
                      <a:pPr algn="just">
                        <a:lnSpc>
                          <a:spcPct val="120000"/>
                        </a:lnSpc>
                        <a:spcBef>
                          <a:spcPts val="300"/>
                        </a:spcBef>
                        <a:spcAft>
                          <a:spcPts val="300"/>
                        </a:spcAft>
                        <a:tabLst>
                          <a:tab pos="540385" algn="l"/>
                          <a:tab pos="1620520" algn="l"/>
                        </a:tabLst>
                      </a:pPr>
                      <a:r>
                        <a:rPr lang="en-NZ" sz="1000">
                          <a:effectLst/>
                        </a:rPr>
                        <a:t>Action Taken</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extLst>
                  <a:ext uri="{0D108BD9-81ED-4DB2-BD59-A6C34878D82A}">
                    <a16:rowId xmlns:a16="http://schemas.microsoft.com/office/drawing/2014/main" val="1293349871"/>
                  </a:ext>
                </a:extLst>
              </a:tr>
              <a:tr h="476859">
                <a:tc>
                  <a:txBody>
                    <a:bodyPr/>
                    <a:lstStyle/>
                    <a:p>
                      <a:pPr algn="ctr">
                        <a:lnSpc>
                          <a:spcPct val="120000"/>
                        </a:lnSpc>
                        <a:spcBef>
                          <a:spcPts val="300"/>
                        </a:spcBef>
                        <a:spcAft>
                          <a:spcPts val="300"/>
                        </a:spcAft>
                        <a:tabLst>
                          <a:tab pos="540385" algn="l"/>
                          <a:tab pos="1620520" algn="l"/>
                        </a:tabLst>
                      </a:pPr>
                      <a:r>
                        <a:rPr lang="en-NZ" sz="1000">
                          <a:effectLst/>
                        </a:rPr>
                        <a:t>15</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tc>
                  <a:txBody>
                    <a:bodyPr/>
                    <a:lstStyle/>
                    <a:p>
                      <a:pPr algn="l">
                        <a:lnSpc>
                          <a:spcPct val="120000"/>
                        </a:lnSpc>
                        <a:spcBef>
                          <a:spcPts val="300"/>
                        </a:spcBef>
                        <a:spcAft>
                          <a:spcPts val="300"/>
                        </a:spcAft>
                        <a:tabLst>
                          <a:tab pos="540385" algn="l"/>
                          <a:tab pos="1620520" algn="l"/>
                        </a:tabLst>
                      </a:pPr>
                      <a:r>
                        <a:rPr lang="en-NZ" sz="1000">
                          <a:effectLst/>
                        </a:rPr>
                        <a:t>Consider whether actions in response to breach of line pack limits should be specified as a firm hierarchy (section 8.6). Also consider removing section 8.6(a), since line pack limits will apply across the system as a whole. Also consider consistent wording in definition of High and Low Line Pack notices</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tc>
                  <a:txBody>
                    <a:bodyPr/>
                    <a:lstStyle/>
                    <a:p>
                      <a:pPr algn="just">
                        <a:lnSpc>
                          <a:spcPct val="120000"/>
                        </a:lnSpc>
                        <a:spcBef>
                          <a:spcPts val="300"/>
                        </a:spcBef>
                        <a:spcAft>
                          <a:spcPts val="300"/>
                        </a:spcAft>
                        <a:tabLst>
                          <a:tab pos="540385" algn="l"/>
                          <a:tab pos="1620520" algn="l"/>
                        </a:tabLst>
                      </a:pPr>
                      <a:r>
                        <a:rPr lang="en-NZ" sz="1000" dirty="0">
                          <a:effectLst/>
                        </a:rPr>
                        <a:t>Section 8.6(a) has been removed and a priority has been introduced.</a:t>
                      </a:r>
                    </a:p>
                    <a:p>
                      <a:pPr algn="just">
                        <a:lnSpc>
                          <a:spcPct val="120000"/>
                        </a:lnSpc>
                        <a:spcBef>
                          <a:spcPts val="300"/>
                        </a:spcBef>
                        <a:spcAft>
                          <a:spcPts val="300"/>
                        </a:spcAft>
                        <a:tabLst>
                          <a:tab pos="540385" algn="l"/>
                          <a:tab pos="1620520" algn="l"/>
                        </a:tabLst>
                      </a:pPr>
                      <a:r>
                        <a:rPr lang="en-NZ" sz="1000" dirty="0">
                          <a:effectLst/>
                        </a:rPr>
                        <a:t>Consistency of drafting of High and Low Line Pack Notices has been reviewed.</a:t>
                      </a:r>
                      <a:endParaRPr lang="en-NZ"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extLst>
                  <a:ext uri="{0D108BD9-81ED-4DB2-BD59-A6C34878D82A}">
                    <a16:rowId xmlns:a16="http://schemas.microsoft.com/office/drawing/2014/main" val="1459536064"/>
                  </a:ext>
                </a:extLst>
              </a:tr>
              <a:tr h="143058">
                <a:tc>
                  <a:txBody>
                    <a:bodyPr/>
                    <a:lstStyle/>
                    <a:p>
                      <a:pPr algn="ctr">
                        <a:lnSpc>
                          <a:spcPct val="120000"/>
                        </a:lnSpc>
                        <a:spcBef>
                          <a:spcPts val="300"/>
                        </a:spcBef>
                        <a:spcAft>
                          <a:spcPts val="300"/>
                        </a:spcAft>
                        <a:tabLst>
                          <a:tab pos="540385" algn="l"/>
                          <a:tab pos="1620520" algn="l"/>
                        </a:tabLst>
                      </a:pPr>
                      <a:r>
                        <a:rPr lang="en-NZ" sz="1000">
                          <a:effectLst/>
                        </a:rPr>
                        <a:t>18</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tc>
                  <a:txBody>
                    <a:bodyPr/>
                    <a:lstStyle/>
                    <a:p>
                      <a:pPr algn="l">
                        <a:lnSpc>
                          <a:spcPct val="120000"/>
                        </a:lnSpc>
                        <a:spcBef>
                          <a:spcPts val="300"/>
                        </a:spcBef>
                        <a:spcAft>
                          <a:spcPts val="300"/>
                        </a:spcAft>
                        <a:tabLst>
                          <a:tab pos="540385" algn="l"/>
                          <a:tab pos="1620520" algn="l"/>
                        </a:tabLst>
                      </a:pPr>
                      <a:r>
                        <a:rPr lang="en-NZ" sz="1000">
                          <a:effectLst/>
                        </a:rPr>
                        <a:t>Consider deleting (e)(i) from the definition of emergency in section 9.1</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tc>
                  <a:txBody>
                    <a:bodyPr/>
                    <a:lstStyle/>
                    <a:p>
                      <a:pPr algn="just">
                        <a:lnSpc>
                          <a:spcPct val="120000"/>
                        </a:lnSpc>
                        <a:spcBef>
                          <a:spcPts val="300"/>
                        </a:spcBef>
                        <a:spcAft>
                          <a:spcPts val="300"/>
                        </a:spcAft>
                        <a:tabLst>
                          <a:tab pos="540385" algn="l"/>
                          <a:tab pos="1620520" algn="l"/>
                        </a:tabLst>
                      </a:pPr>
                      <a:r>
                        <a:rPr lang="en-NZ" sz="1000">
                          <a:effectLst/>
                        </a:rPr>
                        <a:t>This has been deleted in the process of redrafting the definition of Emergency.</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extLst>
                  <a:ext uri="{0D108BD9-81ED-4DB2-BD59-A6C34878D82A}">
                    <a16:rowId xmlns:a16="http://schemas.microsoft.com/office/drawing/2014/main" val="3381553645"/>
                  </a:ext>
                </a:extLst>
              </a:tr>
              <a:tr h="333801">
                <a:tc>
                  <a:txBody>
                    <a:bodyPr/>
                    <a:lstStyle/>
                    <a:p>
                      <a:pPr algn="ctr">
                        <a:lnSpc>
                          <a:spcPct val="120000"/>
                        </a:lnSpc>
                        <a:spcBef>
                          <a:spcPts val="300"/>
                        </a:spcBef>
                        <a:spcAft>
                          <a:spcPts val="300"/>
                        </a:spcAft>
                        <a:tabLst>
                          <a:tab pos="540385" algn="l"/>
                          <a:tab pos="1620520" algn="l"/>
                        </a:tabLst>
                      </a:pPr>
                      <a:r>
                        <a:rPr lang="en-NZ" sz="1000">
                          <a:effectLst/>
                        </a:rPr>
                        <a:t>20</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tc>
                  <a:txBody>
                    <a:bodyPr/>
                    <a:lstStyle/>
                    <a:p>
                      <a:pPr algn="l">
                        <a:lnSpc>
                          <a:spcPct val="120000"/>
                        </a:lnSpc>
                        <a:spcBef>
                          <a:spcPts val="300"/>
                        </a:spcBef>
                        <a:spcAft>
                          <a:spcPts val="300"/>
                        </a:spcAft>
                        <a:tabLst>
                          <a:tab pos="540385" algn="l"/>
                          <a:tab pos="1620520" algn="l"/>
                        </a:tabLst>
                      </a:pPr>
                      <a:r>
                        <a:rPr lang="en-NZ" sz="1000">
                          <a:effectLst/>
                        </a:rPr>
                        <a:t>Consider party best placed to receive and act on an OFO – which may be the interconnected party at a dedicated delivery point and Shippers at a network delivery point (sections 9.5 and 9.6)</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tc>
                  <a:txBody>
                    <a:bodyPr/>
                    <a:lstStyle/>
                    <a:p>
                      <a:pPr algn="just">
                        <a:lnSpc>
                          <a:spcPct val="120000"/>
                        </a:lnSpc>
                        <a:spcBef>
                          <a:spcPts val="300"/>
                        </a:spcBef>
                        <a:spcAft>
                          <a:spcPts val="300"/>
                        </a:spcAft>
                        <a:tabLst>
                          <a:tab pos="540385" algn="l"/>
                          <a:tab pos="1620520" algn="l"/>
                        </a:tabLst>
                      </a:pPr>
                      <a:r>
                        <a:rPr lang="en-NZ" sz="1000">
                          <a:effectLst/>
                        </a:rPr>
                        <a:t>Changes have been made to allow an OFO to be issued to the Interconnected Party at a Dedicated Delivery Point in section 9.7 (previously section 9.6).</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extLst>
                  <a:ext uri="{0D108BD9-81ED-4DB2-BD59-A6C34878D82A}">
                    <a16:rowId xmlns:a16="http://schemas.microsoft.com/office/drawing/2014/main" val="3483124972"/>
                  </a:ext>
                </a:extLst>
              </a:tr>
              <a:tr h="238429">
                <a:tc>
                  <a:txBody>
                    <a:bodyPr/>
                    <a:lstStyle/>
                    <a:p>
                      <a:pPr algn="ctr">
                        <a:lnSpc>
                          <a:spcPct val="120000"/>
                        </a:lnSpc>
                        <a:spcBef>
                          <a:spcPts val="300"/>
                        </a:spcBef>
                        <a:spcAft>
                          <a:spcPts val="300"/>
                        </a:spcAft>
                        <a:tabLst>
                          <a:tab pos="540385" algn="l"/>
                          <a:tab pos="1620520" algn="l"/>
                        </a:tabLst>
                      </a:pPr>
                      <a:r>
                        <a:rPr lang="en-NZ" sz="1000">
                          <a:effectLst/>
                        </a:rPr>
                        <a:t>22</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tc>
                  <a:txBody>
                    <a:bodyPr/>
                    <a:lstStyle/>
                    <a:p>
                      <a:pPr algn="l">
                        <a:lnSpc>
                          <a:spcPct val="120000"/>
                        </a:lnSpc>
                        <a:spcBef>
                          <a:spcPts val="300"/>
                        </a:spcBef>
                        <a:spcAft>
                          <a:spcPts val="300"/>
                        </a:spcAft>
                        <a:tabLst>
                          <a:tab pos="540385" algn="l"/>
                          <a:tab pos="1620520" algn="l"/>
                        </a:tabLst>
                      </a:pPr>
                      <a:r>
                        <a:rPr lang="en-NZ" sz="1000">
                          <a:effectLst/>
                        </a:rPr>
                        <a:t>Reconsider notification and curtailment following an OFO in light of any changes to sections 9.5 and 9.6 (sections 9.7, 9.8 and 9.11)</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tc>
                  <a:txBody>
                    <a:bodyPr/>
                    <a:lstStyle/>
                    <a:p>
                      <a:pPr algn="just">
                        <a:lnSpc>
                          <a:spcPct val="120000"/>
                        </a:lnSpc>
                        <a:spcBef>
                          <a:spcPts val="300"/>
                        </a:spcBef>
                        <a:spcAft>
                          <a:spcPts val="300"/>
                        </a:spcAft>
                        <a:tabLst>
                          <a:tab pos="540385" algn="l"/>
                          <a:tab pos="1620520" algn="l"/>
                        </a:tabLst>
                      </a:pPr>
                      <a:r>
                        <a:rPr lang="en-NZ" sz="1000">
                          <a:effectLst/>
                        </a:rPr>
                        <a:t>Wording has been amended to address changes to sections 9.5 and 9.6.</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extLst>
                  <a:ext uri="{0D108BD9-81ED-4DB2-BD59-A6C34878D82A}">
                    <a16:rowId xmlns:a16="http://schemas.microsoft.com/office/drawing/2014/main" val="3379566676"/>
                  </a:ext>
                </a:extLst>
              </a:tr>
              <a:tr h="286115">
                <a:tc>
                  <a:txBody>
                    <a:bodyPr/>
                    <a:lstStyle/>
                    <a:p>
                      <a:pPr algn="ctr">
                        <a:lnSpc>
                          <a:spcPct val="120000"/>
                        </a:lnSpc>
                        <a:spcBef>
                          <a:spcPts val="300"/>
                        </a:spcBef>
                        <a:spcAft>
                          <a:spcPts val="300"/>
                        </a:spcAft>
                        <a:tabLst>
                          <a:tab pos="540385" algn="l"/>
                          <a:tab pos="1620520" algn="l"/>
                        </a:tabLst>
                      </a:pPr>
                      <a:r>
                        <a:rPr lang="en-NZ" sz="1000">
                          <a:effectLst/>
                        </a:rPr>
                        <a:t>24</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tc>
                  <a:txBody>
                    <a:bodyPr/>
                    <a:lstStyle/>
                    <a:p>
                      <a:pPr algn="l">
                        <a:lnSpc>
                          <a:spcPct val="120000"/>
                        </a:lnSpc>
                        <a:spcBef>
                          <a:spcPts val="300"/>
                        </a:spcBef>
                        <a:spcAft>
                          <a:spcPts val="300"/>
                        </a:spcAft>
                        <a:tabLst>
                          <a:tab pos="540385" algn="l"/>
                          <a:tab pos="1620520" algn="l"/>
                        </a:tabLst>
                      </a:pPr>
                      <a:r>
                        <a:rPr lang="en-NZ" sz="1000">
                          <a:effectLst/>
                        </a:rPr>
                        <a:t>Consider whether First Gas should be required to disclose the likely cost impacts of any proposed change to the GTAC, or exercise its veto, early in the change process (section 17.14)</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tc>
                  <a:txBody>
                    <a:bodyPr/>
                    <a:lstStyle/>
                    <a:p>
                      <a:pPr algn="just">
                        <a:lnSpc>
                          <a:spcPct val="120000"/>
                        </a:lnSpc>
                        <a:spcBef>
                          <a:spcPts val="300"/>
                        </a:spcBef>
                        <a:spcAft>
                          <a:spcPts val="300"/>
                        </a:spcAft>
                        <a:tabLst>
                          <a:tab pos="540385" algn="l"/>
                          <a:tab pos="1620520" algn="l"/>
                        </a:tabLst>
                      </a:pPr>
                      <a:r>
                        <a:rPr lang="en-NZ" sz="1000">
                          <a:effectLst/>
                        </a:rPr>
                        <a:t>This section has been changed to be subject to First Gas giving notice under section 17.7 that it does not support the change.</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extLst>
                  <a:ext uri="{0D108BD9-81ED-4DB2-BD59-A6C34878D82A}">
                    <a16:rowId xmlns:a16="http://schemas.microsoft.com/office/drawing/2014/main" val="2886515606"/>
                  </a:ext>
                </a:extLst>
              </a:tr>
              <a:tr h="143058">
                <a:tc>
                  <a:txBody>
                    <a:bodyPr/>
                    <a:lstStyle/>
                    <a:p>
                      <a:pPr algn="ctr">
                        <a:lnSpc>
                          <a:spcPct val="120000"/>
                        </a:lnSpc>
                        <a:spcBef>
                          <a:spcPts val="300"/>
                        </a:spcBef>
                        <a:spcAft>
                          <a:spcPts val="300"/>
                        </a:spcAft>
                        <a:tabLst>
                          <a:tab pos="540385" algn="l"/>
                          <a:tab pos="1620520" algn="l"/>
                        </a:tabLst>
                      </a:pPr>
                      <a:r>
                        <a:rPr lang="en-NZ" sz="1000">
                          <a:effectLst/>
                        </a:rPr>
                        <a:t>40</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tc>
                  <a:txBody>
                    <a:bodyPr/>
                    <a:lstStyle/>
                    <a:p>
                      <a:pPr algn="l">
                        <a:lnSpc>
                          <a:spcPct val="120000"/>
                        </a:lnSpc>
                        <a:spcBef>
                          <a:spcPts val="300"/>
                        </a:spcBef>
                        <a:spcAft>
                          <a:spcPts val="300"/>
                        </a:spcAft>
                        <a:tabLst>
                          <a:tab pos="540385" algn="l"/>
                          <a:tab pos="1620520" algn="l"/>
                        </a:tabLst>
                      </a:pPr>
                      <a:r>
                        <a:rPr lang="en-NZ" sz="1000">
                          <a:effectLst/>
                        </a:rPr>
                        <a:t>Consider publishing a standard form allocation agreement or principles in section 7</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tc>
                  <a:txBody>
                    <a:bodyPr/>
                    <a:lstStyle/>
                    <a:p>
                      <a:pPr algn="just">
                        <a:lnSpc>
                          <a:spcPct val="120000"/>
                        </a:lnSpc>
                        <a:spcBef>
                          <a:spcPts val="300"/>
                        </a:spcBef>
                        <a:spcAft>
                          <a:spcPts val="300"/>
                        </a:spcAft>
                        <a:tabLst>
                          <a:tab pos="540385" algn="l"/>
                          <a:tab pos="1620520" algn="l"/>
                        </a:tabLst>
                      </a:pPr>
                      <a:r>
                        <a:rPr lang="en-NZ" sz="1000">
                          <a:effectLst/>
                        </a:rPr>
                        <a:t>A schedule four has been added to the GTAC outlining the items to be included in an Allocation Agreement.</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extLst>
                  <a:ext uri="{0D108BD9-81ED-4DB2-BD59-A6C34878D82A}">
                    <a16:rowId xmlns:a16="http://schemas.microsoft.com/office/drawing/2014/main" val="4198177810"/>
                  </a:ext>
                </a:extLst>
              </a:tr>
              <a:tr h="238429">
                <a:tc>
                  <a:txBody>
                    <a:bodyPr/>
                    <a:lstStyle/>
                    <a:p>
                      <a:pPr algn="ctr">
                        <a:lnSpc>
                          <a:spcPct val="120000"/>
                        </a:lnSpc>
                        <a:spcBef>
                          <a:spcPts val="300"/>
                        </a:spcBef>
                        <a:spcAft>
                          <a:spcPts val="300"/>
                        </a:spcAft>
                        <a:tabLst>
                          <a:tab pos="540385" algn="l"/>
                          <a:tab pos="1620520" algn="l"/>
                        </a:tabLst>
                      </a:pPr>
                      <a:r>
                        <a:rPr lang="en-NZ" sz="1000">
                          <a:effectLst/>
                        </a:rPr>
                        <a:t>41</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tc>
                  <a:txBody>
                    <a:bodyPr/>
                    <a:lstStyle/>
                    <a:p>
                      <a:pPr algn="l">
                        <a:lnSpc>
                          <a:spcPct val="120000"/>
                        </a:lnSpc>
                        <a:spcBef>
                          <a:spcPts val="300"/>
                        </a:spcBef>
                        <a:spcAft>
                          <a:spcPts val="300"/>
                        </a:spcAft>
                        <a:tabLst>
                          <a:tab pos="540385" algn="l"/>
                          <a:tab pos="1620520" algn="l"/>
                        </a:tabLst>
                      </a:pPr>
                      <a:r>
                        <a:rPr lang="en-NZ" sz="1000">
                          <a:effectLst/>
                        </a:rPr>
                        <a:t>Consider whether basing RM tolerances on previous day DQs is appropriate – particularly on unusual days</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tc>
                  <a:txBody>
                    <a:bodyPr/>
                    <a:lstStyle/>
                    <a:p>
                      <a:pPr algn="just">
                        <a:lnSpc>
                          <a:spcPct val="120000"/>
                        </a:lnSpc>
                        <a:spcBef>
                          <a:spcPts val="300"/>
                        </a:spcBef>
                        <a:spcAft>
                          <a:spcPts val="300"/>
                        </a:spcAft>
                        <a:tabLst>
                          <a:tab pos="540385" algn="l"/>
                          <a:tab pos="1620520" algn="l"/>
                        </a:tabLst>
                      </a:pPr>
                      <a:r>
                        <a:rPr lang="en-NZ" sz="1000" dirty="0">
                          <a:effectLst/>
                        </a:rPr>
                        <a:t>The definition of Running Mismatch Tolerance has changed to be allocated on previous day DNC. This is preferred to other possible allocators (such as delivery quantities and receipt quantities).</a:t>
                      </a:r>
                      <a:endParaRPr lang="en-NZ"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extLst>
                  <a:ext uri="{0D108BD9-81ED-4DB2-BD59-A6C34878D82A}">
                    <a16:rowId xmlns:a16="http://schemas.microsoft.com/office/drawing/2014/main" val="2166508249"/>
                  </a:ext>
                </a:extLst>
              </a:tr>
              <a:tr h="238429">
                <a:tc>
                  <a:txBody>
                    <a:bodyPr/>
                    <a:lstStyle/>
                    <a:p>
                      <a:pPr algn="ctr">
                        <a:lnSpc>
                          <a:spcPct val="120000"/>
                        </a:lnSpc>
                        <a:spcBef>
                          <a:spcPts val="300"/>
                        </a:spcBef>
                        <a:spcAft>
                          <a:spcPts val="300"/>
                        </a:spcAft>
                        <a:tabLst>
                          <a:tab pos="540385" algn="l"/>
                          <a:tab pos="1620520" algn="l"/>
                        </a:tabLst>
                      </a:pPr>
                      <a:r>
                        <a:rPr lang="en-NZ" sz="1000">
                          <a:effectLst/>
                        </a:rPr>
                        <a:t>47</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tc>
                  <a:txBody>
                    <a:bodyPr/>
                    <a:lstStyle/>
                    <a:p>
                      <a:pPr algn="l">
                        <a:lnSpc>
                          <a:spcPct val="120000"/>
                        </a:lnSpc>
                        <a:spcBef>
                          <a:spcPts val="300"/>
                        </a:spcBef>
                        <a:spcAft>
                          <a:spcPts val="300"/>
                        </a:spcAft>
                        <a:tabLst>
                          <a:tab pos="540385" algn="l"/>
                          <a:tab pos="1620520" algn="l"/>
                        </a:tabLst>
                      </a:pPr>
                      <a:r>
                        <a:rPr lang="en-NZ" sz="1000">
                          <a:effectLst/>
                        </a:rPr>
                        <a:t>Consider application of extra nominations cycle (section 4.19) – whether to allow more than one in any Day. Also consider application at receipt points</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tc>
                  <a:txBody>
                    <a:bodyPr/>
                    <a:lstStyle/>
                    <a:p>
                      <a:pPr algn="just">
                        <a:lnSpc>
                          <a:spcPct val="120000"/>
                        </a:lnSpc>
                        <a:spcBef>
                          <a:spcPts val="300"/>
                        </a:spcBef>
                        <a:spcAft>
                          <a:spcPts val="300"/>
                        </a:spcAft>
                        <a:tabLst>
                          <a:tab pos="540385" algn="l"/>
                          <a:tab pos="1620520" algn="l"/>
                        </a:tabLst>
                      </a:pPr>
                      <a:r>
                        <a:rPr lang="en-NZ" sz="1000">
                          <a:effectLst/>
                        </a:rPr>
                        <a:t>Section 4.18 (previously 4.19) has been amended to allow for more than one additional nominations cycle and clarify the circumstances where an extra nominations cycle may be used.</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extLst>
                  <a:ext uri="{0D108BD9-81ED-4DB2-BD59-A6C34878D82A}">
                    <a16:rowId xmlns:a16="http://schemas.microsoft.com/office/drawing/2014/main" val="2090060059"/>
                  </a:ext>
                </a:extLst>
              </a:tr>
              <a:tr h="143058">
                <a:tc>
                  <a:txBody>
                    <a:bodyPr/>
                    <a:lstStyle/>
                    <a:p>
                      <a:pPr algn="ctr">
                        <a:lnSpc>
                          <a:spcPct val="120000"/>
                        </a:lnSpc>
                        <a:spcBef>
                          <a:spcPts val="300"/>
                        </a:spcBef>
                        <a:spcAft>
                          <a:spcPts val="300"/>
                        </a:spcAft>
                        <a:tabLst>
                          <a:tab pos="540385" algn="l"/>
                          <a:tab pos="1620520" algn="l"/>
                        </a:tabLst>
                      </a:pPr>
                      <a:r>
                        <a:rPr lang="en-NZ" sz="1000">
                          <a:effectLst/>
                        </a:rPr>
                        <a:t>50</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tc>
                  <a:txBody>
                    <a:bodyPr/>
                    <a:lstStyle/>
                    <a:p>
                      <a:pPr algn="l">
                        <a:lnSpc>
                          <a:spcPct val="120000"/>
                        </a:lnSpc>
                        <a:spcBef>
                          <a:spcPts val="300"/>
                        </a:spcBef>
                        <a:spcAft>
                          <a:spcPts val="300"/>
                        </a:spcAft>
                        <a:tabLst>
                          <a:tab pos="540385" algn="l"/>
                          <a:tab pos="1620520" algn="l"/>
                        </a:tabLst>
                      </a:pPr>
                      <a:r>
                        <a:rPr lang="en-NZ" sz="1000">
                          <a:effectLst/>
                        </a:rPr>
                        <a:t>Consider removing references to multiple receipt zones in section 3.2.</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tc>
                  <a:txBody>
                    <a:bodyPr/>
                    <a:lstStyle/>
                    <a:p>
                      <a:pPr algn="just">
                        <a:lnSpc>
                          <a:spcPct val="120000"/>
                        </a:lnSpc>
                        <a:spcBef>
                          <a:spcPts val="300"/>
                        </a:spcBef>
                        <a:spcAft>
                          <a:spcPts val="300"/>
                        </a:spcAft>
                        <a:tabLst>
                          <a:tab pos="540385" algn="l"/>
                          <a:tab pos="1620520" algn="l"/>
                        </a:tabLst>
                      </a:pPr>
                      <a:r>
                        <a:rPr lang="en-NZ" sz="1000">
                          <a:effectLst/>
                        </a:rPr>
                        <a:t>Reference to multiple receipt zones has been removed from section 3.2.</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extLst>
                  <a:ext uri="{0D108BD9-81ED-4DB2-BD59-A6C34878D82A}">
                    <a16:rowId xmlns:a16="http://schemas.microsoft.com/office/drawing/2014/main" val="2756458283"/>
                  </a:ext>
                </a:extLst>
              </a:tr>
              <a:tr h="305984">
                <a:tc>
                  <a:txBody>
                    <a:bodyPr/>
                    <a:lstStyle/>
                    <a:p>
                      <a:pPr algn="ctr">
                        <a:lnSpc>
                          <a:spcPct val="120000"/>
                        </a:lnSpc>
                        <a:spcBef>
                          <a:spcPts val="300"/>
                        </a:spcBef>
                        <a:spcAft>
                          <a:spcPts val="300"/>
                        </a:spcAft>
                        <a:tabLst>
                          <a:tab pos="540385" algn="l"/>
                          <a:tab pos="1620520" algn="l"/>
                        </a:tabLst>
                      </a:pPr>
                      <a:r>
                        <a:rPr lang="en-NZ" sz="1000">
                          <a:effectLst/>
                        </a:rPr>
                        <a:t>51</a:t>
                      </a:r>
                      <a:endParaRPr lang="en-NZ" sz="100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tc>
                  <a:txBody>
                    <a:bodyPr/>
                    <a:lstStyle/>
                    <a:p>
                      <a:pPr algn="l">
                        <a:lnSpc>
                          <a:spcPct val="120000"/>
                        </a:lnSpc>
                        <a:spcBef>
                          <a:spcPts val="300"/>
                        </a:spcBef>
                        <a:spcAft>
                          <a:spcPts val="300"/>
                        </a:spcAft>
                        <a:tabLst>
                          <a:tab pos="540385" algn="l"/>
                          <a:tab pos="1620520" algn="l"/>
                        </a:tabLst>
                      </a:pPr>
                      <a:r>
                        <a:rPr lang="en-NZ" sz="1000" dirty="0">
                          <a:effectLst/>
                        </a:rPr>
                        <a:t>Review definition of mismatch, running mismatch and other definitions to ensure that trades are accounted for.</a:t>
                      </a:r>
                      <a:endParaRPr lang="en-NZ"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tc>
                  <a:txBody>
                    <a:bodyPr/>
                    <a:lstStyle/>
                    <a:p>
                      <a:pPr algn="just">
                        <a:lnSpc>
                          <a:spcPct val="120000"/>
                        </a:lnSpc>
                        <a:spcBef>
                          <a:spcPts val="300"/>
                        </a:spcBef>
                        <a:spcAft>
                          <a:spcPts val="300"/>
                        </a:spcAft>
                        <a:tabLst>
                          <a:tab pos="540385" algn="l"/>
                          <a:tab pos="1620520" algn="l"/>
                        </a:tabLst>
                      </a:pPr>
                      <a:r>
                        <a:rPr lang="en-NZ" sz="1000" dirty="0">
                          <a:effectLst/>
                        </a:rPr>
                        <a:t>Definition of Mismatch has been revised to include Trade Quantities for a Shipper.</a:t>
                      </a:r>
                    </a:p>
                    <a:p>
                      <a:pPr algn="just">
                        <a:lnSpc>
                          <a:spcPct val="120000"/>
                        </a:lnSpc>
                        <a:spcBef>
                          <a:spcPts val="300"/>
                        </a:spcBef>
                        <a:spcAft>
                          <a:spcPts val="300"/>
                        </a:spcAft>
                        <a:tabLst>
                          <a:tab pos="540385" algn="l"/>
                          <a:tab pos="1620520" algn="l"/>
                        </a:tabLst>
                      </a:pPr>
                      <a:r>
                        <a:rPr lang="en-NZ" sz="1000" dirty="0">
                          <a:effectLst/>
                        </a:rPr>
                        <a:t>Definition of Running Mismatch has been revised to exclude Trade Quantities and only include gas bought and sold for balancing under section 8.</a:t>
                      </a:r>
                      <a:endParaRPr lang="en-NZ"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882" marR="17882" marT="0" marB="0"/>
                </a:tc>
                <a:extLst>
                  <a:ext uri="{0D108BD9-81ED-4DB2-BD59-A6C34878D82A}">
                    <a16:rowId xmlns:a16="http://schemas.microsoft.com/office/drawing/2014/main" val="947161311"/>
                  </a:ext>
                </a:extLst>
              </a:tr>
            </a:tbl>
          </a:graphicData>
        </a:graphic>
      </p:graphicFrame>
    </p:spTree>
    <p:extLst>
      <p:ext uri="{BB962C8B-B14F-4D97-AF65-F5344CB8AC3E}">
        <p14:creationId xmlns:p14="http://schemas.microsoft.com/office/powerpoint/2010/main" val="528490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3101" y="3308987"/>
            <a:ext cx="8243998" cy="1470025"/>
          </a:xfrm>
        </p:spPr>
        <p:txBody>
          <a:bodyPr/>
          <a:lstStyle/>
          <a:p>
            <a:pPr algn="ctr"/>
            <a:r>
              <a:rPr lang="en-NZ" sz="3200" dirty="0">
                <a:solidFill>
                  <a:prstClr val="black"/>
                </a:solidFill>
                <a:latin typeface="Arial"/>
              </a:rPr>
              <a:t>Proposed work plan for GTAC items to be developed in 2018</a:t>
            </a:r>
            <a:br>
              <a:rPr lang="en-NZ" sz="2902" dirty="0">
                <a:solidFill>
                  <a:schemeClr val="tx1"/>
                </a:solidFill>
              </a:rPr>
            </a:br>
            <a:endParaRPr lang="en-NZ" b="0" dirty="0">
              <a:solidFill>
                <a:schemeClr val="tx1"/>
              </a:solidFill>
            </a:endParaRPr>
          </a:p>
        </p:txBody>
      </p:sp>
      <p:sp>
        <p:nvSpPr>
          <p:cNvPr id="5" name="Slide Number Placeholder 1"/>
          <p:cNvSpPr>
            <a:spLocks noGrp="1"/>
          </p:cNvSpPr>
          <p:nvPr>
            <p:ph type="sldNum" sz="quarter" idx="12"/>
          </p:nvPr>
        </p:nvSpPr>
        <p:spPr>
          <a:xfrm>
            <a:off x="8197412" y="6356354"/>
            <a:ext cx="2263059" cy="365125"/>
          </a:xfrm>
        </p:spPr>
        <p:txBody>
          <a:bodyPr/>
          <a:lstStyle/>
          <a:p>
            <a:pPr algn="r"/>
            <a:fld id="{6024287E-C819-4B81-ADE4-C836522F99EB}" type="slidenum">
              <a:rPr lang="en-NZ" sz="1270">
                <a:solidFill>
                  <a:schemeClr val="bg1">
                    <a:lumMod val="50000"/>
                  </a:schemeClr>
                </a:solidFill>
              </a:rPr>
              <a:pPr algn="r"/>
              <a:t>19</a:t>
            </a:fld>
            <a:endParaRPr lang="en-NZ" sz="1270" dirty="0">
              <a:solidFill>
                <a:schemeClr val="bg1">
                  <a:lumMod val="50000"/>
                </a:schemeClr>
              </a:solidFill>
            </a:endParaRPr>
          </a:p>
        </p:txBody>
      </p:sp>
    </p:spTree>
    <p:extLst>
      <p:ext uri="{BB962C8B-B14F-4D97-AF65-F5344CB8AC3E}">
        <p14:creationId xmlns:p14="http://schemas.microsoft.com/office/powerpoint/2010/main" val="3106685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8A4E24-864B-4045-A1FE-386E824281E9}"/>
              </a:ext>
            </a:extLst>
          </p:cNvPr>
          <p:cNvSpPr>
            <a:spLocks noGrp="1"/>
          </p:cNvSpPr>
          <p:nvPr>
            <p:ph type="title"/>
          </p:nvPr>
        </p:nvSpPr>
        <p:spPr/>
        <p:txBody>
          <a:bodyPr/>
          <a:lstStyle/>
          <a:p>
            <a:r>
              <a:rPr lang="en-NZ" sz="2000" dirty="0"/>
              <a:t>Agenda</a:t>
            </a:r>
          </a:p>
        </p:txBody>
      </p:sp>
      <p:sp>
        <p:nvSpPr>
          <p:cNvPr id="5" name="TextBox 4"/>
          <p:cNvSpPr txBox="1"/>
          <p:nvPr/>
        </p:nvSpPr>
        <p:spPr>
          <a:xfrm>
            <a:off x="863142" y="2029541"/>
            <a:ext cx="9616172" cy="2774606"/>
          </a:xfrm>
          <a:prstGeom prst="rect">
            <a:avLst/>
          </a:prstGeom>
          <a:noFill/>
        </p:spPr>
        <p:txBody>
          <a:bodyPr wrap="square" rtlCol="0">
            <a:spAutoFit/>
          </a:bodyPr>
          <a:lstStyle/>
          <a:p>
            <a:pPr marL="311018" indent="-311018" defTabSz="946052">
              <a:spcAft>
                <a:spcPts val="544"/>
              </a:spcAft>
              <a:buFont typeface="Arial" panose="020B0604020202020204" pitchFamily="34" charset="0"/>
              <a:buChar char="•"/>
            </a:pPr>
            <a:r>
              <a:rPr lang="en-NZ" sz="1814" dirty="0">
                <a:solidFill>
                  <a:prstClr val="black"/>
                </a:solidFill>
                <a:latin typeface="Arial"/>
              </a:rPr>
              <a:t>Purpose: summarise and discuss contents of GTAC submitted to GIC for review</a:t>
            </a:r>
          </a:p>
          <a:p>
            <a:pPr marL="311018" indent="-311018" defTabSz="946052">
              <a:spcAft>
                <a:spcPts val="544"/>
              </a:spcAft>
              <a:buFont typeface="Arial" panose="020B0604020202020204" pitchFamily="34" charset="0"/>
              <a:buChar char="•"/>
            </a:pPr>
            <a:endParaRPr lang="en-NZ" sz="1814" dirty="0">
              <a:solidFill>
                <a:prstClr val="black"/>
              </a:solidFill>
              <a:latin typeface="Arial"/>
            </a:endParaRPr>
          </a:p>
          <a:p>
            <a:pPr defTabSz="946052">
              <a:spcAft>
                <a:spcPts val="544"/>
              </a:spcAft>
            </a:pPr>
            <a:r>
              <a:rPr lang="en-NZ" sz="1814" b="1" dirty="0">
                <a:solidFill>
                  <a:prstClr val="black"/>
                </a:solidFill>
                <a:latin typeface="Arial"/>
              </a:rPr>
              <a:t>Agenda</a:t>
            </a:r>
            <a:r>
              <a:rPr lang="en-NZ" sz="1814" dirty="0">
                <a:solidFill>
                  <a:prstClr val="black"/>
                </a:solidFill>
                <a:latin typeface="Arial"/>
              </a:rPr>
              <a:t>:</a:t>
            </a:r>
          </a:p>
          <a:p>
            <a:pPr marL="311018" indent="-311018" defTabSz="946052">
              <a:spcAft>
                <a:spcPts val="544"/>
              </a:spcAft>
              <a:buFont typeface="Arial" panose="020B0604020202020204" pitchFamily="34" charset="0"/>
              <a:buChar char="•"/>
            </a:pPr>
            <a:r>
              <a:rPr lang="en-NZ" sz="1814" dirty="0">
                <a:solidFill>
                  <a:prstClr val="black"/>
                </a:solidFill>
                <a:latin typeface="Arial"/>
              </a:rPr>
              <a:t>What submitters said about the Second Revised Draft GTAC</a:t>
            </a:r>
          </a:p>
          <a:p>
            <a:pPr marL="311018" indent="-311018" defTabSz="946052">
              <a:spcAft>
                <a:spcPts val="544"/>
              </a:spcAft>
              <a:buFont typeface="Arial" panose="020B0604020202020204" pitchFamily="34" charset="0"/>
              <a:buChar char="•"/>
            </a:pPr>
            <a:r>
              <a:rPr lang="en-NZ" sz="1814" dirty="0">
                <a:solidFill>
                  <a:prstClr val="black"/>
                </a:solidFill>
                <a:latin typeface="Arial"/>
              </a:rPr>
              <a:t>Changes to final GTAC submitted to GIC</a:t>
            </a:r>
          </a:p>
          <a:p>
            <a:pPr marL="311018" indent="-311018" defTabSz="946052">
              <a:spcAft>
                <a:spcPts val="544"/>
              </a:spcAft>
              <a:buFont typeface="Arial" panose="020B0604020202020204" pitchFamily="34" charset="0"/>
              <a:buChar char="•"/>
            </a:pPr>
            <a:r>
              <a:rPr lang="en-NZ" sz="1814" dirty="0">
                <a:solidFill>
                  <a:prstClr val="black"/>
                </a:solidFill>
                <a:latin typeface="Arial"/>
              </a:rPr>
              <a:t>Proposed work plan for GTAC items to be developed in 2018</a:t>
            </a:r>
          </a:p>
          <a:p>
            <a:pPr marL="311018" indent="-311018" defTabSz="946052">
              <a:spcAft>
                <a:spcPts val="544"/>
              </a:spcAft>
              <a:buFont typeface="Arial" panose="020B0604020202020204" pitchFamily="34" charset="0"/>
              <a:buChar char="•"/>
            </a:pPr>
            <a:r>
              <a:rPr lang="en-NZ" sz="1814" dirty="0">
                <a:solidFill>
                  <a:prstClr val="black"/>
                </a:solidFill>
                <a:latin typeface="Arial"/>
              </a:rPr>
              <a:t>Is the GTAC materially better?</a:t>
            </a:r>
          </a:p>
          <a:p>
            <a:pPr marL="311018" indent="-311018" defTabSz="946052">
              <a:spcAft>
                <a:spcPts val="544"/>
              </a:spcAft>
              <a:buFont typeface="Arial" panose="020B0604020202020204" pitchFamily="34" charset="0"/>
              <a:buChar char="•"/>
            </a:pPr>
            <a:r>
              <a:rPr lang="en-NZ" sz="1814" dirty="0">
                <a:solidFill>
                  <a:prstClr val="black"/>
                </a:solidFill>
                <a:latin typeface="Arial"/>
              </a:rPr>
              <a:t>Next steps in process / GIC evaluation (see GIC presentation)</a:t>
            </a:r>
          </a:p>
        </p:txBody>
      </p:sp>
      <p:sp>
        <p:nvSpPr>
          <p:cNvPr id="2" name="Slide Number Placeholder 1"/>
          <p:cNvSpPr>
            <a:spLocks noGrp="1"/>
          </p:cNvSpPr>
          <p:nvPr>
            <p:ph type="sldNum" sz="quarter" idx="4"/>
          </p:nvPr>
        </p:nvSpPr>
        <p:spPr/>
        <p:txBody>
          <a:bodyPr/>
          <a:lstStyle/>
          <a:p>
            <a:pPr algn="r" defTabSz="946052"/>
            <a:fld id="{6024287E-C819-4B81-ADE4-C836522F99EB}" type="slidenum">
              <a:rPr lang="en-NZ" sz="1270">
                <a:solidFill>
                  <a:schemeClr val="bg1">
                    <a:lumMod val="50000"/>
                  </a:schemeClr>
                </a:solidFill>
                <a:latin typeface="Arial"/>
              </a:rPr>
              <a:pPr algn="r" defTabSz="946052"/>
              <a:t>2</a:t>
            </a:fld>
            <a:endParaRPr lang="en-NZ" sz="1270" dirty="0">
              <a:solidFill>
                <a:schemeClr val="bg1">
                  <a:lumMod val="50000"/>
                </a:schemeClr>
              </a:solidFill>
              <a:latin typeface="Arial"/>
            </a:endParaRPr>
          </a:p>
        </p:txBody>
      </p:sp>
    </p:spTree>
    <p:extLst>
      <p:ext uri="{BB962C8B-B14F-4D97-AF65-F5344CB8AC3E}">
        <p14:creationId xmlns:p14="http://schemas.microsoft.com/office/powerpoint/2010/main" val="1265236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374C2211-8523-4822-9BAE-64F824E7F1B2}"/>
              </a:ext>
            </a:extLst>
          </p:cNvPr>
          <p:cNvSpPr/>
          <p:nvPr/>
        </p:nvSpPr>
        <p:spPr>
          <a:xfrm>
            <a:off x="6814417" y="5094038"/>
            <a:ext cx="1910690" cy="36828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33"/>
          </a:p>
        </p:txBody>
      </p:sp>
      <p:sp>
        <p:nvSpPr>
          <p:cNvPr id="59" name="Rectangle 58">
            <a:extLst>
              <a:ext uri="{FF2B5EF4-FFF2-40B4-BE49-F238E27FC236}">
                <a16:creationId xmlns:a16="http://schemas.microsoft.com/office/drawing/2014/main" id="{F94D4A5E-9722-4539-B464-CC6A8E3049F1}"/>
              </a:ext>
            </a:extLst>
          </p:cNvPr>
          <p:cNvSpPr/>
          <p:nvPr/>
        </p:nvSpPr>
        <p:spPr>
          <a:xfrm>
            <a:off x="4849067" y="4456584"/>
            <a:ext cx="1361814" cy="37256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33"/>
          </a:p>
        </p:txBody>
      </p:sp>
      <p:sp>
        <p:nvSpPr>
          <p:cNvPr id="47" name="Rectangle 46">
            <a:extLst>
              <a:ext uri="{FF2B5EF4-FFF2-40B4-BE49-F238E27FC236}">
                <a16:creationId xmlns:a16="http://schemas.microsoft.com/office/drawing/2014/main" id="{E566C2E1-51F5-490A-A210-ADCE9378893D}"/>
              </a:ext>
            </a:extLst>
          </p:cNvPr>
          <p:cNvSpPr/>
          <p:nvPr/>
        </p:nvSpPr>
        <p:spPr>
          <a:xfrm>
            <a:off x="2658295" y="2527605"/>
            <a:ext cx="1685685" cy="35395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33"/>
          </a:p>
        </p:txBody>
      </p:sp>
      <p:sp>
        <p:nvSpPr>
          <p:cNvPr id="2" name="Title 1">
            <a:extLst>
              <a:ext uri="{FF2B5EF4-FFF2-40B4-BE49-F238E27FC236}">
                <a16:creationId xmlns:a16="http://schemas.microsoft.com/office/drawing/2014/main" id="{FE55F931-C0EC-4450-867D-D3BA75E9B79B}"/>
              </a:ext>
            </a:extLst>
          </p:cNvPr>
          <p:cNvSpPr>
            <a:spLocks noGrp="1"/>
          </p:cNvSpPr>
          <p:nvPr>
            <p:ph type="title"/>
          </p:nvPr>
        </p:nvSpPr>
        <p:spPr/>
        <p:txBody>
          <a:bodyPr/>
          <a:lstStyle/>
          <a:p>
            <a:pPr>
              <a:defRPr/>
            </a:pPr>
            <a:r>
              <a:rPr lang="en-NZ" sz="2800" dirty="0">
                <a:solidFill>
                  <a:prstClr val="white"/>
                </a:solidFill>
              </a:rPr>
              <a:t>Reminder of 2018 work plan</a:t>
            </a:r>
          </a:p>
        </p:txBody>
      </p:sp>
      <p:sp>
        <p:nvSpPr>
          <p:cNvPr id="3" name="Footer Placeholder 2">
            <a:extLst>
              <a:ext uri="{FF2B5EF4-FFF2-40B4-BE49-F238E27FC236}">
                <a16:creationId xmlns:a16="http://schemas.microsoft.com/office/drawing/2014/main" id="{2E8E025E-A260-4238-A6F1-D34A8943231E}"/>
              </a:ext>
            </a:extLst>
          </p:cNvPr>
          <p:cNvSpPr>
            <a:spLocks noGrp="1"/>
          </p:cNvSpPr>
          <p:nvPr>
            <p:ph type="ftr" sz="quarter" idx="3"/>
          </p:nvPr>
        </p:nvSpPr>
        <p:spPr>
          <a:xfrm>
            <a:off x="492542" y="6449636"/>
            <a:ext cx="10671734" cy="179584"/>
          </a:xfrm>
          <a:prstGeom prst="rect">
            <a:avLst/>
          </a:prstGeom>
        </p:spPr>
        <p:txBody>
          <a:bodyPr/>
          <a:lstStyle/>
          <a:p>
            <a:r>
              <a:rPr lang="en-NZ"/>
              <a:t>First Gas / Presentation</a:t>
            </a:r>
            <a:endParaRPr lang="en-NZ" dirty="0"/>
          </a:p>
        </p:txBody>
      </p:sp>
      <p:sp>
        <p:nvSpPr>
          <p:cNvPr id="4" name="Slide Number Placeholder 3">
            <a:extLst>
              <a:ext uri="{FF2B5EF4-FFF2-40B4-BE49-F238E27FC236}">
                <a16:creationId xmlns:a16="http://schemas.microsoft.com/office/drawing/2014/main" id="{98E9F96F-E004-48FE-8EC4-A93FEDB7847F}"/>
              </a:ext>
            </a:extLst>
          </p:cNvPr>
          <p:cNvSpPr>
            <a:spLocks noGrp="1"/>
          </p:cNvSpPr>
          <p:nvPr>
            <p:ph type="sldNum" sz="quarter" idx="4"/>
          </p:nvPr>
        </p:nvSpPr>
        <p:spPr/>
        <p:txBody>
          <a:bodyPr/>
          <a:lstStyle/>
          <a:p>
            <a:fld id="{60743DB5-AB98-46D2-A53F-DCA569CF9673}" type="slidenum">
              <a:rPr lang="en-NZ" smtClean="0"/>
              <a:pPr/>
              <a:t>20</a:t>
            </a:fld>
            <a:endParaRPr lang="en-NZ" dirty="0"/>
          </a:p>
        </p:txBody>
      </p:sp>
      <p:sp>
        <p:nvSpPr>
          <p:cNvPr id="6" name="TextBox 5">
            <a:extLst>
              <a:ext uri="{FF2B5EF4-FFF2-40B4-BE49-F238E27FC236}">
                <a16:creationId xmlns:a16="http://schemas.microsoft.com/office/drawing/2014/main" id="{EB026E84-F85E-4280-A116-2AD27C46325A}"/>
              </a:ext>
            </a:extLst>
          </p:cNvPr>
          <p:cNvSpPr txBox="1"/>
          <p:nvPr/>
        </p:nvSpPr>
        <p:spPr>
          <a:xfrm>
            <a:off x="4243655" y="1425496"/>
            <a:ext cx="455574" cy="245901"/>
          </a:xfrm>
          <a:prstGeom prst="rect">
            <a:avLst/>
          </a:prstGeom>
          <a:noFill/>
        </p:spPr>
        <p:txBody>
          <a:bodyPr wrap="none" rtlCol="0">
            <a:spAutoFit/>
          </a:bodyPr>
          <a:lstStyle/>
          <a:p>
            <a:r>
              <a:rPr lang="en-NZ" sz="998" b="1" dirty="0"/>
              <a:t>DEC</a:t>
            </a:r>
          </a:p>
        </p:txBody>
      </p:sp>
      <p:sp>
        <p:nvSpPr>
          <p:cNvPr id="15" name="TextBox 14">
            <a:extLst>
              <a:ext uri="{FF2B5EF4-FFF2-40B4-BE49-F238E27FC236}">
                <a16:creationId xmlns:a16="http://schemas.microsoft.com/office/drawing/2014/main" id="{B4AF114E-3D3A-47F1-9E61-B081D67407BC}"/>
              </a:ext>
            </a:extLst>
          </p:cNvPr>
          <p:cNvSpPr txBox="1"/>
          <p:nvPr/>
        </p:nvSpPr>
        <p:spPr>
          <a:xfrm>
            <a:off x="3954813" y="1234024"/>
            <a:ext cx="466794" cy="245901"/>
          </a:xfrm>
          <a:prstGeom prst="rect">
            <a:avLst/>
          </a:prstGeom>
          <a:noFill/>
        </p:spPr>
        <p:txBody>
          <a:bodyPr wrap="none" rtlCol="0">
            <a:spAutoFit/>
          </a:bodyPr>
          <a:lstStyle/>
          <a:p>
            <a:r>
              <a:rPr lang="en-NZ" sz="998" b="1" dirty="0"/>
              <a:t>2017</a:t>
            </a:r>
          </a:p>
        </p:txBody>
      </p:sp>
      <p:sp>
        <p:nvSpPr>
          <p:cNvPr id="16" name="TextBox 15">
            <a:extLst>
              <a:ext uri="{FF2B5EF4-FFF2-40B4-BE49-F238E27FC236}">
                <a16:creationId xmlns:a16="http://schemas.microsoft.com/office/drawing/2014/main" id="{628812CC-C6E4-4A2F-9C1C-E2B8D393A408}"/>
              </a:ext>
            </a:extLst>
          </p:cNvPr>
          <p:cNvSpPr txBox="1"/>
          <p:nvPr/>
        </p:nvSpPr>
        <p:spPr>
          <a:xfrm>
            <a:off x="7175984" y="1254695"/>
            <a:ext cx="466794" cy="245901"/>
          </a:xfrm>
          <a:prstGeom prst="rect">
            <a:avLst/>
          </a:prstGeom>
          <a:noFill/>
        </p:spPr>
        <p:txBody>
          <a:bodyPr wrap="none" rtlCol="0">
            <a:spAutoFit/>
          </a:bodyPr>
          <a:lstStyle/>
          <a:p>
            <a:r>
              <a:rPr lang="en-NZ" sz="998" b="1" dirty="0"/>
              <a:t>2018</a:t>
            </a:r>
          </a:p>
        </p:txBody>
      </p:sp>
      <p:cxnSp>
        <p:nvCxnSpPr>
          <p:cNvPr id="18" name="Straight Connector 17">
            <a:extLst>
              <a:ext uri="{FF2B5EF4-FFF2-40B4-BE49-F238E27FC236}">
                <a16:creationId xmlns:a16="http://schemas.microsoft.com/office/drawing/2014/main" id="{4E8B825A-3074-446E-9F3C-39FA1B64059A}"/>
              </a:ext>
            </a:extLst>
          </p:cNvPr>
          <p:cNvCxnSpPr>
            <a:cxnSpLocks/>
          </p:cNvCxnSpPr>
          <p:nvPr/>
        </p:nvCxnSpPr>
        <p:spPr>
          <a:xfrm>
            <a:off x="4794406" y="1331653"/>
            <a:ext cx="0" cy="51669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9C1E826-51DD-437E-A2E3-9376F43B1115}"/>
              </a:ext>
            </a:extLst>
          </p:cNvPr>
          <p:cNvCxnSpPr/>
          <p:nvPr/>
        </p:nvCxnSpPr>
        <p:spPr>
          <a:xfrm>
            <a:off x="8757003" y="1331653"/>
            <a:ext cx="0" cy="5166947"/>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7D1D51A-0A5E-4DCB-BFA0-9D43D344C84D}"/>
              </a:ext>
            </a:extLst>
          </p:cNvPr>
          <p:cNvSpPr txBox="1"/>
          <p:nvPr/>
        </p:nvSpPr>
        <p:spPr>
          <a:xfrm>
            <a:off x="286713" y="2018459"/>
            <a:ext cx="1923412" cy="307777"/>
          </a:xfrm>
          <a:prstGeom prst="rect">
            <a:avLst/>
          </a:prstGeom>
          <a:noFill/>
        </p:spPr>
        <p:txBody>
          <a:bodyPr wrap="none" rtlCol="0">
            <a:spAutoFit/>
          </a:bodyPr>
          <a:lstStyle/>
          <a:p>
            <a:r>
              <a:rPr lang="en-NZ" sz="1400" b="1" dirty="0"/>
              <a:t>GTAC Code Process</a:t>
            </a:r>
          </a:p>
        </p:txBody>
      </p:sp>
      <p:sp>
        <p:nvSpPr>
          <p:cNvPr id="24" name="TextBox 23">
            <a:extLst>
              <a:ext uri="{FF2B5EF4-FFF2-40B4-BE49-F238E27FC236}">
                <a16:creationId xmlns:a16="http://schemas.microsoft.com/office/drawing/2014/main" id="{BD604E1E-EBA7-4D71-9F0D-04599FCA0BAE}"/>
              </a:ext>
            </a:extLst>
          </p:cNvPr>
          <p:cNvSpPr txBox="1"/>
          <p:nvPr/>
        </p:nvSpPr>
        <p:spPr>
          <a:xfrm>
            <a:off x="3575711" y="1425496"/>
            <a:ext cx="461986" cy="245901"/>
          </a:xfrm>
          <a:prstGeom prst="rect">
            <a:avLst/>
          </a:prstGeom>
          <a:noFill/>
        </p:spPr>
        <p:txBody>
          <a:bodyPr wrap="none" rtlCol="0">
            <a:spAutoFit/>
          </a:bodyPr>
          <a:lstStyle/>
          <a:p>
            <a:r>
              <a:rPr lang="en-NZ" sz="998" b="1" dirty="0"/>
              <a:t>NOV</a:t>
            </a:r>
          </a:p>
        </p:txBody>
      </p:sp>
      <p:sp>
        <p:nvSpPr>
          <p:cNvPr id="25" name="TextBox 24">
            <a:extLst>
              <a:ext uri="{FF2B5EF4-FFF2-40B4-BE49-F238E27FC236}">
                <a16:creationId xmlns:a16="http://schemas.microsoft.com/office/drawing/2014/main" id="{4C30AA7E-DC68-4499-8F7D-543A1C0727B3}"/>
              </a:ext>
            </a:extLst>
          </p:cNvPr>
          <p:cNvSpPr txBox="1"/>
          <p:nvPr/>
        </p:nvSpPr>
        <p:spPr>
          <a:xfrm>
            <a:off x="4905784" y="1425496"/>
            <a:ext cx="441146" cy="245901"/>
          </a:xfrm>
          <a:prstGeom prst="rect">
            <a:avLst/>
          </a:prstGeom>
          <a:noFill/>
        </p:spPr>
        <p:txBody>
          <a:bodyPr wrap="none" rtlCol="0">
            <a:spAutoFit/>
          </a:bodyPr>
          <a:lstStyle/>
          <a:p>
            <a:r>
              <a:rPr lang="en-NZ" sz="998" b="1" dirty="0"/>
              <a:t>JAN</a:t>
            </a:r>
          </a:p>
        </p:txBody>
      </p:sp>
      <p:sp>
        <p:nvSpPr>
          <p:cNvPr id="26" name="TextBox 25">
            <a:extLst>
              <a:ext uri="{FF2B5EF4-FFF2-40B4-BE49-F238E27FC236}">
                <a16:creationId xmlns:a16="http://schemas.microsoft.com/office/drawing/2014/main" id="{3B340F73-2A7A-4605-80FF-C91017BEA44F}"/>
              </a:ext>
            </a:extLst>
          </p:cNvPr>
          <p:cNvSpPr txBox="1"/>
          <p:nvPr/>
        </p:nvSpPr>
        <p:spPr>
          <a:xfrm>
            <a:off x="5553374" y="1425496"/>
            <a:ext cx="441146" cy="245901"/>
          </a:xfrm>
          <a:prstGeom prst="rect">
            <a:avLst/>
          </a:prstGeom>
          <a:noFill/>
        </p:spPr>
        <p:txBody>
          <a:bodyPr wrap="none" rtlCol="0">
            <a:spAutoFit/>
          </a:bodyPr>
          <a:lstStyle/>
          <a:p>
            <a:r>
              <a:rPr lang="en-NZ" sz="998" b="1" dirty="0"/>
              <a:t>FEB</a:t>
            </a:r>
          </a:p>
        </p:txBody>
      </p:sp>
      <p:sp>
        <p:nvSpPr>
          <p:cNvPr id="27" name="TextBox 26">
            <a:extLst>
              <a:ext uri="{FF2B5EF4-FFF2-40B4-BE49-F238E27FC236}">
                <a16:creationId xmlns:a16="http://schemas.microsoft.com/office/drawing/2014/main" id="{97E27ECE-9463-49A9-A8B7-473C3D520C30}"/>
              </a:ext>
            </a:extLst>
          </p:cNvPr>
          <p:cNvSpPr txBox="1"/>
          <p:nvPr/>
        </p:nvSpPr>
        <p:spPr>
          <a:xfrm>
            <a:off x="6200964" y="1425496"/>
            <a:ext cx="478016" cy="245901"/>
          </a:xfrm>
          <a:prstGeom prst="rect">
            <a:avLst/>
          </a:prstGeom>
          <a:noFill/>
        </p:spPr>
        <p:txBody>
          <a:bodyPr wrap="none" rtlCol="0">
            <a:spAutoFit/>
          </a:bodyPr>
          <a:lstStyle/>
          <a:p>
            <a:r>
              <a:rPr lang="en-NZ" sz="998" b="1" dirty="0"/>
              <a:t>MAR</a:t>
            </a:r>
          </a:p>
        </p:txBody>
      </p:sp>
      <p:sp>
        <p:nvSpPr>
          <p:cNvPr id="28" name="TextBox 27">
            <a:extLst>
              <a:ext uri="{FF2B5EF4-FFF2-40B4-BE49-F238E27FC236}">
                <a16:creationId xmlns:a16="http://schemas.microsoft.com/office/drawing/2014/main" id="{34C9EE5F-6243-4220-B15D-9E78057E35CD}"/>
              </a:ext>
            </a:extLst>
          </p:cNvPr>
          <p:cNvSpPr txBox="1"/>
          <p:nvPr/>
        </p:nvSpPr>
        <p:spPr>
          <a:xfrm>
            <a:off x="6883448" y="1425496"/>
            <a:ext cx="455574" cy="245901"/>
          </a:xfrm>
          <a:prstGeom prst="rect">
            <a:avLst/>
          </a:prstGeom>
          <a:noFill/>
        </p:spPr>
        <p:txBody>
          <a:bodyPr wrap="none" rtlCol="0">
            <a:spAutoFit/>
          </a:bodyPr>
          <a:lstStyle/>
          <a:p>
            <a:r>
              <a:rPr lang="en-NZ" sz="998" b="1" dirty="0"/>
              <a:t>APR</a:t>
            </a:r>
          </a:p>
        </p:txBody>
      </p:sp>
      <p:sp>
        <p:nvSpPr>
          <p:cNvPr id="29" name="TextBox 28">
            <a:extLst>
              <a:ext uri="{FF2B5EF4-FFF2-40B4-BE49-F238E27FC236}">
                <a16:creationId xmlns:a16="http://schemas.microsoft.com/office/drawing/2014/main" id="{CBD34BD0-875B-4885-8CFF-284B67480AB6}"/>
              </a:ext>
            </a:extLst>
          </p:cNvPr>
          <p:cNvSpPr txBox="1"/>
          <p:nvPr/>
        </p:nvSpPr>
        <p:spPr>
          <a:xfrm>
            <a:off x="7545577" y="1425496"/>
            <a:ext cx="470000" cy="245901"/>
          </a:xfrm>
          <a:prstGeom prst="rect">
            <a:avLst/>
          </a:prstGeom>
          <a:noFill/>
        </p:spPr>
        <p:txBody>
          <a:bodyPr wrap="none" rtlCol="0">
            <a:spAutoFit/>
          </a:bodyPr>
          <a:lstStyle/>
          <a:p>
            <a:r>
              <a:rPr lang="en-NZ" sz="998" b="1" dirty="0"/>
              <a:t>MAY</a:t>
            </a:r>
          </a:p>
        </p:txBody>
      </p:sp>
      <p:sp>
        <p:nvSpPr>
          <p:cNvPr id="30" name="TextBox 29">
            <a:extLst>
              <a:ext uri="{FF2B5EF4-FFF2-40B4-BE49-F238E27FC236}">
                <a16:creationId xmlns:a16="http://schemas.microsoft.com/office/drawing/2014/main" id="{0EAC68FD-2B36-45BD-A3DB-58A9324854BD}"/>
              </a:ext>
            </a:extLst>
          </p:cNvPr>
          <p:cNvSpPr txBox="1"/>
          <p:nvPr/>
        </p:nvSpPr>
        <p:spPr>
          <a:xfrm>
            <a:off x="8220791" y="1425496"/>
            <a:ext cx="441146" cy="245901"/>
          </a:xfrm>
          <a:prstGeom prst="rect">
            <a:avLst/>
          </a:prstGeom>
          <a:noFill/>
        </p:spPr>
        <p:txBody>
          <a:bodyPr wrap="none" rtlCol="0">
            <a:spAutoFit/>
          </a:bodyPr>
          <a:lstStyle/>
          <a:p>
            <a:r>
              <a:rPr lang="en-NZ" sz="998" b="1" dirty="0"/>
              <a:t>JUN</a:t>
            </a:r>
          </a:p>
        </p:txBody>
      </p:sp>
      <p:sp>
        <p:nvSpPr>
          <p:cNvPr id="31" name="TextBox 30">
            <a:extLst>
              <a:ext uri="{FF2B5EF4-FFF2-40B4-BE49-F238E27FC236}">
                <a16:creationId xmlns:a16="http://schemas.microsoft.com/office/drawing/2014/main" id="{16BF0741-F45F-46D4-BF91-682D4C35B919}"/>
              </a:ext>
            </a:extLst>
          </p:cNvPr>
          <p:cNvSpPr txBox="1"/>
          <p:nvPr/>
        </p:nvSpPr>
        <p:spPr>
          <a:xfrm>
            <a:off x="8868382" y="1425496"/>
            <a:ext cx="426720" cy="245901"/>
          </a:xfrm>
          <a:prstGeom prst="rect">
            <a:avLst/>
          </a:prstGeom>
          <a:noFill/>
        </p:spPr>
        <p:txBody>
          <a:bodyPr wrap="none" rtlCol="0">
            <a:spAutoFit/>
          </a:bodyPr>
          <a:lstStyle/>
          <a:p>
            <a:r>
              <a:rPr lang="en-NZ" sz="998" b="1" dirty="0"/>
              <a:t>JUL</a:t>
            </a:r>
          </a:p>
        </p:txBody>
      </p:sp>
      <p:sp>
        <p:nvSpPr>
          <p:cNvPr id="32" name="TextBox 31">
            <a:extLst>
              <a:ext uri="{FF2B5EF4-FFF2-40B4-BE49-F238E27FC236}">
                <a16:creationId xmlns:a16="http://schemas.microsoft.com/office/drawing/2014/main" id="{F211521A-78B7-4BFA-B725-72B759C5EECF}"/>
              </a:ext>
            </a:extLst>
          </p:cNvPr>
          <p:cNvSpPr txBox="1"/>
          <p:nvPr/>
        </p:nvSpPr>
        <p:spPr>
          <a:xfrm>
            <a:off x="9501432" y="1425496"/>
            <a:ext cx="470000" cy="245901"/>
          </a:xfrm>
          <a:prstGeom prst="rect">
            <a:avLst/>
          </a:prstGeom>
          <a:noFill/>
        </p:spPr>
        <p:txBody>
          <a:bodyPr wrap="none" rtlCol="0">
            <a:spAutoFit/>
          </a:bodyPr>
          <a:lstStyle/>
          <a:p>
            <a:r>
              <a:rPr lang="en-NZ" sz="998" b="1" dirty="0"/>
              <a:t>AUG</a:t>
            </a:r>
          </a:p>
        </p:txBody>
      </p:sp>
      <p:sp>
        <p:nvSpPr>
          <p:cNvPr id="33" name="TextBox 32">
            <a:extLst>
              <a:ext uri="{FF2B5EF4-FFF2-40B4-BE49-F238E27FC236}">
                <a16:creationId xmlns:a16="http://schemas.microsoft.com/office/drawing/2014/main" id="{7F4D5237-9CB7-43E6-BB28-A65EB60F8A7F}"/>
              </a:ext>
            </a:extLst>
          </p:cNvPr>
          <p:cNvSpPr txBox="1"/>
          <p:nvPr/>
        </p:nvSpPr>
        <p:spPr>
          <a:xfrm>
            <a:off x="10176646" y="1425496"/>
            <a:ext cx="439544" cy="245901"/>
          </a:xfrm>
          <a:prstGeom prst="rect">
            <a:avLst/>
          </a:prstGeom>
          <a:noFill/>
        </p:spPr>
        <p:txBody>
          <a:bodyPr wrap="none" rtlCol="0">
            <a:spAutoFit/>
          </a:bodyPr>
          <a:lstStyle/>
          <a:p>
            <a:r>
              <a:rPr lang="en-NZ" sz="998" b="1" dirty="0"/>
              <a:t>SEP</a:t>
            </a:r>
          </a:p>
        </p:txBody>
      </p:sp>
      <p:cxnSp>
        <p:nvCxnSpPr>
          <p:cNvPr id="39" name="Straight Connector 38">
            <a:extLst>
              <a:ext uri="{FF2B5EF4-FFF2-40B4-BE49-F238E27FC236}">
                <a16:creationId xmlns:a16="http://schemas.microsoft.com/office/drawing/2014/main" id="{571FF097-3F5F-4483-8C81-ADB2CEE00667}"/>
              </a:ext>
            </a:extLst>
          </p:cNvPr>
          <p:cNvCxnSpPr>
            <a:cxnSpLocks/>
          </p:cNvCxnSpPr>
          <p:nvPr/>
        </p:nvCxnSpPr>
        <p:spPr>
          <a:xfrm>
            <a:off x="2915036" y="1730923"/>
            <a:ext cx="7883330"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686E5083-37D9-400C-8BD2-813D6A1454D8}"/>
              </a:ext>
            </a:extLst>
          </p:cNvPr>
          <p:cNvSpPr/>
          <p:nvPr/>
        </p:nvSpPr>
        <p:spPr>
          <a:xfrm>
            <a:off x="2656518" y="2044748"/>
            <a:ext cx="1361675" cy="32331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33"/>
          </a:p>
        </p:txBody>
      </p:sp>
      <p:sp>
        <p:nvSpPr>
          <p:cNvPr id="41" name="TextBox 40">
            <a:extLst>
              <a:ext uri="{FF2B5EF4-FFF2-40B4-BE49-F238E27FC236}">
                <a16:creationId xmlns:a16="http://schemas.microsoft.com/office/drawing/2014/main" id="{FD33C8DC-4709-4CB6-B7F8-3FEA26F5D168}"/>
              </a:ext>
            </a:extLst>
          </p:cNvPr>
          <p:cNvSpPr txBox="1"/>
          <p:nvPr/>
        </p:nvSpPr>
        <p:spPr>
          <a:xfrm>
            <a:off x="3786392" y="1821649"/>
            <a:ext cx="364202" cy="204030"/>
          </a:xfrm>
          <a:prstGeom prst="rect">
            <a:avLst/>
          </a:prstGeom>
          <a:noFill/>
        </p:spPr>
        <p:txBody>
          <a:bodyPr wrap="none" rtlCol="0">
            <a:spAutoFit/>
          </a:bodyPr>
          <a:lstStyle/>
          <a:p>
            <a:r>
              <a:rPr lang="en-NZ" sz="726" b="1" dirty="0"/>
              <a:t>8/12</a:t>
            </a:r>
          </a:p>
        </p:txBody>
      </p:sp>
      <p:sp>
        <p:nvSpPr>
          <p:cNvPr id="42" name="Diamond 41">
            <a:extLst>
              <a:ext uri="{FF2B5EF4-FFF2-40B4-BE49-F238E27FC236}">
                <a16:creationId xmlns:a16="http://schemas.microsoft.com/office/drawing/2014/main" id="{60213779-4DF5-4234-8B8A-EA334F093C53}"/>
              </a:ext>
            </a:extLst>
          </p:cNvPr>
          <p:cNvSpPr/>
          <p:nvPr/>
        </p:nvSpPr>
        <p:spPr>
          <a:xfrm>
            <a:off x="6474197" y="2043936"/>
            <a:ext cx="207888" cy="181221"/>
          </a:xfrm>
          <a:prstGeom prst="diamond">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33"/>
          </a:p>
        </p:txBody>
      </p:sp>
      <p:sp>
        <p:nvSpPr>
          <p:cNvPr id="43" name="TextBox 42">
            <a:extLst>
              <a:ext uri="{FF2B5EF4-FFF2-40B4-BE49-F238E27FC236}">
                <a16:creationId xmlns:a16="http://schemas.microsoft.com/office/drawing/2014/main" id="{EC4D9BF0-540B-4FB2-A52C-75CDF7644F86}"/>
              </a:ext>
            </a:extLst>
          </p:cNvPr>
          <p:cNvSpPr txBox="1"/>
          <p:nvPr/>
        </p:nvSpPr>
        <p:spPr>
          <a:xfrm>
            <a:off x="6474197" y="1704617"/>
            <a:ext cx="893193" cy="461665"/>
          </a:xfrm>
          <a:prstGeom prst="rect">
            <a:avLst/>
          </a:prstGeom>
          <a:noFill/>
        </p:spPr>
        <p:txBody>
          <a:bodyPr wrap="none" rtlCol="0">
            <a:spAutoFit/>
          </a:bodyPr>
          <a:lstStyle/>
          <a:p>
            <a:pPr algn="ctr"/>
            <a:r>
              <a:rPr lang="en-NZ" sz="800" b="1" dirty="0"/>
              <a:t>FINAL GIC </a:t>
            </a:r>
          </a:p>
          <a:p>
            <a:pPr algn="ctr"/>
            <a:r>
              <a:rPr lang="en-NZ" sz="800" b="1" dirty="0"/>
              <a:t>ASSESSMENT</a:t>
            </a:r>
          </a:p>
          <a:p>
            <a:pPr algn="ctr"/>
            <a:r>
              <a:rPr lang="en-NZ" sz="800" b="1" dirty="0"/>
              <a:t>23/03</a:t>
            </a:r>
          </a:p>
        </p:txBody>
      </p:sp>
      <p:sp>
        <p:nvSpPr>
          <p:cNvPr id="44" name="TextBox 43">
            <a:extLst>
              <a:ext uri="{FF2B5EF4-FFF2-40B4-BE49-F238E27FC236}">
                <a16:creationId xmlns:a16="http://schemas.microsoft.com/office/drawing/2014/main" id="{D4F786C1-81AF-4DF7-99B7-9B1116242A32}"/>
              </a:ext>
            </a:extLst>
          </p:cNvPr>
          <p:cNvSpPr txBox="1"/>
          <p:nvPr/>
        </p:nvSpPr>
        <p:spPr>
          <a:xfrm>
            <a:off x="286713" y="2462562"/>
            <a:ext cx="1575560" cy="307777"/>
          </a:xfrm>
          <a:prstGeom prst="rect">
            <a:avLst/>
          </a:prstGeom>
          <a:noFill/>
        </p:spPr>
        <p:txBody>
          <a:bodyPr wrap="none" rtlCol="0">
            <a:spAutoFit/>
          </a:bodyPr>
          <a:lstStyle/>
          <a:p>
            <a:r>
              <a:rPr lang="en-NZ" sz="1400" b="1" dirty="0"/>
              <a:t>GTAC IT System</a:t>
            </a:r>
          </a:p>
        </p:txBody>
      </p:sp>
      <p:sp>
        <p:nvSpPr>
          <p:cNvPr id="46" name="TextBox 45">
            <a:extLst>
              <a:ext uri="{FF2B5EF4-FFF2-40B4-BE49-F238E27FC236}">
                <a16:creationId xmlns:a16="http://schemas.microsoft.com/office/drawing/2014/main" id="{8B4034A9-411A-4E3B-84D3-486E101C890C}"/>
              </a:ext>
            </a:extLst>
          </p:cNvPr>
          <p:cNvSpPr txBox="1"/>
          <p:nvPr/>
        </p:nvSpPr>
        <p:spPr>
          <a:xfrm>
            <a:off x="2936676" y="2563168"/>
            <a:ext cx="1072731" cy="246221"/>
          </a:xfrm>
          <a:prstGeom prst="rect">
            <a:avLst/>
          </a:prstGeom>
          <a:noFill/>
        </p:spPr>
        <p:txBody>
          <a:bodyPr wrap="none" rtlCol="0">
            <a:spAutoFit/>
          </a:bodyPr>
          <a:lstStyle/>
          <a:p>
            <a:pPr algn="ctr"/>
            <a:r>
              <a:rPr lang="en-NZ" sz="1000" b="1" dirty="0">
                <a:solidFill>
                  <a:schemeClr val="bg1"/>
                </a:solidFill>
              </a:rPr>
              <a:t>Bid Evaluation</a:t>
            </a:r>
          </a:p>
        </p:txBody>
      </p:sp>
      <p:sp>
        <p:nvSpPr>
          <p:cNvPr id="49" name="Rectangle 48">
            <a:extLst>
              <a:ext uri="{FF2B5EF4-FFF2-40B4-BE49-F238E27FC236}">
                <a16:creationId xmlns:a16="http://schemas.microsoft.com/office/drawing/2014/main" id="{3A69A46E-6919-413A-83EC-355360C05C46}"/>
              </a:ext>
            </a:extLst>
          </p:cNvPr>
          <p:cNvSpPr/>
          <p:nvPr/>
        </p:nvSpPr>
        <p:spPr>
          <a:xfrm>
            <a:off x="4894002" y="2519884"/>
            <a:ext cx="1876763" cy="36939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33"/>
          </a:p>
        </p:txBody>
      </p:sp>
      <p:sp>
        <p:nvSpPr>
          <p:cNvPr id="50" name="TextBox 49">
            <a:extLst>
              <a:ext uri="{FF2B5EF4-FFF2-40B4-BE49-F238E27FC236}">
                <a16:creationId xmlns:a16="http://schemas.microsoft.com/office/drawing/2014/main" id="{9B210E67-A248-4539-80C0-3BE5D27E793D}"/>
              </a:ext>
            </a:extLst>
          </p:cNvPr>
          <p:cNvSpPr txBox="1"/>
          <p:nvPr/>
        </p:nvSpPr>
        <p:spPr>
          <a:xfrm>
            <a:off x="5001067" y="2570823"/>
            <a:ext cx="1662635" cy="246221"/>
          </a:xfrm>
          <a:prstGeom prst="rect">
            <a:avLst/>
          </a:prstGeom>
          <a:noFill/>
        </p:spPr>
        <p:txBody>
          <a:bodyPr wrap="none" rtlCol="0">
            <a:spAutoFit/>
          </a:bodyPr>
          <a:lstStyle/>
          <a:p>
            <a:pPr algn="ctr"/>
            <a:r>
              <a:rPr lang="en-NZ" sz="1000" b="1" dirty="0">
                <a:solidFill>
                  <a:schemeClr val="bg1"/>
                </a:solidFill>
              </a:rPr>
              <a:t>Functional Specification</a:t>
            </a:r>
          </a:p>
        </p:txBody>
      </p:sp>
      <p:sp>
        <p:nvSpPr>
          <p:cNvPr id="51" name="Rectangle 50">
            <a:extLst>
              <a:ext uri="{FF2B5EF4-FFF2-40B4-BE49-F238E27FC236}">
                <a16:creationId xmlns:a16="http://schemas.microsoft.com/office/drawing/2014/main" id="{F2EF02BE-0802-4AAF-8FE5-B8B7764BEB28}"/>
              </a:ext>
            </a:extLst>
          </p:cNvPr>
          <p:cNvSpPr/>
          <p:nvPr/>
        </p:nvSpPr>
        <p:spPr>
          <a:xfrm>
            <a:off x="9395171" y="2527605"/>
            <a:ext cx="700607" cy="35395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33"/>
          </a:p>
        </p:txBody>
      </p:sp>
      <p:sp>
        <p:nvSpPr>
          <p:cNvPr id="52" name="TextBox 51">
            <a:extLst>
              <a:ext uri="{FF2B5EF4-FFF2-40B4-BE49-F238E27FC236}">
                <a16:creationId xmlns:a16="http://schemas.microsoft.com/office/drawing/2014/main" id="{9C16C9CE-9A22-43E2-9789-16074DF044C1}"/>
              </a:ext>
            </a:extLst>
          </p:cNvPr>
          <p:cNvSpPr txBox="1"/>
          <p:nvPr/>
        </p:nvSpPr>
        <p:spPr>
          <a:xfrm>
            <a:off x="9353724" y="2537919"/>
            <a:ext cx="742054" cy="246221"/>
          </a:xfrm>
          <a:prstGeom prst="rect">
            <a:avLst/>
          </a:prstGeom>
          <a:noFill/>
        </p:spPr>
        <p:txBody>
          <a:bodyPr wrap="square" rtlCol="0">
            <a:spAutoFit/>
          </a:bodyPr>
          <a:lstStyle/>
          <a:p>
            <a:pPr algn="ctr"/>
            <a:r>
              <a:rPr lang="en-NZ" sz="1000" b="1" dirty="0">
                <a:solidFill>
                  <a:schemeClr val="bg1"/>
                </a:solidFill>
              </a:rPr>
              <a:t>FG UAT</a:t>
            </a:r>
          </a:p>
        </p:txBody>
      </p:sp>
      <p:sp>
        <p:nvSpPr>
          <p:cNvPr id="54" name="TextBox 53">
            <a:extLst>
              <a:ext uri="{FF2B5EF4-FFF2-40B4-BE49-F238E27FC236}">
                <a16:creationId xmlns:a16="http://schemas.microsoft.com/office/drawing/2014/main" id="{66D42CB0-35D8-4B10-B66A-55EFABD7FB84}"/>
              </a:ext>
            </a:extLst>
          </p:cNvPr>
          <p:cNvSpPr txBox="1"/>
          <p:nvPr/>
        </p:nvSpPr>
        <p:spPr>
          <a:xfrm>
            <a:off x="10156616" y="2504528"/>
            <a:ext cx="705825" cy="400110"/>
          </a:xfrm>
          <a:prstGeom prst="rect">
            <a:avLst/>
          </a:prstGeom>
          <a:noFill/>
        </p:spPr>
        <p:txBody>
          <a:bodyPr wrap="square" rtlCol="0">
            <a:spAutoFit/>
          </a:bodyPr>
          <a:lstStyle/>
          <a:p>
            <a:pPr algn="ctr"/>
            <a:r>
              <a:rPr lang="en-NZ" sz="1000" b="1" dirty="0">
                <a:solidFill>
                  <a:schemeClr val="bg1"/>
                </a:solidFill>
              </a:rPr>
              <a:t>Shipper UAT</a:t>
            </a:r>
          </a:p>
        </p:txBody>
      </p:sp>
      <p:sp>
        <p:nvSpPr>
          <p:cNvPr id="55" name="TextBox 54">
            <a:extLst>
              <a:ext uri="{FF2B5EF4-FFF2-40B4-BE49-F238E27FC236}">
                <a16:creationId xmlns:a16="http://schemas.microsoft.com/office/drawing/2014/main" id="{C492F5A5-3D0D-4F39-BF02-5203014D2653}"/>
              </a:ext>
            </a:extLst>
          </p:cNvPr>
          <p:cNvSpPr txBox="1"/>
          <p:nvPr/>
        </p:nvSpPr>
        <p:spPr>
          <a:xfrm>
            <a:off x="286713" y="3146706"/>
            <a:ext cx="1993944" cy="307777"/>
          </a:xfrm>
          <a:prstGeom prst="rect">
            <a:avLst/>
          </a:prstGeom>
          <a:noFill/>
        </p:spPr>
        <p:txBody>
          <a:bodyPr wrap="none" rtlCol="0">
            <a:spAutoFit/>
          </a:bodyPr>
          <a:lstStyle/>
          <a:p>
            <a:r>
              <a:rPr lang="en-NZ" sz="1400" b="1" i="1" dirty="0"/>
              <a:t>GTAC Other Systems</a:t>
            </a:r>
          </a:p>
        </p:txBody>
      </p:sp>
      <p:sp>
        <p:nvSpPr>
          <p:cNvPr id="56" name="Rectangle 55">
            <a:extLst>
              <a:ext uri="{FF2B5EF4-FFF2-40B4-BE49-F238E27FC236}">
                <a16:creationId xmlns:a16="http://schemas.microsoft.com/office/drawing/2014/main" id="{84D10967-0A50-4001-9EF5-01D02CA10B38}"/>
              </a:ext>
            </a:extLst>
          </p:cNvPr>
          <p:cNvSpPr/>
          <p:nvPr/>
        </p:nvSpPr>
        <p:spPr>
          <a:xfrm>
            <a:off x="4255629" y="3949011"/>
            <a:ext cx="1134239" cy="37365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33"/>
          </a:p>
        </p:txBody>
      </p:sp>
      <p:sp>
        <p:nvSpPr>
          <p:cNvPr id="57" name="TextBox 56">
            <a:extLst>
              <a:ext uri="{FF2B5EF4-FFF2-40B4-BE49-F238E27FC236}">
                <a16:creationId xmlns:a16="http://schemas.microsoft.com/office/drawing/2014/main" id="{9D47C122-78C2-4D3D-9A8A-EF64E2E5210B}"/>
              </a:ext>
            </a:extLst>
          </p:cNvPr>
          <p:cNvSpPr txBox="1"/>
          <p:nvPr/>
        </p:nvSpPr>
        <p:spPr>
          <a:xfrm>
            <a:off x="4343980" y="4009153"/>
            <a:ext cx="862865" cy="246221"/>
          </a:xfrm>
          <a:prstGeom prst="rect">
            <a:avLst/>
          </a:prstGeom>
          <a:noFill/>
        </p:spPr>
        <p:txBody>
          <a:bodyPr wrap="square" rtlCol="0">
            <a:spAutoFit/>
          </a:bodyPr>
          <a:lstStyle/>
          <a:p>
            <a:pPr algn="ctr"/>
            <a:r>
              <a:rPr lang="en-NZ" sz="1000" b="1" dirty="0">
                <a:solidFill>
                  <a:schemeClr val="bg1"/>
                </a:solidFill>
              </a:rPr>
              <a:t>ICA Policy</a:t>
            </a:r>
          </a:p>
        </p:txBody>
      </p:sp>
      <p:sp>
        <p:nvSpPr>
          <p:cNvPr id="58" name="TextBox 57">
            <a:extLst>
              <a:ext uri="{FF2B5EF4-FFF2-40B4-BE49-F238E27FC236}">
                <a16:creationId xmlns:a16="http://schemas.microsoft.com/office/drawing/2014/main" id="{64E19871-2773-4C1E-8B7F-AA10BA9676AE}"/>
              </a:ext>
            </a:extLst>
          </p:cNvPr>
          <p:cNvSpPr txBox="1"/>
          <p:nvPr/>
        </p:nvSpPr>
        <p:spPr>
          <a:xfrm>
            <a:off x="5120168" y="4523020"/>
            <a:ext cx="900903" cy="246221"/>
          </a:xfrm>
          <a:prstGeom prst="rect">
            <a:avLst/>
          </a:prstGeom>
          <a:noFill/>
        </p:spPr>
        <p:txBody>
          <a:bodyPr wrap="square" rtlCol="0">
            <a:spAutoFit/>
          </a:bodyPr>
          <a:lstStyle/>
          <a:p>
            <a:pPr algn="ctr"/>
            <a:r>
              <a:rPr lang="en-NZ" sz="1000" b="1" dirty="0">
                <a:solidFill>
                  <a:schemeClr val="bg1"/>
                </a:solidFill>
              </a:rPr>
              <a:t>Draft TPM</a:t>
            </a:r>
          </a:p>
        </p:txBody>
      </p:sp>
      <p:sp>
        <p:nvSpPr>
          <p:cNvPr id="62" name="TextBox 61">
            <a:extLst>
              <a:ext uri="{FF2B5EF4-FFF2-40B4-BE49-F238E27FC236}">
                <a16:creationId xmlns:a16="http://schemas.microsoft.com/office/drawing/2014/main" id="{4471144F-1B62-42B1-A630-FB5ECCAB38A4}"/>
              </a:ext>
            </a:extLst>
          </p:cNvPr>
          <p:cNvSpPr txBox="1"/>
          <p:nvPr/>
        </p:nvSpPr>
        <p:spPr>
          <a:xfrm>
            <a:off x="286713" y="4050163"/>
            <a:ext cx="2702728" cy="307777"/>
          </a:xfrm>
          <a:prstGeom prst="rect">
            <a:avLst/>
          </a:prstGeom>
          <a:noFill/>
        </p:spPr>
        <p:txBody>
          <a:bodyPr wrap="none" rtlCol="0">
            <a:spAutoFit/>
          </a:bodyPr>
          <a:lstStyle/>
          <a:p>
            <a:r>
              <a:rPr lang="en-NZ" sz="1400" b="1" dirty="0"/>
              <a:t>Interconnection Agreements</a:t>
            </a:r>
          </a:p>
        </p:txBody>
      </p:sp>
      <p:sp>
        <p:nvSpPr>
          <p:cNvPr id="63" name="TextBox 62">
            <a:extLst>
              <a:ext uri="{FF2B5EF4-FFF2-40B4-BE49-F238E27FC236}">
                <a16:creationId xmlns:a16="http://schemas.microsoft.com/office/drawing/2014/main" id="{B0B0BEF6-85BC-4C9E-97CA-A21F9053D2D9}"/>
              </a:ext>
            </a:extLst>
          </p:cNvPr>
          <p:cNvSpPr txBox="1"/>
          <p:nvPr/>
        </p:nvSpPr>
        <p:spPr>
          <a:xfrm>
            <a:off x="286713" y="4569861"/>
            <a:ext cx="562975" cy="307777"/>
          </a:xfrm>
          <a:prstGeom prst="rect">
            <a:avLst/>
          </a:prstGeom>
          <a:noFill/>
        </p:spPr>
        <p:txBody>
          <a:bodyPr wrap="none" rtlCol="0">
            <a:spAutoFit/>
          </a:bodyPr>
          <a:lstStyle/>
          <a:p>
            <a:r>
              <a:rPr lang="en-NZ" sz="1400" b="1" dirty="0"/>
              <a:t>TPM</a:t>
            </a:r>
          </a:p>
        </p:txBody>
      </p:sp>
      <p:sp>
        <p:nvSpPr>
          <p:cNvPr id="64" name="TextBox 63">
            <a:extLst>
              <a:ext uri="{FF2B5EF4-FFF2-40B4-BE49-F238E27FC236}">
                <a16:creationId xmlns:a16="http://schemas.microsoft.com/office/drawing/2014/main" id="{0286AE1F-2F38-45C0-B149-D925F32E0F16}"/>
              </a:ext>
            </a:extLst>
          </p:cNvPr>
          <p:cNvSpPr txBox="1"/>
          <p:nvPr/>
        </p:nvSpPr>
        <p:spPr>
          <a:xfrm>
            <a:off x="286713" y="5089559"/>
            <a:ext cx="3067699" cy="307777"/>
          </a:xfrm>
          <a:prstGeom prst="rect">
            <a:avLst/>
          </a:prstGeom>
          <a:noFill/>
        </p:spPr>
        <p:txBody>
          <a:bodyPr wrap="none" rtlCol="0">
            <a:spAutoFit/>
          </a:bodyPr>
          <a:lstStyle/>
          <a:p>
            <a:r>
              <a:rPr lang="en-NZ" sz="1400" b="1" dirty="0"/>
              <a:t>PR Auction Terms and Conditions</a:t>
            </a:r>
          </a:p>
        </p:txBody>
      </p:sp>
      <p:sp>
        <p:nvSpPr>
          <p:cNvPr id="67" name="TextBox 66">
            <a:extLst>
              <a:ext uri="{FF2B5EF4-FFF2-40B4-BE49-F238E27FC236}">
                <a16:creationId xmlns:a16="http://schemas.microsoft.com/office/drawing/2014/main" id="{9498216D-6EF6-4150-B583-7D08340B48E4}"/>
              </a:ext>
            </a:extLst>
          </p:cNvPr>
          <p:cNvSpPr txBox="1"/>
          <p:nvPr/>
        </p:nvSpPr>
        <p:spPr>
          <a:xfrm>
            <a:off x="6805795" y="5087900"/>
            <a:ext cx="1847520" cy="400110"/>
          </a:xfrm>
          <a:prstGeom prst="rect">
            <a:avLst/>
          </a:prstGeom>
          <a:noFill/>
        </p:spPr>
        <p:txBody>
          <a:bodyPr wrap="square" rtlCol="0">
            <a:spAutoFit/>
          </a:bodyPr>
          <a:lstStyle/>
          <a:p>
            <a:pPr algn="ctr"/>
            <a:r>
              <a:rPr lang="en-NZ" sz="1000" b="1" dirty="0">
                <a:solidFill>
                  <a:schemeClr val="bg1"/>
                </a:solidFill>
              </a:rPr>
              <a:t>Shipper Consultation and GIC Approval</a:t>
            </a:r>
          </a:p>
        </p:txBody>
      </p:sp>
      <p:sp>
        <p:nvSpPr>
          <p:cNvPr id="68" name="TextBox 67">
            <a:extLst>
              <a:ext uri="{FF2B5EF4-FFF2-40B4-BE49-F238E27FC236}">
                <a16:creationId xmlns:a16="http://schemas.microsoft.com/office/drawing/2014/main" id="{F6A55FC2-441E-4975-9DB9-B352550489E2}"/>
              </a:ext>
            </a:extLst>
          </p:cNvPr>
          <p:cNvSpPr txBox="1"/>
          <p:nvPr/>
        </p:nvSpPr>
        <p:spPr>
          <a:xfrm>
            <a:off x="286713" y="5609257"/>
            <a:ext cx="663964" cy="307777"/>
          </a:xfrm>
          <a:prstGeom prst="rect">
            <a:avLst/>
          </a:prstGeom>
          <a:noFill/>
        </p:spPr>
        <p:txBody>
          <a:bodyPr wrap="none" rtlCol="0">
            <a:spAutoFit/>
          </a:bodyPr>
          <a:lstStyle/>
          <a:p>
            <a:r>
              <a:rPr lang="en-NZ" sz="1400" b="1" dirty="0"/>
              <a:t>SOPs</a:t>
            </a:r>
          </a:p>
        </p:txBody>
      </p:sp>
      <p:sp>
        <p:nvSpPr>
          <p:cNvPr id="69" name="Rectangle 68">
            <a:extLst>
              <a:ext uri="{FF2B5EF4-FFF2-40B4-BE49-F238E27FC236}">
                <a16:creationId xmlns:a16="http://schemas.microsoft.com/office/drawing/2014/main" id="{5D9472B9-CCD9-4E1C-94F4-AFFA84EE47DE}"/>
              </a:ext>
            </a:extLst>
          </p:cNvPr>
          <p:cNvSpPr/>
          <p:nvPr/>
        </p:nvSpPr>
        <p:spPr>
          <a:xfrm>
            <a:off x="5361339" y="5607451"/>
            <a:ext cx="3354681" cy="38621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33"/>
          </a:p>
        </p:txBody>
      </p:sp>
      <p:sp>
        <p:nvSpPr>
          <p:cNvPr id="70" name="TextBox 69">
            <a:extLst>
              <a:ext uri="{FF2B5EF4-FFF2-40B4-BE49-F238E27FC236}">
                <a16:creationId xmlns:a16="http://schemas.microsoft.com/office/drawing/2014/main" id="{4B22F7BC-60C3-43D3-BE23-A6867EFB214C}"/>
              </a:ext>
            </a:extLst>
          </p:cNvPr>
          <p:cNvSpPr txBox="1"/>
          <p:nvPr/>
        </p:nvSpPr>
        <p:spPr>
          <a:xfrm>
            <a:off x="6282771" y="5658222"/>
            <a:ext cx="1625195" cy="246221"/>
          </a:xfrm>
          <a:prstGeom prst="rect">
            <a:avLst/>
          </a:prstGeom>
          <a:noFill/>
        </p:spPr>
        <p:txBody>
          <a:bodyPr wrap="square" rtlCol="0">
            <a:spAutoFit/>
          </a:bodyPr>
          <a:lstStyle/>
          <a:p>
            <a:pPr algn="ctr"/>
            <a:r>
              <a:rPr lang="en-NZ" sz="1000" b="1" dirty="0">
                <a:solidFill>
                  <a:schemeClr val="bg1"/>
                </a:solidFill>
              </a:rPr>
              <a:t>Internal Development</a:t>
            </a:r>
          </a:p>
        </p:txBody>
      </p:sp>
      <p:sp>
        <p:nvSpPr>
          <p:cNvPr id="71" name="Rectangle 70">
            <a:extLst>
              <a:ext uri="{FF2B5EF4-FFF2-40B4-BE49-F238E27FC236}">
                <a16:creationId xmlns:a16="http://schemas.microsoft.com/office/drawing/2014/main" id="{4EEBE52F-3914-498A-A453-A77EB360F41C}"/>
              </a:ext>
            </a:extLst>
          </p:cNvPr>
          <p:cNvSpPr/>
          <p:nvPr/>
        </p:nvSpPr>
        <p:spPr>
          <a:xfrm>
            <a:off x="8817148" y="5593038"/>
            <a:ext cx="2033845" cy="415041"/>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33"/>
          </a:p>
        </p:txBody>
      </p:sp>
      <p:sp>
        <p:nvSpPr>
          <p:cNvPr id="73" name="TextBox 72">
            <a:extLst>
              <a:ext uri="{FF2B5EF4-FFF2-40B4-BE49-F238E27FC236}">
                <a16:creationId xmlns:a16="http://schemas.microsoft.com/office/drawing/2014/main" id="{B3776115-5DB5-4F59-89EB-E0072139512C}"/>
              </a:ext>
            </a:extLst>
          </p:cNvPr>
          <p:cNvSpPr txBox="1"/>
          <p:nvPr/>
        </p:nvSpPr>
        <p:spPr>
          <a:xfrm>
            <a:off x="8944414" y="5605294"/>
            <a:ext cx="1752379" cy="400110"/>
          </a:xfrm>
          <a:prstGeom prst="rect">
            <a:avLst/>
          </a:prstGeom>
          <a:noFill/>
        </p:spPr>
        <p:txBody>
          <a:bodyPr wrap="square" rtlCol="0">
            <a:spAutoFit/>
          </a:bodyPr>
          <a:lstStyle/>
          <a:p>
            <a:pPr algn="ctr"/>
            <a:r>
              <a:rPr lang="en-NZ" sz="1000" b="1" dirty="0">
                <a:solidFill>
                  <a:schemeClr val="bg1"/>
                </a:solidFill>
              </a:rPr>
              <a:t>Consultation and Finalisation</a:t>
            </a:r>
          </a:p>
        </p:txBody>
      </p:sp>
      <p:sp>
        <p:nvSpPr>
          <p:cNvPr id="74" name="TextBox 73">
            <a:extLst>
              <a:ext uri="{FF2B5EF4-FFF2-40B4-BE49-F238E27FC236}">
                <a16:creationId xmlns:a16="http://schemas.microsoft.com/office/drawing/2014/main" id="{85BE121B-621F-4D76-82FC-EF97C82EC7F9}"/>
              </a:ext>
            </a:extLst>
          </p:cNvPr>
          <p:cNvSpPr txBox="1"/>
          <p:nvPr/>
        </p:nvSpPr>
        <p:spPr>
          <a:xfrm>
            <a:off x="297763" y="6128954"/>
            <a:ext cx="2173993" cy="307777"/>
          </a:xfrm>
          <a:prstGeom prst="rect">
            <a:avLst/>
          </a:prstGeom>
          <a:noFill/>
        </p:spPr>
        <p:txBody>
          <a:bodyPr wrap="none" rtlCol="0">
            <a:spAutoFit/>
          </a:bodyPr>
          <a:lstStyle/>
          <a:p>
            <a:r>
              <a:rPr lang="en-NZ" sz="1400" b="1" dirty="0"/>
              <a:t>Metering Requirements</a:t>
            </a:r>
          </a:p>
        </p:txBody>
      </p:sp>
      <p:sp>
        <p:nvSpPr>
          <p:cNvPr id="75" name="Rectangle 74">
            <a:extLst>
              <a:ext uri="{FF2B5EF4-FFF2-40B4-BE49-F238E27FC236}">
                <a16:creationId xmlns:a16="http://schemas.microsoft.com/office/drawing/2014/main" id="{F7A69443-D825-4919-8EE3-FD0F79BD01C0}"/>
              </a:ext>
            </a:extLst>
          </p:cNvPr>
          <p:cNvSpPr/>
          <p:nvPr/>
        </p:nvSpPr>
        <p:spPr>
          <a:xfrm>
            <a:off x="5608096" y="6098377"/>
            <a:ext cx="1937481" cy="36893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33"/>
          </a:p>
        </p:txBody>
      </p:sp>
      <p:sp>
        <p:nvSpPr>
          <p:cNvPr id="78" name="TextBox 77">
            <a:extLst>
              <a:ext uri="{FF2B5EF4-FFF2-40B4-BE49-F238E27FC236}">
                <a16:creationId xmlns:a16="http://schemas.microsoft.com/office/drawing/2014/main" id="{C045A95B-A997-4646-88E4-397992B02655}"/>
              </a:ext>
            </a:extLst>
          </p:cNvPr>
          <p:cNvSpPr txBox="1"/>
          <p:nvPr/>
        </p:nvSpPr>
        <p:spPr>
          <a:xfrm>
            <a:off x="7565933" y="6086585"/>
            <a:ext cx="1239927" cy="400110"/>
          </a:xfrm>
          <a:prstGeom prst="rect">
            <a:avLst/>
          </a:prstGeom>
          <a:noFill/>
        </p:spPr>
        <p:txBody>
          <a:bodyPr wrap="square" rtlCol="0">
            <a:spAutoFit/>
          </a:bodyPr>
          <a:lstStyle/>
          <a:p>
            <a:r>
              <a:rPr lang="en-NZ" sz="1000" b="1" dirty="0"/>
              <a:t>Follows from ICA Policy</a:t>
            </a:r>
          </a:p>
        </p:txBody>
      </p:sp>
      <p:sp>
        <p:nvSpPr>
          <p:cNvPr id="85" name="Diamond 84">
            <a:extLst>
              <a:ext uri="{FF2B5EF4-FFF2-40B4-BE49-F238E27FC236}">
                <a16:creationId xmlns:a16="http://schemas.microsoft.com/office/drawing/2014/main" id="{99103D97-AB7E-4FCE-A60E-487FEF837206}"/>
              </a:ext>
            </a:extLst>
          </p:cNvPr>
          <p:cNvSpPr/>
          <p:nvPr/>
        </p:nvSpPr>
        <p:spPr>
          <a:xfrm>
            <a:off x="4455022" y="2048012"/>
            <a:ext cx="211040" cy="191343"/>
          </a:xfrm>
          <a:prstGeom prst="diamond">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33"/>
          </a:p>
        </p:txBody>
      </p:sp>
      <p:sp>
        <p:nvSpPr>
          <p:cNvPr id="103" name="Diamond 102">
            <a:extLst>
              <a:ext uri="{FF2B5EF4-FFF2-40B4-BE49-F238E27FC236}">
                <a16:creationId xmlns:a16="http://schemas.microsoft.com/office/drawing/2014/main" id="{53D789E7-FAF0-42C8-A7CD-750F4DD4F623}"/>
              </a:ext>
            </a:extLst>
          </p:cNvPr>
          <p:cNvSpPr/>
          <p:nvPr/>
        </p:nvSpPr>
        <p:spPr>
          <a:xfrm>
            <a:off x="8653315" y="4547683"/>
            <a:ext cx="211040" cy="191343"/>
          </a:xfrm>
          <a:prstGeom prst="diamond">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33"/>
          </a:p>
        </p:txBody>
      </p:sp>
      <p:sp>
        <p:nvSpPr>
          <p:cNvPr id="104" name="TextBox 103">
            <a:extLst>
              <a:ext uri="{FF2B5EF4-FFF2-40B4-BE49-F238E27FC236}">
                <a16:creationId xmlns:a16="http://schemas.microsoft.com/office/drawing/2014/main" id="{D48580FF-B61B-43A6-894F-4D09BDF30A82}"/>
              </a:ext>
            </a:extLst>
          </p:cNvPr>
          <p:cNvSpPr txBox="1"/>
          <p:nvPr/>
        </p:nvSpPr>
        <p:spPr>
          <a:xfrm>
            <a:off x="8739125" y="4377102"/>
            <a:ext cx="845103" cy="215444"/>
          </a:xfrm>
          <a:prstGeom prst="rect">
            <a:avLst/>
          </a:prstGeom>
          <a:noFill/>
        </p:spPr>
        <p:txBody>
          <a:bodyPr wrap="none" rtlCol="0">
            <a:spAutoFit/>
          </a:bodyPr>
          <a:lstStyle/>
          <a:p>
            <a:pPr algn="ctr"/>
            <a:r>
              <a:rPr lang="en-NZ" sz="800" b="1" dirty="0"/>
              <a:t>Publish 30/06</a:t>
            </a:r>
          </a:p>
        </p:txBody>
      </p:sp>
      <p:sp>
        <p:nvSpPr>
          <p:cNvPr id="96" name="TextBox 95">
            <a:extLst>
              <a:ext uri="{FF2B5EF4-FFF2-40B4-BE49-F238E27FC236}">
                <a16:creationId xmlns:a16="http://schemas.microsoft.com/office/drawing/2014/main" id="{A77E753A-6D00-4860-AB54-79BBF5789435}"/>
              </a:ext>
            </a:extLst>
          </p:cNvPr>
          <p:cNvSpPr txBox="1"/>
          <p:nvPr/>
        </p:nvSpPr>
        <p:spPr>
          <a:xfrm>
            <a:off x="4317209" y="1704617"/>
            <a:ext cx="1143770" cy="461665"/>
          </a:xfrm>
          <a:prstGeom prst="rect">
            <a:avLst/>
          </a:prstGeom>
          <a:noFill/>
        </p:spPr>
        <p:txBody>
          <a:bodyPr wrap="square" rtlCol="0">
            <a:spAutoFit/>
          </a:bodyPr>
          <a:lstStyle/>
          <a:p>
            <a:pPr algn="ctr"/>
            <a:r>
              <a:rPr lang="en-NZ" sz="800" b="1" dirty="0"/>
              <a:t>PRELIMINARY GIC ASSESSMENT 22/12</a:t>
            </a:r>
          </a:p>
        </p:txBody>
      </p:sp>
      <p:sp>
        <p:nvSpPr>
          <p:cNvPr id="100" name="TextBox 99">
            <a:extLst>
              <a:ext uri="{FF2B5EF4-FFF2-40B4-BE49-F238E27FC236}">
                <a16:creationId xmlns:a16="http://schemas.microsoft.com/office/drawing/2014/main" id="{BE745BAA-BD27-4765-80D9-343CA5075361}"/>
              </a:ext>
            </a:extLst>
          </p:cNvPr>
          <p:cNvSpPr txBox="1"/>
          <p:nvPr/>
        </p:nvSpPr>
        <p:spPr>
          <a:xfrm>
            <a:off x="4738860" y="2285757"/>
            <a:ext cx="415498" cy="204030"/>
          </a:xfrm>
          <a:prstGeom prst="rect">
            <a:avLst/>
          </a:prstGeom>
          <a:noFill/>
        </p:spPr>
        <p:txBody>
          <a:bodyPr wrap="none" rtlCol="0">
            <a:spAutoFit/>
          </a:bodyPr>
          <a:lstStyle/>
          <a:p>
            <a:r>
              <a:rPr lang="en-NZ" sz="726" b="1" dirty="0"/>
              <a:t>08/01</a:t>
            </a:r>
          </a:p>
        </p:txBody>
      </p:sp>
      <p:sp>
        <p:nvSpPr>
          <p:cNvPr id="102" name="Rectangle 101">
            <a:extLst>
              <a:ext uri="{FF2B5EF4-FFF2-40B4-BE49-F238E27FC236}">
                <a16:creationId xmlns:a16="http://schemas.microsoft.com/office/drawing/2014/main" id="{08635B7A-E9CC-4289-A4B2-4706CECDE5AE}"/>
              </a:ext>
            </a:extLst>
          </p:cNvPr>
          <p:cNvSpPr/>
          <p:nvPr/>
        </p:nvSpPr>
        <p:spPr>
          <a:xfrm>
            <a:off x="6298883" y="4456584"/>
            <a:ext cx="859300" cy="37256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33"/>
          </a:p>
        </p:txBody>
      </p:sp>
      <p:sp>
        <p:nvSpPr>
          <p:cNvPr id="112" name="TextBox 111">
            <a:extLst>
              <a:ext uri="{FF2B5EF4-FFF2-40B4-BE49-F238E27FC236}">
                <a16:creationId xmlns:a16="http://schemas.microsoft.com/office/drawing/2014/main" id="{E121F9E1-1E28-4625-926B-91549503E865}"/>
              </a:ext>
            </a:extLst>
          </p:cNvPr>
          <p:cNvSpPr txBox="1"/>
          <p:nvPr/>
        </p:nvSpPr>
        <p:spPr>
          <a:xfrm>
            <a:off x="6251864" y="4515602"/>
            <a:ext cx="986742" cy="246221"/>
          </a:xfrm>
          <a:prstGeom prst="rect">
            <a:avLst/>
          </a:prstGeom>
          <a:noFill/>
        </p:spPr>
        <p:txBody>
          <a:bodyPr wrap="square" rtlCol="0">
            <a:spAutoFit/>
          </a:bodyPr>
          <a:lstStyle/>
          <a:p>
            <a:pPr algn="ctr"/>
            <a:r>
              <a:rPr lang="en-NZ" sz="1000" b="1" dirty="0">
                <a:solidFill>
                  <a:schemeClr val="bg1"/>
                </a:solidFill>
              </a:rPr>
              <a:t>Consultation </a:t>
            </a:r>
          </a:p>
        </p:txBody>
      </p:sp>
      <p:cxnSp>
        <p:nvCxnSpPr>
          <p:cNvPr id="117" name="Straight Connector 116">
            <a:extLst>
              <a:ext uri="{FF2B5EF4-FFF2-40B4-BE49-F238E27FC236}">
                <a16:creationId xmlns:a16="http://schemas.microsoft.com/office/drawing/2014/main" id="{2A163741-62C3-4CCC-9C09-53CE49F5A073}"/>
              </a:ext>
            </a:extLst>
          </p:cNvPr>
          <p:cNvCxnSpPr>
            <a:cxnSpLocks/>
          </p:cNvCxnSpPr>
          <p:nvPr/>
        </p:nvCxnSpPr>
        <p:spPr>
          <a:xfrm>
            <a:off x="2829100" y="3107428"/>
            <a:ext cx="7883330" cy="0"/>
          </a:xfrm>
          <a:prstGeom prst="line">
            <a:avLst/>
          </a:prstGeom>
        </p:spPr>
        <p:style>
          <a:lnRef idx="1">
            <a:schemeClr val="accent1"/>
          </a:lnRef>
          <a:fillRef idx="0">
            <a:schemeClr val="accent1"/>
          </a:fillRef>
          <a:effectRef idx="0">
            <a:schemeClr val="accent1"/>
          </a:effectRef>
          <a:fontRef idx="minor">
            <a:schemeClr val="tx1"/>
          </a:fontRef>
        </p:style>
      </p:cxnSp>
      <p:sp>
        <p:nvSpPr>
          <p:cNvPr id="118" name="Rectangle 117">
            <a:extLst>
              <a:ext uri="{FF2B5EF4-FFF2-40B4-BE49-F238E27FC236}">
                <a16:creationId xmlns:a16="http://schemas.microsoft.com/office/drawing/2014/main" id="{69A015AA-5978-4E93-A18B-6BA48E32472B}"/>
              </a:ext>
            </a:extLst>
          </p:cNvPr>
          <p:cNvSpPr/>
          <p:nvPr/>
        </p:nvSpPr>
        <p:spPr>
          <a:xfrm>
            <a:off x="6602136" y="3949011"/>
            <a:ext cx="4248345" cy="37365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33"/>
          </a:p>
        </p:txBody>
      </p:sp>
      <p:sp>
        <p:nvSpPr>
          <p:cNvPr id="119" name="TextBox 118">
            <a:extLst>
              <a:ext uri="{FF2B5EF4-FFF2-40B4-BE49-F238E27FC236}">
                <a16:creationId xmlns:a16="http://schemas.microsoft.com/office/drawing/2014/main" id="{99DB71DC-8B34-499D-8BFD-CFAD6CB480A8}"/>
              </a:ext>
            </a:extLst>
          </p:cNvPr>
          <p:cNvSpPr txBox="1"/>
          <p:nvPr/>
        </p:nvSpPr>
        <p:spPr>
          <a:xfrm>
            <a:off x="6589246" y="3985718"/>
            <a:ext cx="4107547" cy="246221"/>
          </a:xfrm>
          <a:prstGeom prst="rect">
            <a:avLst/>
          </a:prstGeom>
          <a:noFill/>
        </p:spPr>
        <p:txBody>
          <a:bodyPr wrap="square" rtlCol="0">
            <a:spAutoFit/>
          </a:bodyPr>
          <a:lstStyle/>
          <a:p>
            <a:pPr algn="ctr"/>
            <a:r>
              <a:rPr lang="en-NZ" sz="1000" b="1" dirty="0">
                <a:solidFill>
                  <a:schemeClr val="bg1"/>
                </a:solidFill>
              </a:rPr>
              <a:t>ICA Negotiations</a:t>
            </a:r>
          </a:p>
        </p:txBody>
      </p:sp>
      <p:sp>
        <p:nvSpPr>
          <p:cNvPr id="122" name="TextBox 121">
            <a:extLst>
              <a:ext uri="{FF2B5EF4-FFF2-40B4-BE49-F238E27FC236}">
                <a16:creationId xmlns:a16="http://schemas.microsoft.com/office/drawing/2014/main" id="{326B286A-903A-437C-AE9C-80F42DCEBAFA}"/>
              </a:ext>
            </a:extLst>
          </p:cNvPr>
          <p:cNvSpPr txBox="1"/>
          <p:nvPr/>
        </p:nvSpPr>
        <p:spPr>
          <a:xfrm>
            <a:off x="286713" y="3530465"/>
            <a:ext cx="2556854" cy="307777"/>
          </a:xfrm>
          <a:prstGeom prst="rect">
            <a:avLst/>
          </a:prstGeom>
          <a:noFill/>
        </p:spPr>
        <p:txBody>
          <a:bodyPr wrap="none" rtlCol="0">
            <a:spAutoFit/>
          </a:bodyPr>
          <a:lstStyle/>
          <a:p>
            <a:r>
              <a:rPr lang="en-NZ" sz="1400" b="1" dirty="0"/>
              <a:t>Supplementary Agreements</a:t>
            </a:r>
          </a:p>
        </p:txBody>
      </p:sp>
      <p:sp>
        <p:nvSpPr>
          <p:cNvPr id="123" name="Rectangle 122">
            <a:extLst>
              <a:ext uri="{FF2B5EF4-FFF2-40B4-BE49-F238E27FC236}">
                <a16:creationId xmlns:a16="http://schemas.microsoft.com/office/drawing/2014/main" id="{62913E50-3009-41E8-B482-6C46948A4DF0}"/>
              </a:ext>
            </a:extLst>
          </p:cNvPr>
          <p:cNvSpPr/>
          <p:nvPr/>
        </p:nvSpPr>
        <p:spPr>
          <a:xfrm>
            <a:off x="6602136" y="3488105"/>
            <a:ext cx="4248345" cy="37365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33"/>
          </a:p>
        </p:txBody>
      </p:sp>
      <p:sp>
        <p:nvSpPr>
          <p:cNvPr id="124" name="TextBox 123">
            <a:extLst>
              <a:ext uri="{FF2B5EF4-FFF2-40B4-BE49-F238E27FC236}">
                <a16:creationId xmlns:a16="http://schemas.microsoft.com/office/drawing/2014/main" id="{8E6B2EFD-1D8D-4A7C-B142-599074A7F8AC}"/>
              </a:ext>
            </a:extLst>
          </p:cNvPr>
          <p:cNvSpPr txBox="1"/>
          <p:nvPr/>
        </p:nvSpPr>
        <p:spPr>
          <a:xfrm>
            <a:off x="6600296" y="3524812"/>
            <a:ext cx="4107547" cy="246221"/>
          </a:xfrm>
          <a:prstGeom prst="rect">
            <a:avLst/>
          </a:prstGeom>
          <a:noFill/>
        </p:spPr>
        <p:txBody>
          <a:bodyPr wrap="square" rtlCol="0">
            <a:spAutoFit/>
          </a:bodyPr>
          <a:lstStyle/>
          <a:p>
            <a:pPr algn="ctr"/>
            <a:r>
              <a:rPr lang="en-NZ" sz="1000" b="1" dirty="0">
                <a:solidFill>
                  <a:schemeClr val="bg1"/>
                </a:solidFill>
              </a:rPr>
              <a:t>TSA Negotiations</a:t>
            </a:r>
          </a:p>
        </p:txBody>
      </p:sp>
      <p:sp>
        <p:nvSpPr>
          <p:cNvPr id="125" name="Rectangle 124">
            <a:extLst>
              <a:ext uri="{FF2B5EF4-FFF2-40B4-BE49-F238E27FC236}">
                <a16:creationId xmlns:a16="http://schemas.microsoft.com/office/drawing/2014/main" id="{F8562B99-19E6-4153-846A-D4F26795CF04}"/>
              </a:ext>
            </a:extLst>
          </p:cNvPr>
          <p:cNvSpPr/>
          <p:nvPr/>
        </p:nvSpPr>
        <p:spPr>
          <a:xfrm>
            <a:off x="7258493" y="4456584"/>
            <a:ext cx="1361814" cy="37256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33"/>
          </a:p>
        </p:txBody>
      </p:sp>
      <p:sp>
        <p:nvSpPr>
          <p:cNvPr id="126" name="TextBox 125">
            <a:extLst>
              <a:ext uri="{FF2B5EF4-FFF2-40B4-BE49-F238E27FC236}">
                <a16:creationId xmlns:a16="http://schemas.microsoft.com/office/drawing/2014/main" id="{A409FA1A-EEE5-4719-B4E5-77FC3090F0C2}"/>
              </a:ext>
            </a:extLst>
          </p:cNvPr>
          <p:cNvSpPr txBox="1"/>
          <p:nvPr/>
        </p:nvSpPr>
        <p:spPr>
          <a:xfrm>
            <a:off x="7367390" y="4523020"/>
            <a:ext cx="1063107" cy="246221"/>
          </a:xfrm>
          <a:prstGeom prst="rect">
            <a:avLst/>
          </a:prstGeom>
          <a:noFill/>
        </p:spPr>
        <p:txBody>
          <a:bodyPr wrap="square" rtlCol="0">
            <a:spAutoFit/>
          </a:bodyPr>
          <a:lstStyle/>
          <a:p>
            <a:pPr algn="ctr"/>
            <a:r>
              <a:rPr lang="en-NZ" sz="1000" b="1" dirty="0">
                <a:solidFill>
                  <a:schemeClr val="bg1"/>
                </a:solidFill>
              </a:rPr>
              <a:t>Finalise TPM</a:t>
            </a:r>
          </a:p>
        </p:txBody>
      </p:sp>
      <p:sp>
        <p:nvSpPr>
          <p:cNvPr id="72" name="Rectangle 71">
            <a:extLst>
              <a:ext uri="{FF2B5EF4-FFF2-40B4-BE49-F238E27FC236}">
                <a16:creationId xmlns:a16="http://schemas.microsoft.com/office/drawing/2014/main" id="{BCC63E82-958A-4497-976B-93F46153630D}"/>
              </a:ext>
            </a:extLst>
          </p:cNvPr>
          <p:cNvSpPr/>
          <p:nvPr/>
        </p:nvSpPr>
        <p:spPr>
          <a:xfrm>
            <a:off x="10203228" y="2525409"/>
            <a:ext cx="700607" cy="35395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a:t>Shipper UAT</a:t>
            </a:r>
          </a:p>
        </p:txBody>
      </p:sp>
    </p:spTree>
    <p:extLst>
      <p:ext uri="{BB962C8B-B14F-4D97-AF65-F5344CB8AC3E}">
        <p14:creationId xmlns:p14="http://schemas.microsoft.com/office/powerpoint/2010/main" val="2189799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3101" y="3308987"/>
            <a:ext cx="8243998" cy="1470025"/>
          </a:xfrm>
        </p:spPr>
        <p:txBody>
          <a:bodyPr/>
          <a:lstStyle/>
          <a:p>
            <a:pPr algn="ctr"/>
            <a:r>
              <a:rPr lang="en-NZ" sz="2902" dirty="0">
                <a:solidFill>
                  <a:schemeClr val="tx1"/>
                </a:solidFill>
              </a:rPr>
              <a:t>Is the GTAC Materially Better?</a:t>
            </a:r>
            <a:br>
              <a:rPr lang="en-NZ" sz="2902" dirty="0">
                <a:solidFill>
                  <a:schemeClr val="tx1"/>
                </a:solidFill>
              </a:rPr>
            </a:br>
            <a:endParaRPr lang="en-NZ" b="0" dirty="0">
              <a:solidFill>
                <a:schemeClr val="tx1"/>
              </a:solidFill>
            </a:endParaRPr>
          </a:p>
        </p:txBody>
      </p:sp>
      <p:sp>
        <p:nvSpPr>
          <p:cNvPr id="5" name="Slide Number Placeholder 1"/>
          <p:cNvSpPr>
            <a:spLocks noGrp="1"/>
          </p:cNvSpPr>
          <p:nvPr>
            <p:ph type="sldNum" sz="quarter" idx="12"/>
          </p:nvPr>
        </p:nvSpPr>
        <p:spPr>
          <a:xfrm>
            <a:off x="8197412" y="6356354"/>
            <a:ext cx="2263059" cy="365125"/>
          </a:xfrm>
        </p:spPr>
        <p:txBody>
          <a:bodyPr/>
          <a:lstStyle/>
          <a:p>
            <a:pPr algn="r"/>
            <a:fld id="{6024287E-C819-4B81-ADE4-C836522F99EB}" type="slidenum">
              <a:rPr lang="en-NZ" sz="1270">
                <a:solidFill>
                  <a:schemeClr val="bg1">
                    <a:lumMod val="50000"/>
                  </a:schemeClr>
                </a:solidFill>
              </a:rPr>
              <a:pPr algn="r"/>
              <a:t>21</a:t>
            </a:fld>
            <a:endParaRPr lang="en-NZ" sz="1270" dirty="0">
              <a:solidFill>
                <a:schemeClr val="bg1">
                  <a:lumMod val="50000"/>
                </a:schemeClr>
              </a:solidFill>
            </a:endParaRPr>
          </a:p>
        </p:txBody>
      </p:sp>
    </p:spTree>
    <p:extLst>
      <p:ext uri="{BB962C8B-B14F-4D97-AF65-F5344CB8AC3E}">
        <p14:creationId xmlns:p14="http://schemas.microsoft.com/office/powerpoint/2010/main" val="4047004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B5806A-8A37-4F85-8542-16695E6CD4B7}"/>
              </a:ext>
            </a:extLst>
          </p:cNvPr>
          <p:cNvPicPr>
            <a:picLocks noChangeAspect="1"/>
          </p:cNvPicPr>
          <p:nvPr/>
        </p:nvPicPr>
        <p:blipFill>
          <a:blip r:embed="rId2"/>
          <a:stretch>
            <a:fillRect/>
          </a:stretch>
        </p:blipFill>
        <p:spPr>
          <a:xfrm>
            <a:off x="4854785" y="3756699"/>
            <a:ext cx="1977474" cy="1993817"/>
          </a:xfrm>
          <a:prstGeom prst="rect">
            <a:avLst/>
          </a:prstGeom>
        </p:spPr>
      </p:pic>
      <p:sp>
        <p:nvSpPr>
          <p:cNvPr id="5" name="TextBox 4">
            <a:extLst>
              <a:ext uri="{FF2B5EF4-FFF2-40B4-BE49-F238E27FC236}">
                <a16:creationId xmlns:a16="http://schemas.microsoft.com/office/drawing/2014/main" id="{6707D7D6-C686-4C67-BA2F-B947D1DE506D}"/>
              </a:ext>
            </a:extLst>
          </p:cNvPr>
          <p:cNvSpPr txBox="1"/>
          <p:nvPr/>
        </p:nvSpPr>
        <p:spPr>
          <a:xfrm>
            <a:off x="4689563" y="3295034"/>
            <a:ext cx="26216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Access Products</a:t>
            </a:r>
          </a:p>
        </p:txBody>
      </p:sp>
      <p:sp>
        <p:nvSpPr>
          <p:cNvPr id="6" name="Oval 5">
            <a:extLst>
              <a:ext uri="{FF2B5EF4-FFF2-40B4-BE49-F238E27FC236}">
                <a16:creationId xmlns:a16="http://schemas.microsoft.com/office/drawing/2014/main" id="{6DC43377-4B8A-438A-B0FB-CC0B6730B0E8}"/>
              </a:ext>
            </a:extLst>
          </p:cNvPr>
          <p:cNvSpPr/>
          <p:nvPr/>
        </p:nvSpPr>
        <p:spPr>
          <a:xfrm>
            <a:off x="4957165" y="679635"/>
            <a:ext cx="1886857" cy="185782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prstClr val="white"/>
                </a:solidFill>
                <a:effectLst/>
                <a:uLnTx/>
                <a:uFillTx/>
                <a:latin typeface="Calibri" panose="020F0502020204030204"/>
                <a:ea typeface="+mn-ea"/>
                <a:cs typeface="+mn-cs"/>
              </a:rPr>
              <a:t>Features of the codes</a:t>
            </a:r>
          </a:p>
        </p:txBody>
      </p:sp>
      <p:sp>
        <p:nvSpPr>
          <p:cNvPr id="7" name="TextBox 6">
            <a:extLst>
              <a:ext uri="{FF2B5EF4-FFF2-40B4-BE49-F238E27FC236}">
                <a16:creationId xmlns:a16="http://schemas.microsoft.com/office/drawing/2014/main" id="{B55631A2-9FCA-47CC-A47D-953E0EE6E084}"/>
              </a:ext>
            </a:extLst>
          </p:cNvPr>
          <p:cNvSpPr txBox="1"/>
          <p:nvPr/>
        </p:nvSpPr>
        <p:spPr>
          <a:xfrm>
            <a:off x="349795" y="486051"/>
            <a:ext cx="4339768" cy="65248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MPOC/VTC</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Daily </a:t>
            </a: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capacity</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booking via nominations under MPOC. Annual capacity reservations (maximum daily quantity) under VTC</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Scarce capacity </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allocated pro-rata (MPOC) and first come, first served (VTC)</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Grandfathered rights to capacity exist under VTC (but not MPOC)</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10x daily </a:t>
            </a: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overrun charges </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assessed against annual capacity reservations (VTC), and hourly peaking limits and charges apply under MPOC</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MPOC and VTC interruptible contract </a:t>
            </a: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nominations</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systems use a single linked nomination for gas flow and transmission capacity</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Non-standard capacity</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available under VTC (but not MPOC)</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327DF788-5477-4419-BF1B-5C2343D717A7}"/>
              </a:ext>
            </a:extLst>
          </p:cNvPr>
          <p:cNvSpPr txBox="1"/>
          <p:nvPr/>
        </p:nvSpPr>
        <p:spPr>
          <a:xfrm>
            <a:off x="7790195" y="476439"/>
            <a:ext cx="3860800" cy="56169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GTAC</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Daily </a:t>
            </a: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capacity</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booking via nominations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Scarce capacity </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allocated through interruptible load contracts and priority rights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2x </a:t>
            </a: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incentive charges </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apply to daily quantities (overruns and underruns) and hourly quantities (overruns)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GTAC </a:t>
            </a: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nominations</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system uses separate nominations for gas injections and transmission capacity</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Non-standard capacity </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 subject to specified criteria</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Slide Number Placeholder 1">
            <a:extLst>
              <a:ext uri="{FF2B5EF4-FFF2-40B4-BE49-F238E27FC236}">
                <a16:creationId xmlns:a16="http://schemas.microsoft.com/office/drawing/2014/main" id="{DD1BE1A2-99AE-4359-93CB-5436722FC913}"/>
              </a:ext>
            </a:extLst>
          </p:cNvPr>
          <p:cNvSpPr>
            <a:spLocks noGrp="1"/>
          </p:cNvSpPr>
          <p:nvPr>
            <p:ph type="sldNum" sz="quarter" idx="4294967295"/>
          </p:nvPr>
        </p:nvSpPr>
        <p:spPr>
          <a:xfrm>
            <a:off x="11287411" y="6449636"/>
            <a:ext cx="410451" cy="179584"/>
          </a:xfrm>
          <a:prstGeom prst="rect">
            <a:avLst/>
          </a:prstGeom>
        </p:spPr>
        <p:txBody>
          <a:bodyPr/>
          <a:lstStyle/>
          <a:p>
            <a:pPr algn="r" defTabSz="946052"/>
            <a:fld id="{6024287E-C819-4B81-ADE4-C836522F99EB}" type="slidenum">
              <a:rPr lang="en-NZ" sz="1270">
                <a:solidFill>
                  <a:schemeClr val="bg1">
                    <a:lumMod val="50000"/>
                  </a:schemeClr>
                </a:solidFill>
                <a:latin typeface="Arial"/>
              </a:rPr>
              <a:pPr algn="r" defTabSz="946052"/>
              <a:t>22</a:t>
            </a:fld>
            <a:endParaRPr lang="en-NZ" sz="1270" dirty="0">
              <a:solidFill>
                <a:schemeClr val="bg1">
                  <a:lumMod val="50000"/>
                </a:schemeClr>
              </a:solidFill>
              <a:latin typeface="Arial"/>
            </a:endParaRPr>
          </a:p>
        </p:txBody>
      </p:sp>
    </p:spTree>
    <p:extLst>
      <p:ext uri="{BB962C8B-B14F-4D97-AF65-F5344CB8AC3E}">
        <p14:creationId xmlns:p14="http://schemas.microsoft.com/office/powerpoint/2010/main" val="2406112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817398FA-005E-4482-B747-1B1C60C387DA}"/>
              </a:ext>
            </a:extLst>
          </p:cNvPr>
          <p:cNvSpPr/>
          <p:nvPr/>
        </p:nvSpPr>
        <p:spPr>
          <a:xfrm>
            <a:off x="777050" y="679635"/>
            <a:ext cx="1886857" cy="185782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prstClr val="white"/>
                </a:solidFill>
                <a:effectLst/>
                <a:uLnTx/>
                <a:uFillTx/>
                <a:latin typeface="Calibri" panose="020F0502020204030204"/>
                <a:ea typeface="+mn-ea"/>
                <a:cs typeface="+mn-cs"/>
              </a:rPr>
              <a:t>Is the GTAC materially better than MPOC/VTC?</a:t>
            </a:r>
          </a:p>
        </p:txBody>
      </p:sp>
      <p:pic>
        <p:nvPicPr>
          <p:cNvPr id="6" name="Picture 5">
            <a:extLst>
              <a:ext uri="{FF2B5EF4-FFF2-40B4-BE49-F238E27FC236}">
                <a16:creationId xmlns:a16="http://schemas.microsoft.com/office/drawing/2014/main" id="{53E2EF70-D97E-4BAA-904E-7338CE052666}"/>
              </a:ext>
            </a:extLst>
          </p:cNvPr>
          <p:cNvPicPr>
            <a:picLocks noChangeAspect="1"/>
          </p:cNvPicPr>
          <p:nvPr/>
        </p:nvPicPr>
        <p:blipFill>
          <a:blip r:embed="rId2"/>
          <a:stretch>
            <a:fillRect/>
          </a:stretch>
        </p:blipFill>
        <p:spPr>
          <a:xfrm>
            <a:off x="731741" y="3872817"/>
            <a:ext cx="1977474" cy="1993817"/>
          </a:xfrm>
          <a:prstGeom prst="rect">
            <a:avLst/>
          </a:prstGeom>
        </p:spPr>
      </p:pic>
      <p:sp>
        <p:nvSpPr>
          <p:cNvPr id="10" name="Rectangle 9">
            <a:extLst>
              <a:ext uri="{FF2B5EF4-FFF2-40B4-BE49-F238E27FC236}">
                <a16:creationId xmlns:a16="http://schemas.microsoft.com/office/drawing/2014/main" id="{A3FFF0DE-6485-4471-A5BD-8CB18306B058}"/>
              </a:ext>
            </a:extLst>
          </p:cNvPr>
          <p:cNvSpPr/>
          <p:nvPr/>
        </p:nvSpPr>
        <p:spPr>
          <a:xfrm>
            <a:off x="3712458" y="650607"/>
            <a:ext cx="7840913" cy="5463034"/>
          </a:xfrm>
          <a:prstGeom prst="rect">
            <a:avLst/>
          </a:prstGeom>
        </p:spPr>
        <p:txBody>
          <a:bodyPr wrap="square">
            <a:spAutoFit/>
          </a:bodyPr>
          <a:lstStyle/>
          <a:p>
            <a:pPr marL="342900" marR="0" lvl="0" indent="-342900" algn="l" defTabSz="914400" rtl="0" eaLnBrk="1" fontAlgn="auto" latinLnBrk="0" hangingPunct="1">
              <a:lnSpc>
                <a:spcPct val="120000"/>
              </a:lnSpc>
              <a:spcBef>
                <a:spcPts val="0"/>
              </a:spcBef>
              <a:spcAft>
                <a:spcPts val="600"/>
              </a:spcAft>
              <a:buClrTx/>
              <a:buSzTx/>
              <a:buFont typeface="Symbol" panose="05050102010706020507" pitchFamily="18" charset="2"/>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Common daily access product substantially decreases the risk of capacity sterilisation</a:t>
            </a:r>
          </a:p>
          <a:p>
            <a:pPr marL="342900" marR="0" lvl="0" indent="-342900" algn="l" defTabSz="914400" rtl="0" eaLnBrk="1" fontAlgn="auto" latinLnBrk="0" hangingPunct="1">
              <a:lnSpc>
                <a:spcPct val="120000"/>
              </a:lnSpc>
              <a:spcBef>
                <a:spcPts val="0"/>
              </a:spcBef>
              <a:spcAft>
                <a:spcPts val="600"/>
              </a:spcAft>
              <a:buClrTx/>
              <a:buSzTx/>
              <a:buFont typeface="Symbol" panose="05050102010706020507" pitchFamily="18" charset="2"/>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Removal of grandfathered rights to capacity decreases barriers to entry in downstream gas markets</a:t>
            </a:r>
          </a:p>
          <a:p>
            <a:pPr marL="342900" marR="0" lvl="0" indent="-342900" algn="l" defTabSz="914400" rtl="0" eaLnBrk="1" fontAlgn="auto" latinLnBrk="0" hangingPunct="1">
              <a:lnSpc>
                <a:spcPct val="120000"/>
              </a:lnSpc>
              <a:spcBef>
                <a:spcPts val="0"/>
              </a:spcBef>
              <a:spcAft>
                <a:spcPts val="600"/>
              </a:spcAft>
              <a:buClrTx/>
              <a:buSzTx/>
              <a:buFont typeface="Symbol" panose="05050102010706020507" pitchFamily="18" charset="2"/>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Greater flexibility provided for peaky loads, subject to demonstrating that peaking will not have adverse impacts on other system users</a:t>
            </a:r>
          </a:p>
          <a:p>
            <a:pPr marL="342900" marR="0" lvl="0" indent="-342900" algn="l" defTabSz="914400" rtl="0" eaLnBrk="1" fontAlgn="auto" latinLnBrk="0" hangingPunct="1">
              <a:lnSpc>
                <a:spcPct val="120000"/>
              </a:lnSpc>
              <a:spcBef>
                <a:spcPts val="0"/>
              </a:spcBef>
              <a:spcAft>
                <a:spcPts val="600"/>
              </a:spcAft>
              <a:buClrTx/>
              <a:buSzTx/>
              <a:buFont typeface="Symbol" panose="05050102010706020507" pitchFamily="18" charset="2"/>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First Gas is required to identify where congestion may occur, and to offer congestion management contracts or priority rights access product to allocate scarce capacity to its highest value use</a:t>
            </a:r>
          </a:p>
          <a:p>
            <a:pPr marL="342900" marR="0" lvl="0" indent="-342900" algn="l" defTabSz="914400" rtl="0" eaLnBrk="1" fontAlgn="auto" latinLnBrk="0" hangingPunct="1">
              <a:lnSpc>
                <a:spcPct val="120000"/>
              </a:lnSpc>
              <a:spcBef>
                <a:spcPts val="0"/>
              </a:spcBef>
              <a:spcAft>
                <a:spcPts val="600"/>
              </a:spcAft>
              <a:buClrTx/>
              <a:buSzTx/>
              <a:buFont typeface="Symbol" panose="05050102010706020507" pitchFamily="18" charset="2"/>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Nominations system clearly distinguishes between gas flows and transmission capacity, and provides additional flexibility to system users through an extra nominations cycle (if required)</a:t>
            </a:r>
          </a:p>
          <a:p>
            <a:pPr marL="342900" marR="0" lvl="0" indent="-342900" algn="l" defTabSz="914400" rtl="0" eaLnBrk="1" fontAlgn="auto" latinLnBrk="0" hangingPunct="1">
              <a:lnSpc>
                <a:spcPct val="120000"/>
              </a:lnSpc>
              <a:spcBef>
                <a:spcPts val="0"/>
              </a:spcBef>
              <a:spcAft>
                <a:spcPts val="600"/>
              </a:spcAft>
              <a:buClrTx/>
              <a:buSzTx/>
              <a:buFont typeface="Symbol" panose="05050102010706020507" pitchFamily="18" charset="2"/>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Consistent approach to the availability of non-standard agreements (Supplementary Capacity) across the transmission system, with fair and reasonable criteria</a:t>
            </a:r>
          </a:p>
        </p:txBody>
      </p:sp>
      <p:sp>
        <p:nvSpPr>
          <p:cNvPr id="11" name="TextBox 10">
            <a:extLst>
              <a:ext uri="{FF2B5EF4-FFF2-40B4-BE49-F238E27FC236}">
                <a16:creationId xmlns:a16="http://schemas.microsoft.com/office/drawing/2014/main" id="{454BF5AD-243A-4DE8-9B9A-32078A3B8352}"/>
              </a:ext>
            </a:extLst>
          </p:cNvPr>
          <p:cNvSpPr txBox="1"/>
          <p:nvPr/>
        </p:nvSpPr>
        <p:spPr>
          <a:xfrm>
            <a:off x="566519" y="3411152"/>
            <a:ext cx="26216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Access Products</a:t>
            </a:r>
          </a:p>
        </p:txBody>
      </p:sp>
      <p:sp>
        <p:nvSpPr>
          <p:cNvPr id="7" name="Slide Number Placeholder 1">
            <a:extLst>
              <a:ext uri="{FF2B5EF4-FFF2-40B4-BE49-F238E27FC236}">
                <a16:creationId xmlns:a16="http://schemas.microsoft.com/office/drawing/2014/main" id="{F1EB930B-FFA4-443C-B37F-DDCD5DB4BE8C}"/>
              </a:ext>
            </a:extLst>
          </p:cNvPr>
          <p:cNvSpPr>
            <a:spLocks noGrp="1"/>
          </p:cNvSpPr>
          <p:nvPr>
            <p:ph type="sldNum" sz="quarter" idx="4294967295"/>
          </p:nvPr>
        </p:nvSpPr>
        <p:spPr>
          <a:xfrm>
            <a:off x="11287411" y="6449636"/>
            <a:ext cx="410451" cy="179584"/>
          </a:xfrm>
          <a:prstGeom prst="rect">
            <a:avLst/>
          </a:prstGeom>
        </p:spPr>
        <p:txBody>
          <a:bodyPr/>
          <a:lstStyle/>
          <a:p>
            <a:pPr algn="r" defTabSz="946052"/>
            <a:fld id="{6024287E-C819-4B81-ADE4-C836522F99EB}" type="slidenum">
              <a:rPr lang="en-NZ" sz="1270">
                <a:solidFill>
                  <a:schemeClr val="bg1">
                    <a:lumMod val="50000"/>
                  </a:schemeClr>
                </a:solidFill>
                <a:latin typeface="Arial"/>
              </a:rPr>
              <a:pPr algn="r" defTabSz="946052"/>
              <a:t>23</a:t>
            </a:fld>
            <a:endParaRPr lang="en-NZ" sz="1270" dirty="0">
              <a:solidFill>
                <a:schemeClr val="bg1">
                  <a:lumMod val="50000"/>
                </a:schemeClr>
              </a:solidFill>
              <a:latin typeface="Arial"/>
            </a:endParaRPr>
          </a:p>
        </p:txBody>
      </p:sp>
    </p:spTree>
    <p:extLst>
      <p:ext uri="{BB962C8B-B14F-4D97-AF65-F5344CB8AC3E}">
        <p14:creationId xmlns:p14="http://schemas.microsoft.com/office/powerpoint/2010/main" val="1929019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6DC43377-4B8A-438A-B0FB-CC0B6730B0E8}"/>
              </a:ext>
            </a:extLst>
          </p:cNvPr>
          <p:cNvSpPr/>
          <p:nvPr/>
        </p:nvSpPr>
        <p:spPr>
          <a:xfrm>
            <a:off x="4957165" y="679635"/>
            <a:ext cx="1886857" cy="185782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prstClr val="white"/>
                </a:solidFill>
                <a:effectLst/>
                <a:uLnTx/>
                <a:uFillTx/>
                <a:latin typeface="Calibri" panose="020F0502020204030204"/>
                <a:ea typeface="+mn-ea"/>
                <a:cs typeface="+mn-cs"/>
              </a:rPr>
              <a:t>Features of the codes</a:t>
            </a:r>
          </a:p>
        </p:txBody>
      </p:sp>
      <p:sp>
        <p:nvSpPr>
          <p:cNvPr id="7" name="TextBox 6">
            <a:extLst>
              <a:ext uri="{FF2B5EF4-FFF2-40B4-BE49-F238E27FC236}">
                <a16:creationId xmlns:a16="http://schemas.microsoft.com/office/drawing/2014/main" id="{B55631A2-9FCA-47CC-A47D-953E0EE6E084}"/>
              </a:ext>
            </a:extLst>
          </p:cNvPr>
          <p:cNvSpPr txBox="1"/>
          <p:nvPr/>
        </p:nvSpPr>
        <p:spPr>
          <a:xfrm>
            <a:off x="393336" y="340908"/>
            <a:ext cx="4136719" cy="60939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MPOC/VTC</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Shippers have obligations to match gas injections with deliveries on a day (</a:t>
            </a: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Balancing Obligation</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Imbalances</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welded points on the Maui pipeline above a 1.5TJ tolerance are automatically “cashed out” at midnight (MPOC, flowed through under VTC pools)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Cash out prices are referenced to emsTradepoint market, plus an </a:t>
            </a: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incentive</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premium of up to 10%</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First Gas buys and sells</a:t>
            </a: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balancing gas</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required to maintain </a:t>
            </a:r>
            <a:r>
              <a:rPr kumimoji="0" lang="en-NZ"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linepack</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within acceptable limits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a:t>
            </a: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initial allocation </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a:t>
            </a: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gas quantities provided day in arrears under industry agreement (D+1), and subsequently washed up</a:t>
            </a:r>
          </a:p>
        </p:txBody>
      </p:sp>
      <p:sp>
        <p:nvSpPr>
          <p:cNvPr id="8" name="TextBox 7">
            <a:extLst>
              <a:ext uri="{FF2B5EF4-FFF2-40B4-BE49-F238E27FC236}">
                <a16:creationId xmlns:a16="http://schemas.microsoft.com/office/drawing/2014/main" id="{327DF788-5477-4419-BF1B-5C2343D717A7}"/>
              </a:ext>
            </a:extLst>
          </p:cNvPr>
          <p:cNvSpPr txBox="1"/>
          <p:nvPr/>
        </p:nvSpPr>
        <p:spPr>
          <a:xfrm>
            <a:off x="7528938" y="669848"/>
            <a:ext cx="4256662" cy="49090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GTAC</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Shippers have obligation to match gas injections with deliveries on a day (</a:t>
            </a: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Balancing Obligation</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Mismatches across the system as a whole are measured at midnight, with specified </a:t>
            </a: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incentive</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fees charged on excess running mismatch</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First Gas cashes out mismatch and/or buys and sells </a:t>
            </a: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balancing gas </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required to maintain </a:t>
            </a:r>
            <a:r>
              <a:rPr kumimoji="0" lang="en-NZ"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linepack</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within acceptable limits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a:t>
            </a: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initial allocation </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gas quantities provided day in arrears under industry agreement (D+1), and subsequently washed up</a:t>
            </a:r>
          </a:p>
        </p:txBody>
      </p:sp>
      <p:pic>
        <p:nvPicPr>
          <p:cNvPr id="9" name="Picture 8">
            <a:extLst>
              <a:ext uri="{FF2B5EF4-FFF2-40B4-BE49-F238E27FC236}">
                <a16:creationId xmlns:a16="http://schemas.microsoft.com/office/drawing/2014/main" id="{B1D1E30F-959F-45A1-BE12-E15093D1420C}"/>
              </a:ext>
            </a:extLst>
          </p:cNvPr>
          <p:cNvPicPr>
            <a:picLocks noChangeAspect="1"/>
          </p:cNvPicPr>
          <p:nvPr/>
        </p:nvPicPr>
        <p:blipFill>
          <a:blip r:embed="rId2"/>
          <a:stretch>
            <a:fillRect/>
          </a:stretch>
        </p:blipFill>
        <p:spPr>
          <a:xfrm>
            <a:off x="5035748" y="4064001"/>
            <a:ext cx="1813169" cy="1826120"/>
          </a:xfrm>
          <a:prstGeom prst="rect">
            <a:avLst/>
          </a:prstGeom>
          <a:solidFill>
            <a:schemeClr val="tx2">
              <a:lumMod val="20000"/>
              <a:lumOff val="80000"/>
            </a:schemeClr>
          </a:solidFill>
        </p:spPr>
      </p:pic>
      <p:sp>
        <p:nvSpPr>
          <p:cNvPr id="10" name="TextBox 9">
            <a:extLst>
              <a:ext uri="{FF2B5EF4-FFF2-40B4-BE49-F238E27FC236}">
                <a16:creationId xmlns:a16="http://schemas.microsoft.com/office/drawing/2014/main" id="{B2093B1C-F354-4C84-871E-41923CACE3B9}"/>
              </a:ext>
            </a:extLst>
          </p:cNvPr>
          <p:cNvSpPr txBox="1"/>
          <p:nvPr/>
        </p:nvSpPr>
        <p:spPr>
          <a:xfrm>
            <a:off x="4631501" y="3062811"/>
            <a:ext cx="262166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Balancing &amp; Allocation</a:t>
            </a:r>
          </a:p>
        </p:txBody>
      </p:sp>
      <p:sp>
        <p:nvSpPr>
          <p:cNvPr id="11" name="Slide Number Placeholder 1">
            <a:extLst>
              <a:ext uri="{FF2B5EF4-FFF2-40B4-BE49-F238E27FC236}">
                <a16:creationId xmlns:a16="http://schemas.microsoft.com/office/drawing/2014/main" id="{67A03F22-443B-47D5-82B8-E8713E2689C3}"/>
              </a:ext>
            </a:extLst>
          </p:cNvPr>
          <p:cNvSpPr>
            <a:spLocks noGrp="1"/>
          </p:cNvSpPr>
          <p:nvPr>
            <p:ph type="sldNum" sz="quarter" idx="4294967295"/>
          </p:nvPr>
        </p:nvSpPr>
        <p:spPr>
          <a:xfrm>
            <a:off x="11287411" y="6449636"/>
            <a:ext cx="410451" cy="179584"/>
          </a:xfrm>
          <a:prstGeom prst="rect">
            <a:avLst/>
          </a:prstGeom>
        </p:spPr>
        <p:txBody>
          <a:bodyPr/>
          <a:lstStyle/>
          <a:p>
            <a:pPr algn="r" defTabSz="946052"/>
            <a:fld id="{6024287E-C819-4B81-ADE4-C836522F99EB}" type="slidenum">
              <a:rPr lang="en-NZ" sz="1270">
                <a:solidFill>
                  <a:schemeClr val="bg1">
                    <a:lumMod val="50000"/>
                  </a:schemeClr>
                </a:solidFill>
                <a:latin typeface="Arial"/>
              </a:rPr>
              <a:pPr algn="r" defTabSz="946052"/>
              <a:t>24</a:t>
            </a:fld>
            <a:endParaRPr lang="en-NZ" sz="1270" dirty="0">
              <a:solidFill>
                <a:schemeClr val="bg1">
                  <a:lumMod val="50000"/>
                </a:schemeClr>
              </a:solidFill>
              <a:latin typeface="Arial"/>
            </a:endParaRPr>
          </a:p>
        </p:txBody>
      </p:sp>
    </p:spTree>
    <p:extLst>
      <p:ext uri="{BB962C8B-B14F-4D97-AF65-F5344CB8AC3E}">
        <p14:creationId xmlns:p14="http://schemas.microsoft.com/office/powerpoint/2010/main" val="4121968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F332D1-EC71-4FAC-A61B-7B1154DA3F36}"/>
              </a:ext>
            </a:extLst>
          </p:cNvPr>
          <p:cNvPicPr>
            <a:picLocks noChangeAspect="1"/>
          </p:cNvPicPr>
          <p:nvPr/>
        </p:nvPicPr>
        <p:blipFill>
          <a:blip r:embed="rId2"/>
          <a:stretch>
            <a:fillRect/>
          </a:stretch>
        </p:blipFill>
        <p:spPr>
          <a:xfrm>
            <a:off x="811109" y="4064001"/>
            <a:ext cx="1813169" cy="1826120"/>
          </a:xfrm>
          <a:prstGeom prst="rect">
            <a:avLst/>
          </a:prstGeom>
        </p:spPr>
      </p:pic>
      <p:sp>
        <p:nvSpPr>
          <p:cNvPr id="5" name="Oval 4">
            <a:extLst>
              <a:ext uri="{FF2B5EF4-FFF2-40B4-BE49-F238E27FC236}">
                <a16:creationId xmlns:a16="http://schemas.microsoft.com/office/drawing/2014/main" id="{F5A925B4-411D-4A60-B528-5C6026119700}"/>
              </a:ext>
            </a:extLst>
          </p:cNvPr>
          <p:cNvSpPr/>
          <p:nvPr/>
        </p:nvSpPr>
        <p:spPr>
          <a:xfrm>
            <a:off x="777050" y="679635"/>
            <a:ext cx="1886857" cy="185782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prstClr val="white"/>
                </a:solidFill>
                <a:effectLst/>
                <a:uLnTx/>
                <a:uFillTx/>
                <a:latin typeface="Calibri" panose="020F0502020204030204"/>
                <a:ea typeface="+mn-ea"/>
                <a:cs typeface="+mn-cs"/>
              </a:rPr>
              <a:t>Is the GTAC materially better than MPOC/VTC?</a:t>
            </a:r>
          </a:p>
        </p:txBody>
      </p:sp>
      <p:sp>
        <p:nvSpPr>
          <p:cNvPr id="6" name="TextBox 5">
            <a:extLst>
              <a:ext uri="{FF2B5EF4-FFF2-40B4-BE49-F238E27FC236}">
                <a16:creationId xmlns:a16="http://schemas.microsoft.com/office/drawing/2014/main" id="{3038A79A-C822-4624-AD6D-0FF680BD86F9}"/>
              </a:ext>
            </a:extLst>
          </p:cNvPr>
          <p:cNvSpPr txBox="1"/>
          <p:nvPr/>
        </p:nvSpPr>
        <p:spPr>
          <a:xfrm>
            <a:off x="406862" y="3062811"/>
            <a:ext cx="262166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Balancing &amp; Allocation</a:t>
            </a:r>
          </a:p>
        </p:txBody>
      </p:sp>
      <p:sp>
        <p:nvSpPr>
          <p:cNvPr id="7" name="Rectangle 6">
            <a:extLst>
              <a:ext uri="{FF2B5EF4-FFF2-40B4-BE49-F238E27FC236}">
                <a16:creationId xmlns:a16="http://schemas.microsoft.com/office/drawing/2014/main" id="{A0E72C2B-7D9E-4951-8500-4DFEEDD24011}"/>
              </a:ext>
            </a:extLst>
          </p:cNvPr>
          <p:cNvSpPr/>
          <p:nvPr/>
        </p:nvSpPr>
        <p:spPr>
          <a:xfrm>
            <a:off x="3057554" y="237415"/>
            <a:ext cx="8853716" cy="6537174"/>
          </a:xfrm>
          <a:prstGeom prst="rect">
            <a:avLst/>
          </a:prstGeom>
        </p:spPr>
        <p:txBody>
          <a:bodyPr wrap="square">
            <a:spAutoFit/>
          </a:bodyPr>
          <a:lstStyle/>
          <a:p>
            <a:pPr marL="342900" marR="0" lvl="0" indent="-342900" algn="l" defTabSz="914400" rtl="0" eaLnBrk="1" fontAlgn="auto" latinLnBrk="0" hangingPunct="1">
              <a:lnSpc>
                <a:spcPct val="120000"/>
              </a:lnSpc>
              <a:spcBef>
                <a:spcPts val="0"/>
              </a:spcBef>
              <a:spcAft>
                <a:spcPts val="600"/>
              </a:spcAft>
              <a:buClrTx/>
              <a:buSzTx/>
              <a:buFont typeface="Symbol" panose="05050102010706020507" pitchFamily="18" charset="2"/>
              <a:buChar char=""/>
              <a:tabLst>
                <a:tab pos="3510915" algn="l"/>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Balancing transmission system as a whole (rather than in pools) should provide access to more </a:t>
            </a:r>
            <a:r>
              <a:rPr kumimoji="0" lang="en-NZ" sz="1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linepack</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shared across a more diversified customer base</a:t>
            </a:r>
          </a:p>
          <a:p>
            <a:pPr marL="342900" marR="0" lvl="0" indent="-342900" algn="l" defTabSz="914400" rtl="0" eaLnBrk="1" fontAlgn="auto" latinLnBrk="0" hangingPunct="1">
              <a:lnSpc>
                <a:spcPct val="120000"/>
              </a:lnSpc>
              <a:spcBef>
                <a:spcPts val="0"/>
              </a:spcBef>
              <a:spcAft>
                <a:spcPts val="600"/>
              </a:spcAft>
              <a:buClrTx/>
              <a:buSzTx/>
              <a:buFont typeface="Symbol" panose="05050102010706020507" pitchFamily="18" charset="2"/>
              <a:buChar char=""/>
              <a:tabLst>
                <a:tab pos="3510915" algn="l"/>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Additional option provided for short-term gas storage service (park and loan) priced at a lower rate than unauthorised imbalances (ERM)</a:t>
            </a:r>
          </a:p>
          <a:p>
            <a:pPr marL="342900" marR="0" lvl="0" indent="-342900" algn="l" defTabSz="914400" rtl="0" eaLnBrk="1" fontAlgn="auto" latinLnBrk="0" hangingPunct="1">
              <a:lnSpc>
                <a:spcPct val="120000"/>
              </a:lnSpc>
              <a:spcBef>
                <a:spcPts val="0"/>
              </a:spcBef>
              <a:spcAft>
                <a:spcPts val="600"/>
              </a:spcAft>
              <a:buClrTx/>
              <a:buSzTx/>
              <a:buFont typeface="Symbol" panose="05050102010706020507" pitchFamily="18" charset="2"/>
              <a:buChar char=""/>
              <a:tabLst>
                <a:tab pos="3510915" algn="l"/>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Removes First Gas from the position of buyer and seller of gas of last resort, reducing secondary balancing activity and promoting greater use of the wholesale gas market</a:t>
            </a:r>
          </a:p>
          <a:p>
            <a:pPr marL="342900" marR="0" lvl="0" indent="-342900" algn="l" defTabSz="914400" rtl="0" eaLnBrk="1" fontAlgn="auto" latinLnBrk="0" hangingPunct="1">
              <a:lnSpc>
                <a:spcPct val="120000"/>
              </a:lnSpc>
              <a:spcBef>
                <a:spcPts val="0"/>
              </a:spcBef>
              <a:spcAft>
                <a:spcPts val="600"/>
              </a:spcAft>
              <a:buClrTx/>
              <a:buSzTx/>
              <a:buFont typeface="Symbol" panose="05050102010706020507" pitchFamily="18" charset="2"/>
              <a:buChar char=""/>
              <a:tabLst>
                <a:tab pos="3510915" algn="l"/>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Additional “difficult day” mechanism provided for First Gas to strengthen incentives on parties the meet their primary balancing obligations, decreasing the risk of critical contingencies arising due to aggregate imbalances</a:t>
            </a:r>
          </a:p>
          <a:p>
            <a:pPr marL="342900" marR="0" lvl="0" indent="-342900" algn="l" defTabSz="914400" rtl="0" eaLnBrk="1" fontAlgn="auto" latinLnBrk="0" hangingPunct="1">
              <a:lnSpc>
                <a:spcPct val="120000"/>
              </a:lnSpc>
              <a:spcBef>
                <a:spcPts val="0"/>
              </a:spcBef>
              <a:spcAft>
                <a:spcPts val="600"/>
              </a:spcAft>
              <a:buClrTx/>
              <a:buSzTx/>
              <a:buFont typeface="Symbol" panose="05050102010706020507" pitchFamily="18" charset="2"/>
              <a:buChar char=""/>
              <a:tabLst>
                <a:tab pos="3510915" algn="l"/>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Balancing credits refunded to OBA parties as well as shippers, which is fairer than current rebates to transmission charges paid by shippers only</a:t>
            </a:r>
          </a:p>
          <a:p>
            <a:pPr marL="342900" marR="0" lvl="0" indent="-342900" algn="l" defTabSz="914400" rtl="0" eaLnBrk="1" fontAlgn="auto" latinLnBrk="0" hangingPunct="1">
              <a:lnSpc>
                <a:spcPct val="120000"/>
              </a:lnSpc>
              <a:spcBef>
                <a:spcPts val="0"/>
              </a:spcBef>
              <a:spcAft>
                <a:spcPts val="600"/>
              </a:spcAft>
              <a:buClrTx/>
              <a:buSzTx/>
              <a:buFont typeface="Symbol" panose="05050102010706020507" pitchFamily="18" charset="2"/>
              <a:buChar char=""/>
              <a:tabLst>
                <a:tab pos="3510915" algn="l"/>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Clarifies ability of interconnected parties to choose allocation approach for gas at dedicated delivery points, enabling gas purchases at dedicated delivery points from more than one shipper</a:t>
            </a:r>
          </a:p>
          <a:p>
            <a:pPr marL="342900" marR="0" lvl="0" indent="-342900" algn="l" defTabSz="914400" rtl="0" eaLnBrk="1" fontAlgn="auto" latinLnBrk="0" hangingPunct="1">
              <a:lnSpc>
                <a:spcPct val="120000"/>
              </a:lnSpc>
              <a:spcBef>
                <a:spcPts val="0"/>
              </a:spcBef>
              <a:spcAft>
                <a:spcPts val="600"/>
              </a:spcAft>
              <a:buClrTx/>
              <a:buSzTx/>
              <a:buFont typeface="Symbol" panose="05050102010706020507" pitchFamily="18" charset="2"/>
              <a:buChar char=""/>
              <a:tabLst>
                <a:tab pos="3510915" algn="l"/>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Provision of transmission metering validation results extended to 7 days per week, with results provided as soon as possible (with improvements expected with the new IT system)</a:t>
            </a:r>
          </a:p>
        </p:txBody>
      </p:sp>
      <p:sp>
        <p:nvSpPr>
          <p:cNvPr id="8" name="Slide Number Placeholder 1">
            <a:extLst>
              <a:ext uri="{FF2B5EF4-FFF2-40B4-BE49-F238E27FC236}">
                <a16:creationId xmlns:a16="http://schemas.microsoft.com/office/drawing/2014/main" id="{6688133E-6A7A-4304-ADAE-F7CED45B4DDC}"/>
              </a:ext>
            </a:extLst>
          </p:cNvPr>
          <p:cNvSpPr>
            <a:spLocks noGrp="1"/>
          </p:cNvSpPr>
          <p:nvPr>
            <p:ph type="sldNum" sz="quarter" idx="4294967295"/>
          </p:nvPr>
        </p:nvSpPr>
        <p:spPr>
          <a:xfrm>
            <a:off x="11287411" y="6449636"/>
            <a:ext cx="410451" cy="179584"/>
          </a:xfrm>
          <a:prstGeom prst="rect">
            <a:avLst/>
          </a:prstGeom>
        </p:spPr>
        <p:txBody>
          <a:bodyPr/>
          <a:lstStyle/>
          <a:p>
            <a:pPr algn="r" defTabSz="946052"/>
            <a:fld id="{6024287E-C819-4B81-ADE4-C836522F99EB}" type="slidenum">
              <a:rPr lang="en-NZ" sz="1270">
                <a:solidFill>
                  <a:schemeClr val="bg1">
                    <a:lumMod val="50000"/>
                  </a:schemeClr>
                </a:solidFill>
                <a:latin typeface="Arial"/>
              </a:rPr>
              <a:pPr algn="r" defTabSz="946052"/>
              <a:t>25</a:t>
            </a:fld>
            <a:endParaRPr lang="en-NZ" sz="1270" dirty="0">
              <a:solidFill>
                <a:schemeClr val="bg1">
                  <a:lumMod val="50000"/>
                </a:schemeClr>
              </a:solidFill>
              <a:latin typeface="Arial"/>
            </a:endParaRPr>
          </a:p>
        </p:txBody>
      </p:sp>
    </p:spTree>
    <p:extLst>
      <p:ext uri="{BB962C8B-B14F-4D97-AF65-F5344CB8AC3E}">
        <p14:creationId xmlns:p14="http://schemas.microsoft.com/office/powerpoint/2010/main" val="299336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352A08-81C6-48AA-BB4E-F61E0FCFED66}"/>
              </a:ext>
            </a:extLst>
          </p:cNvPr>
          <p:cNvPicPr>
            <a:picLocks noChangeAspect="1"/>
          </p:cNvPicPr>
          <p:nvPr/>
        </p:nvPicPr>
        <p:blipFill>
          <a:blip r:embed="rId2"/>
          <a:stretch>
            <a:fillRect/>
          </a:stretch>
        </p:blipFill>
        <p:spPr>
          <a:xfrm>
            <a:off x="425052" y="3669507"/>
            <a:ext cx="1703035" cy="1758169"/>
          </a:xfrm>
          <a:prstGeom prst="rect">
            <a:avLst/>
          </a:prstGeom>
        </p:spPr>
      </p:pic>
      <p:sp>
        <p:nvSpPr>
          <p:cNvPr id="6" name="TextBox 5">
            <a:extLst>
              <a:ext uri="{FF2B5EF4-FFF2-40B4-BE49-F238E27FC236}">
                <a16:creationId xmlns:a16="http://schemas.microsoft.com/office/drawing/2014/main" id="{7192368F-9E1C-4104-9E4A-C3BE6E3FA7E4}"/>
              </a:ext>
            </a:extLst>
          </p:cNvPr>
          <p:cNvSpPr txBox="1"/>
          <p:nvPr/>
        </p:nvSpPr>
        <p:spPr>
          <a:xfrm>
            <a:off x="-102298" y="2973113"/>
            <a:ext cx="26216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Pricing</a:t>
            </a:r>
          </a:p>
        </p:txBody>
      </p:sp>
      <p:graphicFrame>
        <p:nvGraphicFramePr>
          <p:cNvPr id="7" name="Table 6">
            <a:extLst>
              <a:ext uri="{FF2B5EF4-FFF2-40B4-BE49-F238E27FC236}">
                <a16:creationId xmlns:a16="http://schemas.microsoft.com/office/drawing/2014/main" id="{55E13D3A-6C36-417B-8575-60B04F1396DE}"/>
              </a:ext>
            </a:extLst>
          </p:cNvPr>
          <p:cNvGraphicFramePr>
            <a:graphicFrameLocks noGrp="1"/>
          </p:cNvGraphicFramePr>
          <p:nvPr>
            <p:extLst/>
          </p:nvPr>
        </p:nvGraphicFramePr>
        <p:xfrm>
          <a:off x="2274391" y="332729"/>
          <a:ext cx="9664251" cy="6194275"/>
        </p:xfrm>
        <a:graphic>
          <a:graphicData uri="http://schemas.openxmlformats.org/drawingml/2006/table">
            <a:tbl>
              <a:tblPr firstRow="1" bandRow="1">
                <a:tableStyleId>{2D5ABB26-0587-4C30-8999-92F81FD0307C}</a:tableStyleId>
              </a:tblPr>
              <a:tblGrid>
                <a:gridCol w="3080313">
                  <a:extLst>
                    <a:ext uri="{9D8B030D-6E8A-4147-A177-3AD203B41FA5}">
                      <a16:colId xmlns:a16="http://schemas.microsoft.com/office/drawing/2014/main" val="144478404"/>
                    </a:ext>
                  </a:extLst>
                </a:gridCol>
                <a:gridCol w="3219468">
                  <a:extLst>
                    <a:ext uri="{9D8B030D-6E8A-4147-A177-3AD203B41FA5}">
                      <a16:colId xmlns:a16="http://schemas.microsoft.com/office/drawing/2014/main" val="2986720722"/>
                    </a:ext>
                  </a:extLst>
                </a:gridCol>
                <a:gridCol w="3364470">
                  <a:extLst>
                    <a:ext uri="{9D8B030D-6E8A-4147-A177-3AD203B41FA5}">
                      <a16:colId xmlns:a16="http://schemas.microsoft.com/office/drawing/2014/main" val="1637383426"/>
                    </a:ext>
                  </a:extLst>
                </a:gridCol>
              </a:tblGrid>
              <a:tr h="382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NZ" b="1"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NZ" b="1" dirty="0">
                          <a:solidFill>
                            <a:schemeClr val="tx1"/>
                          </a:solidFill>
                          <a:latin typeface="Arial" panose="020B0604020202020204" pitchFamily="34" charset="0"/>
                          <a:cs typeface="Arial" panose="020B0604020202020204" pitchFamily="34" charset="0"/>
                        </a:rPr>
                        <a:t>MPOC/VTC</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NZ" b="1" dirty="0">
                        <a:solidFill>
                          <a:schemeClr val="tx1"/>
                        </a:solidFill>
                        <a:latin typeface="Arial" panose="020B0604020202020204" pitchFamily="34" charset="0"/>
                        <a:cs typeface="Arial" panose="020B0604020202020204" pitchFamily="34"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b="1" dirty="0">
                          <a:solidFill>
                            <a:schemeClr val="tx1"/>
                          </a:solidFill>
                          <a:latin typeface="Arial" panose="020B0604020202020204" pitchFamily="34" charset="0"/>
                          <a:cs typeface="Arial" panose="020B0604020202020204" pitchFamily="34" charset="0"/>
                        </a:rPr>
                        <a:t>Objectives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2">
                        <a:lumMod val="90000"/>
                        <a:alpha val="28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b="1" dirty="0">
                          <a:solidFill>
                            <a:schemeClr val="tx1"/>
                          </a:solidFill>
                          <a:latin typeface="Arial" panose="020B0604020202020204" pitchFamily="34" charset="0"/>
                          <a:cs typeface="Arial" panose="020B0604020202020204" pitchFamily="34" charset="0"/>
                        </a:rPr>
                        <a:t>GTAC</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6856992"/>
                  </a:ext>
                </a:extLst>
              </a:tr>
              <a:tr h="1225685">
                <a:tc>
                  <a:txBody>
                    <a:bodyPr/>
                    <a:lstStyle/>
                    <a:p>
                      <a:pPr marL="0" indent="0" algn="ctr">
                        <a:buFont typeface="Arial" panose="020B0604020202020204" pitchFamily="34" charset="0"/>
                        <a:buNone/>
                      </a:pPr>
                      <a:r>
                        <a:rPr lang="en-NZ" dirty="0">
                          <a:latin typeface="Arial" panose="020B0604020202020204" pitchFamily="34" charset="0"/>
                          <a:cs typeface="Arial" panose="020B0604020202020204" pitchFamily="34" charset="0"/>
                        </a:rPr>
                        <a:t>Tariff 1</a:t>
                      </a:r>
                    </a:p>
                    <a:p>
                      <a:pPr marL="0" indent="0" algn="ctr">
                        <a:buFont typeface="Arial" panose="020B0604020202020204" pitchFamily="34" charset="0"/>
                        <a:buNone/>
                      </a:pPr>
                      <a:r>
                        <a:rPr lang="en-NZ" dirty="0">
                          <a:latin typeface="Arial" panose="020B0604020202020204" pitchFamily="34" charset="0"/>
                          <a:cs typeface="Arial" panose="020B0604020202020204" pitchFamily="34" charset="0"/>
                        </a:rPr>
                        <a:t>Tariff 2</a:t>
                      </a:r>
                    </a:p>
                    <a:p>
                      <a:pPr marL="0" indent="0" algn="ctr">
                        <a:buFont typeface="Arial" panose="020B0604020202020204" pitchFamily="34" charset="0"/>
                        <a:buNone/>
                      </a:pPr>
                      <a:r>
                        <a:rPr lang="en-NZ" dirty="0">
                          <a:latin typeface="Arial" panose="020B0604020202020204" pitchFamily="34" charset="0"/>
                          <a:cs typeface="Arial" panose="020B0604020202020204" pitchFamily="34" charset="0"/>
                        </a:rPr>
                        <a:t>CRFs (120 locations)</a:t>
                      </a:r>
                    </a:p>
                    <a:p>
                      <a:pPr marL="0" indent="0" algn="ctr">
                        <a:buFont typeface="Arial" panose="020B0604020202020204" pitchFamily="34" charset="0"/>
                        <a:buNone/>
                      </a:pPr>
                      <a:r>
                        <a:rPr lang="en-NZ" dirty="0">
                          <a:latin typeface="Arial" panose="020B0604020202020204" pitchFamily="34" charset="0"/>
                          <a:cs typeface="Arial" panose="020B0604020202020204" pitchFamily="34" charset="0"/>
                        </a:rPr>
                        <a:t>TPF</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800" dirty="0">
                          <a:latin typeface="Arial" panose="020B0604020202020204" pitchFamily="34" charset="0"/>
                          <a:cs typeface="Arial" panose="020B0604020202020204" pitchFamily="34" charset="0"/>
                        </a:rPr>
                        <a:t>Recover fixed costs / revenue requirement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2">
                        <a:lumMod val="90000"/>
                        <a:alpha val="28000"/>
                      </a:schemeClr>
                    </a:solidFill>
                  </a:tcPr>
                </a:tc>
                <a:tc>
                  <a:txBody>
                    <a:bodyPr/>
                    <a:lstStyle/>
                    <a:p>
                      <a:pPr marL="0" indent="0" algn="ctr">
                        <a:buFont typeface="Arial" panose="020B0604020202020204" pitchFamily="34" charset="0"/>
                        <a:buNone/>
                      </a:pPr>
                      <a:r>
                        <a:rPr lang="en-NZ" dirty="0">
                          <a:latin typeface="Arial" panose="020B0604020202020204" pitchFamily="34" charset="0"/>
                          <a:cs typeface="Arial" panose="020B0604020202020204" pitchFamily="34" charset="0"/>
                        </a:rPr>
                        <a:t>DNC fees</a:t>
                      </a:r>
                      <a:br>
                        <a:rPr lang="en-NZ" dirty="0">
                          <a:latin typeface="Arial" panose="020B0604020202020204" pitchFamily="34" charset="0"/>
                          <a:cs typeface="Arial" panose="020B0604020202020204" pitchFamily="34" charset="0"/>
                        </a:rPr>
                      </a:br>
                      <a:r>
                        <a:rPr lang="en-NZ" dirty="0">
                          <a:latin typeface="Arial" panose="020B0604020202020204" pitchFamily="34" charset="0"/>
                          <a:cs typeface="Arial" panose="020B0604020202020204" pitchFamily="34" charset="0"/>
                        </a:rPr>
                        <a:t>(&lt; 20 locations)</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927968069"/>
                  </a:ext>
                </a:extLst>
              </a:tr>
              <a:tr h="942835">
                <a:tc>
                  <a:txBody>
                    <a:bodyPr/>
                    <a:lstStyle/>
                    <a:p>
                      <a:pPr marL="0" indent="0" algn="ctr">
                        <a:buFont typeface="Arial" panose="020B0604020202020204" pitchFamily="34" charset="0"/>
                        <a:buNone/>
                      </a:pPr>
                      <a:r>
                        <a:rPr lang="en-NZ" dirty="0">
                          <a:latin typeface="Arial" panose="020B0604020202020204" pitchFamily="34" charset="0"/>
                          <a:cs typeface="Arial" panose="020B0604020202020204" pitchFamily="34" charset="0"/>
                        </a:rPr>
                        <a:t>Interruptible capacity (VTC)</a:t>
                      </a:r>
                    </a:p>
                    <a:p>
                      <a:pPr marL="0" indent="0" algn="ctr">
                        <a:buFont typeface="Arial" panose="020B0604020202020204" pitchFamily="34" charset="0"/>
                        <a:buNone/>
                      </a:pPr>
                      <a:r>
                        <a:rPr lang="en-NZ" dirty="0">
                          <a:latin typeface="Arial" panose="020B0604020202020204" pitchFamily="34" charset="0"/>
                          <a:cs typeface="Arial" panose="020B0604020202020204" pitchFamily="34" charset="0"/>
                        </a:rPr>
                        <a:t>AQ (not used)</a:t>
                      </a:r>
                    </a:p>
                  </a:txBody>
                  <a:tcPr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800" dirty="0">
                          <a:latin typeface="Arial" panose="020B0604020202020204" pitchFamily="34" charset="0"/>
                          <a:cs typeface="Arial" panose="020B0604020202020204" pitchFamily="34" charset="0"/>
                        </a:rPr>
                        <a:t>Signal value of scarce capacity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2">
                        <a:lumMod val="90000"/>
                        <a:alpha val="28000"/>
                      </a:schemeClr>
                    </a:solidFill>
                  </a:tcPr>
                </a:tc>
                <a:tc>
                  <a:txBody>
                    <a:bodyPr/>
                    <a:lstStyle/>
                    <a:p>
                      <a:pPr marL="0" indent="0" algn="ctr">
                        <a:buFont typeface="Arial" panose="020B0604020202020204" pitchFamily="34" charset="0"/>
                        <a:buNone/>
                      </a:pPr>
                      <a:r>
                        <a:rPr lang="en-NZ" dirty="0">
                          <a:latin typeface="Arial" panose="020B0604020202020204" pitchFamily="34" charset="0"/>
                          <a:cs typeface="Arial" panose="020B0604020202020204" pitchFamily="34" charset="0"/>
                        </a:rPr>
                        <a:t>Congestion management charges</a:t>
                      </a:r>
                    </a:p>
                    <a:p>
                      <a:pPr marL="0" indent="0" algn="ctr">
                        <a:buFont typeface="Arial" panose="020B0604020202020204" pitchFamily="34" charset="0"/>
                        <a:buNone/>
                      </a:pPr>
                      <a:r>
                        <a:rPr lang="en-NZ" dirty="0">
                          <a:latin typeface="Arial" panose="020B0604020202020204" pitchFamily="34" charset="0"/>
                          <a:cs typeface="Arial" panose="020B0604020202020204" pitchFamily="34" charset="0"/>
                        </a:rPr>
                        <a:t>PRs</a:t>
                      </a:r>
                    </a:p>
                  </a:txBody>
                  <a:tcPr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0841708"/>
                  </a:ext>
                </a:extLst>
              </a:tr>
              <a:tr h="942835">
                <a:tc>
                  <a:txBody>
                    <a:bodyPr/>
                    <a:lstStyle/>
                    <a:p>
                      <a:pPr marL="0" indent="0" algn="ctr">
                        <a:buFont typeface="Arial" panose="020B0604020202020204" pitchFamily="34" charset="0"/>
                        <a:buNone/>
                      </a:pPr>
                      <a:r>
                        <a:rPr lang="en-NZ" dirty="0">
                          <a:latin typeface="Arial" panose="020B0604020202020204" pitchFamily="34" charset="0"/>
                          <a:cs typeface="Arial" panose="020B0604020202020204" pitchFamily="34" charset="0"/>
                        </a:rPr>
                        <a:t>Peaking charges</a:t>
                      </a:r>
                    </a:p>
                    <a:p>
                      <a:pPr marL="0" indent="0" algn="ctr">
                        <a:buFont typeface="Arial" panose="020B0604020202020204" pitchFamily="34" charset="0"/>
                        <a:buNone/>
                      </a:pPr>
                      <a:r>
                        <a:rPr lang="en-NZ" dirty="0">
                          <a:latin typeface="Arial" panose="020B0604020202020204" pitchFamily="34" charset="0"/>
                          <a:cs typeface="Arial" panose="020B0604020202020204" pitchFamily="34" charset="0"/>
                        </a:rPr>
                        <a:t>Daily overruns (x10)</a:t>
                      </a:r>
                    </a:p>
                    <a:p>
                      <a:pPr marL="0" indent="0" algn="ctr">
                        <a:buFont typeface="Arial" panose="020B0604020202020204" pitchFamily="34" charset="0"/>
                        <a:buNone/>
                      </a:pPr>
                      <a:r>
                        <a:rPr lang="en-NZ" dirty="0">
                          <a:latin typeface="Arial" panose="020B0604020202020204" pitchFamily="34" charset="0"/>
                          <a:cs typeface="Arial" panose="020B0604020202020204" pitchFamily="34" charset="0"/>
                        </a:rPr>
                        <a:t>Excess Daily Imbalance</a:t>
                      </a:r>
                    </a:p>
                  </a:txBody>
                  <a:tcPr anchor="ctr">
                    <a:lnR w="12700" cap="flat" cmpd="sng" algn="ctr">
                      <a:solidFill>
                        <a:schemeClr val="tx1"/>
                      </a:solidFill>
                      <a:prstDash val="solid"/>
                      <a:round/>
                      <a:headEnd type="none" w="med" len="med"/>
                      <a:tailEnd type="none" w="med" len="med"/>
                    </a:lnR>
                    <a:lnT>
                      <a:noFill/>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800" dirty="0">
                          <a:latin typeface="Arial" panose="020B0604020202020204" pitchFamily="34" charset="0"/>
                          <a:cs typeface="Arial" panose="020B0604020202020204" pitchFamily="34" charset="0"/>
                        </a:rPr>
                        <a:t>Provide incentives for accurate/efficient capacity bookings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solidFill>
                      <a:schemeClr val="bg2">
                        <a:lumMod val="90000"/>
                        <a:alpha val="28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dirty="0">
                          <a:latin typeface="Arial" panose="020B0604020202020204" pitchFamily="34" charset="0"/>
                          <a:cs typeface="Arial" panose="020B0604020202020204" pitchFamily="34" charset="0"/>
                        </a:rPr>
                        <a:t>Hourly overruns</a:t>
                      </a:r>
                    </a:p>
                    <a:p>
                      <a:pPr marL="0" indent="0" algn="ctr">
                        <a:buFont typeface="Arial" panose="020B0604020202020204" pitchFamily="34" charset="0"/>
                        <a:buNone/>
                      </a:pPr>
                      <a:r>
                        <a:rPr lang="en-NZ" dirty="0">
                          <a:latin typeface="Arial" panose="020B0604020202020204" pitchFamily="34" charset="0"/>
                          <a:cs typeface="Arial" panose="020B0604020202020204" pitchFamily="34" charset="0"/>
                        </a:rPr>
                        <a:t>Daily overrun/underruns (x2)</a:t>
                      </a:r>
                    </a:p>
                  </a:txBody>
                  <a:tcPr anchor="ctr">
                    <a:lnL w="12700" cap="flat" cmpd="sng" algn="ctr">
                      <a:solidFill>
                        <a:schemeClr val="tx1"/>
                      </a:solidFill>
                      <a:prstDash val="solid"/>
                      <a:round/>
                      <a:headEnd type="none" w="med" len="med"/>
                      <a:tailEnd type="none" w="med" len="med"/>
                    </a:lnL>
                    <a:lnT>
                      <a:noFill/>
                    </a:lnT>
                  </a:tcPr>
                </a:tc>
                <a:extLst>
                  <a:ext uri="{0D108BD9-81ED-4DB2-BD59-A6C34878D82A}">
                    <a16:rowId xmlns:a16="http://schemas.microsoft.com/office/drawing/2014/main" val="1446195280"/>
                  </a:ext>
                </a:extLst>
              </a:tr>
              <a:tr h="942835">
                <a:tc>
                  <a:txBody>
                    <a:bodyPr/>
                    <a:lstStyle/>
                    <a:p>
                      <a:pPr marL="0" indent="0" algn="ctr">
                        <a:buFont typeface="Arial" panose="020B0604020202020204" pitchFamily="34" charset="0"/>
                        <a:buNone/>
                      </a:pPr>
                      <a:r>
                        <a:rPr lang="en-NZ" dirty="0">
                          <a:latin typeface="Arial" panose="020B0604020202020204" pitchFamily="34" charset="0"/>
                          <a:cs typeface="Arial" panose="020B0604020202020204" pitchFamily="34" charset="0"/>
                        </a:rPr>
                        <a:t>Cash outs</a:t>
                      </a:r>
                    </a:p>
                    <a:p>
                      <a:pPr marL="0" indent="0" algn="ctr">
                        <a:buFont typeface="Arial" panose="020B0604020202020204" pitchFamily="34" charset="0"/>
                        <a:buNone/>
                      </a:pPr>
                      <a:r>
                        <a:rPr lang="en-NZ" dirty="0">
                          <a:latin typeface="Arial" panose="020B0604020202020204" pitchFamily="34" charset="0"/>
                          <a:cs typeface="Arial" panose="020B0604020202020204" pitchFamily="34" charset="0"/>
                        </a:rPr>
                        <a:t>BPP charges</a:t>
                      </a:r>
                    </a:p>
                  </a:txBody>
                  <a:tcPr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800" dirty="0">
                          <a:latin typeface="Arial" panose="020B0604020202020204" pitchFamily="34" charset="0"/>
                          <a:cs typeface="Arial" panose="020B0604020202020204" pitchFamily="34" charset="0"/>
                        </a:rPr>
                        <a:t>Balance the pipeline gas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alpha val="28000"/>
                      </a:schemeClr>
                    </a:solidFill>
                  </a:tcPr>
                </a:tc>
                <a:tc>
                  <a:txBody>
                    <a:bodyPr/>
                    <a:lstStyle/>
                    <a:p>
                      <a:pPr marL="0" indent="0" algn="ctr">
                        <a:buFont typeface="Arial" panose="020B0604020202020204" pitchFamily="34" charset="0"/>
                        <a:buNone/>
                      </a:pPr>
                      <a:r>
                        <a:rPr lang="en-NZ" dirty="0">
                          <a:latin typeface="Arial" panose="020B0604020202020204" pitchFamily="34" charset="0"/>
                          <a:cs typeface="Arial" panose="020B0604020202020204" pitchFamily="34" charset="0"/>
                        </a:rPr>
                        <a:t>ERM charges</a:t>
                      </a:r>
                    </a:p>
                    <a:p>
                      <a:pPr marL="0" indent="0" algn="ctr">
                        <a:buFont typeface="Arial" panose="020B0604020202020204" pitchFamily="34" charset="0"/>
                        <a:buNone/>
                      </a:pPr>
                      <a:r>
                        <a:rPr lang="en-NZ" dirty="0">
                          <a:latin typeface="Arial" panose="020B0604020202020204" pitchFamily="34" charset="0"/>
                          <a:cs typeface="Arial" panose="020B0604020202020204" pitchFamily="34" charset="0"/>
                        </a:rPr>
                        <a:t>Balancing gas charges</a:t>
                      </a:r>
                    </a:p>
                    <a:p>
                      <a:pPr marL="0" indent="0" algn="ctr">
                        <a:buFont typeface="Arial" panose="020B0604020202020204" pitchFamily="34" charset="0"/>
                        <a:buNone/>
                      </a:pPr>
                      <a:r>
                        <a:rPr lang="en-NZ" dirty="0">
                          <a:latin typeface="Arial" panose="020B0604020202020204" pitchFamily="34" charset="0"/>
                          <a:cs typeface="Arial" panose="020B0604020202020204" pitchFamily="34" charset="0"/>
                        </a:rPr>
                        <a:t>Park and loan (optional)</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47727196"/>
                  </a:ext>
                </a:extLst>
              </a:tr>
              <a:tr h="1225685">
                <a:tc>
                  <a:txBody>
                    <a:bodyPr/>
                    <a:lstStyle/>
                    <a:p>
                      <a:pPr algn="ctr"/>
                      <a:r>
                        <a:rPr lang="en-NZ" dirty="0">
                          <a:latin typeface="Arial" panose="020B0604020202020204" pitchFamily="34" charset="0"/>
                          <a:cs typeface="Arial" panose="020B0604020202020204" pitchFamily="34" charset="0"/>
                        </a:rPr>
                        <a:t>None</a:t>
                      </a:r>
                    </a:p>
                  </a:txBody>
                  <a:tcPr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800" dirty="0">
                          <a:latin typeface="Arial" panose="020B0604020202020204" pitchFamily="34" charset="0"/>
                          <a:cs typeface="Arial" panose="020B0604020202020204" pitchFamily="34" charset="0"/>
                        </a:rPr>
                        <a:t>Provide incentive to manage flows within design criteria</a:t>
                      </a:r>
                    </a:p>
                    <a:p>
                      <a:pPr algn="ctr"/>
                      <a:endParaRPr lang="en-NZ"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alpha val="28000"/>
                      </a:schemeClr>
                    </a:solidFill>
                  </a:tcPr>
                </a:tc>
                <a:tc>
                  <a:txBody>
                    <a:bodyPr/>
                    <a:lstStyle/>
                    <a:p>
                      <a:pPr marL="0" indent="0" algn="ctr">
                        <a:buFont typeface="Arial" panose="020B0604020202020204" pitchFamily="34" charset="0"/>
                        <a:buNone/>
                      </a:pPr>
                      <a:r>
                        <a:rPr lang="en-NZ" dirty="0">
                          <a:latin typeface="Arial" panose="020B0604020202020204" pitchFamily="34" charset="0"/>
                          <a:cs typeface="Arial" panose="020B0604020202020204" pitchFamily="34" charset="0"/>
                        </a:rPr>
                        <a:t>Hourly overflow charge</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0257686"/>
                  </a:ext>
                </a:extLst>
              </a:tr>
            </a:tbl>
          </a:graphicData>
        </a:graphic>
      </p:graphicFrame>
      <p:sp>
        <p:nvSpPr>
          <p:cNvPr id="8" name="Oval 7">
            <a:extLst>
              <a:ext uri="{FF2B5EF4-FFF2-40B4-BE49-F238E27FC236}">
                <a16:creationId xmlns:a16="http://schemas.microsoft.com/office/drawing/2014/main" id="{CD718BBC-AC0D-4FE0-A604-9E9006DB0FAE}"/>
              </a:ext>
            </a:extLst>
          </p:cNvPr>
          <p:cNvSpPr/>
          <p:nvPr/>
        </p:nvSpPr>
        <p:spPr>
          <a:xfrm>
            <a:off x="296564" y="765399"/>
            <a:ext cx="1886857" cy="185782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prstClr val="white"/>
                </a:solidFill>
                <a:effectLst/>
                <a:uLnTx/>
                <a:uFillTx/>
                <a:latin typeface="Calibri" panose="020F0502020204030204"/>
                <a:ea typeface="+mn-ea"/>
                <a:cs typeface="+mn-cs"/>
              </a:rPr>
              <a:t>Features of the codes</a:t>
            </a:r>
          </a:p>
        </p:txBody>
      </p:sp>
      <p:sp>
        <p:nvSpPr>
          <p:cNvPr id="9" name="Slide Number Placeholder 1">
            <a:extLst>
              <a:ext uri="{FF2B5EF4-FFF2-40B4-BE49-F238E27FC236}">
                <a16:creationId xmlns:a16="http://schemas.microsoft.com/office/drawing/2014/main" id="{7FC3CA72-5124-4279-BD97-9095E07A83D3}"/>
              </a:ext>
            </a:extLst>
          </p:cNvPr>
          <p:cNvSpPr>
            <a:spLocks noGrp="1"/>
          </p:cNvSpPr>
          <p:nvPr>
            <p:ph type="sldNum" sz="quarter" idx="4294967295"/>
          </p:nvPr>
        </p:nvSpPr>
        <p:spPr>
          <a:xfrm>
            <a:off x="11287411" y="6449636"/>
            <a:ext cx="410451" cy="179584"/>
          </a:xfrm>
          <a:prstGeom prst="rect">
            <a:avLst/>
          </a:prstGeom>
        </p:spPr>
        <p:txBody>
          <a:bodyPr/>
          <a:lstStyle/>
          <a:p>
            <a:pPr algn="r" defTabSz="946052"/>
            <a:fld id="{6024287E-C819-4B81-ADE4-C836522F99EB}" type="slidenum">
              <a:rPr lang="en-NZ" sz="1270">
                <a:solidFill>
                  <a:schemeClr val="bg1">
                    <a:lumMod val="50000"/>
                  </a:schemeClr>
                </a:solidFill>
                <a:latin typeface="Arial"/>
              </a:rPr>
              <a:pPr algn="r" defTabSz="946052"/>
              <a:t>26</a:t>
            </a:fld>
            <a:endParaRPr lang="en-NZ" sz="1270" dirty="0">
              <a:solidFill>
                <a:schemeClr val="bg1">
                  <a:lumMod val="50000"/>
                </a:schemeClr>
              </a:solidFill>
              <a:latin typeface="Arial"/>
            </a:endParaRPr>
          </a:p>
        </p:txBody>
      </p:sp>
    </p:spTree>
    <p:extLst>
      <p:ext uri="{BB962C8B-B14F-4D97-AF65-F5344CB8AC3E}">
        <p14:creationId xmlns:p14="http://schemas.microsoft.com/office/powerpoint/2010/main" val="3548558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01B052-E3B9-4298-97C7-70E1D12B425C}"/>
              </a:ext>
            </a:extLst>
          </p:cNvPr>
          <p:cNvPicPr>
            <a:picLocks noChangeAspect="1"/>
          </p:cNvPicPr>
          <p:nvPr/>
        </p:nvPicPr>
        <p:blipFill>
          <a:blip r:embed="rId2"/>
          <a:stretch>
            <a:fillRect/>
          </a:stretch>
        </p:blipFill>
        <p:spPr>
          <a:xfrm>
            <a:off x="934212" y="4136575"/>
            <a:ext cx="1703035" cy="1758169"/>
          </a:xfrm>
          <a:prstGeom prst="rect">
            <a:avLst/>
          </a:prstGeom>
        </p:spPr>
      </p:pic>
      <p:sp>
        <p:nvSpPr>
          <p:cNvPr id="5" name="Oval 4">
            <a:extLst>
              <a:ext uri="{FF2B5EF4-FFF2-40B4-BE49-F238E27FC236}">
                <a16:creationId xmlns:a16="http://schemas.microsoft.com/office/drawing/2014/main" id="{CE106863-0681-46F3-8D11-70F4A4EE96C9}"/>
              </a:ext>
            </a:extLst>
          </p:cNvPr>
          <p:cNvSpPr/>
          <p:nvPr/>
        </p:nvSpPr>
        <p:spPr>
          <a:xfrm>
            <a:off x="777050" y="679635"/>
            <a:ext cx="1886857" cy="185782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prstClr val="white"/>
                </a:solidFill>
                <a:effectLst/>
                <a:uLnTx/>
                <a:uFillTx/>
                <a:latin typeface="Calibri" panose="020F0502020204030204"/>
                <a:ea typeface="+mn-ea"/>
                <a:cs typeface="+mn-cs"/>
              </a:rPr>
              <a:t>Is the GTAC materially better than MPOC/VTC?</a:t>
            </a:r>
          </a:p>
        </p:txBody>
      </p:sp>
      <p:sp>
        <p:nvSpPr>
          <p:cNvPr id="6" name="TextBox 5">
            <a:extLst>
              <a:ext uri="{FF2B5EF4-FFF2-40B4-BE49-F238E27FC236}">
                <a16:creationId xmlns:a16="http://schemas.microsoft.com/office/drawing/2014/main" id="{828B2A3E-B2B1-4FA5-823F-7479550517B9}"/>
              </a:ext>
            </a:extLst>
          </p:cNvPr>
          <p:cNvSpPr txBox="1"/>
          <p:nvPr/>
        </p:nvSpPr>
        <p:spPr>
          <a:xfrm>
            <a:off x="406862" y="3440181"/>
            <a:ext cx="26216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Pricing</a:t>
            </a:r>
          </a:p>
        </p:txBody>
      </p:sp>
      <p:sp>
        <p:nvSpPr>
          <p:cNvPr id="7" name="Rectangle 6">
            <a:extLst>
              <a:ext uri="{FF2B5EF4-FFF2-40B4-BE49-F238E27FC236}">
                <a16:creationId xmlns:a16="http://schemas.microsoft.com/office/drawing/2014/main" id="{6B748E0F-2B18-42A1-A5CE-200449CFE4CE}"/>
              </a:ext>
            </a:extLst>
          </p:cNvPr>
          <p:cNvSpPr/>
          <p:nvPr/>
        </p:nvSpPr>
        <p:spPr>
          <a:xfrm>
            <a:off x="3309256" y="1975164"/>
            <a:ext cx="8461829" cy="3391698"/>
          </a:xfrm>
          <a:prstGeom prst="rect">
            <a:avLst/>
          </a:prstGeom>
        </p:spPr>
        <p:txBody>
          <a:bodyPr wrap="square">
            <a:spAutoFit/>
          </a:bodyPr>
          <a:lstStyle/>
          <a:p>
            <a:pPr marL="342900" marR="0" lvl="0" indent="-342900" algn="l" defTabSz="914400" rtl="0" eaLnBrk="1" fontAlgn="auto" latinLnBrk="0" hangingPunct="1">
              <a:lnSpc>
                <a:spcPct val="120000"/>
              </a:lnSpc>
              <a:spcBef>
                <a:spcPts val="0"/>
              </a:spcBef>
              <a:spcAft>
                <a:spcPts val="600"/>
              </a:spcAft>
              <a:buClrTx/>
              <a:buSzTx/>
              <a:buFont typeface="Symbol" panose="05050102010706020507" pitchFamily="18" charset="2"/>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Number of standard transmission capacity fees charged reduced from 4 to 1 (DNC), and number of separately priced locations reduced from 120 to around 20 </a:t>
            </a:r>
          </a:p>
          <a:p>
            <a:pPr marL="342900" marR="0" lvl="0" indent="-342900" algn="l" defTabSz="914400" rtl="0" eaLnBrk="1" fontAlgn="auto" latinLnBrk="0" hangingPunct="1">
              <a:lnSpc>
                <a:spcPct val="120000"/>
              </a:lnSpc>
              <a:spcBef>
                <a:spcPts val="0"/>
              </a:spcBef>
              <a:spcAft>
                <a:spcPts val="600"/>
              </a:spcAft>
              <a:buClrTx/>
              <a:buSzTx/>
              <a:buFont typeface="Symbol" panose="05050102010706020507" pitchFamily="18" charset="2"/>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Greater clarity provided in the link between prices and objectives </a:t>
            </a:r>
          </a:p>
          <a:p>
            <a:pPr marL="342900" marR="0" lvl="0" indent="-342900" algn="l" defTabSz="914400" rtl="0" eaLnBrk="1" fontAlgn="auto" latinLnBrk="0" hangingPunct="1">
              <a:lnSpc>
                <a:spcPct val="120000"/>
              </a:lnSpc>
              <a:spcBef>
                <a:spcPts val="0"/>
              </a:spcBef>
              <a:spcAft>
                <a:spcPts val="600"/>
              </a:spcAft>
              <a:buClrTx/>
              <a:buSzTx/>
              <a:buFont typeface="Symbol" panose="05050102010706020507" pitchFamily="18" charset="2"/>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Wider set of objectives covered, including signalling the value of scarce capacity and avoiding adverse impacts from over-flowing station design capacities</a:t>
            </a:r>
          </a:p>
          <a:p>
            <a:pPr marL="342900" marR="0" lvl="0" indent="-342900" algn="l" defTabSz="914400" rtl="0" eaLnBrk="1" fontAlgn="auto" latinLnBrk="0" hangingPunct="1">
              <a:lnSpc>
                <a:spcPct val="120000"/>
              </a:lnSpc>
              <a:spcBef>
                <a:spcPts val="0"/>
              </a:spcBef>
              <a:spcAft>
                <a:spcPts val="600"/>
              </a:spcAft>
              <a:buClrTx/>
              <a:buSzTx/>
              <a:buFont typeface="Symbol" panose="05050102010706020507" pitchFamily="18" charset="2"/>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More notice provided to shippers ahead of price changes </a:t>
            </a:r>
          </a:p>
          <a:p>
            <a:pPr marL="342900" marR="0" lvl="0" indent="-342900" algn="l" defTabSz="914400" rtl="0" eaLnBrk="1" fontAlgn="auto" latinLnBrk="0" hangingPunct="1">
              <a:lnSpc>
                <a:spcPct val="120000"/>
              </a:lnSpc>
              <a:spcBef>
                <a:spcPts val="0"/>
              </a:spcBef>
              <a:spcAft>
                <a:spcPts val="600"/>
              </a:spcAft>
              <a:buClrTx/>
              <a:buSzTx/>
              <a:buFont typeface="Symbol" panose="05050102010706020507" pitchFamily="18" charset="2"/>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Faster, more transparent rebate of transmission incentive charges</a:t>
            </a:r>
          </a:p>
        </p:txBody>
      </p:sp>
      <p:sp>
        <p:nvSpPr>
          <p:cNvPr id="8" name="Slide Number Placeholder 1">
            <a:extLst>
              <a:ext uri="{FF2B5EF4-FFF2-40B4-BE49-F238E27FC236}">
                <a16:creationId xmlns:a16="http://schemas.microsoft.com/office/drawing/2014/main" id="{A3334AF9-96B8-432F-A006-687AD4922DB2}"/>
              </a:ext>
            </a:extLst>
          </p:cNvPr>
          <p:cNvSpPr>
            <a:spLocks noGrp="1"/>
          </p:cNvSpPr>
          <p:nvPr>
            <p:ph type="sldNum" sz="quarter" idx="4294967295"/>
          </p:nvPr>
        </p:nvSpPr>
        <p:spPr>
          <a:xfrm>
            <a:off x="11287411" y="6449636"/>
            <a:ext cx="410451" cy="179584"/>
          </a:xfrm>
          <a:prstGeom prst="rect">
            <a:avLst/>
          </a:prstGeom>
        </p:spPr>
        <p:txBody>
          <a:bodyPr/>
          <a:lstStyle/>
          <a:p>
            <a:pPr algn="r" defTabSz="946052"/>
            <a:fld id="{6024287E-C819-4B81-ADE4-C836522F99EB}" type="slidenum">
              <a:rPr lang="en-NZ" sz="1270">
                <a:solidFill>
                  <a:schemeClr val="bg1">
                    <a:lumMod val="50000"/>
                  </a:schemeClr>
                </a:solidFill>
                <a:latin typeface="Arial"/>
              </a:rPr>
              <a:pPr algn="r" defTabSz="946052"/>
              <a:t>27</a:t>
            </a:fld>
            <a:endParaRPr lang="en-NZ" sz="1270" dirty="0">
              <a:solidFill>
                <a:schemeClr val="bg1">
                  <a:lumMod val="50000"/>
                </a:schemeClr>
              </a:solidFill>
              <a:latin typeface="Arial"/>
            </a:endParaRPr>
          </a:p>
        </p:txBody>
      </p:sp>
    </p:spTree>
    <p:extLst>
      <p:ext uri="{BB962C8B-B14F-4D97-AF65-F5344CB8AC3E}">
        <p14:creationId xmlns:p14="http://schemas.microsoft.com/office/powerpoint/2010/main" val="2949740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2B87758-C6B3-45B0-91B6-DA772A0F59E1}"/>
              </a:ext>
            </a:extLst>
          </p:cNvPr>
          <p:cNvSpPr/>
          <p:nvPr/>
        </p:nvSpPr>
        <p:spPr>
          <a:xfrm>
            <a:off x="4957165" y="679635"/>
            <a:ext cx="1886857" cy="185782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prstClr val="white"/>
                </a:solidFill>
                <a:effectLst/>
                <a:uLnTx/>
                <a:uFillTx/>
                <a:latin typeface="Calibri" panose="020F0502020204030204"/>
                <a:ea typeface="+mn-ea"/>
                <a:cs typeface="+mn-cs"/>
              </a:rPr>
              <a:t>Features of the codes</a:t>
            </a:r>
          </a:p>
        </p:txBody>
      </p:sp>
      <p:pic>
        <p:nvPicPr>
          <p:cNvPr id="5" name="Picture 4">
            <a:extLst>
              <a:ext uri="{FF2B5EF4-FFF2-40B4-BE49-F238E27FC236}">
                <a16:creationId xmlns:a16="http://schemas.microsoft.com/office/drawing/2014/main" id="{C30B0D22-2AD3-4AA4-B800-909DCFB4C81B}"/>
              </a:ext>
            </a:extLst>
          </p:cNvPr>
          <p:cNvPicPr>
            <a:picLocks noChangeAspect="1"/>
          </p:cNvPicPr>
          <p:nvPr/>
        </p:nvPicPr>
        <p:blipFill>
          <a:blip r:embed="rId2"/>
          <a:stretch>
            <a:fillRect/>
          </a:stretch>
        </p:blipFill>
        <p:spPr>
          <a:xfrm>
            <a:off x="4852665" y="3876549"/>
            <a:ext cx="2244938" cy="2022529"/>
          </a:xfrm>
          <a:prstGeom prst="rect">
            <a:avLst/>
          </a:prstGeom>
        </p:spPr>
      </p:pic>
      <p:sp>
        <p:nvSpPr>
          <p:cNvPr id="6" name="TextBox 5">
            <a:extLst>
              <a:ext uri="{FF2B5EF4-FFF2-40B4-BE49-F238E27FC236}">
                <a16:creationId xmlns:a16="http://schemas.microsoft.com/office/drawing/2014/main" id="{1A5EDE55-8848-4FF5-9314-02BC6DEDDC8E}"/>
              </a:ext>
            </a:extLst>
          </p:cNvPr>
          <p:cNvSpPr txBox="1"/>
          <p:nvPr/>
        </p:nvSpPr>
        <p:spPr>
          <a:xfrm>
            <a:off x="4661518" y="3266012"/>
            <a:ext cx="26216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Interconnection</a:t>
            </a:r>
          </a:p>
        </p:txBody>
      </p:sp>
      <p:sp>
        <p:nvSpPr>
          <p:cNvPr id="7" name="TextBox 6">
            <a:extLst>
              <a:ext uri="{FF2B5EF4-FFF2-40B4-BE49-F238E27FC236}">
                <a16:creationId xmlns:a16="http://schemas.microsoft.com/office/drawing/2014/main" id="{2850CF18-E429-47D2-A608-4350D0031EA9}"/>
              </a:ext>
            </a:extLst>
          </p:cNvPr>
          <p:cNvSpPr txBox="1"/>
          <p:nvPr/>
        </p:nvSpPr>
        <p:spPr>
          <a:xfrm>
            <a:off x="393336" y="471536"/>
            <a:ext cx="4091577" cy="34470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MPOC</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Interconnection agreements </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specified in code, with ability to agree non-standard terms of interconnection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Interconnected parties must have an </a:t>
            </a: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OBA</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allocate gas quantities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Interconnection </a:t>
            </a: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policy</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explains how compliance with GIC interconnection guidelines is achieved</a:t>
            </a:r>
          </a:p>
        </p:txBody>
      </p:sp>
      <p:sp>
        <p:nvSpPr>
          <p:cNvPr id="8" name="Rectangle 7">
            <a:extLst>
              <a:ext uri="{FF2B5EF4-FFF2-40B4-BE49-F238E27FC236}">
                <a16:creationId xmlns:a16="http://schemas.microsoft.com/office/drawing/2014/main" id="{0F408994-029A-4E7B-88C9-0DCB0F3038B3}"/>
              </a:ext>
            </a:extLst>
          </p:cNvPr>
          <p:cNvSpPr/>
          <p:nvPr/>
        </p:nvSpPr>
        <p:spPr>
          <a:xfrm>
            <a:off x="393336" y="4222556"/>
            <a:ext cx="4091577" cy="218521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VTC</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Interconnection agreements </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 explicitly linked to code (VTC)</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Interconnection </a:t>
            </a: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policy</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explains how compliance with GIC interconnection guidelines is achieved </a:t>
            </a:r>
          </a:p>
        </p:txBody>
      </p:sp>
      <p:sp>
        <p:nvSpPr>
          <p:cNvPr id="9" name="TextBox 8">
            <a:extLst>
              <a:ext uri="{FF2B5EF4-FFF2-40B4-BE49-F238E27FC236}">
                <a16:creationId xmlns:a16="http://schemas.microsoft.com/office/drawing/2014/main" id="{25DA30E1-BAF3-4996-8125-A0582034010D}"/>
              </a:ext>
            </a:extLst>
          </p:cNvPr>
          <p:cNvSpPr txBox="1"/>
          <p:nvPr/>
        </p:nvSpPr>
        <p:spPr>
          <a:xfrm>
            <a:off x="7528938" y="669848"/>
            <a:ext cx="4372776" cy="44319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GTAC</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Common and essential terms</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interconnection specified in section 7</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terms </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interconnection are subject to bilateral negotiation (using ICA templates as a starting point)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Interconnected parties have </a:t>
            </a: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standing</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propose changes to the code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GTAC </a:t>
            </a: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ICAs updated automatically </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incorporate any relevant code changes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Interconnection </a:t>
            </a: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policy</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will explain how compliance with GIC interconnection guidelines is achieved</a:t>
            </a:r>
          </a:p>
        </p:txBody>
      </p:sp>
      <p:sp>
        <p:nvSpPr>
          <p:cNvPr id="10" name="Slide Number Placeholder 1">
            <a:extLst>
              <a:ext uri="{FF2B5EF4-FFF2-40B4-BE49-F238E27FC236}">
                <a16:creationId xmlns:a16="http://schemas.microsoft.com/office/drawing/2014/main" id="{29FCCE5A-6ECA-4201-8A65-CA0AAAE40A6D}"/>
              </a:ext>
            </a:extLst>
          </p:cNvPr>
          <p:cNvSpPr>
            <a:spLocks noGrp="1"/>
          </p:cNvSpPr>
          <p:nvPr>
            <p:ph type="sldNum" sz="quarter" idx="4294967295"/>
          </p:nvPr>
        </p:nvSpPr>
        <p:spPr>
          <a:xfrm>
            <a:off x="11287411" y="6449636"/>
            <a:ext cx="410451" cy="179584"/>
          </a:xfrm>
          <a:prstGeom prst="rect">
            <a:avLst/>
          </a:prstGeom>
        </p:spPr>
        <p:txBody>
          <a:bodyPr/>
          <a:lstStyle/>
          <a:p>
            <a:pPr algn="r" defTabSz="946052"/>
            <a:fld id="{6024287E-C819-4B81-ADE4-C836522F99EB}" type="slidenum">
              <a:rPr lang="en-NZ" sz="1270">
                <a:solidFill>
                  <a:schemeClr val="bg1">
                    <a:lumMod val="50000"/>
                  </a:schemeClr>
                </a:solidFill>
                <a:latin typeface="Arial"/>
              </a:rPr>
              <a:pPr algn="r" defTabSz="946052"/>
              <a:t>28</a:t>
            </a:fld>
            <a:endParaRPr lang="en-NZ" sz="1270" dirty="0">
              <a:solidFill>
                <a:schemeClr val="bg1">
                  <a:lumMod val="50000"/>
                </a:schemeClr>
              </a:solidFill>
              <a:latin typeface="Arial"/>
            </a:endParaRPr>
          </a:p>
        </p:txBody>
      </p:sp>
    </p:spTree>
    <p:extLst>
      <p:ext uri="{BB962C8B-B14F-4D97-AF65-F5344CB8AC3E}">
        <p14:creationId xmlns:p14="http://schemas.microsoft.com/office/powerpoint/2010/main" val="2814117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472FEB-A963-4324-8203-860EDA0FC28F}"/>
              </a:ext>
            </a:extLst>
          </p:cNvPr>
          <p:cNvPicPr>
            <a:picLocks noChangeAspect="1"/>
          </p:cNvPicPr>
          <p:nvPr/>
        </p:nvPicPr>
        <p:blipFill>
          <a:blip r:embed="rId2"/>
          <a:stretch>
            <a:fillRect/>
          </a:stretch>
        </p:blipFill>
        <p:spPr>
          <a:xfrm>
            <a:off x="598009" y="4065234"/>
            <a:ext cx="2244938" cy="2022529"/>
          </a:xfrm>
          <a:prstGeom prst="rect">
            <a:avLst/>
          </a:prstGeom>
        </p:spPr>
      </p:pic>
      <p:sp>
        <p:nvSpPr>
          <p:cNvPr id="6" name="Oval 5">
            <a:extLst>
              <a:ext uri="{FF2B5EF4-FFF2-40B4-BE49-F238E27FC236}">
                <a16:creationId xmlns:a16="http://schemas.microsoft.com/office/drawing/2014/main" id="{DCA548C2-400F-452D-AECC-FF3009DF6AB6}"/>
              </a:ext>
            </a:extLst>
          </p:cNvPr>
          <p:cNvSpPr/>
          <p:nvPr/>
        </p:nvSpPr>
        <p:spPr>
          <a:xfrm>
            <a:off x="777050" y="679635"/>
            <a:ext cx="1886857" cy="185782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prstClr val="white"/>
                </a:solidFill>
                <a:effectLst/>
                <a:uLnTx/>
                <a:uFillTx/>
                <a:latin typeface="Calibri" panose="020F0502020204030204"/>
                <a:ea typeface="+mn-ea"/>
                <a:cs typeface="+mn-cs"/>
              </a:rPr>
              <a:t>Is the GTAC materially better than MPOC/VTC?</a:t>
            </a:r>
          </a:p>
        </p:txBody>
      </p:sp>
      <p:sp>
        <p:nvSpPr>
          <p:cNvPr id="7" name="TextBox 6">
            <a:extLst>
              <a:ext uri="{FF2B5EF4-FFF2-40B4-BE49-F238E27FC236}">
                <a16:creationId xmlns:a16="http://schemas.microsoft.com/office/drawing/2014/main" id="{B226FBCA-E3AD-4392-A67C-5B432527FFFF}"/>
              </a:ext>
            </a:extLst>
          </p:cNvPr>
          <p:cNvSpPr txBox="1"/>
          <p:nvPr/>
        </p:nvSpPr>
        <p:spPr>
          <a:xfrm>
            <a:off x="406862" y="3454697"/>
            <a:ext cx="26216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Interconnection</a:t>
            </a:r>
          </a:p>
        </p:txBody>
      </p:sp>
      <p:sp>
        <p:nvSpPr>
          <p:cNvPr id="10" name="Rectangle 9">
            <a:extLst>
              <a:ext uri="{FF2B5EF4-FFF2-40B4-BE49-F238E27FC236}">
                <a16:creationId xmlns:a16="http://schemas.microsoft.com/office/drawing/2014/main" id="{6CC7B132-CA32-4837-9FA8-7CCA730E33BD}"/>
              </a:ext>
            </a:extLst>
          </p:cNvPr>
          <p:cNvSpPr/>
          <p:nvPr/>
        </p:nvSpPr>
        <p:spPr>
          <a:xfrm>
            <a:off x="3164115" y="2066624"/>
            <a:ext cx="8650514" cy="3237809"/>
          </a:xfrm>
          <a:prstGeom prst="rect">
            <a:avLst/>
          </a:prstGeom>
        </p:spPr>
        <p:txBody>
          <a:bodyPr wrap="square">
            <a:spAutoFit/>
          </a:bodyPr>
          <a:lstStyle/>
          <a:p>
            <a:pPr marL="342900" marR="0" lvl="0" indent="-342900" algn="l" defTabSz="914400" rtl="0" eaLnBrk="1" fontAlgn="auto" latinLnBrk="0" hangingPunct="1">
              <a:lnSpc>
                <a:spcPct val="120000"/>
              </a:lnSpc>
              <a:spcBef>
                <a:spcPts val="0"/>
              </a:spcBef>
              <a:spcAft>
                <a:spcPts val="600"/>
              </a:spcAft>
              <a:buClrTx/>
              <a:buSzTx/>
              <a:buFont typeface="Symbol" panose="05050102010706020507" pitchFamily="18" charset="2"/>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Contractual framework allows interconnected parties to focus on elements of code that matter to them</a:t>
            </a:r>
          </a:p>
          <a:p>
            <a:pPr marL="342900" marR="0" lvl="0" indent="-342900" algn="l" defTabSz="914400" rtl="0" eaLnBrk="1" fontAlgn="auto" latinLnBrk="0" hangingPunct="1">
              <a:lnSpc>
                <a:spcPct val="120000"/>
              </a:lnSpc>
              <a:spcBef>
                <a:spcPts val="0"/>
              </a:spcBef>
              <a:spcAft>
                <a:spcPts val="600"/>
              </a:spcAft>
              <a:buClrTx/>
              <a:buSzTx/>
              <a:buFont typeface="Symbol" panose="05050102010706020507" pitchFamily="18" charset="2"/>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Provides greater flexibility than existing codes in allowing parties to choose allocation approach that suits them best, and negotiate point specific elements of interconnection</a:t>
            </a:r>
          </a:p>
          <a:p>
            <a:pPr marL="342900" marR="0" lvl="0" indent="-342900" algn="l" defTabSz="914400" rtl="0" eaLnBrk="1" fontAlgn="auto" latinLnBrk="0" hangingPunct="1">
              <a:lnSpc>
                <a:spcPct val="120000"/>
              </a:lnSpc>
              <a:spcBef>
                <a:spcPts val="0"/>
              </a:spcBef>
              <a:spcAft>
                <a:spcPts val="600"/>
              </a:spcAft>
              <a:buClrTx/>
              <a:buSzTx/>
              <a:buFont typeface="Symbol" panose="05050102010706020507" pitchFamily="18" charset="2"/>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Provides more commonality than interconnection arrangements under the VTC through the specification of common and essential interconnection terms in section 7 of the GTAC (with changes to section 7 automatically reflected in all GTAC ICAs when amended)</a:t>
            </a:r>
          </a:p>
        </p:txBody>
      </p:sp>
      <p:sp>
        <p:nvSpPr>
          <p:cNvPr id="8" name="Slide Number Placeholder 1">
            <a:extLst>
              <a:ext uri="{FF2B5EF4-FFF2-40B4-BE49-F238E27FC236}">
                <a16:creationId xmlns:a16="http://schemas.microsoft.com/office/drawing/2014/main" id="{B01CE448-74CD-450D-9182-1CEF80BA6437}"/>
              </a:ext>
            </a:extLst>
          </p:cNvPr>
          <p:cNvSpPr>
            <a:spLocks noGrp="1"/>
          </p:cNvSpPr>
          <p:nvPr>
            <p:ph type="sldNum" sz="quarter" idx="4294967295"/>
          </p:nvPr>
        </p:nvSpPr>
        <p:spPr>
          <a:xfrm>
            <a:off x="11287411" y="6449636"/>
            <a:ext cx="410451" cy="179584"/>
          </a:xfrm>
          <a:prstGeom prst="rect">
            <a:avLst/>
          </a:prstGeom>
        </p:spPr>
        <p:txBody>
          <a:bodyPr/>
          <a:lstStyle/>
          <a:p>
            <a:pPr algn="r" defTabSz="946052"/>
            <a:fld id="{6024287E-C819-4B81-ADE4-C836522F99EB}" type="slidenum">
              <a:rPr lang="en-NZ" sz="1270">
                <a:solidFill>
                  <a:schemeClr val="bg1">
                    <a:lumMod val="50000"/>
                  </a:schemeClr>
                </a:solidFill>
                <a:latin typeface="Arial"/>
              </a:rPr>
              <a:pPr algn="r" defTabSz="946052"/>
              <a:t>29</a:t>
            </a:fld>
            <a:endParaRPr lang="en-NZ" sz="1270" dirty="0">
              <a:solidFill>
                <a:schemeClr val="bg1">
                  <a:lumMod val="50000"/>
                </a:schemeClr>
              </a:solidFill>
              <a:latin typeface="Arial"/>
            </a:endParaRPr>
          </a:p>
        </p:txBody>
      </p:sp>
    </p:spTree>
    <p:extLst>
      <p:ext uri="{BB962C8B-B14F-4D97-AF65-F5344CB8AC3E}">
        <p14:creationId xmlns:p14="http://schemas.microsoft.com/office/powerpoint/2010/main" val="1873973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CBADE21-4929-4044-AD0A-A010BA4E4C7B}"/>
              </a:ext>
            </a:extLst>
          </p:cNvPr>
          <p:cNvSpPr>
            <a:spLocks noGrp="1"/>
          </p:cNvSpPr>
          <p:nvPr>
            <p:ph type="title"/>
          </p:nvPr>
        </p:nvSpPr>
        <p:spPr/>
        <p:txBody>
          <a:bodyPr/>
          <a:lstStyle/>
          <a:p>
            <a:r>
              <a:rPr lang="en-NZ" sz="2000" dirty="0">
                <a:solidFill>
                  <a:prstClr val="white"/>
                </a:solidFill>
              </a:rPr>
              <a:t>Documents submitted to GIC</a:t>
            </a:r>
            <a:br>
              <a:rPr lang="en-NZ" sz="2000" dirty="0">
                <a:solidFill>
                  <a:prstClr val="white"/>
                </a:solidFill>
              </a:rPr>
            </a:br>
            <a:endParaRPr lang="en-NZ" sz="2000" dirty="0"/>
          </a:p>
        </p:txBody>
      </p:sp>
      <p:sp>
        <p:nvSpPr>
          <p:cNvPr id="5" name="TextBox 4"/>
          <p:cNvSpPr txBox="1"/>
          <p:nvPr/>
        </p:nvSpPr>
        <p:spPr>
          <a:xfrm>
            <a:off x="863142" y="2029541"/>
            <a:ext cx="9616172" cy="2088007"/>
          </a:xfrm>
          <a:prstGeom prst="rect">
            <a:avLst/>
          </a:prstGeom>
          <a:noFill/>
        </p:spPr>
        <p:txBody>
          <a:bodyPr wrap="square" rtlCol="0">
            <a:spAutoFit/>
          </a:bodyPr>
          <a:lstStyle/>
          <a:p>
            <a:pPr marL="311018" indent="-311018" defTabSz="946052">
              <a:spcAft>
                <a:spcPts val="544"/>
              </a:spcAft>
              <a:buFont typeface="Arial" panose="020B0604020202020204" pitchFamily="34" charset="0"/>
              <a:buChar char="•"/>
            </a:pPr>
            <a:r>
              <a:rPr lang="en-NZ" sz="1814" dirty="0">
                <a:solidFill>
                  <a:prstClr val="black"/>
                </a:solidFill>
              </a:rPr>
              <a:t>Close out report on action items from November workshops</a:t>
            </a:r>
          </a:p>
          <a:p>
            <a:pPr marL="311018" indent="-311018" defTabSz="946052">
              <a:spcAft>
                <a:spcPts val="544"/>
              </a:spcAft>
              <a:buFont typeface="Arial" panose="020B0604020202020204" pitchFamily="34" charset="0"/>
              <a:buChar char="•"/>
            </a:pPr>
            <a:r>
              <a:rPr lang="en-NZ" sz="1814" dirty="0">
                <a:solidFill>
                  <a:prstClr val="black"/>
                </a:solidFill>
                <a:latin typeface="Arial"/>
              </a:rPr>
              <a:t>Final GTAC</a:t>
            </a:r>
          </a:p>
          <a:p>
            <a:pPr marL="311018" indent="-311018" defTabSz="946052">
              <a:spcAft>
                <a:spcPts val="544"/>
              </a:spcAft>
              <a:buFont typeface="Arial" panose="020B0604020202020204" pitchFamily="34" charset="0"/>
              <a:buChar char="•"/>
            </a:pPr>
            <a:r>
              <a:rPr lang="en-NZ" sz="1814" dirty="0">
                <a:solidFill>
                  <a:prstClr val="black"/>
                </a:solidFill>
                <a:latin typeface="Arial"/>
              </a:rPr>
              <a:t>Final GTAC (marked-up from 3 November Second Revised Draft)</a:t>
            </a:r>
          </a:p>
          <a:p>
            <a:pPr marL="311018" indent="-311018" defTabSz="946052">
              <a:spcAft>
                <a:spcPts val="544"/>
              </a:spcAft>
              <a:buFont typeface="Arial" panose="020B0604020202020204" pitchFamily="34" charset="0"/>
              <a:buChar char="•"/>
            </a:pPr>
            <a:r>
              <a:rPr lang="en-NZ" sz="1814" dirty="0">
                <a:solidFill>
                  <a:prstClr val="black"/>
                </a:solidFill>
                <a:latin typeface="Arial"/>
              </a:rPr>
              <a:t>Cost benefit analysis of GTAC (</a:t>
            </a:r>
            <a:r>
              <a:rPr lang="en-NZ" sz="1814" dirty="0" err="1">
                <a:solidFill>
                  <a:prstClr val="black"/>
                </a:solidFill>
                <a:latin typeface="Arial"/>
              </a:rPr>
              <a:t>Sapere</a:t>
            </a:r>
            <a:r>
              <a:rPr lang="en-NZ" sz="1814" dirty="0">
                <a:solidFill>
                  <a:prstClr val="black"/>
                </a:solidFill>
                <a:latin typeface="Arial"/>
              </a:rPr>
              <a:t> Research Group)</a:t>
            </a:r>
          </a:p>
          <a:p>
            <a:pPr marL="311018" indent="-311018" defTabSz="946052">
              <a:spcAft>
                <a:spcPts val="544"/>
              </a:spcAft>
              <a:buFont typeface="Arial" panose="020B0604020202020204" pitchFamily="34" charset="0"/>
              <a:buChar char="•"/>
            </a:pPr>
            <a:r>
              <a:rPr lang="en-NZ" sz="1814" dirty="0">
                <a:solidFill>
                  <a:prstClr val="black"/>
                </a:solidFill>
                <a:latin typeface="Arial"/>
              </a:rPr>
              <a:t>Summary of GTAC objectives</a:t>
            </a:r>
          </a:p>
          <a:p>
            <a:pPr marL="311018" indent="-311018" defTabSz="946052">
              <a:spcAft>
                <a:spcPts val="544"/>
              </a:spcAft>
              <a:buFont typeface="Arial" panose="020B0604020202020204" pitchFamily="34" charset="0"/>
              <a:buChar char="•"/>
            </a:pPr>
            <a:r>
              <a:rPr lang="en-NZ" sz="1814" dirty="0">
                <a:solidFill>
                  <a:prstClr val="black"/>
                </a:solidFill>
                <a:latin typeface="Arial"/>
              </a:rPr>
              <a:t>This presentation</a:t>
            </a:r>
          </a:p>
        </p:txBody>
      </p:sp>
      <p:sp>
        <p:nvSpPr>
          <p:cNvPr id="2" name="Slide Number Placeholder 1"/>
          <p:cNvSpPr>
            <a:spLocks noGrp="1"/>
          </p:cNvSpPr>
          <p:nvPr>
            <p:ph type="sldNum" sz="quarter" idx="4"/>
          </p:nvPr>
        </p:nvSpPr>
        <p:spPr/>
        <p:txBody>
          <a:bodyPr/>
          <a:lstStyle/>
          <a:p>
            <a:pPr algn="r" defTabSz="946052"/>
            <a:fld id="{6024287E-C819-4B81-ADE4-C836522F99EB}" type="slidenum">
              <a:rPr lang="en-NZ" sz="1270">
                <a:solidFill>
                  <a:schemeClr val="bg1">
                    <a:lumMod val="50000"/>
                  </a:schemeClr>
                </a:solidFill>
                <a:latin typeface="Arial"/>
              </a:rPr>
              <a:pPr algn="r" defTabSz="946052"/>
              <a:t>3</a:t>
            </a:fld>
            <a:endParaRPr lang="en-NZ" sz="1270" dirty="0">
              <a:solidFill>
                <a:schemeClr val="bg1">
                  <a:lumMod val="50000"/>
                </a:schemeClr>
              </a:solidFill>
              <a:latin typeface="Arial"/>
            </a:endParaRPr>
          </a:p>
        </p:txBody>
      </p:sp>
    </p:spTree>
    <p:extLst>
      <p:ext uri="{BB962C8B-B14F-4D97-AF65-F5344CB8AC3E}">
        <p14:creationId xmlns:p14="http://schemas.microsoft.com/office/powerpoint/2010/main" val="242252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AAE64254-ED00-4AFC-9C21-12254E859240}"/>
              </a:ext>
            </a:extLst>
          </p:cNvPr>
          <p:cNvSpPr/>
          <p:nvPr/>
        </p:nvSpPr>
        <p:spPr>
          <a:xfrm>
            <a:off x="4957165" y="679635"/>
            <a:ext cx="1886857" cy="185782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prstClr val="white"/>
                </a:solidFill>
                <a:effectLst/>
                <a:uLnTx/>
                <a:uFillTx/>
                <a:latin typeface="Calibri" panose="020F0502020204030204"/>
                <a:ea typeface="+mn-ea"/>
                <a:cs typeface="+mn-cs"/>
              </a:rPr>
              <a:t>Features of the codes</a:t>
            </a:r>
          </a:p>
        </p:txBody>
      </p:sp>
      <p:pic>
        <p:nvPicPr>
          <p:cNvPr id="5" name="Picture 4">
            <a:extLst>
              <a:ext uri="{FF2B5EF4-FFF2-40B4-BE49-F238E27FC236}">
                <a16:creationId xmlns:a16="http://schemas.microsoft.com/office/drawing/2014/main" id="{603B0D60-D40F-49A5-84E0-24CD5630CBD5}"/>
              </a:ext>
            </a:extLst>
          </p:cNvPr>
          <p:cNvPicPr>
            <a:picLocks noChangeAspect="1"/>
          </p:cNvPicPr>
          <p:nvPr/>
        </p:nvPicPr>
        <p:blipFill>
          <a:blip r:embed="rId2"/>
          <a:stretch>
            <a:fillRect/>
          </a:stretch>
        </p:blipFill>
        <p:spPr>
          <a:xfrm>
            <a:off x="4818586" y="3958263"/>
            <a:ext cx="2167952" cy="1919170"/>
          </a:xfrm>
          <a:prstGeom prst="rect">
            <a:avLst/>
          </a:prstGeom>
        </p:spPr>
      </p:pic>
      <p:sp>
        <p:nvSpPr>
          <p:cNvPr id="6" name="TextBox 5">
            <a:extLst>
              <a:ext uri="{FF2B5EF4-FFF2-40B4-BE49-F238E27FC236}">
                <a16:creationId xmlns:a16="http://schemas.microsoft.com/office/drawing/2014/main" id="{D963846A-3598-4076-A926-25ECAA155ADF}"/>
              </a:ext>
            </a:extLst>
          </p:cNvPr>
          <p:cNvSpPr txBox="1"/>
          <p:nvPr/>
        </p:nvSpPr>
        <p:spPr>
          <a:xfrm>
            <a:off x="4588946" y="3280526"/>
            <a:ext cx="26216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Code Changes</a:t>
            </a:r>
          </a:p>
        </p:txBody>
      </p:sp>
      <p:sp>
        <p:nvSpPr>
          <p:cNvPr id="7" name="TextBox 6">
            <a:extLst>
              <a:ext uri="{FF2B5EF4-FFF2-40B4-BE49-F238E27FC236}">
                <a16:creationId xmlns:a16="http://schemas.microsoft.com/office/drawing/2014/main" id="{F8589833-C2C8-4D17-82E8-F85ED4FB134D}"/>
              </a:ext>
            </a:extLst>
          </p:cNvPr>
          <p:cNvSpPr txBox="1"/>
          <p:nvPr/>
        </p:nvSpPr>
        <p:spPr>
          <a:xfrm>
            <a:off x="219168" y="36112"/>
            <a:ext cx="4563829" cy="44319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MPOC</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GIC </a:t>
            </a: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independent</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assessment </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merits of proposed code changes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Criteria for assessment set out in </a:t>
            </a: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MOU</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between First Gas and GIC</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Proposed code changes </a:t>
            </a: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consulted</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on with industry, then submitted to GIC</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GIC consults on </a:t>
            </a: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draft recommendation</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then issues a final decision. GIC cannot suggest improvements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First Gas can </a:t>
            </a: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veto</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if it would lead to breach of RPO or additional capital or operating cost</a:t>
            </a:r>
          </a:p>
        </p:txBody>
      </p:sp>
      <p:sp>
        <p:nvSpPr>
          <p:cNvPr id="8" name="Rectangle 7">
            <a:extLst>
              <a:ext uri="{FF2B5EF4-FFF2-40B4-BE49-F238E27FC236}">
                <a16:creationId xmlns:a16="http://schemas.microsoft.com/office/drawing/2014/main" id="{E90D6353-5F68-4109-9412-01E1FDA213B3}"/>
              </a:ext>
            </a:extLst>
          </p:cNvPr>
          <p:cNvSpPr/>
          <p:nvPr/>
        </p:nvSpPr>
        <p:spPr>
          <a:xfrm>
            <a:off x="248196" y="4237073"/>
            <a:ext cx="4534801" cy="253915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VTC</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Proposed code changes </a:t>
            </a: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consulted</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on widely, before going to </a:t>
            </a: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shipper vote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Code changes </a:t>
            </a: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accepted</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unless 25% or more of shippers vote against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First Gas can </a:t>
            </a: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veto</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if it would lead to breach of RPO or additional capital or operating cost</a:t>
            </a:r>
          </a:p>
        </p:txBody>
      </p:sp>
      <p:sp>
        <p:nvSpPr>
          <p:cNvPr id="9" name="TextBox 8">
            <a:extLst>
              <a:ext uri="{FF2B5EF4-FFF2-40B4-BE49-F238E27FC236}">
                <a16:creationId xmlns:a16="http://schemas.microsoft.com/office/drawing/2014/main" id="{4C3D42E0-B31A-45A8-B373-E96A4B355904}"/>
              </a:ext>
            </a:extLst>
          </p:cNvPr>
          <p:cNvSpPr txBox="1"/>
          <p:nvPr/>
        </p:nvSpPr>
        <p:spPr>
          <a:xfrm>
            <a:off x="7528938" y="669848"/>
            <a:ext cx="4256662" cy="49859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GTAC</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GIC </a:t>
            </a: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independent assessment </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merits of proposed code changes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Assessment performed against Gas Act and GPS </a:t>
            </a: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objectives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Proposed code changes </a:t>
            </a: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consulted</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on widely, before being submitted to GIC</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GIC consults on </a:t>
            </a: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draft recommendation</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then issues a final decision. GIC can suggest any </a:t>
            </a: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further changes </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actions it considers relevant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First Gas can </a:t>
            </a: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veto</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if it would lead to breach of RPO or </a:t>
            </a:r>
            <a:r>
              <a:rPr kumimoji="0" lang="en-NZ"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unrecoverable</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capital or operating cost</a:t>
            </a:r>
          </a:p>
        </p:txBody>
      </p:sp>
      <p:sp>
        <p:nvSpPr>
          <p:cNvPr id="10" name="Slide Number Placeholder 1">
            <a:extLst>
              <a:ext uri="{FF2B5EF4-FFF2-40B4-BE49-F238E27FC236}">
                <a16:creationId xmlns:a16="http://schemas.microsoft.com/office/drawing/2014/main" id="{706F9929-323A-4AE9-AD2B-CC9DBAFEF807}"/>
              </a:ext>
            </a:extLst>
          </p:cNvPr>
          <p:cNvSpPr>
            <a:spLocks noGrp="1"/>
          </p:cNvSpPr>
          <p:nvPr>
            <p:ph type="sldNum" sz="quarter" idx="4294967295"/>
          </p:nvPr>
        </p:nvSpPr>
        <p:spPr>
          <a:xfrm>
            <a:off x="11287411" y="6449636"/>
            <a:ext cx="410451" cy="179584"/>
          </a:xfrm>
          <a:prstGeom prst="rect">
            <a:avLst/>
          </a:prstGeom>
        </p:spPr>
        <p:txBody>
          <a:bodyPr/>
          <a:lstStyle/>
          <a:p>
            <a:pPr algn="r" defTabSz="946052"/>
            <a:fld id="{6024287E-C819-4B81-ADE4-C836522F99EB}" type="slidenum">
              <a:rPr lang="en-NZ" sz="1270">
                <a:solidFill>
                  <a:schemeClr val="bg1">
                    <a:lumMod val="50000"/>
                  </a:schemeClr>
                </a:solidFill>
                <a:latin typeface="Arial"/>
              </a:rPr>
              <a:pPr algn="r" defTabSz="946052"/>
              <a:t>30</a:t>
            </a:fld>
            <a:endParaRPr lang="en-NZ" sz="1270" dirty="0">
              <a:solidFill>
                <a:schemeClr val="bg1">
                  <a:lumMod val="50000"/>
                </a:schemeClr>
              </a:solidFill>
              <a:latin typeface="Arial"/>
            </a:endParaRPr>
          </a:p>
        </p:txBody>
      </p:sp>
    </p:spTree>
    <p:extLst>
      <p:ext uri="{BB962C8B-B14F-4D97-AF65-F5344CB8AC3E}">
        <p14:creationId xmlns:p14="http://schemas.microsoft.com/office/powerpoint/2010/main" val="3422927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4E1030-BA73-4FB7-A80C-91D43BDBCADA}"/>
              </a:ext>
            </a:extLst>
          </p:cNvPr>
          <p:cNvPicPr>
            <a:picLocks noChangeAspect="1"/>
          </p:cNvPicPr>
          <p:nvPr/>
        </p:nvPicPr>
        <p:blipFill>
          <a:blip r:embed="rId2"/>
          <a:stretch>
            <a:fillRect/>
          </a:stretch>
        </p:blipFill>
        <p:spPr>
          <a:xfrm>
            <a:off x="636502" y="4132434"/>
            <a:ext cx="2167952" cy="1919170"/>
          </a:xfrm>
          <a:prstGeom prst="rect">
            <a:avLst/>
          </a:prstGeom>
        </p:spPr>
      </p:pic>
      <p:sp>
        <p:nvSpPr>
          <p:cNvPr id="5" name="Oval 4">
            <a:extLst>
              <a:ext uri="{FF2B5EF4-FFF2-40B4-BE49-F238E27FC236}">
                <a16:creationId xmlns:a16="http://schemas.microsoft.com/office/drawing/2014/main" id="{A490DE50-5706-438C-BAD9-140871360512}"/>
              </a:ext>
            </a:extLst>
          </p:cNvPr>
          <p:cNvSpPr/>
          <p:nvPr/>
        </p:nvSpPr>
        <p:spPr>
          <a:xfrm>
            <a:off x="777050" y="679635"/>
            <a:ext cx="1886857" cy="185782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prstClr val="white"/>
                </a:solidFill>
                <a:effectLst/>
                <a:uLnTx/>
                <a:uFillTx/>
                <a:latin typeface="Calibri" panose="020F0502020204030204"/>
                <a:ea typeface="+mn-ea"/>
                <a:cs typeface="+mn-cs"/>
              </a:rPr>
              <a:t>Is the GTAC materially better than MPOC/VTC?</a:t>
            </a:r>
          </a:p>
        </p:txBody>
      </p:sp>
      <p:sp>
        <p:nvSpPr>
          <p:cNvPr id="6" name="TextBox 5">
            <a:extLst>
              <a:ext uri="{FF2B5EF4-FFF2-40B4-BE49-F238E27FC236}">
                <a16:creationId xmlns:a16="http://schemas.microsoft.com/office/drawing/2014/main" id="{F07DB81E-CF71-4C10-81C7-53142A51362A}"/>
              </a:ext>
            </a:extLst>
          </p:cNvPr>
          <p:cNvSpPr txBox="1"/>
          <p:nvPr/>
        </p:nvSpPr>
        <p:spPr>
          <a:xfrm>
            <a:off x="406862" y="3454697"/>
            <a:ext cx="26216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Code Changes</a:t>
            </a:r>
          </a:p>
        </p:txBody>
      </p:sp>
      <p:sp>
        <p:nvSpPr>
          <p:cNvPr id="7" name="Rectangle 6">
            <a:extLst>
              <a:ext uri="{FF2B5EF4-FFF2-40B4-BE49-F238E27FC236}">
                <a16:creationId xmlns:a16="http://schemas.microsoft.com/office/drawing/2014/main" id="{AC2EE8B4-6F2B-4CB3-844E-D2DC19C8DF51}"/>
              </a:ext>
            </a:extLst>
          </p:cNvPr>
          <p:cNvSpPr/>
          <p:nvPr/>
        </p:nvSpPr>
        <p:spPr>
          <a:xfrm>
            <a:off x="3381828" y="2234157"/>
            <a:ext cx="8461829" cy="2948499"/>
          </a:xfrm>
          <a:prstGeom prst="rect">
            <a:avLst/>
          </a:prstGeom>
        </p:spPr>
        <p:txBody>
          <a:bodyPr wrap="square">
            <a:spAutoFit/>
          </a:bodyPr>
          <a:lstStyle/>
          <a:p>
            <a:pPr marL="342900" marR="0" lvl="0" indent="-342900" algn="l" defTabSz="914400" rtl="0" eaLnBrk="1" fontAlgn="auto" latinLnBrk="0" hangingPunct="1">
              <a:lnSpc>
                <a:spcPct val="115000"/>
              </a:lnSpc>
              <a:spcBef>
                <a:spcPts val="0"/>
              </a:spcBef>
              <a:spcAft>
                <a:spcPts val="600"/>
              </a:spcAft>
              <a:buClrTx/>
              <a:buSzTx/>
              <a:buFont typeface="Symbol" panose="05050102010706020507" pitchFamily="18" charset="2"/>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Removes inconsistencies between code change processes that apply to different systems (Maui and non-Maui)</a:t>
            </a:r>
          </a:p>
          <a:p>
            <a:pPr marL="342900" marR="0" lvl="0" indent="-342900" algn="l" defTabSz="914400" rtl="0" eaLnBrk="1" fontAlgn="auto" latinLnBrk="0" hangingPunct="1">
              <a:lnSpc>
                <a:spcPct val="115000"/>
              </a:lnSpc>
              <a:spcBef>
                <a:spcPts val="0"/>
              </a:spcBef>
              <a:spcAft>
                <a:spcPts val="600"/>
              </a:spcAft>
              <a:buClrTx/>
              <a:buSzTx/>
              <a:buFont typeface="Symbol" panose="05050102010706020507" pitchFamily="18" charset="2"/>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Codifies the link to the Gas Act/GPS objectives </a:t>
            </a:r>
          </a:p>
          <a:p>
            <a:pPr marL="342900" marR="0" lvl="0" indent="-342900" algn="l" defTabSz="914400" rtl="0" eaLnBrk="1" fontAlgn="auto" latinLnBrk="0" hangingPunct="1">
              <a:lnSpc>
                <a:spcPct val="115000"/>
              </a:lnSpc>
              <a:spcBef>
                <a:spcPts val="0"/>
              </a:spcBef>
              <a:spcAft>
                <a:spcPts val="600"/>
              </a:spcAft>
              <a:buClrTx/>
              <a:buSzTx/>
              <a:buFont typeface="Symbol" panose="05050102010706020507" pitchFamily="18" charset="2"/>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Removes the ability for existing market participants to vote down a change that would not be in their interests</a:t>
            </a:r>
          </a:p>
          <a:p>
            <a:pPr marL="342900" marR="0" lvl="0" indent="-342900" algn="l" defTabSz="914400" rtl="0" eaLnBrk="1" fontAlgn="auto" latinLnBrk="0" hangingPunct="1">
              <a:lnSpc>
                <a:spcPct val="115000"/>
              </a:lnSpc>
              <a:spcBef>
                <a:spcPts val="0"/>
              </a:spcBef>
              <a:spcAft>
                <a:spcPts val="600"/>
              </a:spcAft>
              <a:buClrTx/>
              <a:buSzTx/>
              <a:buFont typeface="Symbol" panose="05050102010706020507" pitchFamily="18" charset="2"/>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Allows GIC to make suggestions to improve proposed code changes</a:t>
            </a:r>
          </a:p>
          <a:p>
            <a:pPr marL="342900" marR="0" lvl="0" indent="-342900" algn="l" defTabSz="914400" rtl="0" eaLnBrk="1" fontAlgn="auto" latinLnBrk="0" hangingPunct="1">
              <a:lnSpc>
                <a:spcPct val="115000"/>
              </a:lnSpc>
              <a:spcBef>
                <a:spcPts val="0"/>
              </a:spcBef>
              <a:spcAft>
                <a:spcPts val="600"/>
              </a:spcAft>
              <a:buClrTx/>
              <a:buSzTx/>
              <a:buFont typeface="Symbol" panose="05050102010706020507" pitchFamily="18" charset="2"/>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Restricts First Gas’ veto right to changes that would lead to costs that cannot be recovered</a:t>
            </a:r>
          </a:p>
        </p:txBody>
      </p:sp>
      <p:sp>
        <p:nvSpPr>
          <p:cNvPr id="8" name="Slide Number Placeholder 1">
            <a:extLst>
              <a:ext uri="{FF2B5EF4-FFF2-40B4-BE49-F238E27FC236}">
                <a16:creationId xmlns:a16="http://schemas.microsoft.com/office/drawing/2014/main" id="{E5C5B014-CA40-4ED5-BEF6-3ECE4F196AC4}"/>
              </a:ext>
            </a:extLst>
          </p:cNvPr>
          <p:cNvSpPr>
            <a:spLocks noGrp="1"/>
          </p:cNvSpPr>
          <p:nvPr>
            <p:ph type="sldNum" sz="quarter" idx="4294967295"/>
          </p:nvPr>
        </p:nvSpPr>
        <p:spPr>
          <a:xfrm>
            <a:off x="11287411" y="6449636"/>
            <a:ext cx="410451" cy="179584"/>
          </a:xfrm>
          <a:prstGeom prst="rect">
            <a:avLst/>
          </a:prstGeom>
        </p:spPr>
        <p:txBody>
          <a:bodyPr/>
          <a:lstStyle/>
          <a:p>
            <a:pPr algn="r" defTabSz="946052"/>
            <a:fld id="{6024287E-C819-4B81-ADE4-C836522F99EB}" type="slidenum">
              <a:rPr lang="en-NZ" sz="1270">
                <a:solidFill>
                  <a:schemeClr val="bg1">
                    <a:lumMod val="50000"/>
                  </a:schemeClr>
                </a:solidFill>
                <a:latin typeface="Arial"/>
              </a:rPr>
              <a:pPr algn="r" defTabSz="946052"/>
              <a:t>31</a:t>
            </a:fld>
            <a:endParaRPr lang="en-NZ" sz="1270" dirty="0">
              <a:solidFill>
                <a:schemeClr val="bg1">
                  <a:lumMod val="50000"/>
                </a:schemeClr>
              </a:solidFill>
              <a:latin typeface="Arial"/>
            </a:endParaRPr>
          </a:p>
        </p:txBody>
      </p:sp>
    </p:spTree>
    <p:extLst>
      <p:ext uri="{BB962C8B-B14F-4D97-AF65-F5344CB8AC3E}">
        <p14:creationId xmlns:p14="http://schemas.microsoft.com/office/powerpoint/2010/main" val="3989542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C796861E-6E8D-4B2E-89B5-2DE15F597BD9}"/>
              </a:ext>
            </a:extLst>
          </p:cNvPr>
          <p:cNvSpPr/>
          <p:nvPr/>
        </p:nvSpPr>
        <p:spPr>
          <a:xfrm>
            <a:off x="5104073" y="3227670"/>
            <a:ext cx="1886857" cy="185782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prstClr val="white"/>
                </a:solidFill>
                <a:effectLst/>
                <a:uLnTx/>
                <a:uFillTx/>
                <a:latin typeface="Calibri" panose="020F0502020204030204"/>
                <a:ea typeface="+mn-ea"/>
                <a:cs typeface="+mn-cs"/>
              </a:rPr>
              <a:t>Is the GTAC materially better than MPOC/VTC?</a:t>
            </a:r>
          </a:p>
        </p:txBody>
      </p:sp>
      <p:pic>
        <p:nvPicPr>
          <p:cNvPr id="5" name="Picture 4">
            <a:extLst>
              <a:ext uri="{FF2B5EF4-FFF2-40B4-BE49-F238E27FC236}">
                <a16:creationId xmlns:a16="http://schemas.microsoft.com/office/drawing/2014/main" id="{A6A68A9E-AD04-4816-8939-7591D84391BA}"/>
              </a:ext>
            </a:extLst>
          </p:cNvPr>
          <p:cNvPicPr>
            <a:picLocks noChangeAspect="1"/>
          </p:cNvPicPr>
          <p:nvPr/>
        </p:nvPicPr>
        <p:blipFill>
          <a:blip r:embed="rId2"/>
          <a:stretch>
            <a:fillRect/>
          </a:stretch>
        </p:blipFill>
        <p:spPr>
          <a:xfrm>
            <a:off x="2091736" y="4573208"/>
            <a:ext cx="2167952" cy="1919170"/>
          </a:xfrm>
          <a:prstGeom prst="rect">
            <a:avLst/>
          </a:prstGeom>
        </p:spPr>
      </p:pic>
      <p:sp>
        <p:nvSpPr>
          <p:cNvPr id="6" name="TextBox 5">
            <a:extLst>
              <a:ext uri="{FF2B5EF4-FFF2-40B4-BE49-F238E27FC236}">
                <a16:creationId xmlns:a16="http://schemas.microsoft.com/office/drawing/2014/main" id="{076B1CE2-3884-4A55-B07F-BBB099E1E665}"/>
              </a:ext>
            </a:extLst>
          </p:cNvPr>
          <p:cNvSpPr txBox="1"/>
          <p:nvPr/>
        </p:nvSpPr>
        <p:spPr>
          <a:xfrm>
            <a:off x="1862096" y="3895471"/>
            <a:ext cx="26216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Code Changes</a:t>
            </a:r>
          </a:p>
        </p:txBody>
      </p:sp>
      <p:pic>
        <p:nvPicPr>
          <p:cNvPr id="7" name="Picture 6">
            <a:extLst>
              <a:ext uri="{FF2B5EF4-FFF2-40B4-BE49-F238E27FC236}">
                <a16:creationId xmlns:a16="http://schemas.microsoft.com/office/drawing/2014/main" id="{05724516-5752-4E3F-B028-071D9357214E}"/>
              </a:ext>
            </a:extLst>
          </p:cNvPr>
          <p:cNvPicPr>
            <a:picLocks noChangeAspect="1"/>
          </p:cNvPicPr>
          <p:nvPr/>
        </p:nvPicPr>
        <p:blipFill>
          <a:blip r:embed="rId3"/>
          <a:stretch>
            <a:fillRect/>
          </a:stretch>
        </p:blipFill>
        <p:spPr>
          <a:xfrm>
            <a:off x="7802390" y="4469849"/>
            <a:ext cx="2244938" cy="2022529"/>
          </a:xfrm>
          <a:prstGeom prst="rect">
            <a:avLst/>
          </a:prstGeom>
        </p:spPr>
      </p:pic>
      <p:sp>
        <p:nvSpPr>
          <p:cNvPr id="8" name="TextBox 7">
            <a:extLst>
              <a:ext uri="{FF2B5EF4-FFF2-40B4-BE49-F238E27FC236}">
                <a16:creationId xmlns:a16="http://schemas.microsoft.com/office/drawing/2014/main" id="{99E46864-B8DC-48E5-B85E-28EA56896772}"/>
              </a:ext>
            </a:extLst>
          </p:cNvPr>
          <p:cNvSpPr txBox="1"/>
          <p:nvPr/>
        </p:nvSpPr>
        <p:spPr>
          <a:xfrm>
            <a:off x="7611243" y="3859312"/>
            <a:ext cx="26216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Interconnection</a:t>
            </a:r>
          </a:p>
        </p:txBody>
      </p:sp>
      <p:pic>
        <p:nvPicPr>
          <p:cNvPr id="9" name="Picture 8">
            <a:extLst>
              <a:ext uri="{FF2B5EF4-FFF2-40B4-BE49-F238E27FC236}">
                <a16:creationId xmlns:a16="http://schemas.microsoft.com/office/drawing/2014/main" id="{E50FCD03-E240-4C21-80E3-86F811B874B6}"/>
              </a:ext>
            </a:extLst>
          </p:cNvPr>
          <p:cNvPicPr>
            <a:picLocks noChangeAspect="1"/>
          </p:cNvPicPr>
          <p:nvPr/>
        </p:nvPicPr>
        <p:blipFill>
          <a:blip r:embed="rId4"/>
          <a:stretch>
            <a:fillRect/>
          </a:stretch>
        </p:blipFill>
        <p:spPr>
          <a:xfrm>
            <a:off x="8885557" y="1136121"/>
            <a:ext cx="1703035" cy="1758169"/>
          </a:xfrm>
          <a:prstGeom prst="rect">
            <a:avLst/>
          </a:prstGeom>
        </p:spPr>
      </p:pic>
      <p:sp>
        <p:nvSpPr>
          <p:cNvPr id="10" name="TextBox 9">
            <a:extLst>
              <a:ext uri="{FF2B5EF4-FFF2-40B4-BE49-F238E27FC236}">
                <a16:creationId xmlns:a16="http://schemas.microsoft.com/office/drawing/2014/main" id="{D62140D8-EB17-40E3-8CCE-92B3E3C192CB}"/>
              </a:ext>
            </a:extLst>
          </p:cNvPr>
          <p:cNvSpPr txBox="1"/>
          <p:nvPr/>
        </p:nvSpPr>
        <p:spPr>
          <a:xfrm>
            <a:off x="8358207" y="439727"/>
            <a:ext cx="26216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Pricing</a:t>
            </a:r>
          </a:p>
        </p:txBody>
      </p:sp>
      <p:pic>
        <p:nvPicPr>
          <p:cNvPr id="11" name="Picture 10">
            <a:extLst>
              <a:ext uri="{FF2B5EF4-FFF2-40B4-BE49-F238E27FC236}">
                <a16:creationId xmlns:a16="http://schemas.microsoft.com/office/drawing/2014/main" id="{3BA8A4BA-2B5E-41ED-BBA4-70951B69A521}"/>
              </a:ext>
            </a:extLst>
          </p:cNvPr>
          <p:cNvPicPr>
            <a:picLocks noChangeAspect="1"/>
          </p:cNvPicPr>
          <p:nvPr/>
        </p:nvPicPr>
        <p:blipFill>
          <a:blip r:embed="rId5"/>
          <a:stretch>
            <a:fillRect/>
          </a:stretch>
        </p:blipFill>
        <p:spPr>
          <a:xfrm>
            <a:off x="1519380" y="1457465"/>
            <a:ext cx="1813169" cy="1826120"/>
          </a:xfrm>
          <a:prstGeom prst="rect">
            <a:avLst/>
          </a:prstGeom>
        </p:spPr>
      </p:pic>
      <p:sp>
        <p:nvSpPr>
          <p:cNvPr id="12" name="TextBox 11">
            <a:extLst>
              <a:ext uri="{FF2B5EF4-FFF2-40B4-BE49-F238E27FC236}">
                <a16:creationId xmlns:a16="http://schemas.microsoft.com/office/drawing/2014/main" id="{AFAC0430-E2CB-4D12-8B7B-DF675A84FF51}"/>
              </a:ext>
            </a:extLst>
          </p:cNvPr>
          <p:cNvSpPr txBox="1"/>
          <p:nvPr/>
        </p:nvSpPr>
        <p:spPr>
          <a:xfrm>
            <a:off x="1115133" y="456275"/>
            <a:ext cx="262166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Balancing &amp; Allocation</a:t>
            </a:r>
          </a:p>
        </p:txBody>
      </p:sp>
      <p:pic>
        <p:nvPicPr>
          <p:cNvPr id="13" name="Picture 12">
            <a:extLst>
              <a:ext uri="{FF2B5EF4-FFF2-40B4-BE49-F238E27FC236}">
                <a16:creationId xmlns:a16="http://schemas.microsoft.com/office/drawing/2014/main" id="{1AD51CAC-EF87-45FA-B07C-DF638E730CBD}"/>
              </a:ext>
            </a:extLst>
          </p:cNvPr>
          <p:cNvPicPr>
            <a:picLocks noChangeAspect="1"/>
          </p:cNvPicPr>
          <p:nvPr/>
        </p:nvPicPr>
        <p:blipFill>
          <a:blip r:embed="rId6"/>
          <a:stretch>
            <a:fillRect/>
          </a:stretch>
        </p:blipFill>
        <p:spPr>
          <a:xfrm>
            <a:off x="5020427" y="524500"/>
            <a:ext cx="1977474" cy="1993817"/>
          </a:xfrm>
          <a:prstGeom prst="rect">
            <a:avLst/>
          </a:prstGeom>
        </p:spPr>
      </p:pic>
      <p:sp>
        <p:nvSpPr>
          <p:cNvPr id="14" name="TextBox 13">
            <a:extLst>
              <a:ext uri="{FF2B5EF4-FFF2-40B4-BE49-F238E27FC236}">
                <a16:creationId xmlns:a16="http://schemas.microsoft.com/office/drawing/2014/main" id="{B3806143-96BF-46A9-B6B6-9DB22B1BB470}"/>
              </a:ext>
            </a:extLst>
          </p:cNvPr>
          <p:cNvSpPr txBox="1"/>
          <p:nvPr/>
        </p:nvSpPr>
        <p:spPr>
          <a:xfrm>
            <a:off x="4855205" y="62835"/>
            <a:ext cx="26216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Access Products</a:t>
            </a:r>
          </a:p>
        </p:txBody>
      </p:sp>
      <p:cxnSp>
        <p:nvCxnSpPr>
          <p:cNvPr id="16" name="Straight Connector 15">
            <a:extLst>
              <a:ext uri="{FF2B5EF4-FFF2-40B4-BE49-F238E27FC236}">
                <a16:creationId xmlns:a16="http://schemas.microsoft.com/office/drawing/2014/main" id="{97FC8BE0-BF1A-4BBB-85E9-064F72629241}"/>
              </a:ext>
            </a:extLst>
          </p:cNvPr>
          <p:cNvCxnSpPr>
            <a:stCxn id="4" idx="1"/>
          </p:cNvCxnSpPr>
          <p:nvPr/>
        </p:nvCxnSpPr>
        <p:spPr>
          <a:xfrm flipH="1" flipV="1">
            <a:off x="3585029" y="2728687"/>
            <a:ext cx="1795368" cy="771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030103D-0ED6-46F2-B867-07CE98C60FE9}"/>
              </a:ext>
            </a:extLst>
          </p:cNvPr>
          <p:cNvCxnSpPr>
            <a:cxnSpLocks/>
          </p:cNvCxnSpPr>
          <p:nvPr/>
        </p:nvCxnSpPr>
        <p:spPr>
          <a:xfrm flipH="1">
            <a:off x="6734685" y="2747917"/>
            <a:ext cx="1998761" cy="8573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CFBC70A-85A5-4BE0-988E-C0A502154FB9}"/>
              </a:ext>
            </a:extLst>
          </p:cNvPr>
          <p:cNvCxnSpPr>
            <a:cxnSpLocks/>
          </p:cNvCxnSpPr>
          <p:nvPr/>
        </p:nvCxnSpPr>
        <p:spPr>
          <a:xfrm>
            <a:off x="6023678" y="2518317"/>
            <a:ext cx="0" cy="658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70F00B0-412A-4123-AD33-33A2E4B5BE15}"/>
              </a:ext>
            </a:extLst>
          </p:cNvPr>
          <p:cNvCxnSpPr>
            <a:cxnSpLocks/>
          </p:cNvCxnSpPr>
          <p:nvPr/>
        </p:nvCxnSpPr>
        <p:spPr>
          <a:xfrm flipH="1">
            <a:off x="4372258" y="4573208"/>
            <a:ext cx="867399" cy="3958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5DCD5CA-A415-4BCC-A58B-0142AC64B20F}"/>
              </a:ext>
            </a:extLst>
          </p:cNvPr>
          <p:cNvCxnSpPr>
            <a:cxnSpLocks/>
          </p:cNvCxnSpPr>
          <p:nvPr/>
        </p:nvCxnSpPr>
        <p:spPr>
          <a:xfrm flipH="1" flipV="1">
            <a:off x="6867388" y="4469850"/>
            <a:ext cx="935002" cy="4991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Graphic 28" descr="Thumbs Up Sign">
            <a:extLst>
              <a:ext uri="{FF2B5EF4-FFF2-40B4-BE49-F238E27FC236}">
                <a16:creationId xmlns:a16="http://schemas.microsoft.com/office/drawing/2014/main" id="{6368954A-8688-447D-94D7-B1BA112D27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72326" y="2512615"/>
            <a:ext cx="914400" cy="914400"/>
          </a:xfrm>
          <a:prstGeom prst="rect">
            <a:avLst/>
          </a:prstGeom>
        </p:spPr>
      </p:pic>
      <p:pic>
        <p:nvPicPr>
          <p:cNvPr id="30" name="Graphic 29" descr="Thumbs Up Sign">
            <a:extLst>
              <a:ext uri="{FF2B5EF4-FFF2-40B4-BE49-F238E27FC236}">
                <a16:creationId xmlns:a16="http://schemas.microsoft.com/office/drawing/2014/main" id="{43B6B497-BBC4-445E-BD1F-1C0B68B5C2F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21560" y="1961030"/>
            <a:ext cx="914400" cy="914400"/>
          </a:xfrm>
          <a:prstGeom prst="rect">
            <a:avLst/>
          </a:prstGeom>
        </p:spPr>
      </p:pic>
      <p:pic>
        <p:nvPicPr>
          <p:cNvPr id="31" name="Graphic 30" descr="Thumbs Up Sign">
            <a:extLst>
              <a:ext uri="{FF2B5EF4-FFF2-40B4-BE49-F238E27FC236}">
                <a16:creationId xmlns:a16="http://schemas.microsoft.com/office/drawing/2014/main" id="{4A4D8055-E94E-4B78-A3D4-5ACE2521A8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06858" y="2390265"/>
            <a:ext cx="914400" cy="914400"/>
          </a:xfrm>
          <a:prstGeom prst="rect">
            <a:avLst/>
          </a:prstGeom>
        </p:spPr>
      </p:pic>
      <p:pic>
        <p:nvPicPr>
          <p:cNvPr id="32" name="Graphic 31" descr="Thumbs Up Sign">
            <a:extLst>
              <a:ext uri="{FF2B5EF4-FFF2-40B4-BE49-F238E27FC236}">
                <a16:creationId xmlns:a16="http://schemas.microsoft.com/office/drawing/2014/main" id="{42671804-AEA0-4E5F-A755-C1DDF0EC3C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91557" y="5794050"/>
            <a:ext cx="914400" cy="914400"/>
          </a:xfrm>
          <a:prstGeom prst="rect">
            <a:avLst/>
          </a:prstGeom>
        </p:spPr>
      </p:pic>
      <p:pic>
        <p:nvPicPr>
          <p:cNvPr id="33" name="Graphic 32" descr="Thumbs Up Sign">
            <a:extLst>
              <a:ext uri="{FF2B5EF4-FFF2-40B4-BE49-F238E27FC236}">
                <a16:creationId xmlns:a16="http://schemas.microsoft.com/office/drawing/2014/main" id="{0861E293-8B0C-4DA1-8580-0C5BFE52C56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40003" y="5726850"/>
            <a:ext cx="914400" cy="914400"/>
          </a:xfrm>
          <a:prstGeom prst="rect">
            <a:avLst/>
          </a:prstGeom>
        </p:spPr>
      </p:pic>
      <p:sp>
        <p:nvSpPr>
          <p:cNvPr id="24" name="Slide Number Placeholder 1">
            <a:extLst>
              <a:ext uri="{FF2B5EF4-FFF2-40B4-BE49-F238E27FC236}">
                <a16:creationId xmlns:a16="http://schemas.microsoft.com/office/drawing/2014/main" id="{3274E0C7-2672-402A-A417-447539D0F705}"/>
              </a:ext>
            </a:extLst>
          </p:cNvPr>
          <p:cNvSpPr>
            <a:spLocks noGrp="1"/>
          </p:cNvSpPr>
          <p:nvPr>
            <p:ph type="sldNum" sz="quarter" idx="4294967295"/>
          </p:nvPr>
        </p:nvSpPr>
        <p:spPr>
          <a:xfrm>
            <a:off x="11287411" y="6449636"/>
            <a:ext cx="410451" cy="179584"/>
          </a:xfrm>
          <a:prstGeom prst="rect">
            <a:avLst/>
          </a:prstGeom>
        </p:spPr>
        <p:txBody>
          <a:bodyPr/>
          <a:lstStyle/>
          <a:p>
            <a:pPr algn="r" defTabSz="946052"/>
            <a:fld id="{6024287E-C819-4B81-ADE4-C836522F99EB}" type="slidenum">
              <a:rPr lang="en-NZ" sz="1270">
                <a:solidFill>
                  <a:schemeClr val="bg1">
                    <a:lumMod val="50000"/>
                  </a:schemeClr>
                </a:solidFill>
                <a:latin typeface="Arial"/>
              </a:rPr>
              <a:pPr algn="r" defTabSz="946052"/>
              <a:t>32</a:t>
            </a:fld>
            <a:endParaRPr lang="en-NZ" sz="1270" dirty="0">
              <a:solidFill>
                <a:schemeClr val="bg1">
                  <a:lumMod val="50000"/>
                </a:schemeClr>
              </a:solidFill>
              <a:latin typeface="Arial"/>
            </a:endParaRPr>
          </a:p>
        </p:txBody>
      </p:sp>
    </p:spTree>
    <p:extLst>
      <p:ext uri="{BB962C8B-B14F-4D97-AF65-F5344CB8AC3E}">
        <p14:creationId xmlns:p14="http://schemas.microsoft.com/office/powerpoint/2010/main" val="4063620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9430" y="3219000"/>
            <a:ext cx="7968342" cy="1470025"/>
          </a:xfrm>
        </p:spPr>
        <p:txBody>
          <a:bodyPr/>
          <a:lstStyle/>
          <a:p>
            <a:pPr algn="ctr"/>
            <a:r>
              <a:rPr lang="en-NZ" sz="2902" dirty="0">
                <a:solidFill>
                  <a:schemeClr val="tx1"/>
                </a:solidFill>
              </a:rPr>
              <a:t>What submitters said about the Second Revised Draft GTAC</a:t>
            </a:r>
            <a:endParaRPr lang="en-NZ" b="0" dirty="0">
              <a:solidFill>
                <a:schemeClr val="tx1"/>
              </a:solidFill>
            </a:endParaRPr>
          </a:p>
        </p:txBody>
      </p:sp>
      <p:sp>
        <p:nvSpPr>
          <p:cNvPr id="5" name="Slide Number Placeholder 1"/>
          <p:cNvSpPr>
            <a:spLocks noGrp="1"/>
          </p:cNvSpPr>
          <p:nvPr>
            <p:ph type="sldNum" sz="quarter" idx="12"/>
          </p:nvPr>
        </p:nvSpPr>
        <p:spPr/>
        <p:txBody>
          <a:bodyPr/>
          <a:lstStyle/>
          <a:p>
            <a:pPr algn="r"/>
            <a:fld id="{6024287E-C819-4B81-ADE4-C836522F99EB}" type="slidenum">
              <a:rPr lang="en-NZ" sz="1270">
                <a:solidFill>
                  <a:schemeClr val="bg1">
                    <a:lumMod val="50000"/>
                  </a:schemeClr>
                </a:solidFill>
              </a:rPr>
              <a:pPr algn="r"/>
              <a:t>4</a:t>
            </a:fld>
            <a:endParaRPr lang="en-NZ" sz="1270" dirty="0">
              <a:solidFill>
                <a:schemeClr val="bg1">
                  <a:lumMod val="50000"/>
                </a:schemeClr>
              </a:solidFill>
            </a:endParaRPr>
          </a:p>
        </p:txBody>
      </p:sp>
    </p:spTree>
    <p:extLst>
      <p:ext uri="{BB962C8B-B14F-4D97-AF65-F5344CB8AC3E}">
        <p14:creationId xmlns:p14="http://schemas.microsoft.com/office/powerpoint/2010/main" val="1396549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1D9368F-93E7-4B45-97BD-D1CC089B52A9}"/>
              </a:ext>
            </a:extLst>
          </p:cNvPr>
          <p:cNvSpPr>
            <a:spLocks noGrp="1"/>
          </p:cNvSpPr>
          <p:nvPr>
            <p:ph type="body" sz="quarter" idx="10"/>
          </p:nvPr>
        </p:nvSpPr>
        <p:spPr>
          <a:xfrm>
            <a:off x="516337" y="1903320"/>
            <a:ext cx="11162423" cy="4667844"/>
          </a:xfrm>
        </p:spPr>
        <p:txBody>
          <a:bodyPr/>
          <a:lstStyle/>
          <a:p>
            <a:pPr marL="311018" indent="-311018" defTabSz="946052"/>
            <a:r>
              <a:rPr lang="en-NZ" sz="1800" dirty="0">
                <a:solidFill>
                  <a:prstClr val="black"/>
                </a:solidFill>
                <a:latin typeface="Arial"/>
              </a:rPr>
              <a:t>Several parties would like to </a:t>
            </a:r>
            <a:r>
              <a:rPr lang="en-NZ" sz="1800" dirty="0">
                <a:solidFill>
                  <a:prstClr val="black"/>
                </a:solidFill>
              </a:rPr>
              <a:t>have another opportunity to review and mark-up the GTAC, and more </a:t>
            </a:r>
            <a:r>
              <a:rPr lang="en-NZ" sz="1800" dirty="0">
                <a:solidFill>
                  <a:prstClr val="black"/>
                </a:solidFill>
                <a:latin typeface="Arial"/>
              </a:rPr>
              <a:t>time to consider further drafting changes</a:t>
            </a:r>
          </a:p>
          <a:p>
            <a:pPr marL="311018" indent="-311018" defTabSz="946052"/>
            <a:r>
              <a:rPr lang="en-NZ" sz="1800" dirty="0">
                <a:solidFill>
                  <a:prstClr val="black"/>
                </a:solidFill>
                <a:latin typeface="Arial"/>
              </a:rPr>
              <a:t>Concerns raised about mechanical issues:</a:t>
            </a:r>
          </a:p>
          <a:p>
            <a:pPr marL="633555" lvl="1" indent="-311018" defTabSz="946052"/>
            <a:r>
              <a:rPr lang="en-NZ" sz="1800" dirty="0">
                <a:solidFill>
                  <a:prstClr val="black"/>
                </a:solidFill>
                <a:latin typeface="Arial"/>
              </a:rPr>
              <a:t>How AHPs would work</a:t>
            </a:r>
          </a:p>
          <a:p>
            <a:pPr marL="633555" lvl="1" indent="-311018" defTabSz="946052"/>
            <a:r>
              <a:rPr lang="en-NZ" sz="1800" dirty="0">
                <a:solidFill>
                  <a:prstClr val="black"/>
                </a:solidFill>
                <a:latin typeface="Arial"/>
              </a:rPr>
              <a:t>Peaking would be charged</a:t>
            </a:r>
          </a:p>
          <a:p>
            <a:pPr marL="633555" lvl="1" indent="-311018" defTabSz="946052"/>
            <a:r>
              <a:rPr lang="en-NZ" sz="1800" dirty="0">
                <a:solidFill>
                  <a:prstClr val="black"/>
                </a:solidFill>
                <a:latin typeface="Arial"/>
              </a:rPr>
              <a:t>How the rebates work</a:t>
            </a:r>
          </a:p>
          <a:p>
            <a:pPr marL="633555" lvl="1" indent="-311018" defTabSz="946052"/>
            <a:r>
              <a:rPr lang="en-NZ" sz="1800" dirty="0">
                <a:solidFill>
                  <a:prstClr val="black"/>
                </a:solidFill>
                <a:latin typeface="Arial"/>
              </a:rPr>
              <a:t>Mismatch and tolerance calculations</a:t>
            </a:r>
          </a:p>
          <a:p>
            <a:pPr marL="311018" indent="-311018" defTabSz="946052"/>
            <a:r>
              <a:rPr lang="en-NZ" sz="1800" dirty="0">
                <a:solidFill>
                  <a:prstClr val="black"/>
                </a:solidFill>
                <a:latin typeface="Arial"/>
              </a:rPr>
              <a:t>More substantive issues:</a:t>
            </a:r>
          </a:p>
          <a:p>
            <a:pPr marL="633555" lvl="1" indent="-311018" defTabSz="946052"/>
            <a:r>
              <a:rPr lang="en-NZ" sz="1800" dirty="0">
                <a:solidFill>
                  <a:prstClr val="black"/>
                </a:solidFill>
                <a:latin typeface="Arial"/>
              </a:rPr>
              <a:t>Terms of access and back-to-back liability for interconnected parties</a:t>
            </a:r>
          </a:p>
          <a:p>
            <a:pPr marL="633555" lvl="1" indent="-311018" defTabSz="946052"/>
            <a:r>
              <a:rPr lang="en-NZ" sz="1800" dirty="0">
                <a:solidFill>
                  <a:prstClr val="black"/>
                </a:solidFill>
                <a:latin typeface="Arial"/>
              </a:rPr>
              <a:t>Decision to rebate transmission incentive charges</a:t>
            </a:r>
          </a:p>
          <a:p>
            <a:pPr marL="633555" lvl="1" indent="-311018" defTabSz="946052"/>
            <a:r>
              <a:rPr lang="en-NZ" sz="1800" dirty="0">
                <a:solidFill>
                  <a:prstClr val="black"/>
                </a:solidFill>
                <a:latin typeface="Arial"/>
              </a:rPr>
              <a:t>Allocation agreements and back-up agreements unclear</a:t>
            </a:r>
          </a:p>
          <a:p>
            <a:pPr marL="0" indent="0">
              <a:buNone/>
            </a:pPr>
            <a:endParaRPr lang="en-NZ" sz="1800" dirty="0"/>
          </a:p>
        </p:txBody>
      </p:sp>
      <p:sp>
        <p:nvSpPr>
          <p:cNvPr id="3" name="Title 2">
            <a:extLst>
              <a:ext uri="{FF2B5EF4-FFF2-40B4-BE49-F238E27FC236}">
                <a16:creationId xmlns:a16="http://schemas.microsoft.com/office/drawing/2014/main" id="{E2A55045-5D59-4223-A3AE-402096778E6C}"/>
              </a:ext>
            </a:extLst>
          </p:cNvPr>
          <p:cNvSpPr>
            <a:spLocks noGrp="1"/>
          </p:cNvSpPr>
          <p:nvPr>
            <p:ph type="title"/>
          </p:nvPr>
        </p:nvSpPr>
        <p:spPr>
          <a:xfrm>
            <a:off x="513243" y="432002"/>
            <a:ext cx="8866733" cy="384574"/>
          </a:xfrm>
        </p:spPr>
        <p:txBody>
          <a:bodyPr/>
          <a:lstStyle/>
          <a:p>
            <a:r>
              <a:rPr lang="en-NZ" sz="2000" dirty="0">
                <a:solidFill>
                  <a:prstClr val="white"/>
                </a:solidFill>
              </a:rPr>
              <a:t>Overview of issues raised by stakeholders</a:t>
            </a:r>
            <a:br>
              <a:rPr lang="en-NZ" sz="2000" dirty="0">
                <a:solidFill>
                  <a:prstClr val="white"/>
                </a:solidFill>
              </a:rPr>
            </a:br>
            <a:endParaRPr lang="en-NZ" sz="2000" dirty="0"/>
          </a:p>
        </p:txBody>
      </p:sp>
      <p:sp>
        <p:nvSpPr>
          <p:cNvPr id="7" name="Text Placeholder 6">
            <a:extLst>
              <a:ext uri="{FF2B5EF4-FFF2-40B4-BE49-F238E27FC236}">
                <a16:creationId xmlns:a16="http://schemas.microsoft.com/office/drawing/2014/main" id="{AFE734D2-C94F-4695-B04E-C275E2E60A11}"/>
              </a:ext>
            </a:extLst>
          </p:cNvPr>
          <p:cNvSpPr>
            <a:spLocks noGrp="1"/>
          </p:cNvSpPr>
          <p:nvPr>
            <p:ph type="body" sz="quarter" idx="11"/>
          </p:nvPr>
        </p:nvSpPr>
        <p:spPr>
          <a:xfrm>
            <a:off x="356679" y="1418876"/>
            <a:ext cx="11162423" cy="326553"/>
          </a:xfrm>
        </p:spPr>
        <p:txBody>
          <a:bodyPr/>
          <a:lstStyle/>
          <a:p>
            <a:r>
              <a:rPr lang="en-NZ" dirty="0"/>
              <a:t>Pleasing that many issues raised correspond to November workshop action items</a:t>
            </a:r>
          </a:p>
        </p:txBody>
      </p:sp>
      <p:sp>
        <p:nvSpPr>
          <p:cNvPr id="2" name="Slide Number Placeholder 1"/>
          <p:cNvSpPr>
            <a:spLocks noGrp="1"/>
          </p:cNvSpPr>
          <p:nvPr>
            <p:ph type="sldNum" sz="quarter" idx="4"/>
          </p:nvPr>
        </p:nvSpPr>
        <p:spPr/>
        <p:txBody>
          <a:bodyPr/>
          <a:lstStyle/>
          <a:p>
            <a:pPr algn="r" defTabSz="946052"/>
            <a:fld id="{6024287E-C819-4B81-ADE4-C836522F99EB}" type="slidenum">
              <a:rPr lang="en-NZ" sz="1270">
                <a:solidFill>
                  <a:schemeClr val="bg1">
                    <a:lumMod val="50000"/>
                  </a:schemeClr>
                </a:solidFill>
                <a:latin typeface="Arial"/>
              </a:rPr>
              <a:pPr algn="r" defTabSz="946052"/>
              <a:t>5</a:t>
            </a:fld>
            <a:endParaRPr lang="en-NZ" sz="1270" dirty="0">
              <a:solidFill>
                <a:schemeClr val="bg1">
                  <a:lumMod val="50000"/>
                </a:schemeClr>
              </a:solidFill>
              <a:latin typeface="Arial"/>
            </a:endParaRPr>
          </a:p>
        </p:txBody>
      </p:sp>
    </p:spTree>
    <p:extLst>
      <p:ext uri="{BB962C8B-B14F-4D97-AF65-F5344CB8AC3E}">
        <p14:creationId xmlns:p14="http://schemas.microsoft.com/office/powerpoint/2010/main" val="2894847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0D8DC-44F4-4493-96E6-18937F76B922}"/>
              </a:ext>
            </a:extLst>
          </p:cNvPr>
          <p:cNvSpPr>
            <a:spLocks noGrp="1"/>
          </p:cNvSpPr>
          <p:nvPr>
            <p:ph type="title"/>
          </p:nvPr>
        </p:nvSpPr>
        <p:spPr/>
        <p:txBody>
          <a:bodyPr/>
          <a:lstStyle/>
          <a:p>
            <a:r>
              <a:rPr lang="en-NZ" sz="2000" dirty="0"/>
              <a:t>Stakeholder mark-ups</a:t>
            </a:r>
          </a:p>
        </p:txBody>
      </p:sp>
      <p:sp>
        <p:nvSpPr>
          <p:cNvPr id="3" name="Slide Number Placeholder 2">
            <a:extLst>
              <a:ext uri="{FF2B5EF4-FFF2-40B4-BE49-F238E27FC236}">
                <a16:creationId xmlns:a16="http://schemas.microsoft.com/office/drawing/2014/main" id="{6E271ECC-1ED6-4A8A-83CC-EE7DED207658}"/>
              </a:ext>
            </a:extLst>
          </p:cNvPr>
          <p:cNvSpPr>
            <a:spLocks noGrp="1"/>
          </p:cNvSpPr>
          <p:nvPr>
            <p:ph type="sldNum" sz="quarter" idx="4"/>
          </p:nvPr>
        </p:nvSpPr>
        <p:spPr/>
        <p:txBody>
          <a:bodyPr/>
          <a:lstStyle/>
          <a:p>
            <a:fld id="{60743DB5-AB98-46D2-A53F-DCA569CF9673}" type="slidenum">
              <a:rPr lang="en-NZ" smtClean="0"/>
              <a:pPr/>
              <a:t>6</a:t>
            </a:fld>
            <a:endParaRPr lang="en-NZ" dirty="0"/>
          </a:p>
        </p:txBody>
      </p:sp>
      <p:graphicFrame>
        <p:nvGraphicFramePr>
          <p:cNvPr id="9" name="Table 8">
            <a:extLst>
              <a:ext uri="{FF2B5EF4-FFF2-40B4-BE49-F238E27FC236}">
                <a16:creationId xmlns:a16="http://schemas.microsoft.com/office/drawing/2014/main" id="{14A5FE07-A6AB-4500-B518-8C1D89A98544}"/>
              </a:ext>
            </a:extLst>
          </p:cNvPr>
          <p:cNvGraphicFramePr>
            <a:graphicFrameLocks noGrp="1"/>
          </p:cNvGraphicFramePr>
          <p:nvPr>
            <p:extLst>
              <p:ext uri="{D42A27DB-BD31-4B8C-83A1-F6EECF244321}">
                <p14:modId xmlns:p14="http://schemas.microsoft.com/office/powerpoint/2010/main" val="385791261"/>
              </p:ext>
            </p:extLst>
          </p:nvPr>
        </p:nvGraphicFramePr>
        <p:xfrm>
          <a:off x="588742" y="1540401"/>
          <a:ext cx="8471367" cy="4518694"/>
        </p:xfrm>
        <a:graphic>
          <a:graphicData uri="http://schemas.openxmlformats.org/drawingml/2006/table">
            <a:tbl>
              <a:tblPr/>
              <a:tblGrid>
                <a:gridCol w="478821">
                  <a:extLst>
                    <a:ext uri="{9D8B030D-6E8A-4147-A177-3AD203B41FA5}">
                      <a16:colId xmlns:a16="http://schemas.microsoft.com/office/drawing/2014/main" val="685939213"/>
                    </a:ext>
                  </a:extLst>
                </a:gridCol>
                <a:gridCol w="4508835">
                  <a:extLst>
                    <a:ext uri="{9D8B030D-6E8A-4147-A177-3AD203B41FA5}">
                      <a16:colId xmlns:a16="http://schemas.microsoft.com/office/drawing/2014/main" val="567672535"/>
                    </a:ext>
                  </a:extLst>
                </a:gridCol>
                <a:gridCol w="780401">
                  <a:extLst>
                    <a:ext uri="{9D8B030D-6E8A-4147-A177-3AD203B41FA5}">
                      <a16:colId xmlns:a16="http://schemas.microsoft.com/office/drawing/2014/main" val="4181705088"/>
                    </a:ext>
                  </a:extLst>
                </a:gridCol>
                <a:gridCol w="711728">
                  <a:extLst>
                    <a:ext uri="{9D8B030D-6E8A-4147-A177-3AD203B41FA5}">
                      <a16:colId xmlns:a16="http://schemas.microsoft.com/office/drawing/2014/main" val="2584788519"/>
                    </a:ext>
                  </a:extLst>
                </a:gridCol>
                <a:gridCol w="624320">
                  <a:extLst>
                    <a:ext uri="{9D8B030D-6E8A-4147-A177-3AD203B41FA5}">
                      <a16:colId xmlns:a16="http://schemas.microsoft.com/office/drawing/2014/main" val="757339207"/>
                    </a:ext>
                  </a:extLst>
                </a:gridCol>
                <a:gridCol w="661779">
                  <a:extLst>
                    <a:ext uri="{9D8B030D-6E8A-4147-A177-3AD203B41FA5}">
                      <a16:colId xmlns:a16="http://schemas.microsoft.com/office/drawing/2014/main" val="710768208"/>
                    </a:ext>
                  </a:extLst>
                </a:gridCol>
                <a:gridCol w="705483">
                  <a:extLst>
                    <a:ext uri="{9D8B030D-6E8A-4147-A177-3AD203B41FA5}">
                      <a16:colId xmlns:a16="http://schemas.microsoft.com/office/drawing/2014/main" val="1777266389"/>
                    </a:ext>
                  </a:extLst>
                </a:gridCol>
              </a:tblGrid>
              <a:tr h="167359">
                <a:tc gridSpan="2">
                  <a:txBody>
                    <a:bodyPr/>
                    <a:lstStyle/>
                    <a:p>
                      <a:pPr marL="0" marR="0" lvl="0" indent="0" algn="l" defTabSz="946074" rtl="0" eaLnBrk="1" fontAlgn="b" latinLnBrk="0" hangingPunct="1">
                        <a:lnSpc>
                          <a:spcPct val="100000"/>
                        </a:lnSpc>
                        <a:spcBef>
                          <a:spcPts val="0"/>
                        </a:spcBef>
                        <a:spcAft>
                          <a:spcPts val="0"/>
                        </a:spcAft>
                        <a:buClrTx/>
                        <a:buSzTx/>
                        <a:buFontTx/>
                        <a:buNone/>
                        <a:tabLst/>
                        <a:defRPr/>
                      </a:pPr>
                      <a:r>
                        <a:rPr lang="en-NZ" sz="1000" b="1" i="0" u="none" strike="noStrike" dirty="0">
                          <a:solidFill>
                            <a:srgbClr val="000000"/>
                          </a:solidFill>
                          <a:effectLst/>
                          <a:latin typeface="+mn-lt"/>
                        </a:rPr>
                        <a:t>Code Contents</a:t>
                      </a:r>
                    </a:p>
                  </a:txBody>
                  <a:tcPr marL="8368" marR="8368" marT="8368" marB="0" anchor="b">
                    <a:lnL>
                      <a:noFill/>
                    </a:lnL>
                    <a:lnR>
                      <a:noFill/>
                    </a:lnR>
                    <a:lnT>
                      <a:noFill/>
                    </a:lnT>
                    <a:lnB>
                      <a:noFill/>
                    </a:lnB>
                  </a:tcPr>
                </a:tc>
                <a:tc hMerge="1">
                  <a:txBody>
                    <a:bodyPr/>
                    <a:lstStyle/>
                    <a:p>
                      <a:pPr algn="l" fontAlgn="b"/>
                      <a:endParaRPr lang="en-NZ" sz="1000" b="0" i="0" u="none" strike="noStrike" dirty="0">
                        <a:solidFill>
                          <a:srgbClr val="000000"/>
                        </a:solidFill>
                        <a:effectLst/>
                        <a:latin typeface="+mn-lt"/>
                      </a:endParaRPr>
                    </a:p>
                  </a:txBody>
                  <a:tcPr marL="8368" marR="8368" marT="8368" marB="0" anchor="b">
                    <a:lnL>
                      <a:noFill/>
                    </a:lnL>
                    <a:lnR>
                      <a:noFill/>
                    </a:lnR>
                    <a:lnT>
                      <a:noFill/>
                    </a:lnT>
                    <a:lnB>
                      <a:noFill/>
                    </a:lnB>
                  </a:tcPr>
                </a:tc>
                <a:tc gridSpan="5">
                  <a:txBody>
                    <a:bodyPr/>
                    <a:lstStyle/>
                    <a:p>
                      <a:pPr algn="ctr" fontAlgn="t"/>
                      <a:r>
                        <a:rPr lang="en-NZ" sz="1000" b="1" i="0" u="none" strike="noStrike" dirty="0">
                          <a:solidFill>
                            <a:srgbClr val="000000"/>
                          </a:solidFill>
                          <a:effectLst/>
                          <a:latin typeface="+mn-lt"/>
                        </a:rPr>
                        <a:t>Stakeholder </a:t>
                      </a:r>
                      <a:r>
                        <a:rPr lang="en-NZ" sz="1000" b="1" i="0" u="none" strike="noStrike" dirty="0" err="1">
                          <a:solidFill>
                            <a:srgbClr val="000000"/>
                          </a:solidFill>
                          <a:effectLst/>
                          <a:latin typeface="+mn-lt"/>
                        </a:rPr>
                        <a:t>Markup</a:t>
                      </a:r>
                      <a:endParaRPr lang="en-NZ" sz="1000" b="1" i="0" u="none" strike="noStrike" dirty="0">
                        <a:solidFill>
                          <a:srgbClr val="000000"/>
                        </a:solidFill>
                        <a:effectLst/>
                        <a:latin typeface="+mn-lt"/>
                      </a:endParaRPr>
                    </a:p>
                  </a:txBody>
                  <a:tcPr marL="8368" marR="8368" marT="8368" marB="0">
                    <a:lnL>
                      <a:noFill/>
                    </a:lnL>
                    <a:lnR>
                      <a:noFill/>
                    </a:lnR>
                    <a:lnT>
                      <a:noFill/>
                    </a:lnT>
                    <a:lnB>
                      <a:noFill/>
                    </a:lnB>
                  </a:tcPr>
                </a:tc>
                <a:tc hMerge="1">
                  <a:txBody>
                    <a:bodyPr/>
                    <a:lstStyle/>
                    <a:p>
                      <a:pPr algn="l" fontAlgn="t"/>
                      <a:endParaRPr lang="en-NZ" sz="1000" b="0" i="0" u="none" strike="noStrike" dirty="0">
                        <a:solidFill>
                          <a:srgbClr val="000000"/>
                        </a:solidFill>
                        <a:effectLst/>
                        <a:latin typeface="+mn-lt"/>
                      </a:endParaRPr>
                    </a:p>
                  </a:txBody>
                  <a:tcPr marL="8368" marR="8368" marT="8368" marB="0">
                    <a:lnL>
                      <a:noFill/>
                    </a:lnL>
                    <a:lnR>
                      <a:noFill/>
                    </a:lnR>
                    <a:lnT>
                      <a:noFill/>
                    </a:lnT>
                    <a:lnB>
                      <a:noFill/>
                    </a:lnB>
                  </a:tcPr>
                </a:tc>
                <a:tc hMerge="1">
                  <a:txBody>
                    <a:bodyPr/>
                    <a:lstStyle/>
                    <a:p>
                      <a:pPr algn="l" fontAlgn="t"/>
                      <a:endParaRPr lang="en-NZ" sz="1000" b="0" i="0" u="none" strike="noStrike" dirty="0">
                        <a:solidFill>
                          <a:srgbClr val="000000"/>
                        </a:solidFill>
                        <a:effectLst/>
                        <a:latin typeface="+mn-lt"/>
                      </a:endParaRPr>
                    </a:p>
                  </a:txBody>
                  <a:tcPr marL="8368" marR="8368" marT="8368" marB="0">
                    <a:lnL>
                      <a:noFill/>
                    </a:lnL>
                    <a:lnR>
                      <a:noFill/>
                    </a:lnR>
                    <a:lnT>
                      <a:noFill/>
                    </a:lnT>
                    <a:lnB>
                      <a:noFill/>
                    </a:lnB>
                  </a:tcPr>
                </a:tc>
                <a:tc hMerge="1">
                  <a:txBody>
                    <a:bodyPr/>
                    <a:lstStyle/>
                    <a:p>
                      <a:pPr algn="l" fontAlgn="t"/>
                      <a:endParaRPr lang="en-NZ" sz="1000" b="0" i="0" u="none" strike="noStrike" dirty="0">
                        <a:solidFill>
                          <a:srgbClr val="000000"/>
                        </a:solidFill>
                        <a:effectLst/>
                        <a:latin typeface="+mn-lt"/>
                      </a:endParaRPr>
                    </a:p>
                  </a:txBody>
                  <a:tcPr marL="8368" marR="8368" marT="8368" marB="0">
                    <a:lnL>
                      <a:noFill/>
                    </a:lnL>
                    <a:lnR>
                      <a:noFill/>
                    </a:lnR>
                    <a:lnT>
                      <a:noFill/>
                    </a:lnT>
                    <a:lnB>
                      <a:noFill/>
                    </a:lnB>
                  </a:tcPr>
                </a:tc>
                <a:tc hMerge="1">
                  <a:txBody>
                    <a:bodyPr/>
                    <a:lstStyle/>
                    <a:p>
                      <a:pPr algn="l" fontAlgn="t"/>
                      <a:endParaRPr lang="en-NZ" sz="1000" b="0" i="0" u="none" strike="noStrike" dirty="0">
                        <a:solidFill>
                          <a:srgbClr val="000000"/>
                        </a:solidFill>
                        <a:effectLst/>
                        <a:latin typeface="+mn-lt"/>
                      </a:endParaRPr>
                    </a:p>
                  </a:txBody>
                  <a:tcPr marL="8368" marR="8368" marT="8368" marB="0">
                    <a:lnL>
                      <a:noFill/>
                    </a:lnL>
                    <a:lnR>
                      <a:noFill/>
                    </a:lnR>
                    <a:lnT>
                      <a:noFill/>
                    </a:lnT>
                    <a:lnB>
                      <a:noFill/>
                    </a:lnB>
                  </a:tcPr>
                </a:tc>
                <a:extLst>
                  <a:ext uri="{0D108BD9-81ED-4DB2-BD59-A6C34878D82A}">
                    <a16:rowId xmlns:a16="http://schemas.microsoft.com/office/drawing/2014/main" val="2813105393"/>
                  </a:ext>
                </a:extLst>
              </a:tr>
              <a:tr h="167359">
                <a:tc>
                  <a:txBody>
                    <a:bodyPr/>
                    <a:lstStyle/>
                    <a:p>
                      <a:pPr algn="l" fontAlgn="b"/>
                      <a:endParaRPr lang="en-NZ" sz="1000" b="0" i="0" u="none" strike="noStrike" dirty="0">
                        <a:solidFill>
                          <a:srgbClr val="000000"/>
                        </a:solidFill>
                        <a:effectLst/>
                        <a:latin typeface="+mn-lt"/>
                      </a:endParaRPr>
                    </a:p>
                  </a:txBody>
                  <a:tcPr marL="8368" marR="8368" marT="8368" marB="0" anchor="b">
                    <a:lnL>
                      <a:noFill/>
                    </a:lnL>
                    <a:lnR>
                      <a:noFill/>
                    </a:lnR>
                    <a:lnT>
                      <a:noFill/>
                    </a:lnT>
                    <a:lnB>
                      <a:noFill/>
                    </a:lnB>
                  </a:tcPr>
                </a:tc>
                <a:tc>
                  <a:txBody>
                    <a:bodyPr/>
                    <a:lstStyle/>
                    <a:p>
                      <a:pPr algn="l" fontAlgn="b"/>
                      <a:endParaRPr lang="en-NZ" sz="1000" b="0" i="0" u="none" strike="noStrike" dirty="0">
                        <a:solidFill>
                          <a:srgbClr val="000000"/>
                        </a:solidFill>
                        <a:effectLst/>
                        <a:latin typeface="+mn-lt"/>
                      </a:endParaRPr>
                    </a:p>
                  </a:txBody>
                  <a:tcPr marL="8368" marR="8368" marT="8368" marB="0" anchor="b">
                    <a:lnL>
                      <a:noFill/>
                    </a:lnL>
                    <a:lnR>
                      <a:noFill/>
                    </a:lnR>
                    <a:lnT>
                      <a:noFill/>
                    </a:lnT>
                    <a:lnB>
                      <a:noFill/>
                    </a:lnB>
                  </a:tcPr>
                </a:tc>
                <a:tc>
                  <a:txBody>
                    <a:bodyPr/>
                    <a:lstStyle/>
                    <a:p>
                      <a:pPr algn="ctr" fontAlgn="t"/>
                      <a:r>
                        <a:rPr lang="en-NZ" sz="1000" b="1" i="0" u="none" strike="noStrike" dirty="0">
                          <a:solidFill>
                            <a:srgbClr val="000000"/>
                          </a:solidFill>
                          <a:effectLst/>
                          <a:latin typeface="+mn-lt"/>
                        </a:rPr>
                        <a:t>Vector</a:t>
                      </a:r>
                    </a:p>
                  </a:txBody>
                  <a:tcPr marL="8368" marR="8368" marT="8368"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t"/>
                      <a:r>
                        <a:rPr lang="en-NZ" sz="1000" b="1" i="0" u="none" strike="noStrike" dirty="0">
                          <a:solidFill>
                            <a:srgbClr val="000000"/>
                          </a:solidFill>
                          <a:effectLst/>
                          <a:latin typeface="+mn-lt"/>
                        </a:rPr>
                        <a:t>Nova</a:t>
                      </a:r>
                    </a:p>
                  </a:txBody>
                  <a:tcPr marL="8368" marR="8368" marT="8368"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t"/>
                      <a:r>
                        <a:rPr lang="en-NZ" sz="1000" b="1" i="0" u="none" strike="noStrike">
                          <a:solidFill>
                            <a:srgbClr val="000000"/>
                          </a:solidFill>
                          <a:effectLst/>
                          <a:latin typeface="+mn-lt"/>
                        </a:rPr>
                        <a:t>Methanex</a:t>
                      </a:r>
                    </a:p>
                  </a:txBody>
                  <a:tcPr marL="8368" marR="8368" marT="8368"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t"/>
                      <a:r>
                        <a:rPr lang="en-NZ" sz="1000" b="1" i="0" u="none" strike="noStrike" dirty="0">
                          <a:solidFill>
                            <a:srgbClr val="000000"/>
                          </a:solidFill>
                          <a:effectLst/>
                          <a:latin typeface="+mn-lt"/>
                        </a:rPr>
                        <a:t>Genesis</a:t>
                      </a:r>
                    </a:p>
                  </a:txBody>
                  <a:tcPr marL="8368" marR="8368" marT="8368"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t"/>
                      <a:r>
                        <a:rPr lang="en-NZ" sz="1000" b="1" i="0" u="none" strike="noStrike" dirty="0">
                          <a:solidFill>
                            <a:srgbClr val="000000"/>
                          </a:solidFill>
                          <a:effectLst/>
                          <a:latin typeface="+mn-lt"/>
                        </a:rPr>
                        <a:t>Greymouth</a:t>
                      </a:r>
                    </a:p>
                  </a:txBody>
                  <a:tcPr marL="8368" marR="8368" marT="8368" marB="0">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7259226"/>
                  </a:ext>
                </a:extLst>
              </a:tr>
              <a:tr h="181912">
                <a:tc>
                  <a:txBody>
                    <a:bodyPr/>
                    <a:lstStyle/>
                    <a:p>
                      <a:pPr algn="l" fontAlgn="b"/>
                      <a:r>
                        <a:rPr lang="en-NZ" sz="1000" b="0" i="0" u="none" strike="noStrike" dirty="0">
                          <a:solidFill>
                            <a:srgbClr val="000000"/>
                          </a:solidFill>
                          <a:effectLst/>
                          <a:latin typeface="+mn-lt"/>
                        </a:rPr>
                        <a:t>1</a:t>
                      </a:r>
                    </a:p>
                  </a:txBody>
                  <a:tcPr marL="8368" marR="8368" marT="836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l" fontAlgn="b"/>
                      <a:r>
                        <a:rPr lang="en-NZ" sz="1000" b="0" i="0" u="none" strike="noStrike" dirty="0">
                          <a:solidFill>
                            <a:srgbClr val="000000"/>
                          </a:solidFill>
                          <a:effectLst/>
                          <a:latin typeface="+mn-lt"/>
                        </a:rPr>
                        <a:t>Definitions and Construction</a:t>
                      </a:r>
                    </a:p>
                  </a:txBody>
                  <a:tcPr marL="8368" marR="8368" marT="836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t"/>
                      <a:r>
                        <a:rPr lang="en-NZ" sz="1000" b="0" i="0" u="none" strike="noStrike" dirty="0">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l" fontAlgn="t"/>
                      <a:r>
                        <a:rPr lang="en-NZ" sz="1000" b="0" i="0" u="none" strike="noStrike" dirty="0">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t"/>
                      <a:r>
                        <a:rPr lang="en-NZ" sz="1000" b="0" i="0" u="none" strike="noStrike" dirty="0">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t"/>
                      <a:r>
                        <a:rPr lang="en-NZ" sz="1000" b="0" i="0" u="none" strike="noStrike" dirty="0">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1609518332"/>
                  </a:ext>
                </a:extLst>
              </a:tr>
              <a:tr h="181912">
                <a:tc>
                  <a:txBody>
                    <a:bodyPr/>
                    <a:lstStyle/>
                    <a:p>
                      <a:pPr algn="l" fontAlgn="b"/>
                      <a:r>
                        <a:rPr lang="en-NZ" sz="1000" b="0" i="0" u="none" strike="noStrike" dirty="0">
                          <a:solidFill>
                            <a:srgbClr val="000000"/>
                          </a:solidFill>
                          <a:effectLst/>
                          <a:latin typeface="+mn-lt"/>
                        </a:rPr>
                        <a:t>2</a:t>
                      </a:r>
                    </a:p>
                  </a:txBody>
                  <a:tcPr marL="8368" marR="8368" marT="836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l" fontAlgn="b"/>
                      <a:r>
                        <a:rPr lang="en-NZ" sz="1000" b="0" i="0" u="none" strike="noStrike" dirty="0">
                          <a:solidFill>
                            <a:srgbClr val="000000"/>
                          </a:solidFill>
                          <a:effectLst/>
                          <a:latin typeface="+mn-lt"/>
                        </a:rPr>
                        <a:t>Transmission Services</a:t>
                      </a:r>
                    </a:p>
                  </a:txBody>
                  <a:tcPr marL="8368" marR="8368" marT="836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t"/>
                      <a:r>
                        <a:rPr lang="en-NZ" sz="1000" b="0" i="0" u="none" strike="noStrike" dirty="0">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t"/>
                      <a:endParaRPr lang="en-NZ" sz="1000" b="0" i="0" u="none" strike="noStrike">
                        <a:solidFill>
                          <a:srgbClr val="000000"/>
                        </a:solidFill>
                        <a:effectLst/>
                        <a:latin typeface="+mn-lt"/>
                      </a:endParaRP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extLst>
                  <a:ext uri="{0D108BD9-81ED-4DB2-BD59-A6C34878D82A}">
                    <a16:rowId xmlns:a16="http://schemas.microsoft.com/office/drawing/2014/main" val="4244189171"/>
                  </a:ext>
                </a:extLst>
              </a:tr>
              <a:tr h="181912">
                <a:tc>
                  <a:txBody>
                    <a:bodyPr/>
                    <a:lstStyle/>
                    <a:p>
                      <a:pPr algn="l" fontAlgn="b"/>
                      <a:r>
                        <a:rPr lang="en-NZ" sz="1000" b="0" i="0" u="none" strike="noStrike" dirty="0">
                          <a:solidFill>
                            <a:srgbClr val="000000"/>
                          </a:solidFill>
                          <a:effectLst/>
                          <a:latin typeface="+mn-lt"/>
                        </a:rPr>
                        <a:t>3</a:t>
                      </a:r>
                    </a:p>
                  </a:txBody>
                  <a:tcPr marL="8368" marR="8368" marT="836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l" fontAlgn="b"/>
                      <a:r>
                        <a:rPr lang="en-NZ" sz="1000" b="0" i="0" u="none" strike="noStrike" dirty="0">
                          <a:solidFill>
                            <a:srgbClr val="000000"/>
                          </a:solidFill>
                          <a:effectLst/>
                          <a:latin typeface="+mn-lt"/>
                        </a:rPr>
                        <a:t>Transmission Products and Zones</a:t>
                      </a:r>
                    </a:p>
                  </a:txBody>
                  <a:tcPr marL="8368" marR="8368" marT="836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t"/>
                      <a:r>
                        <a:rPr lang="en-NZ" sz="1000" b="0" i="0" u="none" strike="noStrike" dirty="0">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77686194"/>
                  </a:ext>
                </a:extLst>
              </a:tr>
              <a:tr h="181912">
                <a:tc>
                  <a:txBody>
                    <a:bodyPr/>
                    <a:lstStyle/>
                    <a:p>
                      <a:pPr algn="l" fontAlgn="b"/>
                      <a:r>
                        <a:rPr lang="en-NZ" sz="1000" b="0" i="0" u="none" strike="noStrike" dirty="0">
                          <a:solidFill>
                            <a:srgbClr val="000000"/>
                          </a:solidFill>
                          <a:effectLst/>
                          <a:latin typeface="+mn-lt"/>
                        </a:rPr>
                        <a:t>4</a:t>
                      </a:r>
                    </a:p>
                  </a:txBody>
                  <a:tcPr marL="8368" marR="8368" marT="836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l" fontAlgn="b"/>
                      <a:r>
                        <a:rPr lang="en-NZ" sz="1000" b="0" i="0" u="none" strike="noStrike" dirty="0">
                          <a:solidFill>
                            <a:srgbClr val="000000"/>
                          </a:solidFill>
                          <a:effectLst/>
                          <a:latin typeface="+mn-lt"/>
                        </a:rPr>
                        <a:t>Nominations</a:t>
                      </a:r>
                    </a:p>
                  </a:txBody>
                  <a:tcPr marL="8368" marR="8368" marT="836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t"/>
                      <a:r>
                        <a:rPr lang="en-NZ" sz="1000" b="0" i="0" u="none" strike="noStrike" dirty="0">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l" fontAlgn="t"/>
                      <a:r>
                        <a:rPr lang="en-NZ" sz="1000" b="0" i="0" u="none" strike="noStrike" dirty="0">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2458386240"/>
                  </a:ext>
                </a:extLst>
              </a:tr>
              <a:tr h="181912">
                <a:tc>
                  <a:txBody>
                    <a:bodyPr/>
                    <a:lstStyle/>
                    <a:p>
                      <a:pPr algn="l" fontAlgn="b"/>
                      <a:r>
                        <a:rPr lang="en-NZ" sz="1000" b="0" i="0" u="none" strike="noStrike" dirty="0">
                          <a:solidFill>
                            <a:srgbClr val="000000"/>
                          </a:solidFill>
                          <a:effectLst/>
                          <a:latin typeface="+mn-lt"/>
                        </a:rPr>
                        <a:t>5</a:t>
                      </a:r>
                    </a:p>
                  </a:txBody>
                  <a:tcPr marL="8368" marR="8368" marT="836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l" fontAlgn="b"/>
                      <a:r>
                        <a:rPr lang="en-NZ" sz="1000" b="0" i="0" u="none" strike="noStrike" dirty="0">
                          <a:solidFill>
                            <a:srgbClr val="000000"/>
                          </a:solidFill>
                          <a:effectLst/>
                          <a:latin typeface="+mn-lt"/>
                        </a:rPr>
                        <a:t>Energy Quantity Determination</a:t>
                      </a:r>
                    </a:p>
                  </a:txBody>
                  <a:tcPr marL="8368" marR="8368" marT="836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t"/>
                      <a:r>
                        <a:rPr lang="en-NZ" sz="1000" b="0" i="0" u="none" strike="noStrike" dirty="0">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t"/>
                      <a:r>
                        <a:rPr lang="en-NZ" sz="1000" b="0" i="0" u="none" strike="noStrike" dirty="0">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543942381"/>
                  </a:ext>
                </a:extLst>
              </a:tr>
              <a:tr h="181912">
                <a:tc>
                  <a:txBody>
                    <a:bodyPr/>
                    <a:lstStyle/>
                    <a:p>
                      <a:pPr algn="l" fontAlgn="b"/>
                      <a:r>
                        <a:rPr lang="en-NZ" sz="1000" b="0" i="0" u="none" strike="noStrike" dirty="0">
                          <a:solidFill>
                            <a:srgbClr val="000000"/>
                          </a:solidFill>
                          <a:effectLst/>
                          <a:latin typeface="+mn-lt"/>
                        </a:rPr>
                        <a:t>6</a:t>
                      </a:r>
                    </a:p>
                  </a:txBody>
                  <a:tcPr marL="8368" marR="8368" marT="836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l" fontAlgn="b"/>
                      <a:r>
                        <a:rPr lang="en-NZ" sz="1000" b="0" i="0" u="none" strike="noStrike" dirty="0">
                          <a:solidFill>
                            <a:srgbClr val="000000"/>
                          </a:solidFill>
                          <a:effectLst/>
                          <a:latin typeface="+mn-lt"/>
                        </a:rPr>
                        <a:t>Energy Allocations</a:t>
                      </a:r>
                    </a:p>
                  </a:txBody>
                  <a:tcPr marL="8368" marR="8368" marT="836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tc>
                  <a:txBody>
                    <a:bodyPr/>
                    <a:lstStyle/>
                    <a:p>
                      <a:pPr algn="l" fontAlgn="t"/>
                      <a:endParaRPr lang="en-NZ" sz="1000" b="0" i="0" u="none" strike="noStrike" dirty="0">
                        <a:solidFill>
                          <a:srgbClr val="000000"/>
                        </a:solidFill>
                        <a:effectLst/>
                        <a:latin typeface="+mn-lt"/>
                      </a:endParaRP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NZ" sz="1000" b="0" i="0" u="none" strike="noStrike" dirty="0">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t"/>
                      <a:endParaRPr lang="en-NZ" sz="1000" b="0" i="0" u="none" strike="noStrike">
                        <a:solidFill>
                          <a:srgbClr val="000000"/>
                        </a:solidFill>
                        <a:effectLst/>
                        <a:latin typeface="+mn-lt"/>
                      </a:endParaRP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2249866761"/>
                  </a:ext>
                </a:extLst>
              </a:tr>
              <a:tr h="181912">
                <a:tc>
                  <a:txBody>
                    <a:bodyPr/>
                    <a:lstStyle/>
                    <a:p>
                      <a:pPr algn="l" fontAlgn="b"/>
                      <a:r>
                        <a:rPr lang="en-NZ" sz="1000" b="0" i="0" u="none" strike="noStrike" dirty="0">
                          <a:solidFill>
                            <a:srgbClr val="000000"/>
                          </a:solidFill>
                          <a:effectLst/>
                          <a:latin typeface="+mn-lt"/>
                        </a:rPr>
                        <a:t>7</a:t>
                      </a:r>
                    </a:p>
                  </a:txBody>
                  <a:tcPr marL="8368" marR="8368" marT="836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l" fontAlgn="b"/>
                      <a:r>
                        <a:rPr lang="en-NZ" sz="1000" b="0" i="0" u="none" strike="noStrike" dirty="0">
                          <a:solidFill>
                            <a:srgbClr val="000000"/>
                          </a:solidFill>
                          <a:effectLst/>
                          <a:latin typeface="+mn-lt"/>
                        </a:rPr>
                        <a:t>Additional Agreements</a:t>
                      </a:r>
                    </a:p>
                  </a:txBody>
                  <a:tcPr marL="8368" marR="8368" marT="836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t"/>
                      <a:r>
                        <a:rPr lang="en-NZ" sz="1000" b="0" i="0" u="none" strike="noStrike" dirty="0">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t"/>
                      <a:r>
                        <a:rPr lang="en-NZ" sz="1000" b="0" i="0" u="none" strike="noStrike" dirty="0">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2891294379"/>
                  </a:ext>
                </a:extLst>
              </a:tr>
              <a:tr h="181912">
                <a:tc>
                  <a:txBody>
                    <a:bodyPr/>
                    <a:lstStyle/>
                    <a:p>
                      <a:pPr algn="l" fontAlgn="b"/>
                      <a:r>
                        <a:rPr lang="en-NZ" sz="1000" b="0" i="0" u="none" strike="noStrike" dirty="0">
                          <a:solidFill>
                            <a:srgbClr val="000000"/>
                          </a:solidFill>
                          <a:effectLst/>
                          <a:latin typeface="+mn-lt"/>
                        </a:rPr>
                        <a:t>8</a:t>
                      </a:r>
                    </a:p>
                  </a:txBody>
                  <a:tcPr marL="8368" marR="8368" marT="836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l" fontAlgn="b"/>
                      <a:r>
                        <a:rPr lang="en-NZ" sz="1000" b="0" i="0" u="none" strike="noStrike" dirty="0">
                          <a:solidFill>
                            <a:srgbClr val="000000"/>
                          </a:solidFill>
                          <a:effectLst/>
                          <a:latin typeface="+mn-lt"/>
                        </a:rPr>
                        <a:t>Balancing</a:t>
                      </a:r>
                    </a:p>
                  </a:txBody>
                  <a:tcPr marL="8368" marR="8368" marT="836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BDB"/>
                    </a:solidFill>
                  </a:tcPr>
                </a:tc>
                <a:tc>
                  <a:txBody>
                    <a:bodyPr/>
                    <a:lstStyle/>
                    <a:p>
                      <a:pPr algn="l" fontAlgn="t"/>
                      <a:r>
                        <a:rPr lang="en-NZ" sz="1000" b="0" i="0" u="none" strike="noStrike" dirty="0">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1248696069"/>
                  </a:ext>
                </a:extLst>
              </a:tr>
              <a:tr h="181912">
                <a:tc>
                  <a:txBody>
                    <a:bodyPr/>
                    <a:lstStyle/>
                    <a:p>
                      <a:pPr algn="l" fontAlgn="b"/>
                      <a:r>
                        <a:rPr lang="en-NZ" sz="1000" b="0" i="0" u="none" strike="noStrike" dirty="0">
                          <a:solidFill>
                            <a:srgbClr val="000000"/>
                          </a:solidFill>
                          <a:effectLst/>
                          <a:latin typeface="+mn-lt"/>
                        </a:rPr>
                        <a:t>9</a:t>
                      </a:r>
                    </a:p>
                  </a:txBody>
                  <a:tcPr marL="8368" marR="8368" marT="836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l" fontAlgn="b"/>
                      <a:r>
                        <a:rPr lang="en-NZ" sz="1000" b="0" i="0" u="none" strike="noStrike" dirty="0">
                          <a:solidFill>
                            <a:srgbClr val="000000"/>
                          </a:solidFill>
                          <a:effectLst/>
                          <a:latin typeface="+mn-lt"/>
                        </a:rPr>
                        <a:t>Curtailment</a:t>
                      </a:r>
                    </a:p>
                  </a:txBody>
                  <a:tcPr marL="8368" marR="8368" marT="836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tc>
                  <a:txBody>
                    <a:bodyPr/>
                    <a:lstStyle/>
                    <a:p>
                      <a:pPr algn="l" fontAlgn="t"/>
                      <a:endParaRPr lang="en-NZ" sz="1000" b="0" i="0" u="none" strike="noStrike">
                        <a:solidFill>
                          <a:srgbClr val="000000"/>
                        </a:solidFill>
                        <a:effectLst/>
                        <a:latin typeface="+mn-lt"/>
                      </a:endParaRP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NZ" sz="1000" b="0" i="0" u="none" strike="noStrike" dirty="0">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t"/>
                      <a:endParaRPr lang="en-NZ" sz="1000" b="0" i="0" u="none" strike="noStrike">
                        <a:solidFill>
                          <a:srgbClr val="000000"/>
                        </a:solidFill>
                        <a:effectLst/>
                        <a:latin typeface="+mn-lt"/>
                      </a:endParaRP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3431529"/>
                  </a:ext>
                </a:extLst>
              </a:tr>
              <a:tr h="181912">
                <a:tc>
                  <a:txBody>
                    <a:bodyPr/>
                    <a:lstStyle/>
                    <a:p>
                      <a:pPr algn="l" fontAlgn="b"/>
                      <a:r>
                        <a:rPr lang="en-NZ" sz="1000" b="0" i="0" u="none" strike="noStrike" dirty="0">
                          <a:solidFill>
                            <a:srgbClr val="000000"/>
                          </a:solidFill>
                          <a:effectLst/>
                          <a:latin typeface="+mn-lt"/>
                        </a:rPr>
                        <a:t>10</a:t>
                      </a:r>
                    </a:p>
                  </a:txBody>
                  <a:tcPr marL="8368" marR="8368" marT="836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l" fontAlgn="b"/>
                      <a:r>
                        <a:rPr lang="en-NZ" sz="1000" b="0" i="0" u="none" strike="noStrike" dirty="0">
                          <a:solidFill>
                            <a:srgbClr val="000000"/>
                          </a:solidFill>
                          <a:effectLst/>
                          <a:latin typeface="+mn-lt"/>
                        </a:rPr>
                        <a:t>Congestion Management</a:t>
                      </a:r>
                    </a:p>
                  </a:txBody>
                  <a:tcPr marL="8368" marR="8368" marT="836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t"/>
                      <a:endParaRPr lang="en-NZ" sz="1000" b="0" i="0" u="none" strike="noStrike">
                        <a:solidFill>
                          <a:srgbClr val="000000"/>
                        </a:solidFill>
                        <a:effectLst/>
                        <a:latin typeface="+mn-lt"/>
                      </a:endParaRP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NZ" sz="1000" b="0" i="0" u="none" strike="noStrike" dirty="0">
                        <a:solidFill>
                          <a:srgbClr val="000000"/>
                        </a:solidFill>
                        <a:effectLst/>
                        <a:latin typeface="+mn-lt"/>
                      </a:endParaRP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NZ" sz="1000" b="0" i="0" u="none" strike="noStrike" dirty="0">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796691474"/>
                  </a:ext>
                </a:extLst>
              </a:tr>
              <a:tr h="181912">
                <a:tc>
                  <a:txBody>
                    <a:bodyPr/>
                    <a:lstStyle/>
                    <a:p>
                      <a:pPr algn="l" fontAlgn="b"/>
                      <a:r>
                        <a:rPr lang="en-NZ" sz="1000" b="0" i="0" u="none" strike="noStrike" dirty="0">
                          <a:solidFill>
                            <a:srgbClr val="000000"/>
                          </a:solidFill>
                          <a:effectLst/>
                          <a:latin typeface="+mn-lt"/>
                        </a:rPr>
                        <a:t>11</a:t>
                      </a:r>
                    </a:p>
                  </a:txBody>
                  <a:tcPr marL="8368" marR="8368" marT="836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l" fontAlgn="b"/>
                      <a:r>
                        <a:rPr lang="en-NZ" sz="1000" b="0" i="0" u="none" strike="noStrike" dirty="0">
                          <a:solidFill>
                            <a:srgbClr val="000000"/>
                          </a:solidFill>
                          <a:effectLst/>
                          <a:latin typeface="+mn-lt"/>
                        </a:rPr>
                        <a:t>Fees and Charges</a:t>
                      </a:r>
                    </a:p>
                  </a:txBody>
                  <a:tcPr marL="8368" marR="8368" marT="836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t"/>
                      <a:r>
                        <a:rPr lang="en-NZ" sz="1000" b="0" i="0" u="none" strike="noStrike" dirty="0">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2655345786"/>
                  </a:ext>
                </a:extLst>
              </a:tr>
              <a:tr h="181912">
                <a:tc>
                  <a:txBody>
                    <a:bodyPr/>
                    <a:lstStyle/>
                    <a:p>
                      <a:pPr algn="l" fontAlgn="b"/>
                      <a:r>
                        <a:rPr lang="en-NZ" sz="1000" b="0" i="0" u="none" strike="noStrike" dirty="0">
                          <a:solidFill>
                            <a:srgbClr val="000000"/>
                          </a:solidFill>
                          <a:effectLst/>
                          <a:latin typeface="+mn-lt"/>
                        </a:rPr>
                        <a:t>12</a:t>
                      </a:r>
                    </a:p>
                  </a:txBody>
                  <a:tcPr marL="8368" marR="8368" marT="836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l" fontAlgn="b"/>
                      <a:r>
                        <a:rPr lang="en-NZ" sz="1000" b="0" i="0" u="none" strike="noStrike" dirty="0">
                          <a:solidFill>
                            <a:srgbClr val="000000"/>
                          </a:solidFill>
                          <a:effectLst/>
                          <a:latin typeface="+mn-lt"/>
                        </a:rPr>
                        <a:t>Gas Quality</a:t>
                      </a:r>
                    </a:p>
                  </a:txBody>
                  <a:tcPr marL="8368" marR="8368" marT="836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t"/>
                      <a:endParaRPr lang="en-NZ" sz="1000" b="0" i="0" u="none" strike="noStrike">
                        <a:solidFill>
                          <a:srgbClr val="000000"/>
                        </a:solidFill>
                        <a:effectLst/>
                        <a:latin typeface="+mn-lt"/>
                      </a:endParaRP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919932741"/>
                  </a:ext>
                </a:extLst>
              </a:tr>
              <a:tr h="181912">
                <a:tc>
                  <a:txBody>
                    <a:bodyPr/>
                    <a:lstStyle/>
                    <a:p>
                      <a:pPr algn="l" fontAlgn="b"/>
                      <a:r>
                        <a:rPr lang="en-NZ" sz="1000" b="0" i="0" u="none" strike="noStrike" dirty="0">
                          <a:solidFill>
                            <a:srgbClr val="000000"/>
                          </a:solidFill>
                          <a:effectLst/>
                          <a:latin typeface="+mn-lt"/>
                        </a:rPr>
                        <a:t>13</a:t>
                      </a:r>
                    </a:p>
                  </a:txBody>
                  <a:tcPr marL="8368" marR="8368" marT="836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l" fontAlgn="b"/>
                      <a:r>
                        <a:rPr lang="en-NZ" sz="1000" b="0" i="0" u="none" strike="noStrike" dirty="0" err="1">
                          <a:solidFill>
                            <a:srgbClr val="000000"/>
                          </a:solidFill>
                          <a:effectLst/>
                          <a:latin typeface="+mn-lt"/>
                        </a:rPr>
                        <a:t>Odorisation</a:t>
                      </a:r>
                      <a:endParaRPr lang="en-NZ" sz="1000" b="0" i="0" u="none" strike="noStrike" dirty="0">
                        <a:solidFill>
                          <a:srgbClr val="000000"/>
                        </a:solidFill>
                        <a:effectLst/>
                        <a:latin typeface="+mn-lt"/>
                      </a:endParaRPr>
                    </a:p>
                  </a:txBody>
                  <a:tcPr marL="8368" marR="8368" marT="836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t"/>
                      <a:endParaRPr lang="en-NZ" sz="1000" b="0" i="0" u="none" strike="noStrike">
                        <a:solidFill>
                          <a:srgbClr val="000000"/>
                        </a:solidFill>
                        <a:effectLst/>
                        <a:latin typeface="+mn-lt"/>
                      </a:endParaRP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NZ" sz="1000" b="0" i="0" u="none" strike="noStrike" dirty="0">
                        <a:solidFill>
                          <a:srgbClr val="000000"/>
                        </a:solidFill>
                        <a:effectLst/>
                        <a:latin typeface="+mn-lt"/>
                      </a:endParaRP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NZ" sz="1000" b="0" i="0" u="none" strike="noStrike" dirty="0">
                        <a:solidFill>
                          <a:srgbClr val="000000"/>
                        </a:solidFill>
                        <a:effectLst/>
                        <a:latin typeface="+mn-lt"/>
                      </a:endParaRP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3375748667"/>
                  </a:ext>
                </a:extLst>
              </a:tr>
              <a:tr h="181912">
                <a:tc>
                  <a:txBody>
                    <a:bodyPr/>
                    <a:lstStyle/>
                    <a:p>
                      <a:pPr algn="l" fontAlgn="b"/>
                      <a:r>
                        <a:rPr lang="en-NZ" sz="1000" b="0" i="0" u="none" strike="noStrike" dirty="0">
                          <a:solidFill>
                            <a:srgbClr val="000000"/>
                          </a:solidFill>
                          <a:effectLst/>
                          <a:latin typeface="+mn-lt"/>
                        </a:rPr>
                        <a:t>14</a:t>
                      </a:r>
                    </a:p>
                  </a:txBody>
                  <a:tcPr marL="8368" marR="8368" marT="836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l" fontAlgn="b"/>
                      <a:r>
                        <a:rPr lang="en-NZ" sz="1000" b="0" i="0" u="none" strike="noStrike" dirty="0">
                          <a:solidFill>
                            <a:srgbClr val="000000"/>
                          </a:solidFill>
                          <a:effectLst/>
                          <a:latin typeface="+mn-lt"/>
                        </a:rPr>
                        <a:t>Prudential Requirements</a:t>
                      </a:r>
                    </a:p>
                  </a:txBody>
                  <a:tcPr marL="8368" marR="8368" marT="836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t"/>
                      <a:endParaRPr lang="en-NZ" sz="1000" b="0" i="0" u="none" strike="noStrike">
                        <a:solidFill>
                          <a:srgbClr val="000000"/>
                        </a:solidFill>
                        <a:effectLst/>
                        <a:latin typeface="+mn-lt"/>
                      </a:endParaRP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NZ" sz="1000" b="0" i="0" u="none" strike="noStrike">
                        <a:solidFill>
                          <a:srgbClr val="000000"/>
                        </a:solidFill>
                        <a:effectLst/>
                        <a:latin typeface="+mn-lt"/>
                      </a:endParaRP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NZ" sz="1000" b="0" i="0" u="none" strike="noStrike">
                        <a:solidFill>
                          <a:srgbClr val="000000"/>
                        </a:solidFill>
                        <a:effectLst/>
                        <a:latin typeface="+mn-lt"/>
                      </a:endParaRP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NZ" sz="1000" b="0" i="0" u="none" strike="noStrike" dirty="0">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3220087967"/>
                  </a:ext>
                </a:extLst>
              </a:tr>
              <a:tr h="181912">
                <a:tc>
                  <a:txBody>
                    <a:bodyPr/>
                    <a:lstStyle/>
                    <a:p>
                      <a:pPr algn="l" fontAlgn="b"/>
                      <a:r>
                        <a:rPr lang="en-NZ" sz="1000" b="0" i="0" u="none" strike="noStrike" dirty="0">
                          <a:solidFill>
                            <a:srgbClr val="000000"/>
                          </a:solidFill>
                          <a:effectLst/>
                          <a:latin typeface="+mn-lt"/>
                        </a:rPr>
                        <a:t>15</a:t>
                      </a:r>
                    </a:p>
                  </a:txBody>
                  <a:tcPr marL="8368" marR="8368" marT="836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l" fontAlgn="b"/>
                      <a:r>
                        <a:rPr lang="en-NZ" sz="1000" b="0" i="0" u="none" strike="noStrike" dirty="0">
                          <a:solidFill>
                            <a:srgbClr val="000000"/>
                          </a:solidFill>
                          <a:effectLst/>
                          <a:latin typeface="+mn-lt"/>
                        </a:rPr>
                        <a:t>Force Majeure</a:t>
                      </a:r>
                    </a:p>
                  </a:txBody>
                  <a:tcPr marL="8368" marR="8368" marT="836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t"/>
                      <a:endParaRPr lang="en-NZ" sz="1000" b="0" i="0" u="none" strike="noStrike">
                        <a:solidFill>
                          <a:srgbClr val="000000"/>
                        </a:solidFill>
                        <a:effectLst/>
                        <a:latin typeface="+mn-lt"/>
                      </a:endParaRP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t"/>
                      <a:r>
                        <a:rPr lang="en-NZ" sz="1000" b="0" i="0" u="none" strike="noStrike" dirty="0">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t"/>
                      <a:r>
                        <a:rPr lang="en-NZ" sz="1000" b="0" i="0" u="none" strike="noStrike" dirty="0">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1483171513"/>
                  </a:ext>
                </a:extLst>
              </a:tr>
              <a:tr h="181912">
                <a:tc>
                  <a:txBody>
                    <a:bodyPr/>
                    <a:lstStyle/>
                    <a:p>
                      <a:pPr algn="l" fontAlgn="b"/>
                      <a:r>
                        <a:rPr lang="en-NZ" sz="1000" b="0" i="0" u="none" strike="noStrike" dirty="0">
                          <a:solidFill>
                            <a:srgbClr val="000000"/>
                          </a:solidFill>
                          <a:effectLst/>
                          <a:latin typeface="+mn-lt"/>
                        </a:rPr>
                        <a:t>16</a:t>
                      </a:r>
                    </a:p>
                  </a:txBody>
                  <a:tcPr marL="8368" marR="8368" marT="836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l" fontAlgn="b"/>
                      <a:r>
                        <a:rPr lang="en-NZ" sz="1000" b="0" i="0" u="none" strike="noStrike" dirty="0">
                          <a:solidFill>
                            <a:srgbClr val="000000"/>
                          </a:solidFill>
                          <a:effectLst/>
                          <a:latin typeface="+mn-lt"/>
                        </a:rPr>
                        <a:t>Liabilities</a:t>
                      </a:r>
                    </a:p>
                  </a:txBody>
                  <a:tcPr marL="8368" marR="8368" marT="836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l" fontAlgn="t"/>
                      <a:endParaRPr lang="en-NZ" sz="1000" b="0" i="0" u="none" strike="noStrike">
                        <a:solidFill>
                          <a:srgbClr val="000000"/>
                        </a:solidFill>
                        <a:effectLst/>
                        <a:latin typeface="+mn-lt"/>
                      </a:endParaRP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l" fontAlgn="t"/>
                      <a:r>
                        <a:rPr lang="en-NZ" sz="1000" b="0" i="0" u="none" strike="noStrike" dirty="0">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t"/>
                      <a:r>
                        <a:rPr lang="en-NZ" sz="1000" b="0" i="0" u="none" strike="noStrike" dirty="0">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243696696"/>
                  </a:ext>
                </a:extLst>
              </a:tr>
              <a:tr h="181912">
                <a:tc>
                  <a:txBody>
                    <a:bodyPr/>
                    <a:lstStyle/>
                    <a:p>
                      <a:pPr algn="l" fontAlgn="b"/>
                      <a:r>
                        <a:rPr lang="en-NZ" sz="1000" b="0" i="0" u="none" strike="noStrike" dirty="0">
                          <a:solidFill>
                            <a:srgbClr val="000000"/>
                          </a:solidFill>
                          <a:effectLst/>
                          <a:latin typeface="+mn-lt"/>
                        </a:rPr>
                        <a:t>17</a:t>
                      </a:r>
                    </a:p>
                  </a:txBody>
                  <a:tcPr marL="8368" marR="8368" marT="836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l" fontAlgn="b"/>
                      <a:r>
                        <a:rPr lang="en-NZ" sz="1000" b="0" i="0" u="none" strike="noStrike" dirty="0">
                          <a:solidFill>
                            <a:srgbClr val="000000"/>
                          </a:solidFill>
                          <a:effectLst/>
                          <a:latin typeface="+mn-lt"/>
                        </a:rPr>
                        <a:t>Code Changes</a:t>
                      </a:r>
                    </a:p>
                  </a:txBody>
                  <a:tcPr marL="8368" marR="8368" marT="836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t"/>
                      <a:endParaRPr lang="en-NZ" sz="1000" b="0" i="0" u="none" strike="noStrike">
                        <a:solidFill>
                          <a:srgbClr val="000000"/>
                        </a:solidFill>
                        <a:effectLst/>
                        <a:latin typeface="+mn-lt"/>
                      </a:endParaRP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t"/>
                      <a:r>
                        <a:rPr lang="en-NZ" sz="1000" b="0" i="0" u="none" strike="noStrike" dirty="0">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t"/>
                      <a:r>
                        <a:rPr lang="en-NZ" sz="1000" b="0" i="0" u="none" strike="noStrike" dirty="0">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2884370072"/>
                  </a:ext>
                </a:extLst>
              </a:tr>
              <a:tr h="181912">
                <a:tc>
                  <a:txBody>
                    <a:bodyPr/>
                    <a:lstStyle/>
                    <a:p>
                      <a:pPr algn="l" fontAlgn="b"/>
                      <a:r>
                        <a:rPr lang="en-NZ" sz="1000" b="0" i="0" u="none" strike="noStrike" dirty="0">
                          <a:solidFill>
                            <a:srgbClr val="000000"/>
                          </a:solidFill>
                          <a:effectLst/>
                          <a:latin typeface="+mn-lt"/>
                        </a:rPr>
                        <a:t>18</a:t>
                      </a:r>
                    </a:p>
                  </a:txBody>
                  <a:tcPr marL="8368" marR="8368" marT="836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l" fontAlgn="b"/>
                      <a:r>
                        <a:rPr lang="en-NZ" sz="1000" b="0" i="0" u="none" strike="noStrike" dirty="0">
                          <a:solidFill>
                            <a:srgbClr val="000000"/>
                          </a:solidFill>
                          <a:effectLst/>
                          <a:latin typeface="+mn-lt"/>
                        </a:rPr>
                        <a:t>Dispute Resolution</a:t>
                      </a:r>
                    </a:p>
                  </a:txBody>
                  <a:tcPr marL="8368" marR="8368" marT="836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t"/>
                      <a:endParaRPr lang="en-NZ" sz="1000" b="0" i="0" u="none" strike="noStrike">
                        <a:solidFill>
                          <a:srgbClr val="000000"/>
                        </a:solidFill>
                        <a:effectLst/>
                        <a:latin typeface="+mn-lt"/>
                      </a:endParaRP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NZ" sz="1000" b="0" i="0" u="none" strike="noStrike">
                        <a:solidFill>
                          <a:srgbClr val="000000"/>
                        </a:solidFill>
                        <a:effectLst/>
                        <a:latin typeface="+mn-lt"/>
                      </a:endParaRP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NZ" sz="1000" b="0" i="0" u="none" strike="noStrike">
                        <a:solidFill>
                          <a:srgbClr val="000000"/>
                        </a:solidFill>
                        <a:effectLst/>
                        <a:latin typeface="+mn-lt"/>
                      </a:endParaRP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NZ" sz="1000" b="0" i="0" u="none" strike="noStrike" dirty="0">
                        <a:solidFill>
                          <a:srgbClr val="000000"/>
                        </a:solidFill>
                        <a:effectLst/>
                        <a:latin typeface="+mn-lt"/>
                      </a:endParaRP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NZ" sz="1000" b="0" i="0" u="none" strike="noStrike" dirty="0">
                        <a:solidFill>
                          <a:srgbClr val="000000"/>
                        </a:solidFill>
                        <a:effectLst/>
                        <a:latin typeface="+mn-lt"/>
                      </a:endParaRP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063494"/>
                  </a:ext>
                </a:extLst>
              </a:tr>
              <a:tr h="181912">
                <a:tc>
                  <a:txBody>
                    <a:bodyPr/>
                    <a:lstStyle/>
                    <a:p>
                      <a:pPr algn="l" fontAlgn="b"/>
                      <a:r>
                        <a:rPr lang="en-NZ" sz="1000" b="0" i="0" u="none" strike="noStrike" dirty="0">
                          <a:solidFill>
                            <a:srgbClr val="000000"/>
                          </a:solidFill>
                          <a:effectLst/>
                          <a:latin typeface="+mn-lt"/>
                        </a:rPr>
                        <a:t>19</a:t>
                      </a:r>
                    </a:p>
                  </a:txBody>
                  <a:tcPr marL="8368" marR="8368" marT="836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l" fontAlgn="b"/>
                      <a:r>
                        <a:rPr lang="en-NZ" sz="1000" b="0" i="0" u="none" strike="noStrike" dirty="0">
                          <a:solidFill>
                            <a:srgbClr val="000000"/>
                          </a:solidFill>
                          <a:effectLst/>
                          <a:latin typeface="+mn-lt"/>
                        </a:rPr>
                        <a:t>Term and Termination</a:t>
                      </a:r>
                    </a:p>
                  </a:txBody>
                  <a:tcPr marL="8368" marR="8368" marT="836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t"/>
                      <a:endParaRPr lang="en-NZ" sz="1000" b="0" i="0" u="none" strike="noStrike">
                        <a:solidFill>
                          <a:srgbClr val="000000"/>
                        </a:solidFill>
                        <a:effectLst/>
                        <a:latin typeface="+mn-lt"/>
                      </a:endParaRP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tc>
                  <a:txBody>
                    <a:bodyPr/>
                    <a:lstStyle/>
                    <a:p>
                      <a:pPr algn="l" fontAlgn="t"/>
                      <a:r>
                        <a:rPr lang="en-NZ" sz="1000" b="0" i="0" u="none" strike="noStrike" dirty="0">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t"/>
                      <a:r>
                        <a:rPr lang="en-NZ" sz="1000" b="0" i="0" u="none" strike="noStrike" dirty="0">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1321402087"/>
                  </a:ext>
                </a:extLst>
              </a:tr>
              <a:tr h="181912">
                <a:tc>
                  <a:txBody>
                    <a:bodyPr/>
                    <a:lstStyle/>
                    <a:p>
                      <a:pPr algn="l" fontAlgn="b"/>
                      <a:r>
                        <a:rPr lang="en-NZ" sz="1000" b="0" i="0" u="none" strike="noStrike" dirty="0">
                          <a:solidFill>
                            <a:srgbClr val="000000"/>
                          </a:solidFill>
                          <a:effectLst/>
                          <a:latin typeface="+mn-lt"/>
                        </a:rPr>
                        <a:t>20</a:t>
                      </a:r>
                    </a:p>
                  </a:txBody>
                  <a:tcPr marL="8368" marR="8368" marT="836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l" fontAlgn="b"/>
                      <a:r>
                        <a:rPr lang="en-NZ" sz="1000" b="0" i="0" u="none" strike="noStrike" dirty="0">
                          <a:solidFill>
                            <a:srgbClr val="000000"/>
                          </a:solidFill>
                          <a:effectLst/>
                          <a:latin typeface="+mn-lt"/>
                        </a:rPr>
                        <a:t>General and Legal</a:t>
                      </a:r>
                    </a:p>
                  </a:txBody>
                  <a:tcPr marL="8368" marR="8368" marT="836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t"/>
                      <a:endParaRPr lang="en-NZ" sz="1000" b="0" i="0" u="none" strike="noStrike">
                        <a:solidFill>
                          <a:srgbClr val="000000"/>
                        </a:solidFill>
                        <a:effectLst/>
                        <a:latin typeface="+mn-lt"/>
                      </a:endParaRP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t"/>
                      <a:r>
                        <a:rPr lang="en-NZ" sz="1000" b="0" i="0" u="none" strike="noStrike" dirty="0">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t"/>
                      <a:r>
                        <a:rPr lang="en-NZ" sz="1000" b="0" i="0" u="none" strike="noStrike" dirty="0">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3030279788"/>
                  </a:ext>
                </a:extLst>
              </a:tr>
              <a:tr h="181912">
                <a:tc>
                  <a:txBody>
                    <a:bodyPr/>
                    <a:lstStyle/>
                    <a:p>
                      <a:pPr algn="l" fontAlgn="b"/>
                      <a:endParaRPr lang="en-NZ" sz="1000" b="0" i="0" u="none" strike="noStrike" dirty="0">
                        <a:solidFill>
                          <a:srgbClr val="000000"/>
                        </a:solidFill>
                        <a:effectLst/>
                        <a:latin typeface="+mn-lt"/>
                      </a:endParaRPr>
                    </a:p>
                  </a:txBody>
                  <a:tcPr marL="8368" marR="8368" marT="836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l" fontAlgn="b"/>
                      <a:r>
                        <a:rPr lang="en-NZ" sz="1000" b="0" i="0" u="none" strike="noStrike" dirty="0">
                          <a:solidFill>
                            <a:srgbClr val="000000"/>
                          </a:solidFill>
                          <a:effectLst/>
                          <a:latin typeface="+mn-lt"/>
                        </a:rPr>
                        <a:t>Schedule One: Transmission Services Agreement</a:t>
                      </a:r>
                    </a:p>
                  </a:txBody>
                  <a:tcPr marL="8368" marR="8368" marT="836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t"/>
                      <a:endParaRPr lang="en-NZ" sz="1000" b="0" i="0" u="none" strike="noStrike">
                        <a:solidFill>
                          <a:srgbClr val="000000"/>
                        </a:solidFill>
                        <a:effectLst/>
                        <a:latin typeface="+mn-lt"/>
                      </a:endParaRP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NZ" sz="1000" b="0" i="0" u="none" strike="noStrike">
                        <a:solidFill>
                          <a:srgbClr val="000000"/>
                        </a:solidFill>
                        <a:effectLst/>
                        <a:latin typeface="+mn-lt"/>
                      </a:endParaRP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NZ" sz="1000" b="0" i="0" u="none" strike="noStrike">
                        <a:solidFill>
                          <a:srgbClr val="000000"/>
                        </a:solidFill>
                        <a:effectLst/>
                        <a:latin typeface="+mn-lt"/>
                      </a:endParaRP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NZ" sz="1000" b="0" i="0" u="none" strike="noStrike" dirty="0">
                        <a:solidFill>
                          <a:srgbClr val="000000"/>
                        </a:solidFill>
                        <a:effectLst/>
                        <a:latin typeface="+mn-lt"/>
                      </a:endParaRP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NZ" sz="1000" b="0" i="0" u="none" strike="noStrike" dirty="0">
                        <a:solidFill>
                          <a:srgbClr val="000000"/>
                        </a:solidFill>
                        <a:effectLst/>
                        <a:latin typeface="+mn-lt"/>
                      </a:endParaRP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33806"/>
                  </a:ext>
                </a:extLst>
              </a:tr>
              <a:tr h="181912">
                <a:tc>
                  <a:txBody>
                    <a:bodyPr/>
                    <a:lstStyle/>
                    <a:p>
                      <a:pPr algn="l" fontAlgn="b"/>
                      <a:endParaRPr lang="en-NZ" sz="1000" b="0" i="0" u="none" strike="noStrike" dirty="0">
                        <a:solidFill>
                          <a:srgbClr val="000000"/>
                        </a:solidFill>
                        <a:effectLst/>
                        <a:latin typeface="+mn-lt"/>
                      </a:endParaRPr>
                    </a:p>
                  </a:txBody>
                  <a:tcPr marL="8368" marR="8368" marT="836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l" fontAlgn="b"/>
                      <a:r>
                        <a:rPr lang="en-NZ" sz="1000" b="0" i="0" u="none" strike="noStrike" dirty="0">
                          <a:solidFill>
                            <a:srgbClr val="000000"/>
                          </a:solidFill>
                          <a:effectLst/>
                          <a:latin typeface="+mn-lt"/>
                        </a:rPr>
                        <a:t>Schedule Two: Information to be Published</a:t>
                      </a:r>
                    </a:p>
                  </a:txBody>
                  <a:tcPr marL="8368" marR="8368" marT="836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l" fontAlgn="t"/>
                      <a:r>
                        <a:rPr lang="en-NZ" sz="1000" b="0" i="0" u="none" strike="noStrike" dirty="0">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4140844053"/>
                  </a:ext>
                </a:extLst>
              </a:tr>
              <a:tr h="181912">
                <a:tc>
                  <a:txBody>
                    <a:bodyPr/>
                    <a:lstStyle/>
                    <a:p>
                      <a:pPr algn="l" fontAlgn="b"/>
                      <a:endParaRPr lang="en-NZ" sz="1000" b="0" i="0" u="none" strike="noStrike" dirty="0">
                        <a:solidFill>
                          <a:srgbClr val="000000"/>
                        </a:solidFill>
                        <a:effectLst/>
                        <a:latin typeface="+mn-lt"/>
                      </a:endParaRPr>
                    </a:p>
                  </a:txBody>
                  <a:tcPr marL="8368" marR="8368" marT="836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l" fontAlgn="b"/>
                      <a:r>
                        <a:rPr lang="en-NZ" sz="1000" b="0" i="0" u="none" strike="noStrike" dirty="0">
                          <a:solidFill>
                            <a:srgbClr val="000000"/>
                          </a:solidFill>
                          <a:effectLst/>
                          <a:latin typeface="+mn-lt"/>
                        </a:rPr>
                        <a:t>Schedule Three: Requirements of Gas Transfer Agreements</a:t>
                      </a:r>
                    </a:p>
                  </a:txBody>
                  <a:tcPr marL="8368" marR="8368" marT="8368"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l" fontAlgn="t"/>
                      <a:r>
                        <a:rPr lang="en-NZ" sz="1000" b="0" i="0" u="none" strike="noStrike">
                          <a:solidFill>
                            <a:srgbClr val="000000"/>
                          </a:solidFill>
                          <a:effectLst/>
                          <a:latin typeface="+mn-lt"/>
                        </a:rPr>
                        <a:t> </a:t>
                      </a: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tc>
                  <a:txBody>
                    <a:bodyPr/>
                    <a:lstStyle/>
                    <a:p>
                      <a:pPr algn="l" fontAlgn="t"/>
                      <a:endParaRPr lang="en-NZ" sz="1000" b="0" i="0" u="none" strike="noStrike">
                        <a:solidFill>
                          <a:srgbClr val="000000"/>
                        </a:solidFill>
                        <a:effectLst/>
                        <a:latin typeface="+mn-lt"/>
                      </a:endParaRP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NZ" sz="1000" b="0" i="0" u="none" strike="noStrike">
                        <a:solidFill>
                          <a:srgbClr val="000000"/>
                        </a:solidFill>
                        <a:effectLst/>
                        <a:latin typeface="+mn-lt"/>
                      </a:endParaRP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NZ" sz="1000" b="0" i="0" u="none" strike="noStrike">
                        <a:solidFill>
                          <a:srgbClr val="000000"/>
                        </a:solidFill>
                        <a:effectLst/>
                        <a:latin typeface="+mn-lt"/>
                      </a:endParaRP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NZ" sz="1000" b="0" i="0" u="none" strike="noStrike" dirty="0">
                        <a:solidFill>
                          <a:srgbClr val="000000"/>
                        </a:solidFill>
                        <a:effectLst/>
                        <a:latin typeface="+mn-lt"/>
                      </a:endParaRPr>
                    </a:p>
                  </a:txBody>
                  <a:tcPr marL="8368" marR="8368" marT="836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9763772"/>
                  </a:ext>
                </a:extLst>
              </a:tr>
            </a:tbl>
          </a:graphicData>
        </a:graphic>
      </p:graphicFrame>
      <p:graphicFrame>
        <p:nvGraphicFramePr>
          <p:cNvPr id="11" name="Table 10">
            <a:extLst>
              <a:ext uri="{FF2B5EF4-FFF2-40B4-BE49-F238E27FC236}">
                <a16:creationId xmlns:a16="http://schemas.microsoft.com/office/drawing/2014/main" id="{0AF0ACFA-9BBF-401E-9EF3-A9BADEC69E83}"/>
              </a:ext>
            </a:extLst>
          </p:cNvPr>
          <p:cNvGraphicFramePr>
            <a:graphicFrameLocks noGrp="1"/>
          </p:cNvGraphicFramePr>
          <p:nvPr>
            <p:extLst>
              <p:ext uri="{D42A27DB-BD31-4B8C-83A1-F6EECF244321}">
                <p14:modId xmlns:p14="http://schemas.microsoft.com/office/powerpoint/2010/main" val="3179084794"/>
              </p:ext>
            </p:extLst>
          </p:nvPr>
        </p:nvGraphicFramePr>
        <p:xfrm>
          <a:off x="9647338" y="2576564"/>
          <a:ext cx="2165701" cy="2407665"/>
        </p:xfrm>
        <a:graphic>
          <a:graphicData uri="http://schemas.openxmlformats.org/drawingml/2006/table">
            <a:tbl>
              <a:tblPr/>
              <a:tblGrid>
                <a:gridCol w="1556951">
                  <a:extLst>
                    <a:ext uri="{9D8B030D-6E8A-4147-A177-3AD203B41FA5}">
                      <a16:colId xmlns:a16="http://schemas.microsoft.com/office/drawing/2014/main" val="1766811539"/>
                    </a:ext>
                  </a:extLst>
                </a:gridCol>
                <a:gridCol w="608750">
                  <a:extLst>
                    <a:ext uri="{9D8B030D-6E8A-4147-A177-3AD203B41FA5}">
                      <a16:colId xmlns:a16="http://schemas.microsoft.com/office/drawing/2014/main" val="2055371087"/>
                    </a:ext>
                  </a:extLst>
                </a:gridCol>
              </a:tblGrid>
              <a:tr h="104055">
                <a:tc>
                  <a:txBody>
                    <a:bodyPr/>
                    <a:lstStyle/>
                    <a:p>
                      <a:pPr algn="l" fontAlgn="t"/>
                      <a:r>
                        <a:rPr lang="en-NZ" sz="1000" b="1" i="0" u="none" strike="noStrike" dirty="0" err="1">
                          <a:solidFill>
                            <a:srgbClr val="000000"/>
                          </a:solidFill>
                          <a:effectLst/>
                          <a:latin typeface="+mn-lt"/>
                        </a:rPr>
                        <a:t>Markup</a:t>
                      </a:r>
                      <a:r>
                        <a:rPr lang="en-NZ" sz="1000" b="1" i="0" u="none" strike="noStrike" dirty="0">
                          <a:solidFill>
                            <a:srgbClr val="000000"/>
                          </a:solidFill>
                          <a:effectLst/>
                          <a:latin typeface="+mn-lt"/>
                        </a:rPr>
                        <a:t> Category</a:t>
                      </a:r>
                    </a:p>
                  </a:txBody>
                  <a:tcPr marL="9525" marR="9525" marT="9525" marB="0">
                    <a:lnL>
                      <a:noFill/>
                    </a:lnL>
                    <a:lnR>
                      <a:noFill/>
                    </a:lnR>
                    <a:lnT>
                      <a:noFill/>
                    </a:lnT>
                    <a:lnB>
                      <a:noFill/>
                    </a:lnB>
                  </a:tcPr>
                </a:tc>
                <a:tc>
                  <a:txBody>
                    <a:bodyPr/>
                    <a:lstStyle/>
                    <a:p>
                      <a:pPr algn="l" fontAlgn="b"/>
                      <a:endParaRPr lang="en-NZ" sz="1000" b="0" i="0" u="none" strike="noStrike" dirty="0">
                        <a:solidFill>
                          <a:srgbClr val="000000"/>
                        </a:solidFill>
                        <a:effectLst/>
                        <a:latin typeface="+mn-lt"/>
                      </a:endParaRPr>
                    </a:p>
                  </a:txBody>
                  <a:tcPr marL="9525" marR="9525" marT="9525" marB="0" anchor="b">
                    <a:lnL>
                      <a:noFill/>
                    </a:lnL>
                    <a:lnR>
                      <a:noFill/>
                    </a:lnR>
                    <a:lnT>
                      <a:noFill/>
                    </a:lnT>
                    <a:lnB>
                      <a:noFill/>
                    </a:lnB>
                    <a:noFill/>
                  </a:tcPr>
                </a:tc>
                <a:extLst>
                  <a:ext uri="{0D108BD9-81ED-4DB2-BD59-A6C34878D82A}">
                    <a16:rowId xmlns:a16="http://schemas.microsoft.com/office/drawing/2014/main" val="3183761173"/>
                  </a:ext>
                </a:extLst>
              </a:tr>
              <a:tr h="104055">
                <a:tc>
                  <a:txBody>
                    <a:bodyPr/>
                    <a:lstStyle/>
                    <a:p>
                      <a:pPr algn="l" fontAlgn="t"/>
                      <a:endParaRPr lang="en-NZ" sz="1000" b="0" i="0" u="none" strike="noStrike" dirty="0">
                        <a:solidFill>
                          <a:srgbClr val="000000"/>
                        </a:solidFill>
                        <a:effectLst/>
                        <a:latin typeface="+mn-lt"/>
                      </a:endParaRPr>
                    </a:p>
                  </a:txBody>
                  <a:tcPr marL="9525" marR="9525" marT="9525" marB="0">
                    <a:lnL>
                      <a:noFill/>
                    </a:lnL>
                    <a:lnR>
                      <a:noFill/>
                    </a:lnR>
                    <a:lnT>
                      <a:noFill/>
                    </a:lnT>
                    <a:lnB>
                      <a:noFill/>
                    </a:lnB>
                  </a:tcPr>
                </a:tc>
                <a:tc>
                  <a:txBody>
                    <a:bodyPr/>
                    <a:lstStyle/>
                    <a:p>
                      <a:pPr algn="l" fontAlgn="b"/>
                      <a:endParaRPr lang="en-NZ" sz="1000" b="0" i="0" u="none" strike="noStrike" dirty="0">
                        <a:solidFill>
                          <a:srgbClr val="000000"/>
                        </a:solidFill>
                        <a:effectLst/>
                        <a:latin typeface="+mn-lt"/>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880376"/>
                  </a:ext>
                </a:extLst>
              </a:tr>
              <a:tr h="104055">
                <a:tc>
                  <a:txBody>
                    <a:bodyPr/>
                    <a:lstStyle/>
                    <a:p>
                      <a:pPr algn="l" fontAlgn="t"/>
                      <a:r>
                        <a:rPr lang="en-NZ" sz="1000" b="0" i="0" u="none" strike="noStrike" dirty="0">
                          <a:solidFill>
                            <a:srgbClr val="000000"/>
                          </a:solidFill>
                          <a:effectLst/>
                          <a:latin typeface="+mn-lt"/>
                        </a:rPr>
                        <a:t>Design change</a:t>
                      </a:r>
                    </a:p>
                  </a:txBody>
                  <a:tcPr marL="9525" marR="9525" marT="9525"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l" fontAlgn="b"/>
                      <a:r>
                        <a:rPr lang="en-NZ" sz="1000" b="0" i="0" u="none" strike="noStrike" dirty="0">
                          <a:solidFill>
                            <a:srgbClr val="000000"/>
                          </a:solidFill>
                          <a:effectLst/>
                          <a:latin typeface="+mn-lt"/>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extLst>
                  <a:ext uri="{0D108BD9-81ED-4DB2-BD59-A6C34878D82A}">
                    <a16:rowId xmlns:a16="http://schemas.microsoft.com/office/drawing/2014/main" val="4212225407"/>
                  </a:ext>
                </a:extLst>
              </a:tr>
              <a:tr h="312165">
                <a:tc>
                  <a:txBody>
                    <a:bodyPr/>
                    <a:lstStyle/>
                    <a:p>
                      <a:pPr algn="l" fontAlgn="t"/>
                      <a:endParaRPr lang="en-NZ" sz="1000" b="0" i="0" u="none" strike="noStrike" dirty="0">
                        <a:solidFill>
                          <a:srgbClr val="000000"/>
                        </a:solidFill>
                        <a:effectLst/>
                        <a:latin typeface="+mn-lt"/>
                      </a:endParaRPr>
                    </a:p>
                  </a:txBody>
                  <a:tcPr marL="9525" marR="9525" marT="9525" marB="0">
                    <a:lnL>
                      <a:noFill/>
                    </a:lnL>
                    <a:lnR>
                      <a:noFill/>
                    </a:lnR>
                    <a:lnT>
                      <a:noFill/>
                    </a:lnT>
                    <a:lnB>
                      <a:noFill/>
                    </a:lnB>
                  </a:tcPr>
                </a:tc>
                <a:tc>
                  <a:txBody>
                    <a:bodyPr/>
                    <a:lstStyle/>
                    <a:p>
                      <a:pPr algn="l" fontAlgn="b"/>
                      <a:endParaRPr lang="en-NZ" sz="1000" b="0" i="0" u="none" strike="noStrike" dirty="0">
                        <a:solidFill>
                          <a:srgbClr val="000000"/>
                        </a:solidFill>
                        <a:effectLst/>
                        <a:latin typeface="+mn-lt"/>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3597303"/>
                  </a:ext>
                </a:extLst>
              </a:tr>
              <a:tr h="312165">
                <a:tc>
                  <a:txBody>
                    <a:bodyPr/>
                    <a:lstStyle/>
                    <a:p>
                      <a:pPr algn="l" fontAlgn="t"/>
                      <a:r>
                        <a:rPr lang="en-NZ" sz="1000" b="0" i="0" u="none" strike="noStrike" dirty="0">
                          <a:solidFill>
                            <a:srgbClr val="000000"/>
                          </a:solidFill>
                          <a:effectLst/>
                          <a:latin typeface="+mn-lt"/>
                        </a:rPr>
                        <a:t>Workability improvements included in items A to E</a:t>
                      </a:r>
                    </a:p>
                  </a:txBody>
                  <a:tcPr marL="9525" marR="9525" marT="9525"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l" fontAlgn="b"/>
                      <a:r>
                        <a:rPr lang="en-NZ" sz="1000" b="0" i="0" u="none" strike="noStrike" dirty="0">
                          <a:solidFill>
                            <a:srgbClr val="000000"/>
                          </a:solidFill>
                          <a:effectLst/>
                          <a:latin typeface="+mn-lt"/>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789793645"/>
                  </a:ext>
                </a:extLst>
              </a:tr>
              <a:tr h="104055">
                <a:tc>
                  <a:txBody>
                    <a:bodyPr/>
                    <a:lstStyle/>
                    <a:p>
                      <a:pPr algn="l" fontAlgn="t"/>
                      <a:endParaRPr lang="en-NZ" sz="1000" b="0" i="0" u="none" strike="noStrike" dirty="0">
                        <a:solidFill>
                          <a:srgbClr val="000000"/>
                        </a:solidFill>
                        <a:effectLst/>
                        <a:latin typeface="+mn-lt"/>
                      </a:endParaRPr>
                    </a:p>
                  </a:txBody>
                  <a:tcPr marL="9525" marR="9525" marT="9525" marB="0">
                    <a:lnL>
                      <a:noFill/>
                    </a:lnL>
                    <a:lnR>
                      <a:noFill/>
                    </a:lnR>
                    <a:lnT>
                      <a:noFill/>
                    </a:lnT>
                    <a:lnB>
                      <a:noFill/>
                    </a:lnB>
                  </a:tcPr>
                </a:tc>
                <a:tc>
                  <a:txBody>
                    <a:bodyPr/>
                    <a:lstStyle/>
                    <a:p>
                      <a:pPr algn="l" fontAlgn="b"/>
                      <a:endParaRPr lang="en-NZ" sz="1000" b="0" i="0" u="none" strike="noStrike" dirty="0">
                        <a:solidFill>
                          <a:srgbClr val="000000"/>
                        </a:solidFill>
                        <a:effectLst/>
                        <a:latin typeface="+mn-lt"/>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0179628"/>
                  </a:ext>
                </a:extLst>
              </a:tr>
              <a:tr h="104055">
                <a:tc>
                  <a:txBody>
                    <a:bodyPr/>
                    <a:lstStyle/>
                    <a:p>
                      <a:pPr algn="l" fontAlgn="t"/>
                      <a:r>
                        <a:rPr lang="en-NZ" sz="1000" b="0" i="0" u="none" strike="noStrike" dirty="0">
                          <a:solidFill>
                            <a:srgbClr val="000000"/>
                          </a:solidFill>
                          <a:effectLst/>
                          <a:latin typeface="+mn-lt"/>
                        </a:rPr>
                        <a:t>Minor mark-ups</a:t>
                      </a:r>
                    </a:p>
                  </a:txBody>
                  <a:tcPr marL="9525" marR="9525" marT="9525"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l" fontAlgn="b"/>
                      <a:r>
                        <a:rPr lang="en-NZ" sz="1000" b="0" i="0" u="none" strike="noStrike" dirty="0">
                          <a:solidFill>
                            <a:srgbClr val="000000"/>
                          </a:solidFill>
                          <a:effectLst/>
                          <a:latin typeface="+mn-lt"/>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3308749540"/>
                  </a:ext>
                </a:extLst>
              </a:tr>
              <a:tr h="104055">
                <a:tc>
                  <a:txBody>
                    <a:bodyPr/>
                    <a:lstStyle/>
                    <a:p>
                      <a:pPr algn="l" fontAlgn="t"/>
                      <a:endParaRPr lang="en-NZ" sz="1000" b="0" i="0" u="none" strike="noStrike" dirty="0">
                        <a:solidFill>
                          <a:srgbClr val="000000"/>
                        </a:solidFill>
                        <a:effectLst/>
                        <a:latin typeface="+mn-lt"/>
                      </a:endParaRPr>
                    </a:p>
                  </a:txBody>
                  <a:tcPr marL="9525" marR="9525" marT="9525" marB="0">
                    <a:lnL>
                      <a:noFill/>
                    </a:lnL>
                    <a:lnR>
                      <a:noFill/>
                    </a:lnR>
                    <a:lnT>
                      <a:noFill/>
                    </a:lnT>
                    <a:lnB>
                      <a:noFill/>
                    </a:lnB>
                  </a:tcPr>
                </a:tc>
                <a:tc>
                  <a:txBody>
                    <a:bodyPr/>
                    <a:lstStyle/>
                    <a:p>
                      <a:pPr algn="l" fontAlgn="b"/>
                      <a:endParaRPr lang="en-NZ" sz="1000" b="0" i="0" u="none" strike="noStrike" dirty="0">
                        <a:solidFill>
                          <a:srgbClr val="000000"/>
                        </a:solidFill>
                        <a:effectLst/>
                        <a:latin typeface="+mn-lt"/>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6957842"/>
                  </a:ext>
                </a:extLst>
              </a:tr>
              <a:tr h="104055">
                <a:tc>
                  <a:txBody>
                    <a:bodyPr/>
                    <a:lstStyle/>
                    <a:p>
                      <a:pPr algn="l" fontAlgn="t"/>
                      <a:r>
                        <a:rPr lang="en-NZ" sz="1000" b="0" i="0" u="none" strike="noStrike" dirty="0">
                          <a:solidFill>
                            <a:srgbClr val="000000"/>
                          </a:solidFill>
                          <a:effectLst/>
                          <a:latin typeface="+mn-lt"/>
                        </a:rPr>
                        <a:t>Flow-on changes</a:t>
                      </a:r>
                    </a:p>
                  </a:txBody>
                  <a:tcPr marL="9525" marR="9525" marT="9525"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l" fontAlgn="b"/>
                      <a:r>
                        <a:rPr lang="en-NZ" sz="1000" b="0" i="0" u="none" strike="noStrike" dirty="0">
                          <a:solidFill>
                            <a:srgbClr val="000000"/>
                          </a:solidFill>
                          <a:effectLst/>
                          <a:latin typeface="+mn-lt"/>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DBDB"/>
                    </a:solidFill>
                  </a:tcPr>
                </a:tc>
                <a:extLst>
                  <a:ext uri="{0D108BD9-81ED-4DB2-BD59-A6C34878D82A}">
                    <a16:rowId xmlns:a16="http://schemas.microsoft.com/office/drawing/2014/main" val="1518909294"/>
                  </a:ext>
                </a:extLst>
              </a:tr>
              <a:tr h="104055">
                <a:tc>
                  <a:txBody>
                    <a:bodyPr/>
                    <a:lstStyle/>
                    <a:p>
                      <a:pPr algn="l" fontAlgn="t"/>
                      <a:endParaRPr lang="en-NZ" sz="1000" b="0" i="0" u="none" strike="noStrike" dirty="0">
                        <a:solidFill>
                          <a:srgbClr val="000000"/>
                        </a:solidFill>
                        <a:effectLst/>
                        <a:latin typeface="+mn-lt"/>
                      </a:endParaRPr>
                    </a:p>
                  </a:txBody>
                  <a:tcPr marL="9525" marR="9525" marT="9525" marB="0">
                    <a:lnL>
                      <a:noFill/>
                    </a:lnL>
                    <a:lnR>
                      <a:noFill/>
                    </a:lnR>
                    <a:lnT>
                      <a:noFill/>
                    </a:lnT>
                    <a:lnB>
                      <a:noFill/>
                    </a:lnB>
                  </a:tcPr>
                </a:tc>
                <a:tc>
                  <a:txBody>
                    <a:bodyPr/>
                    <a:lstStyle/>
                    <a:p>
                      <a:pPr algn="l" fontAlgn="b"/>
                      <a:endParaRPr lang="en-NZ" sz="1000" b="0" i="0" u="none" strike="noStrike" dirty="0">
                        <a:solidFill>
                          <a:srgbClr val="000000"/>
                        </a:solidFill>
                        <a:effectLst/>
                        <a:latin typeface="+mn-lt"/>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6599258"/>
                  </a:ext>
                </a:extLst>
              </a:tr>
              <a:tr h="104055">
                <a:tc>
                  <a:txBody>
                    <a:bodyPr/>
                    <a:lstStyle/>
                    <a:p>
                      <a:pPr algn="l" fontAlgn="t"/>
                      <a:r>
                        <a:rPr lang="en-NZ" sz="1000" b="0" i="0" u="none" strike="noStrike" dirty="0">
                          <a:solidFill>
                            <a:srgbClr val="000000"/>
                          </a:solidFill>
                          <a:effectLst/>
                          <a:latin typeface="+mn-lt"/>
                        </a:rPr>
                        <a:t>Timing of information</a:t>
                      </a:r>
                    </a:p>
                  </a:txBody>
                  <a:tcPr marL="9525" marR="9525" marT="9525"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l" fontAlgn="b"/>
                      <a:r>
                        <a:rPr lang="en-NZ" sz="1000" b="0" i="0" u="none" strike="noStrike" dirty="0">
                          <a:solidFill>
                            <a:srgbClr val="000000"/>
                          </a:solidFill>
                          <a:effectLst/>
                          <a:latin typeface="+mn-lt"/>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3966441571"/>
                  </a:ext>
                </a:extLst>
              </a:tr>
              <a:tr h="104055">
                <a:tc>
                  <a:txBody>
                    <a:bodyPr/>
                    <a:lstStyle/>
                    <a:p>
                      <a:pPr algn="l" fontAlgn="t"/>
                      <a:endParaRPr lang="en-NZ" sz="1000" b="0" i="0" u="none" strike="noStrike" dirty="0">
                        <a:solidFill>
                          <a:srgbClr val="000000"/>
                        </a:solidFill>
                        <a:effectLst/>
                        <a:latin typeface="+mn-lt"/>
                      </a:endParaRPr>
                    </a:p>
                  </a:txBody>
                  <a:tcPr marL="9525" marR="9525" marT="9525" marB="0">
                    <a:lnL>
                      <a:noFill/>
                    </a:lnL>
                    <a:lnR>
                      <a:noFill/>
                    </a:lnR>
                    <a:lnT>
                      <a:noFill/>
                    </a:lnT>
                    <a:lnB>
                      <a:noFill/>
                    </a:lnB>
                  </a:tcPr>
                </a:tc>
                <a:tc>
                  <a:txBody>
                    <a:bodyPr/>
                    <a:lstStyle/>
                    <a:p>
                      <a:pPr algn="l" fontAlgn="b"/>
                      <a:endParaRPr lang="en-NZ" sz="1000" b="0" i="0" u="none" strike="noStrike" dirty="0">
                        <a:solidFill>
                          <a:srgbClr val="000000"/>
                        </a:solidFill>
                        <a:effectLst/>
                        <a:latin typeface="+mn-lt"/>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3636587"/>
                  </a:ext>
                </a:extLst>
              </a:tr>
              <a:tr h="104055">
                <a:tc>
                  <a:txBody>
                    <a:bodyPr/>
                    <a:lstStyle/>
                    <a:p>
                      <a:pPr algn="l" fontAlgn="t"/>
                      <a:r>
                        <a:rPr lang="en-NZ" sz="1000" b="0" i="0" u="none" strike="noStrike" dirty="0">
                          <a:solidFill>
                            <a:srgbClr val="000000"/>
                          </a:solidFill>
                          <a:effectLst/>
                          <a:latin typeface="+mn-lt"/>
                        </a:rPr>
                        <a:t>Nil</a:t>
                      </a:r>
                    </a:p>
                  </a:txBody>
                  <a:tcPr marL="9525" marR="9525" marT="9525"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l" fontAlgn="b"/>
                      <a:endParaRPr lang="en-NZ" sz="10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2268436"/>
                  </a:ext>
                </a:extLst>
              </a:tr>
            </a:tbl>
          </a:graphicData>
        </a:graphic>
      </p:graphicFrame>
    </p:spTree>
    <p:extLst>
      <p:ext uri="{BB962C8B-B14F-4D97-AF65-F5344CB8AC3E}">
        <p14:creationId xmlns:p14="http://schemas.microsoft.com/office/powerpoint/2010/main" val="4245088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3C1862-E6B7-4CBC-B4F1-7FCCA24593E7}"/>
              </a:ext>
            </a:extLst>
          </p:cNvPr>
          <p:cNvSpPr>
            <a:spLocks noGrp="1"/>
          </p:cNvSpPr>
          <p:nvPr>
            <p:ph type="title"/>
          </p:nvPr>
        </p:nvSpPr>
        <p:spPr/>
        <p:txBody>
          <a:bodyPr/>
          <a:lstStyle/>
          <a:p>
            <a:r>
              <a:rPr lang="en-NZ" sz="2000" dirty="0">
                <a:solidFill>
                  <a:prstClr val="white"/>
                </a:solidFill>
              </a:rPr>
              <a:t>Principles / objectives</a:t>
            </a:r>
            <a:br>
              <a:rPr lang="en-NZ" sz="2000" dirty="0">
                <a:solidFill>
                  <a:prstClr val="white"/>
                </a:solidFill>
              </a:rPr>
            </a:br>
            <a:endParaRPr lang="en-NZ" sz="2000" dirty="0"/>
          </a:p>
        </p:txBody>
      </p:sp>
      <p:sp>
        <p:nvSpPr>
          <p:cNvPr id="5" name="TextBox 4"/>
          <p:cNvSpPr txBox="1"/>
          <p:nvPr/>
        </p:nvSpPr>
        <p:spPr>
          <a:xfrm>
            <a:off x="863142" y="1739256"/>
            <a:ext cx="9616172" cy="4362861"/>
          </a:xfrm>
          <a:prstGeom prst="rect">
            <a:avLst/>
          </a:prstGeom>
          <a:noFill/>
        </p:spPr>
        <p:txBody>
          <a:bodyPr wrap="square" rtlCol="0">
            <a:spAutoFit/>
          </a:bodyPr>
          <a:lstStyle/>
          <a:p>
            <a:pPr marL="311018" indent="-311018" defTabSz="946052">
              <a:spcAft>
                <a:spcPts val="544"/>
              </a:spcAft>
              <a:buFont typeface="Arial" panose="020B0604020202020204" pitchFamily="34" charset="0"/>
              <a:buChar char="•"/>
            </a:pPr>
            <a:r>
              <a:rPr lang="en-NZ" sz="1814" dirty="0">
                <a:solidFill>
                  <a:prstClr val="black"/>
                </a:solidFill>
                <a:latin typeface="Arial"/>
              </a:rPr>
              <a:t>Code should specify some objectives for how First Gas will determine:</a:t>
            </a:r>
          </a:p>
          <a:p>
            <a:pPr marL="768218" lvl="1" indent="-311018" defTabSz="946052">
              <a:spcAft>
                <a:spcPts val="544"/>
              </a:spcAft>
              <a:buFont typeface="Arial" panose="020B0604020202020204" pitchFamily="34" charset="0"/>
              <a:buChar char="•"/>
            </a:pPr>
            <a:r>
              <a:rPr lang="en-NZ" sz="1814" dirty="0">
                <a:solidFill>
                  <a:prstClr val="black"/>
                </a:solidFill>
                <a:latin typeface="Arial"/>
              </a:rPr>
              <a:t>Tolerance for running mismatch</a:t>
            </a:r>
          </a:p>
          <a:p>
            <a:pPr marL="768218" lvl="1" indent="-311018" defTabSz="946052">
              <a:spcAft>
                <a:spcPts val="544"/>
              </a:spcAft>
              <a:buFont typeface="Arial" panose="020B0604020202020204" pitchFamily="34" charset="0"/>
              <a:buChar char="•"/>
            </a:pPr>
            <a:r>
              <a:rPr lang="en-NZ" sz="1814" dirty="0">
                <a:solidFill>
                  <a:prstClr val="black"/>
                </a:solidFill>
                <a:latin typeface="Arial"/>
              </a:rPr>
              <a:t>Specific HDQ/DDQs</a:t>
            </a:r>
          </a:p>
          <a:p>
            <a:pPr marL="768218" lvl="1" indent="-311018" defTabSz="946052">
              <a:spcAft>
                <a:spcPts val="544"/>
              </a:spcAft>
              <a:buFont typeface="Arial" panose="020B0604020202020204" pitchFamily="34" charset="0"/>
              <a:buChar char="•"/>
            </a:pPr>
            <a:r>
              <a:rPr lang="en-NZ" sz="1814" dirty="0">
                <a:solidFill>
                  <a:prstClr val="black"/>
                </a:solidFill>
                <a:latin typeface="Arial"/>
              </a:rPr>
              <a:t>The acceptability of a request for an Agreed Hourly Profile</a:t>
            </a:r>
          </a:p>
          <a:p>
            <a:pPr marL="311018" indent="-311018" defTabSz="946052">
              <a:spcAft>
                <a:spcPts val="544"/>
              </a:spcAft>
              <a:buFont typeface="Arial" panose="020B0604020202020204" pitchFamily="34" charset="0"/>
              <a:buChar char="•"/>
            </a:pPr>
            <a:r>
              <a:rPr lang="en-NZ" sz="1814" i="1" dirty="0">
                <a:solidFill>
                  <a:prstClr val="black"/>
                </a:solidFill>
                <a:latin typeface="Arial"/>
              </a:rPr>
              <a:t>First Gas Response: Agree – these are now provided in the GTAC</a:t>
            </a:r>
          </a:p>
          <a:p>
            <a:pPr marL="311018" indent="-311018" defTabSz="946052">
              <a:spcAft>
                <a:spcPts val="544"/>
              </a:spcAft>
              <a:buFont typeface="Arial" panose="020B0604020202020204" pitchFamily="34" charset="0"/>
              <a:buChar char="•"/>
            </a:pPr>
            <a:endParaRPr lang="en-NZ" sz="1814" dirty="0">
              <a:solidFill>
                <a:prstClr val="black"/>
              </a:solidFill>
              <a:latin typeface="Arial"/>
            </a:endParaRPr>
          </a:p>
          <a:p>
            <a:pPr marL="311018" indent="-311018" defTabSz="946052">
              <a:spcAft>
                <a:spcPts val="544"/>
              </a:spcAft>
              <a:buFont typeface="Arial" panose="020B0604020202020204" pitchFamily="34" charset="0"/>
              <a:buChar char="•"/>
            </a:pPr>
            <a:r>
              <a:rPr lang="en-NZ" sz="1814" dirty="0">
                <a:solidFill>
                  <a:prstClr val="black"/>
                </a:solidFill>
                <a:latin typeface="Arial"/>
              </a:rPr>
              <a:t>It would be good to record principles / objectives now (i.e. what success looks like), so that any future review of the GTAC can evaluate performance against those objectives</a:t>
            </a:r>
          </a:p>
          <a:p>
            <a:pPr marL="311018" indent="-311018" defTabSz="946052">
              <a:spcAft>
                <a:spcPts val="544"/>
              </a:spcAft>
              <a:buFont typeface="Arial" panose="020B0604020202020204" pitchFamily="34" charset="0"/>
              <a:buChar char="•"/>
            </a:pPr>
            <a:r>
              <a:rPr lang="en-NZ" sz="1814" i="1" dirty="0">
                <a:solidFill>
                  <a:prstClr val="black"/>
                </a:solidFill>
                <a:latin typeface="Arial"/>
              </a:rPr>
              <a:t>First Gas response: Agree – this is provided for through:</a:t>
            </a:r>
          </a:p>
          <a:p>
            <a:pPr marL="768218" lvl="1" indent="-311018" defTabSz="946052">
              <a:spcAft>
                <a:spcPts val="544"/>
              </a:spcAft>
              <a:buFont typeface="Arial" panose="020B0604020202020204" pitchFamily="34" charset="0"/>
              <a:buChar char="•"/>
            </a:pPr>
            <a:r>
              <a:rPr lang="en-NZ" sz="1814" i="1" dirty="0">
                <a:solidFill>
                  <a:prstClr val="black"/>
                </a:solidFill>
                <a:latin typeface="Arial"/>
              </a:rPr>
              <a:t>Gas Act / GPS objectives reference in GTAC</a:t>
            </a:r>
          </a:p>
          <a:p>
            <a:pPr marL="768218" lvl="1" indent="-311018" defTabSz="946052">
              <a:spcAft>
                <a:spcPts val="544"/>
              </a:spcAft>
              <a:buFont typeface="Arial" panose="020B0604020202020204" pitchFamily="34" charset="0"/>
              <a:buChar char="•"/>
            </a:pPr>
            <a:r>
              <a:rPr lang="en-NZ" sz="1814" i="1" dirty="0">
                <a:solidFill>
                  <a:prstClr val="black"/>
                </a:solidFill>
                <a:latin typeface="Arial"/>
              </a:rPr>
              <a:t>Specific objectives where First Gas uses discretion (e.g. areas listed above, changes to ERM fees and overrun/underruns)</a:t>
            </a:r>
          </a:p>
          <a:p>
            <a:pPr marL="768218" lvl="1" indent="-311018" defTabSz="946052">
              <a:spcAft>
                <a:spcPts val="544"/>
              </a:spcAft>
              <a:buFont typeface="Arial" panose="020B0604020202020204" pitchFamily="34" charset="0"/>
              <a:buChar char="•"/>
            </a:pPr>
            <a:r>
              <a:rPr lang="en-NZ" sz="1814" i="1" dirty="0">
                <a:solidFill>
                  <a:prstClr val="black"/>
                </a:solidFill>
                <a:latin typeface="Arial"/>
              </a:rPr>
              <a:t>Summary of GTAC objectives (information paper released alongside final GTAC)</a:t>
            </a:r>
          </a:p>
        </p:txBody>
      </p:sp>
      <p:sp>
        <p:nvSpPr>
          <p:cNvPr id="2" name="Slide Number Placeholder 1"/>
          <p:cNvSpPr>
            <a:spLocks noGrp="1"/>
          </p:cNvSpPr>
          <p:nvPr>
            <p:ph type="sldNum" sz="quarter" idx="4"/>
          </p:nvPr>
        </p:nvSpPr>
        <p:spPr/>
        <p:txBody>
          <a:bodyPr/>
          <a:lstStyle/>
          <a:p>
            <a:pPr algn="r" defTabSz="946052"/>
            <a:fld id="{6024287E-C819-4B81-ADE4-C836522F99EB}" type="slidenum">
              <a:rPr lang="en-NZ" sz="1270">
                <a:solidFill>
                  <a:schemeClr val="bg1">
                    <a:lumMod val="50000"/>
                  </a:schemeClr>
                </a:solidFill>
                <a:latin typeface="Arial"/>
              </a:rPr>
              <a:pPr algn="r" defTabSz="946052"/>
              <a:t>7</a:t>
            </a:fld>
            <a:endParaRPr lang="en-NZ" sz="1270" dirty="0">
              <a:solidFill>
                <a:schemeClr val="bg1">
                  <a:lumMod val="50000"/>
                </a:schemeClr>
              </a:solidFill>
              <a:latin typeface="Arial"/>
            </a:endParaRPr>
          </a:p>
        </p:txBody>
      </p:sp>
    </p:spTree>
    <p:extLst>
      <p:ext uri="{BB962C8B-B14F-4D97-AF65-F5344CB8AC3E}">
        <p14:creationId xmlns:p14="http://schemas.microsoft.com/office/powerpoint/2010/main" val="970239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5037D-0598-4469-B2DE-46C8442705DC}"/>
              </a:ext>
            </a:extLst>
          </p:cNvPr>
          <p:cNvSpPr>
            <a:spLocks noGrp="1"/>
          </p:cNvSpPr>
          <p:nvPr>
            <p:ph type="title"/>
          </p:nvPr>
        </p:nvSpPr>
        <p:spPr/>
        <p:txBody>
          <a:bodyPr/>
          <a:lstStyle/>
          <a:p>
            <a:r>
              <a:rPr lang="en-NZ" sz="2000" dirty="0"/>
              <a:t>Making the GTAC a living document</a:t>
            </a:r>
          </a:p>
        </p:txBody>
      </p:sp>
      <p:sp>
        <p:nvSpPr>
          <p:cNvPr id="3" name="Slide Number Placeholder 2">
            <a:extLst>
              <a:ext uri="{FF2B5EF4-FFF2-40B4-BE49-F238E27FC236}">
                <a16:creationId xmlns:a16="http://schemas.microsoft.com/office/drawing/2014/main" id="{7BDFC791-1580-4F84-813B-C84F586D157E}"/>
              </a:ext>
            </a:extLst>
          </p:cNvPr>
          <p:cNvSpPr>
            <a:spLocks noGrp="1"/>
          </p:cNvSpPr>
          <p:nvPr>
            <p:ph type="sldNum" sz="quarter" idx="4"/>
          </p:nvPr>
        </p:nvSpPr>
        <p:spPr/>
        <p:txBody>
          <a:bodyPr/>
          <a:lstStyle/>
          <a:p>
            <a:fld id="{60743DB5-AB98-46D2-A53F-DCA569CF9673}" type="slidenum">
              <a:rPr lang="en-NZ" smtClean="0"/>
              <a:pPr/>
              <a:t>8</a:t>
            </a:fld>
            <a:endParaRPr lang="en-NZ" dirty="0"/>
          </a:p>
        </p:txBody>
      </p:sp>
      <p:sp>
        <p:nvSpPr>
          <p:cNvPr id="4" name="Text Placeholder 3">
            <a:extLst>
              <a:ext uri="{FF2B5EF4-FFF2-40B4-BE49-F238E27FC236}">
                <a16:creationId xmlns:a16="http://schemas.microsoft.com/office/drawing/2014/main" id="{66CBC4D5-AFAE-44BC-9312-A9D639E9B9B7}"/>
              </a:ext>
            </a:extLst>
          </p:cNvPr>
          <p:cNvSpPr>
            <a:spLocks noGrp="1"/>
          </p:cNvSpPr>
          <p:nvPr>
            <p:ph type="body" sz="quarter" idx="10"/>
          </p:nvPr>
        </p:nvSpPr>
        <p:spPr>
          <a:xfrm>
            <a:off x="516338" y="1534991"/>
            <a:ext cx="8341912" cy="4571744"/>
          </a:xfrm>
        </p:spPr>
        <p:txBody>
          <a:bodyPr/>
          <a:lstStyle/>
          <a:p>
            <a:r>
              <a:rPr lang="en-NZ" sz="1800" dirty="0"/>
              <a:t>First Gas plans to hold an annual forum on code operations and potential changes</a:t>
            </a:r>
          </a:p>
          <a:p>
            <a:pPr lvl="1"/>
            <a:r>
              <a:rPr lang="en-NZ" sz="1800" dirty="0"/>
              <a:t>Scope to include the code and IT system development</a:t>
            </a:r>
          </a:p>
          <a:p>
            <a:r>
              <a:rPr lang="en-NZ" sz="1800" dirty="0"/>
              <a:t>Feed in information from reviews on operational issues such as pressure management and flow through of charges</a:t>
            </a:r>
          </a:p>
          <a:p>
            <a:r>
              <a:rPr lang="en-NZ" sz="1800" dirty="0"/>
              <a:t>Aims:</a:t>
            </a:r>
          </a:p>
          <a:p>
            <a:pPr lvl="1"/>
            <a:r>
              <a:rPr lang="en-NZ" sz="1800" dirty="0"/>
              <a:t>Identify issues with code operations and GTAC provisions more generally</a:t>
            </a:r>
          </a:p>
          <a:p>
            <a:pPr lvl="1"/>
            <a:r>
              <a:rPr lang="en-NZ" sz="1800" dirty="0"/>
              <a:t>Refine the body of operational procedures</a:t>
            </a:r>
          </a:p>
          <a:p>
            <a:pPr lvl="1"/>
            <a:r>
              <a:rPr lang="en-NZ" sz="1800" dirty="0"/>
              <a:t>Identify where optimisations can be made in the code/IT systems to improve stakeholder and First Gas operations</a:t>
            </a:r>
          </a:p>
          <a:p>
            <a:r>
              <a:rPr lang="en-NZ" sz="1800" dirty="0"/>
              <a:t>View the GTAC as something to be continuously worked to drive improvements for all stakeholders</a:t>
            </a:r>
          </a:p>
        </p:txBody>
      </p:sp>
      <p:pic>
        <p:nvPicPr>
          <p:cNvPr id="2054" name="Picture 6" descr="Image result for plan do check act">
            <a:extLst>
              <a:ext uri="{FF2B5EF4-FFF2-40B4-BE49-F238E27FC236}">
                <a16:creationId xmlns:a16="http://schemas.microsoft.com/office/drawing/2014/main" id="{7C40F685-6B37-4CEB-B896-D4666413E8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50" y="4403508"/>
            <a:ext cx="3333750" cy="197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277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3101" y="3308987"/>
            <a:ext cx="8243998" cy="1470025"/>
          </a:xfrm>
        </p:spPr>
        <p:txBody>
          <a:bodyPr/>
          <a:lstStyle/>
          <a:p>
            <a:pPr algn="ctr"/>
            <a:r>
              <a:rPr lang="en-NZ" sz="3200" dirty="0">
                <a:solidFill>
                  <a:prstClr val="black"/>
                </a:solidFill>
                <a:latin typeface="Arial"/>
              </a:rPr>
              <a:t>Changes to final GTAC submitted to GIC</a:t>
            </a:r>
            <a:br>
              <a:rPr lang="en-NZ" sz="3200" dirty="0">
                <a:solidFill>
                  <a:prstClr val="black"/>
                </a:solidFill>
                <a:latin typeface="Arial"/>
              </a:rPr>
            </a:br>
            <a:r>
              <a:rPr lang="en-NZ" sz="3200" dirty="0">
                <a:solidFill>
                  <a:prstClr val="black"/>
                </a:solidFill>
                <a:latin typeface="Arial"/>
              </a:rPr>
              <a:t>(predominantly from November workshop action points)</a:t>
            </a:r>
            <a:br>
              <a:rPr lang="en-NZ" sz="2902" dirty="0">
                <a:solidFill>
                  <a:schemeClr val="tx1"/>
                </a:solidFill>
              </a:rPr>
            </a:br>
            <a:endParaRPr lang="en-NZ" b="0" dirty="0">
              <a:solidFill>
                <a:schemeClr val="tx1"/>
              </a:solidFill>
            </a:endParaRPr>
          </a:p>
        </p:txBody>
      </p:sp>
      <p:sp>
        <p:nvSpPr>
          <p:cNvPr id="5" name="Slide Number Placeholder 1"/>
          <p:cNvSpPr>
            <a:spLocks noGrp="1"/>
          </p:cNvSpPr>
          <p:nvPr>
            <p:ph type="sldNum" sz="quarter" idx="12"/>
          </p:nvPr>
        </p:nvSpPr>
        <p:spPr>
          <a:xfrm>
            <a:off x="8197412" y="6356354"/>
            <a:ext cx="2263059" cy="365125"/>
          </a:xfrm>
        </p:spPr>
        <p:txBody>
          <a:bodyPr/>
          <a:lstStyle/>
          <a:p>
            <a:pPr algn="r"/>
            <a:fld id="{6024287E-C819-4B81-ADE4-C836522F99EB}" type="slidenum">
              <a:rPr lang="en-NZ" sz="1270">
                <a:solidFill>
                  <a:schemeClr val="bg1">
                    <a:lumMod val="50000"/>
                  </a:schemeClr>
                </a:solidFill>
              </a:rPr>
              <a:pPr algn="r"/>
              <a:t>9</a:t>
            </a:fld>
            <a:endParaRPr lang="en-NZ" sz="1270" dirty="0">
              <a:solidFill>
                <a:schemeClr val="bg1">
                  <a:lumMod val="50000"/>
                </a:schemeClr>
              </a:solidFill>
            </a:endParaRPr>
          </a:p>
        </p:txBody>
      </p:sp>
    </p:spTree>
    <p:extLst>
      <p:ext uri="{BB962C8B-B14F-4D97-AF65-F5344CB8AC3E}">
        <p14:creationId xmlns:p14="http://schemas.microsoft.com/office/powerpoint/2010/main" val="2898096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irst Gas PPT Template V6">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1999</TotalTime>
  <Words>4340</Words>
  <Application>Microsoft Office PowerPoint</Application>
  <PresentationFormat>Widescreen</PresentationFormat>
  <Paragraphs>603</Paragraphs>
  <Slides>32</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Arial</vt:lpstr>
      <vt:lpstr>Calibri</vt:lpstr>
      <vt:lpstr>Calibri Light</vt:lpstr>
      <vt:lpstr>Lucida Grande</vt:lpstr>
      <vt:lpstr>Symbol</vt:lpstr>
      <vt:lpstr>Times New Roman</vt:lpstr>
      <vt:lpstr>Wingdings</vt:lpstr>
      <vt:lpstr>Office Theme</vt:lpstr>
      <vt:lpstr>First Gas PPT Template V6</vt:lpstr>
      <vt:lpstr>Gas Transmission Access Code: Final GTAC Submission to GIC       </vt:lpstr>
      <vt:lpstr>Agenda</vt:lpstr>
      <vt:lpstr>Documents submitted to GIC </vt:lpstr>
      <vt:lpstr>What submitters said about the Second Revised Draft GTAC</vt:lpstr>
      <vt:lpstr>Overview of issues raised by stakeholders </vt:lpstr>
      <vt:lpstr>Stakeholder mark-ups</vt:lpstr>
      <vt:lpstr>Principles / objectives </vt:lpstr>
      <vt:lpstr>Making the GTAC a living document</vt:lpstr>
      <vt:lpstr>Changes to final GTAC submitted to GIC (predominantly from November workshop action points) </vt:lpstr>
      <vt:lpstr>Source of final changes</vt:lpstr>
      <vt:lpstr>A. Status of interconnected parties </vt:lpstr>
      <vt:lpstr>B. Agreed Hourly Profiles </vt:lpstr>
      <vt:lpstr>B. Agreed Hourly Profiles </vt:lpstr>
      <vt:lpstr>C. Overrun/underrun and ERM fees </vt:lpstr>
      <vt:lpstr>D. Liabilities </vt:lpstr>
      <vt:lpstr>E. Incorporation of D+1 Allocations </vt:lpstr>
      <vt:lpstr>Other key changes from November action items</vt:lpstr>
      <vt:lpstr>Other key changes from November action items</vt:lpstr>
      <vt:lpstr>Proposed work plan for GTAC items to be developed in 2018 </vt:lpstr>
      <vt:lpstr>Reminder of 2018 work plan</vt:lpstr>
      <vt:lpstr>Is the GTAC Materially Better?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Gerritsen</dc:creator>
  <cp:lastModifiedBy>Ben Gerritsen</cp:lastModifiedBy>
  <cp:revision>54</cp:revision>
  <cp:lastPrinted>2017-12-08T01:38:49Z</cp:lastPrinted>
  <dcterms:created xsi:type="dcterms:W3CDTF">2017-11-30T07:47:06Z</dcterms:created>
  <dcterms:modified xsi:type="dcterms:W3CDTF">2017-12-08T02:05:07Z</dcterms:modified>
</cp:coreProperties>
</file>