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9" r:id="rId2"/>
    <p:sldId id="358" r:id="rId3"/>
    <p:sldId id="361" r:id="rId4"/>
    <p:sldId id="368" r:id="rId5"/>
    <p:sldId id="367" r:id="rId6"/>
    <p:sldId id="360" r:id="rId7"/>
    <p:sldId id="362" r:id="rId8"/>
    <p:sldId id="363" r:id="rId9"/>
    <p:sldId id="364" r:id="rId10"/>
    <p:sldId id="365" r:id="rId11"/>
    <p:sldId id="366" r:id="rId1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A00"/>
    <a:srgbClr val="FF9933"/>
    <a:srgbClr val="E6AC49"/>
    <a:srgbClr val="003767"/>
    <a:srgbClr val="004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5434" autoAdjust="0"/>
  </p:normalViewPr>
  <p:slideViewPr>
    <p:cSldViewPr>
      <p:cViewPr>
        <p:scale>
          <a:sx n="119" d="100"/>
          <a:sy n="119" d="100"/>
        </p:scale>
        <p:origin x="-7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25EA5-1D3C-4CB8-A953-4453BF2068AF}" type="datetimeFigureOut">
              <a:rPr lang="en-NZ" smtClean="0"/>
              <a:pPr/>
              <a:t>26/03/2018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8EDF5-442B-4F8F-957E-0CB0281A586A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63806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A9D84-D77A-4654-9CE7-CB0F145223B8}" type="datetimeFigureOut">
              <a:rPr lang="en-NZ" smtClean="0"/>
              <a:pPr/>
              <a:t>26/03/2018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6A3F5-32AB-417D-8EA8-50C226603B77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5683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" r="1936" b="2397"/>
          <a:stretch/>
        </p:blipFill>
        <p:spPr>
          <a:xfrm>
            <a:off x="0" y="-27384"/>
            <a:ext cx="9144000" cy="56105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NZ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4765" y="4149080"/>
            <a:ext cx="6400800" cy="1104528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NZ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283" y="5781320"/>
            <a:ext cx="1771777" cy="8833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60" y="6060769"/>
            <a:ext cx="2095500" cy="449035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5551099"/>
            <a:ext cx="9144000" cy="0"/>
          </a:xfrm>
          <a:prstGeom prst="line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2015716" y="1916832"/>
            <a:ext cx="5112568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en-N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7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97" y="1268760"/>
            <a:ext cx="8672513" cy="4896544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 b="0"/>
            </a:lvl1pPr>
            <a:lvl2pPr>
              <a:spcBef>
                <a:spcPts val="600"/>
              </a:spcBef>
              <a:spcAft>
                <a:spcPts val="0"/>
              </a:spcAft>
              <a:defRPr sz="1800" b="0"/>
            </a:lvl2pPr>
            <a:lvl3pPr>
              <a:spcBef>
                <a:spcPts val="300"/>
              </a:spcBef>
              <a:spcAft>
                <a:spcPts val="0"/>
              </a:spcAft>
              <a:defRPr sz="1800" b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90433" y="6381328"/>
            <a:ext cx="2133600" cy="365125"/>
          </a:xfrm>
        </p:spPr>
        <p:txBody>
          <a:bodyPr/>
          <a:lstStyle/>
          <a:p>
            <a:fld id="{88267C53-3AB4-4E5C-BC07-A2DD42AC51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40970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40768"/>
            <a:ext cx="4244280" cy="478539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316288" cy="478539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06455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1268760"/>
            <a:ext cx="3008313" cy="48574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274638"/>
            <a:ext cx="741682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400" dirty="0" smtClean="0"/>
              <a:t>Click to edit Master title style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473909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732783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smtClean="0"/>
              <a:t>Click to edit Master title style</a:t>
            </a:r>
            <a:endParaRPr lang="en-N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941" y="1268760"/>
            <a:ext cx="8672513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NZ" noProof="0" dirty="0" smtClean="0"/>
              <a:t>Click to edit Master text styles</a:t>
            </a:r>
          </a:p>
          <a:p>
            <a:pPr lvl="1"/>
            <a:r>
              <a:rPr lang="en-NZ" noProof="0" dirty="0" smtClean="0"/>
              <a:t>Second level</a:t>
            </a:r>
          </a:p>
          <a:p>
            <a:pPr lvl="2"/>
            <a:r>
              <a:rPr lang="en-NZ" noProof="0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0433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8267C53-3AB4-4E5C-BC07-A2DD42AC51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51520" y="1196752"/>
            <a:ext cx="8672513" cy="0"/>
          </a:xfrm>
          <a:prstGeom prst="line">
            <a:avLst/>
          </a:prstGeom>
          <a:noFill/>
          <a:ln w="25400">
            <a:solidFill>
              <a:srgbClr val="FAAA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303" y="116632"/>
            <a:ext cx="1939730" cy="96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2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360000" rtl="0" eaLnBrk="1" latinLnBrk="0" hangingPunct="1">
        <a:spcBef>
          <a:spcPts val="600"/>
        </a:spcBef>
        <a:spcAft>
          <a:spcPts val="1200"/>
        </a:spcAft>
        <a:buFont typeface="Wingdings" pitchFamily="2" charset="2"/>
        <a:buNone/>
        <a:tabLst>
          <a:tab pos="360000" algn="l"/>
        </a:tabLst>
        <a:defRPr sz="1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58775" indent="-358775" algn="l" defTabSz="360000" rtl="0" eaLnBrk="1" latinLnBrk="0" hangingPunct="1">
        <a:spcBef>
          <a:spcPts val="600"/>
        </a:spcBef>
        <a:spcAft>
          <a:spcPts val="1200"/>
        </a:spcAft>
        <a:buFont typeface="Arial" pitchFamily="34" charset="0"/>
        <a:buChar char="•"/>
        <a:tabLst>
          <a:tab pos="360000" algn="l"/>
        </a:tabLst>
        <a:defRPr sz="1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15963" indent="-357188" algn="l" defTabSz="360000" rtl="0" eaLnBrk="1" latinLnBrk="0" hangingPunct="1">
        <a:spcBef>
          <a:spcPts val="600"/>
        </a:spcBef>
        <a:spcAft>
          <a:spcPts val="1200"/>
        </a:spcAft>
        <a:buFont typeface="Wingdings" pitchFamily="2" charset="2"/>
        <a:buChar char="§"/>
        <a:tabLst>
          <a:tab pos="360000" algn="l"/>
        </a:tabLst>
        <a:defRPr sz="1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Assessment of the GTAC:</a:t>
            </a:r>
            <a:br>
              <a:rPr lang="en-NZ" dirty="0" smtClean="0"/>
            </a:br>
            <a:r>
              <a:rPr lang="en-NZ" dirty="0" smtClean="0"/>
              <a:t>Nova’s perspective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27 March 2018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472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Concern over impact on marginal costs of electricity generation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Manageable with more nominations cycles:</a:t>
            </a:r>
          </a:p>
          <a:p>
            <a:pPr marL="644525" lvl="1" indent="-285750"/>
            <a:r>
              <a:rPr lang="en-NZ" sz="2000" dirty="0" smtClean="0"/>
              <a:t>4-hourly</a:t>
            </a:r>
          </a:p>
          <a:p>
            <a:pPr marL="1001713" lvl="2" indent="-285750"/>
            <a:r>
              <a:rPr lang="en-NZ" sz="2000" dirty="0" smtClean="0"/>
              <a:t>2 a.m., 6 a.m., 10 a.m., 2 p.m., 6 p.m., 10 p.m.</a:t>
            </a:r>
          </a:p>
          <a:p>
            <a:pPr marL="1001713" lvl="2" indent="-285750"/>
            <a:r>
              <a:rPr lang="en-NZ" sz="2000" dirty="0" smtClean="0"/>
              <a:t>Do not need to be updated by users every cycle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Less likely to require emergency cycles</a:t>
            </a:r>
            <a:endParaRPr lang="en-NZ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Hourly overrun charges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345258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Amending clause defining First Gas TTP obligations unlikely to make a difference</a:t>
            </a:r>
          </a:p>
          <a:p>
            <a:pPr marL="644525" lvl="1" indent="-285750"/>
            <a:r>
              <a:rPr lang="en-NZ" sz="2000" dirty="0" smtClean="0"/>
              <a:t>Financial incentive would need to be part of Commerce Commission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GTAC better than MPOC &amp; VTC because:</a:t>
            </a:r>
          </a:p>
          <a:p>
            <a:pPr marL="644525" lvl="1" indent="-285750"/>
            <a:r>
              <a:rPr lang="en-NZ" sz="2000" dirty="0" smtClean="0"/>
              <a:t>Better alignment of nominations and demand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4-hourly nominations cycles would also improve control over TTP</a:t>
            </a:r>
            <a:endParaRPr lang="en-NZ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Taranaki Target Pressure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256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 smtClean="0"/>
              <a:t>Nova largely in agreement with GIC on major impediments to adopting the GTAC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 smtClean="0"/>
              <a:t>First Gas acknowledged those points in its submission and has offered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 smtClean="0"/>
              <a:t>Presentation focuses on points of </a:t>
            </a:r>
            <a:r>
              <a:rPr lang="en-NZ" sz="2000" dirty="0" smtClean="0"/>
              <a:t>difference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 smtClean="0"/>
              <a:t>GTAC is a package</a:t>
            </a:r>
          </a:p>
          <a:p>
            <a:pPr marL="701675" lvl="1" indent="-342900"/>
            <a:r>
              <a:rPr lang="en-NZ" sz="2000" dirty="0" smtClean="0"/>
              <a:t>No benefit in trying to upgrade VTC or MPOC as an alternative</a:t>
            </a:r>
            <a:endParaRPr lang="en-NZ" sz="2000" dirty="0" smtClean="0"/>
          </a:p>
          <a:p>
            <a:endParaRPr lang="en-NZ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Overview 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4121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6732783" cy="922114"/>
          </a:xfrm>
        </p:spPr>
        <p:txBody>
          <a:bodyPr>
            <a:normAutofit/>
          </a:bodyPr>
          <a:lstStyle/>
          <a:p>
            <a:r>
              <a:rPr lang="en-NZ" sz="2800" dirty="0" smtClean="0"/>
              <a:t>Nova’s position on key topics </a:t>
            </a:r>
            <a:endParaRPr lang="en-NZ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300990"/>
              </p:ext>
            </p:extLst>
          </p:nvPr>
        </p:nvGraphicFramePr>
        <p:xfrm>
          <a:off x="539552" y="1340768"/>
          <a:ext cx="8352928" cy="347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4176"/>
                <a:gridCol w="3384376"/>
                <a:gridCol w="3384376"/>
              </a:tblGrid>
              <a:tr h="936104"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Agree</a:t>
                      </a:r>
                    </a:p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with GIC analysis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with GIC </a:t>
                      </a:r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analysis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94411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Agree with</a:t>
                      </a:r>
                    </a:p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First Gas revised position</a:t>
                      </a:r>
                      <a:endParaRPr lang="en-N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 smtClean="0"/>
                    </a:p>
                  </a:txBody>
                  <a:tcPr/>
                </a:tc>
              </a:tr>
              <a:tr h="741405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Outstanding issues</a:t>
                      </a:r>
                      <a:endParaRPr lang="en-NZ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6732783" cy="922114"/>
          </a:xfrm>
        </p:spPr>
        <p:txBody>
          <a:bodyPr>
            <a:normAutofit/>
          </a:bodyPr>
          <a:lstStyle/>
          <a:p>
            <a:r>
              <a:rPr lang="en-NZ" sz="2800" dirty="0" smtClean="0"/>
              <a:t>Nova’s position on key topics </a:t>
            </a:r>
            <a:endParaRPr lang="en-NZ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353067"/>
              </p:ext>
            </p:extLst>
          </p:nvPr>
        </p:nvGraphicFramePr>
        <p:xfrm>
          <a:off x="539552" y="1340768"/>
          <a:ext cx="8352928" cy="45121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4176"/>
                <a:gridCol w="3384376"/>
                <a:gridCol w="3384376"/>
              </a:tblGrid>
              <a:tr h="936104"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Agree</a:t>
                      </a:r>
                    </a:p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with GIC analysis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with GIC </a:t>
                      </a:r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analysis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94411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Agree with</a:t>
                      </a:r>
                    </a:p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First Gas revised position</a:t>
                      </a:r>
                      <a:endParaRPr lang="en-N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Overrun / Underrun charges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Liabilities Regime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Interconnection Agreements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800" dirty="0" smtClean="0"/>
                        <a:t>Park &amp; Loan (approved ERM)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Supplementary Agreements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Deemed non-RPO provisions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800" dirty="0" smtClean="0"/>
                        <a:t>Workload on nominations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 smtClean="0"/>
                    </a:p>
                  </a:txBody>
                  <a:tcPr/>
                </a:tc>
              </a:tr>
              <a:tr h="741405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Outstanding issues</a:t>
                      </a:r>
                      <a:endParaRPr lang="en-NZ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9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6732783" cy="922114"/>
          </a:xfrm>
        </p:spPr>
        <p:txBody>
          <a:bodyPr>
            <a:normAutofit/>
          </a:bodyPr>
          <a:lstStyle/>
          <a:p>
            <a:r>
              <a:rPr lang="en-NZ" sz="2800" dirty="0" smtClean="0"/>
              <a:t>Nova’s position on key topics </a:t>
            </a:r>
            <a:endParaRPr lang="en-NZ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119287"/>
              </p:ext>
            </p:extLst>
          </p:nvPr>
        </p:nvGraphicFramePr>
        <p:xfrm>
          <a:off x="539552" y="1340768"/>
          <a:ext cx="8352928" cy="45121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4176"/>
                <a:gridCol w="3384376"/>
                <a:gridCol w="3384376"/>
              </a:tblGrid>
              <a:tr h="936104"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Agree</a:t>
                      </a:r>
                    </a:p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with GIC analysis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with GIC </a:t>
                      </a:r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analysis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94411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Agree with</a:t>
                      </a:r>
                    </a:p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First Gas revised position</a:t>
                      </a:r>
                      <a:endParaRPr lang="en-N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Overrun / Underrun charges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Liabilities Regime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Interconnection Agreements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Park &amp; Loan (approved ERM)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Supplementary Agreements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Deemed non-RPO provisions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Workload on nominations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Investment costs in </a:t>
                      </a:r>
                      <a:r>
                        <a:rPr lang="en-NZ" sz="1800" baseline="0" dirty="0" smtClean="0"/>
                        <a:t>forecasting DNC</a:t>
                      </a:r>
                      <a:endParaRPr lang="en-NZ" sz="18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Priority rights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ERM charges </a:t>
                      </a:r>
                    </a:p>
                    <a:p>
                      <a:endParaRPr lang="en-NZ" sz="1800" dirty="0" smtClean="0"/>
                    </a:p>
                  </a:txBody>
                  <a:tcPr/>
                </a:tc>
              </a:tr>
              <a:tr h="741405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/>
                        <a:t>Outstanding issues</a:t>
                      </a:r>
                      <a:endParaRPr lang="en-NZ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Hourly overrun charges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1800" dirty="0" smtClean="0"/>
                        <a:t>Rebates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800" dirty="0" smtClean="0"/>
                        <a:t>Taranaki</a:t>
                      </a:r>
                      <a:r>
                        <a:rPr lang="en-NZ" sz="1800" baseline="0" dirty="0" smtClean="0"/>
                        <a:t> Target Pressure</a:t>
                      </a:r>
                      <a:endParaRPr lang="en-NZ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9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b="1" dirty="0" smtClean="0"/>
              <a:t>GIC </a:t>
            </a:r>
            <a:r>
              <a:rPr lang="en-NZ" b="1" dirty="0" smtClean="0"/>
              <a:t>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May </a:t>
            </a:r>
            <a:r>
              <a:rPr lang="en-NZ" dirty="0" smtClean="0"/>
              <a:t>cost </a:t>
            </a:r>
            <a:r>
              <a:rPr lang="en-NZ" dirty="0" smtClean="0"/>
              <a:t>millions</a:t>
            </a:r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Need </a:t>
            </a:r>
            <a:r>
              <a:rPr lang="en-NZ" dirty="0" smtClean="0"/>
              <a:t>for investment driven by excessive penalties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Potential </a:t>
            </a:r>
            <a:r>
              <a:rPr lang="en-NZ" dirty="0" smtClean="0"/>
              <a:t>to centrally determine non-TOU demand forecasts</a:t>
            </a:r>
          </a:p>
          <a:p>
            <a:r>
              <a:rPr lang="en-NZ" b="1" dirty="0" smtClean="0"/>
              <a:t>Nova’s 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Cost of penalties to be corrected ( F-1 =&gt; F-2 )</a:t>
            </a:r>
          </a:p>
          <a:p>
            <a:pPr marL="644525" lvl="1" indent="-285750"/>
            <a:r>
              <a:rPr lang="en-NZ" dirty="0" smtClean="0"/>
              <a:t>Reduces </a:t>
            </a:r>
            <a:r>
              <a:rPr lang="en-NZ" dirty="0" smtClean="0"/>
              <a:t>expected cost </a:t>
            </a:r>
            <a:r>
              <a:rPr lang="en-NZ" dirty="0" smtClean="0"/>
              <a:t>of penalties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Net </a:t>
            </a:r>
            <a:r>
              <a:rPr lang="en-NZ" dirty="0" smtClean="0"/>
              <a:t>cost of </a:t>
            </a:r>
            <a:r>
              <a:rPr lang="en-NZ" dirty="0" smtClean="0"/>
              <a:t>Penalties, </a:t>
            </a:r>
            <a:r>
              <a:rPr lang="en-NZ" dirty="0" smtClean="0"/>
              <a:t>after Rebates, not excessive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Resourcing invested in forecasting DNC unlikely to be </a:t>
            </a:r>
            <a:r>
              <a:rPr lang="en-NZ" dirty="0" smtClean="0"/>
              <a:t>excessive</a:t>
            </a:r>
            <a:endParaRPr lang="en-NZ" dirty="0" smtClean="0"/>
          </a:p>
          <a:p>
            <a:pPr marL="644525" lvl="1" indent="-285750"/>
            <a:r>
              <a:rPr lang="en-NZ" dirty="0" smtClean="0"/>
              <a:t>No central forecasting needs to be considered at this </a:t>
            </a:r>
            <a:r>
              <a:rPr lang="en-NZ" dirty="0" smtClean="0"/>
              <a:t>stage</a:t>
            </a:r>
          </a:p>
          <a:p>
            <a:pPr marL="644525" lvl="1" indent="-285750"/>
            <a:r>
              <a:rPr lang="en-NZ" dirty="0" smtClean="0"/>
              <a:t>But </a:t>
            </a:r>
            <a:r>
              <a:rPr lang="en-NZ" dirty="0" smtClean="0"/>
              <a:t>could be added </a:t>
            </a:r>
            <a:r>
              <a:rPr lang="en-NZ" dirty="0" smtClean="0"/>
              <a:t>later</a:t>
            </a:r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Better forecasting of DNC </a:t>
            </a:r>
            <a:r>
              <a:rPr lang="en-NZ" dirty="0" smtClean="0"/>
              <a:t>should lead </a:t>
            </a:r>
            <a:r>
              <a:rPr lang="en-NZ" dirty="0" smtClean="0"/>
              <a:t>to better line-pack management,</a:t>
            </a:r>
          </a:p>
          <a:p>
            <a:pPr marL="644525" lvl="1" indent="-285750"/>
            <a:r>
              <a:rPr lang="en-NZ" dirty="0" smtClean="0"/>
              <a:t>Benefits in terms of TTP &amp; </a:t>
            </a:r>
            <a:r>
              <a:rPr lang="en-NZ" dirty="0" smtClean="0"/>
              <a:t>provision of Park &amp; Loan</a:t>
            </a:r>
            <a:endParaRPr lang="en-NZ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Forecasting DNC – resources required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04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9397" y="1268760"/>
            <a:ext cx="8672513" cy="5184576"/>
          </a:xfrm>
        </p:spPr>
        <p:txBody>
          <a:bodyPr>
            <a:normAutofit fontScale="77500" lnSpcReduction="20000"/>
          </a:bodyPr>
          <a:lstStyle/>
          <a:p>
            <a:pPr marL="285750" indent="-285750"/>
            <a:r>
              <a:rPr lang="en-NZ" b="1" dirty="0" smtClean="0"/>
              <a:t>GIC Neutral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Marginal </a:t>
            </a:r>
            <a:r>
              <a:rPr lang="en-NZ" dirty="0" smtClean="0"/>
              <a:t>cost of penalties with different market shares</a:t>
            </a:r>
            <a:r>
              <a:rPr lang="en-NZ" dirty="0" smtClean="0"/>
              <a:t>:</a:t>
            </a:r>
          </a:p>
          <a:p>
            <a:pPr marL="644525" lvl="1" indent="-285750"/>
            <a:r>
              <a:rPr lang="en-NZ" dirty="0" smtClean="0"/>
              <a:t>mathematically </a:t>
            </a:r>
            <a:r>
              <a:rPr lang="en-NZ" dirty="0" smtClean="0"/>
              <a:t>correct, but significance overstated</a:t>
            </a:r>
          </a:p>
          <a:p>
            <a:r>
              <a:rPr lang="en-NZ" b="1" dirty="0"/>
              <a:t>Without </a:t>
            </a:r>
            <a:r>
              <a:rPr lang="en-NZ" b="1" dirty="0" smtClean="0"/>
              <a:t>Rebates: </a:t>
            </a:r>
            <a:endParaRPr lang="en-N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Beneficiaries of lower DNC charges in future years likely to differ from today’s payers.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Focus on gross cost of penalties</a:t>
            </a:r>
          </a:p>
          <a:p>
            <a:pPr marL="644525" lvl="1" indent="-285750"/>
            <a:r>
              <a:rPr lang="en-NZ" dirty="0" smtClean="0"/>
              <a:t>=&gt; more money gets spent on forecasting DNC than the alternative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Full cost of penalties to be passed through, either in transmission charges or gas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Difficult </a:t>
            </a:r>
            <a:r>
              <a:rPr lang="en-NZ" dirty="0"/>
              <a:t>&amp; expensive for Shippers to </a:t>
            </a:r>
            <a:r>
              <a:rPr lang="en-NZ" dirty="0" smtClean="0"/>
              <a:t>allocate penalty costs </a:t>
            </a:r>
            <a:r>
              <a:rPr lang="en-NZ" dirty="0"/>
              <a:t>to different market </a:t>
            </a:r>
            <a:r>
              <a:rPr lang="en-NZ" dirty="0" smtClean="0"/>
              <a:t>groups</a:t>
            </a:r>
          </a:p>
          <a:p>
            <a:pPr marL="644525" lvl="1" indent="-285750"/>
            <a:r>
              <a:rPr lang="en-NZ" dirty="0" smtClean="0"/>
              <a:t>=&gt; </a:t>
            </a:r>
            <a:r>
              <a:rPr lang="en-NZ" dirty="0"/>
              <a:t>inefficient </a:t>
            </a:r>
            <a:r>
              <a:rPr lang="en-NZ" dirty="0" smtClean="0"/>
              <a:t>pricing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Lacks transparency</a:t>
            </a:r>
            <a:endParaRPr lang="en-NZ" dirty="0"/>
          </a:p>
          <a:p>
            <a:r>
              <a:rPr lang="en-NZ" b="1" dirty="0" smtClean="0"/>
              <a:t>With Rebates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Shippers only need to recover </a:t>
            </a:r>
            <a:r>
              <a:rPr lang="en-NZ" u="sng" dirty="0" smtClean="0"/>
              <a:t>net</a:t>
            </a:r>
            <a:r>
              <a:rPr lang="en-NZ" dirty="0" smtClean="0"/>
              <a:t> costs of </a:t>
            </a:r>
            <a:r>
              <a:rPr lang="en-NZ" dirty="0" smtClean="0"/>
              <a:t>penalties</a:t>
            </a:r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Major Gas Users may </a:t>
            </a:r>
            <a:r>
              <a:rPr lang="en-NZ" dirty="0" smtClean="0"/>
              <a:t>opt to </a:t>
            </a:r>
            <a:r>
              <a:rPr lang="en-NZ" dirty="0" smtClean="0"/>
              <a:t>provide nominations, pay penalties, and receive rebates</a:t>
            </a:r>
          </a:p>
          <a:p>
            <a:pPr marL="644525" lvl="1" indent="-285750"/>
            <a:r>
              <a:rPr lang="en-NZ" dirty="0" smtClean="0"/>
              <a:t>=&gt; incentive to improve accuracy of their nominations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Transmission charges likely to include only a small component to cover net penalty </a:t>
            </a:r>
            <a:r>
              <a:rPr lang="en-NZ" dirty="0" smtClean="0"/>
              <a:t>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Would facilitate downward pressure on prices</a:t>
            </a:r>
            <a:endParaRPr lang="en-NZ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Rebates are a useful part of the mix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7905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b="1" dirty="0" smtClean="0"/>
              <a:t>Major </a:t>
            </a:r>
            <a:r>
              <a:rPr lang="en-NZ" b="1" dirty="0" smtClean="0"/>
              <a:t>gas users </a:t>
            </a:r>
            <a:endParaRPr lang="en-N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Need </a:t>
            </a:r>
            <a:r>
              <a:rPr lang="en-NZ" dirty="0" smtClean="0"/>
              <a:t>to assess </a:t>
            </a:r>
            <a:r>
              <a:rPr lang="en-NZ" dirty="0" smtClean="0"/>
              <a:t>marginal value of gas versus of </a:t>
            </a:r>
            <a:r>
              <a:rPr lang="en-NZ" dirty="0" smtClean="0"/>
              <a:t>security of supply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Reduce probability of Critical Contingency </a:t>
            </a:r>
            <a:r>
              <a:rPr lang="en-NZ" dirty="0" smtClean="0"/>
              <a:t>Event through demand response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Complex for Shippers </a:t>
            </a:r>
            <a:r>
              <a:rPr lang="en-NZ" dirty="0"/>
              <a:t>with a wide mix of customers, each with a different marginal value of gas</a:t>
            </a:r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SAs &amp; IAs</a:t>
            </a:r>
          </a:p>
          <a:p>
            <a:pPr marL="644525" lvl="1" indent="-285750"/>
            <a:r>
              <a:rPr lang="en-NZ" dirty="0" smtClean="0"/>
              <a:t>Could be made subject to GIC approval to protect 3</a:t>
            </a:r>
            <a:r>
              <a:rPr lang="en-NZ" baseline="30000" dirty="0" smtClean="0"/>
              <a:t>rd</a:t>
            </a:r>
            <a:r>
              <a:rPr lang="en-NZ" dirty="0" smtClean="0"/>
              <a:t> party interests</a:t>
            </a:r>
            <a:endParaRPr lang="en-NZ" dirty="0" smtClean="0"/>
          </a:p>
          <a:p>
            <a:r>
              <a:rPr lang="en-NZ" b="1" dirty="0" smtClean="0"/>
              <a:t>Mass </a:t>
            </a:r>
            <a:r>
              <a:rPr lang="en-NZ" b="1" dirty="0"/>
              <a:t>Market (</a:t>
            </a:r>
            <a:r>
              <a:rPr lang="en-NZ" b="1" dirty="0" smtClean="0"/>
              <a:t>Non-TOU) </a:t>
            </a:r>
            <a:r>
              <a:rPr lang="en-NZ" b="1" dirty="0" smtClean="0"/>
              <a:t>Shippers</a:t>
            </a:r>
            <a:endParaRPr lang="en-N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Protected within </a:t>
            </a:r>
            <a:r>
              <a:rPr lang="en-NZ" dirty="0"/>
              <a:t>Critical Contingency </a:t>
            </a:r>
            <a:r>
              <a:rPr lang="en-NZ" dirty="0" smtClean="0"/>
              <a:t>Regulations</a:t>
            </a:r>
          </a:p>
          <a:p>
            <a:pPr marL="644525" lvl="1" indent="-285750"/>
            <a:r>
              <a:rPr lang="en-NZ" dirty="0" smtClean="0"/>
              <a:t>Is this an incentive to not hold PRs?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Nothing to prevent Shippers from securing adequate PRs, either</a:t>
            </a:r>
          </a:p>
          <a:p>
            <a:pPr marL="644525" lvl="1" indent="-285750"/>
            <a:r>
              <a:rPr lang="en-NZ" dirty="0" smtClean="0"/>
              <a:t>Bid above expected clearing price, or</a:t>
            </a:r>
          </a:p>
          <a:p>
            <a:pPr marL="644525" lvl="1" indent="-285750"/>
            <a:r>
              <a:rPr lang="en-NZ" dirty="0" smtClean="0"/>
              <a:t>Change rules to r</a:t>
            </a:r>
            <a:r>
              <a:rPr lang="en-NZ" dirty="0" smtClean="0"/>
              <a:t>eceive automatic allocation at clearing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No validity in mass market Shippers being disadvantaged</a:t>
            </a:r>
            <a:endParaRPr lang="en-NZ" dirty="0"/>
          </a:p>
          <a:p>
            <a:pPr marL="285750" indent="-285750"/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Priority </a:t>
            </a:r>
            <a:r>
              <a:rPr lang="en-NZ" sz="2800" dirty="0" smtClean="0"/>
              <a:t>Rights a positive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2783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An </a:t>
            </a:r>
            <a:r>
              <a:rPr lang="en-NZ" sz="2000" dirty="0"/>
              <a:t>improvement on </a:t>
            </a:r>
            <a:r>
              <a:rPr lang="en-NZ" sz="2000" dirty="0" smtClean="0"/>
              <a:t>MPOC MBB cash-outs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Initial settings should not be an issue in assessing GTAC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Tolerances need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7C53-3AB4-4E5C-BC07-A2DD42AC51F0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ERM Charges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332657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va Energy 2017">
  <a:themeElements>
    <a:clrScheme name="NOVA Colors">
      <a:dk1>
        <a:sysClr val="windowText" lastClr="000000"/>
      </a:dk1>
      <a:lt1>
        <a:sysClr val="window" lastClr="FFFFFF"/>
      </a:lt1>
      <a:dk2>
        <a:srgbClr val="006667"/>
      </a:dk2>
      <a:lt2>
        <a:srgbClr val="FF0000"/>
      </a:lt2>
      <a:accent1>
        <a:srgbClr val="FFCD63"/>
      </a:accent1>
      <a:accent2>
        <a:srgbClr val="003767"/>
      </a:accent2>
      <a:accent3>
        <a:srgbClr val="5802CA"/>
      </a:accent3>
      <a:accent4>
        <a:srgbClr val="FAAA00"/>
      </a:accent4>
      <a:accent5>
        <a:srgbClr val="007600"/>
      </a:accent5>
      <a:accent6>
        <a:srgbClr val="CE0C0C"/>
      </a:accent6>
      <a:hlink>
        <a:srgbClr val="5802CA"/>
      </a:hlink>
      <a:folHlink>
        <a:srgbClr val="007600"/>
      </a:folHlink>
    </a:clrScheme>
    <a:fontScheme name="Todd Corpor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3588</TotalTime>
  <Words>675</Words>
  <Application>Microsoft Office PowerPoint</Application>
  <PresentationFormat>On-screen Show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Nova Energy 2017</vt:lpstr>
      <vt:lpstr>Assessment of the GTAC: Nova’s perspective</vt:lpstr>
      <vt:lpstr>Overview </vt:lpstr>
      <vt:lpstr>Nova’s position on key topics </vt:lpstr>
      <vt:lpstr>Nova’s position on key topics </vt:lpstr>
      <vt:lpstr>Nova’s position on key topics </vt:lpstr>
      <vt:lpstr>Forecasting DNC – resources required</vt:lpstr>
      <vt:lpstr>Rebates are a useful part of the mix</vt:lpstr>
      <vt:lpstr>Priority Rights a positive</vt:lpstr>
      <vt:lpstr>ERM Charges</vt:lpstr>
      <vt:lpstr>Hourly overrun charges</vt:lpstr>
      <vt:lpstr>Taranaki Target Pressure</vt:lpstr>
    </vt:vector>
  </TitlesOfParts>
  <Company>Todd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Dellabarca</dc:creator>
  <cp:lastModifiedBy>Nova Commercial</cp:lastModifiedBy>
  <cp:revision>40</cp:revision>
  <cp:lastPrinted>2018-03-26T01:24:20Z</cp:lastPrinted>
  <dcterms:created xsi:type="dcterms:W3CDTF">2017-06-27T02:54:29Z</dcterms:created>
  <dcterms:modified xsi:type="dcterms:W3CDTF">2018-03-26T03:55:27Z</dcterms:modified>
</cp:coreProperties>
</file>