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619" r:id="rId5"/>
    <p:sldId id="620" r:id="rId6"/>
    <p:sldId id="621" r:id="rId7"/>
    <p:sldId id="622" r:id="rId8"/>
    <p:sldId id="624" r:id="rId9"/>
    <p:sldId id="625" r:id="rId10"/>
    <p:sldId id="626" r:id="rId11"/>
  </p:sldIdLst>
  <p:sldSz cx="10693400" cy="7561263"/>
  <p:notesSz cx="6797675" cy="9926638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7B1482-D81C-014A-96E6-69CDD8B81504}">
          <p14:sldIdLst>
            <p14:sldId id="619"/>
            <p14:sldId id="620"/>
            <p14:sldId id="621"/>
            <p14:sldId id="622"/>
            <p14:sldId id="624"/>
            <p14:sldId id="625"/>
            <p14:sldId id="6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ena Vinsen" initials="TV" lastIdx="2" clrIdx="0">
    <p:extLst/>
  </p:cmAuthor>
  <p:cmAuthor id="2" name="Paul Goodeve" initials="PG" lastIdx="14" clrIdx="1">
    <p:extLst>
      <p:ext uri="{19B8F6BF-5375-455C-9EA6-DF929625EA0E}">
        <p15:presenceInfo xmlns:p15="http://schemas.microsoft.com/office/powerpoint/2012/main" userId="S-1-5-21-3195905674-3106722395-3951844808-1416" providerId="AD"/>
      </p:ext>
    </p:extLst>
  </p:cmAuthor>
  <p:cmAuthor id="3" name="Ben Gerritsen" initials="BG" lastIdx="1" clrIdx="2">
    <p:extLst>
      <p:ext uri="{19B8F6BF-5375-455C-9EA6-DF929625EA0E}">
        <p15:presenceInfo xmlns:p15="http://schemas.microsoft.com/office/powerpoint/2012/main" userId="S-1-5-21-3195905674-3106722395-3951844808-1712" providerId="AD"/>
      </p:ext>
    </p:extLst>
  </p:cmAuthor>
  <p:cmAuthor id="4" name="Angela Ogier" initials="AO" lastIdx="1" clrIdx="3">
    <p:extLst>
      <p:ext uri="{19B8F6BF-5375-455C-9EA6-DF929625EA0E}">
        <p15:presenceInfo xmlns:p15="http://schemas.microsoft.com/office/powerpoint/2012/main" userId="S-1-5-21-3195905674-3106722395-3951844808-39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1"/>
    <a:srgbClr val="FF9966"/>
    <a:srgbClr val="FF0000"/>
    <a:srgbClr val="92D050"/>
    <a:srgbClr val="000000"/>
    <a:srgbClr val="0076C0"/>
    <a:srgbClr val="FF6600"/>
    <a:srgbClr val="CCCCFF"/>
    <a:srgbClr val="F9F9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24E40B-E309-4B6C-8B88-8EF6B81CA478}" v="67" dt="2018-03-26T03:49:45.048"/>
    <p1510:client id="{C3AF3A97-3CD1-4103-B73D-D21E843700DC}" v="11" dt="2018-03-26T04:09:52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7" autoAdjust="0"/>
    <p:restoredTop sz="96389" autoAdjust="0"/>
  </p:normalViewPr>
  <p:slideViewPr>
    <p:cSldViewPr>
      <p:cViewPr varScale="1">
        <p:scale>
          <a:sx n="61" d="100"/>
          <a:sy n="61" d="100"/>
        </p:scale>
        <p:origin x="504" y="6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5B47486-765F-4EB5-A3AC-C6ACB5DEB9E1}" type="datetimeFigureOut">
              <a:rPr lang="en-NZ" smtClean="0"/>
              <a:pPr/>
              <a:t>28/03/2018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37868AB-3D6E-4BA2-9CEE-7593714964C7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472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734217"/>
            <a:ext cx="9828000" cy="399641"/>
          </a:xfrm>
        </p:spPr>
        <p:txBody>
          <a:bodyPr/>
          <a:lstStyle>
            <a:lvl1pPr>
              <a:lnSpc>
                <a:spcPts val="3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NZ" noProof="0" dirty="0"/>
              <a:t>First Gas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1166217"/>
            <a:ext cx="9828000" cy="238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NZ" noProof="0" dirty="0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804967"/>
            <a:ext cx="9360000" cy="19845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300" b="1" baseline="0">
                <a:solidFill>
                  <a:schemeClr val="bg1"/>
                </a:solidFill>
              </a:defRPr>
            </a:lvl1pPr>
            <a:lvl2pPr marL="205326" indent="0">
              <a:buNone/>
              <a:defRPr sz="1300"/>
            </a:lvl2pPr>
            <a:lvl3pPr marL="410652" indent="0">
              <a:buNone/>
              <a:defRPr sz="1300"/>
            </a:lvl3pPr>
            <a:lvl4pPr marL="615978" indent="0">
              <a:buNone/>
              <a:defRPr sz="1300"/>
            </a:lvl4pPr>
            <a:lvl5pPr marL="821304" indent="0">
              <a:buNone/>
              <a:defRPr sz="1300"/>
            </a:lvl5pPr>
          </a:lstStyle>
          <a:p>
            <a:pPr lvl="0"/>
            <a:r>
              <a:rPr lang="en-NZ" noProof="0" dirty="0"/>
              <a:t>First Gas /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32000" y="7164000"/>
            <a:ext cx="9828000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9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804967"/>
            <a:ext cx="9360000" cy="19845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205326" indent="0">
              <a:buNone/>
              <a:defRPr sz="1300"/>
            </a:lvl2pPr>
            <a:lvl3pPr marL="410652" indent="0">
              <a:buNone/>
              <a:defRPr sz="1300"/>
            </a:lvl3pPr>
            <a:lvl4pPr marL="615978" indent="0">
              <a:buNone/>
              <a:defRPr sz="1300"/>
            </a:lvl4pPr>
            <a:lvl5pPr marL="821304" indent="0">
              <a:buNone/>
              <a:defRPr sz="1300"/>
            </a:lvl5pPr>
          </a:lstStyle>
          <a:p>
            <a:pPr lvl="0"/>
            <a:r>
              <a:rPr lang="en-NZ" noProof="0" dirty="0"/>
              <a:t>First Gas / Date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2000" y="7164000"/>
            <a:ext cx="9828000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734217"/>
            <a:ext cx="9828000" cy="399641"/>
          </a:xfrm>
        </p:spPr>
        <p:txBody>
          <a:bodyPr/>
          <a:lstStyle>
            <a:lvl1pPr>
              <a:lnSpc>
                <a:spcPts val="3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NZ" noProof="0" dirty="0"/>
              <a:t>First Gas 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1166217"/>
            <a:ext cx="9828000" cy="238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NZ" noProof="0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32896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804967"/>
            <a:ext cx="9360000" cy="19845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205326" indent="0">
              <a:buNone/>
              <a:defRPr sz="1300"/>
            </a:lvl2pPr>
            <a:lvl3pPr marL="410652" indent="0">
              <a:buNone/>
              <a:defRPr sz="1300"/>
            </a:lvl3pPr>
            <a:lvl4pPr marL="615978" indent="0">
              <a:buNone/>
              <a:defRPr sz="1300"/>
            </a:lvl4pPr>
            <a:lvl5pPr marL="821304" indent="0">
              <a:buNone/>
              <a:defRPr sz="1300"/>
            </a:lvl5pPr>
          </a:lstStyle>
          <a:p>
            <a:pPr lvl="0"/>
            <a:r>
              <a:rPr lang="en-NZ" noProof="0" dirty="0"/>
              <a:t>First Gas / Date</a:t>
            </a:r>
          </a:p>
          <a:p>
            <a:pPr lvl="0"/>
            <a:endParaRPr lang="en-NZ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2000" y="7164000"/>
            <a:ext cx="9828000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734217"/>
            <a:ext cx="9828000" cy="399641"/>
          </a:xfrm>
        </p:spPr>
        <p:txBody>
          <a:bodyPr/>
          <a:lstStyle>
            <a:lvl1pPr>
              <a:lnSpc>
                <a:spcPts val="3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NZ" noProof="0" dirty="0"/>
              <a:t>First Gas 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1166217"/>
            <a:ext cx="9828000" cy="238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NZ" noProof="0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336558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40272"/>
            <a:ext cx="9828000" cy="360040"/>
          </a:xfrm>
        </p:spPr>
        <p:txBody>
          <a:bodyPr/>
          <a:lstStyle>
            <a:lvl1pPr>
              <a:lnSpc>
                <a:spcPts val="3000"/>
              </a:lnSpc>
              <a:defRPr sz="2500"/>
            </a:lvl1pPr>
          </a:lstStyle>
          <a:p>
            <a:r>
              <a:rPr lang="en-US" noProof="0" dirty="0"/>
              <a:t>First Gas </a:t>
            </a:r>
            <a:r>
              <a:rPr lang="en-US" noProof="0" dirty="0" err="1"/>
              <a:t>Powerpoint</a:t>
            </a:r>
            <a:r>
              <a:rPr lang="en-US" noProof="0" dirty="0"/>
              <a:t> Title</a:t>
            </a:r>
            <a:endParaRPr lang="en-NZ" noProof="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2000" y="7167600"/>
            <a:ext cx="982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6876975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6876975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2000" y="1907992"/>
            <a:ext cx="9828000" cy="4680951"/>
          </a:xfrm>
          <a:prstGeom prst="rect">
            <a:avLst/>
          </a:prstGeom>
        </p:spPr>
        <p:txBody>
          <a:bodyPr lIns="0"/>
          <a:lstStyle>
            <a:lvl1pPr marL="0" indent="-205326">
              <a:buFont typeface="Arial"/>
              <a:buChar char="•"/>
              <a:defRPr sz="1600" baseline="0"/>
            </a:lvl1pPr>
            <a:lvl2pPr>
              <a:defRPr sz="1600" baseline="0"/>
            </a:lvl2pPr>
          </a:lstStyle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6831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r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32000" y="7167600"/>
            <a:ext cx="982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40272"/>
            <a:ext cx="9828000" cy="360040"/>
          </a:xfrm>
        </p:spPr>
        <p:txBody>
          <a:bodyPr/>
          <a:lstStyle>
            <a:lvl1pPr>
              <a:lnSpc>
                <a:spcPts val="3000"/>
              </a:lnSpc>
              <a:defRPr sz="2500"/>
            </a:lvl1pPr>
          </a:lstStyle>
          <a:p>
            <a:r>
              <a:rPr lang="en-US" noProof="0" dirty="0"/>
              <a:t>First Gas </a:t>
            </a:r>
            <a:r>
              <a:rPr lang="en-US" noProof="0" dirty="0" err="1"/>
              <a:t>Powerpoint</a:t>
            </a:r>
            <a:r>
              <a:rPr lang="en-US" noProof="0" dirty="0"/>
              <a:t> Title</a:t>
            </a:r>
            <a:endParaRPr lang="en-NZ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6876975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6876975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1980000" y="2376000"/>
            <a:ext cx="2160000" cy="3240088"/>
          </a:xfrm>
          <a:prstGeom prst="rect">
            <a:avLst/>
          </a:prstGeom>
        </p:spPr>
      </p:sp>
      <p:sp>
        <p:nvSpPr>
          <p:cNvPr id="20" name="Picture Placeholder 9"/>
          <p:cNvSpPr>
            <a:spLocks noGrp="1"/>
          </p:cNvSpPr>
          <p:nvPr>
            <p:ph type="pic" sz="quarter" idx="4294967295"/>
          </p:nvPr>
        </p:nvSpPr>
        <p:spPr>
          <a:xfrm>
            <a:off x="4248000" y="2376000"/>
            <a:ext cx="2160000" cy="3240088"/>
          </a:xfrm>
          <a:prstGeom prst="rect">
            <a:avLst/>
          </a:prstGeom>
        </p:spPr>
      </p:sp>
      <p:sp>
        <p:nvSpPr>
          <p:cNvPr id="21" name="Picture Placeholder 10"/>
          <p:cNvSpPr>
            <a:spLocks noGrp="1"/>
          </p:cNvSpPr>
          <p:nvPr>
            <p:ph type="pic" sz="quarter" idx="4294967295"/>
          </p:nvPr>
        </p:nvSpPr>
        <p:spPr>
          <a:xfrm>
            <a:off x="6516000" y="2376000"/>
            <a:ext cx="2160000" cy="32400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1878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Bann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40271"/>
            <a:ext cx="9828000" cy="360040"/>
          </a:xfrm>
        </p:spPr>
        <p:txBody>
          <a:bodyPr/>
          <a:lstStyle>
            <a:lvl1pPr>
              <a:lnSpc>
                <a:spcPts val="3000"/>
              </a:lnSpc>
              <a:defRPr sz="25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First Gas </a:t>
            </a:r>
            <a:r>
              <a:rPr lang="en-US" noProof="0" dirty="0" err="1"/>
              <a:t>Powerpoint</a:t>
            </a:r>
            <a:r>
              <a:rPr lang="en-US" noProof="0" dirty="0"/>
              <a:t> Title</a:t>
            </a:r>
            <a:endParaRPr lang="en-NZ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2000" y="7167600"/>
            <a:ext cx="982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6876975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6876975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32000" y="1476376"/>
            <a:ext cx="9828000" cy="4752528"/>
          </a:xfrm>
          <a:prstGeom prst="rect">
            <a:avLst/>
          </a:prstGeom>
        </p:spPr>
        <p:txBody>
          <a:bodyPr lIns="0"/>
          <a:lstStyle/>
          <a:p>
            <a:pPr marL="0" indent="0">
              <a:buNone/>
            </a:pP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129682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32000" y="7167600"/>
            <a:ext cx="9828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548383"/>
            <a:ext cx="1069340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pPr algn="ctr"/>
            <a:endParaRPr lang="en-NZ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1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1" y="4284718"/>
            <a:ext cx="7485380" cy="1932323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1" y="7008174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79" y="7008174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4" y="7008174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fld id="{6024287E-C819-4B81-ADE4-C836522F99EB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9010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200" y="476300"/>
            <a:ext cx="9683000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First Gas </a:t>
            </a:r>
            <a:r>
              <a:rPr lang="en-US" noProof="0" dirty="0" err="1"/>
              <a:t>Powerpoint</a:t>
            </a:r>
            <a:r>
              <a:rPr lang="en-US" noProof="0" dirty="0"/>
              <a:t> Title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309792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0" r:id="rId4"/>
    <p:sldLayoutId id="2147483655" r:id="rId5"/>
    <p:sldLayoutId id="2147483658" r:id="rId6"/>
    <p:sldLayoutId id="2147483657" r:id="rId7"/>
    <p:sldLayoutId id="2147483659" r:id="rId8"/>
  </p:sldLayoutIdLst>
  <p:hf hdr="0" ftr="0" dt="0"/>
  <p:txStyles>
    <p:titleStyle>
      <a:lvl1pPr algn="l" defTabSz="1043056" rtl="0" eaLnBrk="1" latinLnBrk="0" hangingPunct="1">
        <a:lnSpc>
          <a:spcPts val="3422"/>
        </a:lnSpc>
        <a:spcBef>
          <a:spcPct val="0"/>
        </a:spcBef>
        <a:buNone/>
        <a:defRPr sz="29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-205326" algn="l" defTabSz="1043056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10652" indent="-205326" algn="l" defTabSz="1043056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15978" indent="-205326" algn="l" defTabSz="1043056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1304" indent="-205326" algn="l" defTabSz="1043056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26630" indent="-205326" algn="l" defTabSz="1043056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32000" y="734217"/>
            <a:ext cx="9828000" cy="1246214"/>
          </a:xfrm>
        </p:spPr>
        <p:txBody>
          <a:bodyPr/>
          <a:lstStyle/>
          <a:p>
            <a:r>
              <a:rPr lang="en-US" dirty="0"/>
              <a:t>Gas Transmission Access Code:</a:t>
            </a:r>
            <a:br>
              <a:rPr lang="en-US" dirty="0"/>
            </a:br>
            <a:r>
              <a:rPr lang="en-US" sz="2400" dirty="0"/>
              <a:t>Next Steps following GIC Preliminary Assessment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32469" y="6156895"/>
            <a:ext cx="9828000" cy="86409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27 March 2018</a:t>
            </a:r>
          </a:p>
        </p:txBody>
      </p:sp>
    </p:spTree>
    <p:extLst>
      <p:ext uri="{BB962C8B-B14F-4D97-AF65-F5344CB8AC3E}">
        <p14:creationId xmlns:p14="http://schemas.microsoft.com/office/powerpoint/2010/main" val="50330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DA2F440-91EA-41CE-9560-A4B5FB8A8F1F}"/>
              </a:ext>
            </a:extLst>
          </p:cNvPr>
          <p:cNvSpPr/>
          <p:nvPr/>
        </p:nvSpPr>
        <p:spPr>
          <a:xfrm>
            <a:off x="1942400" y="2277762"/>
            <a:ext cx="7580764" cy="2727005"/>
          </a:xfrm>
          <a:prstGeom prst="rect">
            <a:avLst/>
          </a:prstGeom>
          <a:solidFill>
            <a:srgbClr val="E68422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0202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579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xmlns="" id="{26967FB3-3A65-4BD0-B0F8-476641D5AC00}"/>
              </a:ext>
            </a:extLst>
          </p:cNvPr>
          <p:cNvCxnSpPr>
            <a:cxnSpLocks/>
            <a:stCxn id="78" idx="0"/>
            <a:endCxn id="74" idx="0"/>
          </p:cNvCxnSpPr>
          <p:nvPr/>
        </p:nvCxnSpPr>
        <p:spPr>
          <a:xfrm rot="5400000" flipH="1" flipV="1">
            <a:off x="5754595" y="3259678"/>
            <a:ext cx="12700" cy="1863976"/>
          </a:xfrm>
          <a:prstGeom prst="bentConnector3">
            <a:avLst>
              <a:gd name="adj1" fmla="val 3658063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CF4260C-7ECB-495E-AB4F-85B55DEFD889}"/>
              </a:ext>
            </a:extLst>
          </p:cNvPr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General support for continuing with GTAC process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3448F16-2B05-48F0-8157-10CB7365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3604" y="7004128"/>
            <a:ext cx="2495127" cy="410659"/>
          </a:xfrm>
        </p:spPr>
        <p:txBody>
          <a:bodyPr vert="horz" lIns="0" tIns="0" rIns="0" bIns="0" rtlCol="0" anchor="ctr"/>
          <a:lstStyle/>
          <a:p>
            <a:pPr algn="r"/>
            <a:fld id="{6024287E-C819-4B81-ADE4-C836522F99EB}" type="slidenum">
              <a:rPr lang="en-NZ"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pPr algn="r"/>
              <a:t>2</a:t>
            </a:fld>
            <a:endParaRPr lang="en-NZ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87B91C0-8728-4715-A102-802297748A3B}"/>
              </a:ext>
            </a:extLst>
          </p:cNvPr>
          <p:cNvSpPr txBox="1"/>
          <p:nvPr/>
        </p:nvSpPr>
        <p:spPr>
          <a:xfrm>
            <a:off x="1432958" y="1421014"/>
            <a:ext cx="2216213" cy="48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7433">
              <a:defRPr/>
            </a:pPr>
            <a:r>
              <a:rPr lang="en-NZ" sz="1273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GTAC materially better than MPOC / VTC?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5E71541B-AF1F-4BAD-B516-D17F0B49DD7E}"/>
              </a:ext>
            </a:extLst>
          </p:cNvPr>
          <p:cNvCxnSpPr>
            <a:cxnSpLocks/>
          </p:cNvCxnSpPr>
          <p:nvPr/>
        </p:nvCxnSpPr>
        <p:spPr>
          <a:xfrm>
            <a:off x="2541064" y="1916747"/>
            <a:ext cx="0" cy="239961"/>
          </a:xfrm>
          <a:prstGeom prst="line">
            <a:avLst/>
          </a:prstGeom>
          <a:noFill/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420F09F-31A4-4286-86C0-36BD4A7AA9D7}"/>
              </a:ext>
            </a:extLst>
          </p:cNvPr>
          <p:cNvSpPr txBox="1"/>
          <p:nvPr/>
        </p:nvSpPr>
        <p:spPr>
          <a:xfrm>
            <a:off x="357048" y="2024813"/>
            <a:ext cx="649248" cy="26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7433">
              <a:defRPr/>
            </a:pPr>
            <a:r>
              <a:rPr lang="en-NZ" sz="111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F32B507-BCA2-461D-996A-BCEBB2ED555F}"/>
              </a:ext>
            </a:extLst>
          </p:cNvPr>
          <p:cNvSpPr txBox="1"/>
          <p:nvPr/>
        </p:nvSpPr>
        <p:spPr>
          <a:xfrm>
            <a:off x="5477831" y="2362677"/>
            <a:ext cx="649248" cy="26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7433">
              <a:defRPr/>
            </a:pPr>
            <a:r>
              <a:rPr lang="en-NZ" sz="111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C6C05AC-FFA3-4B90-83E7-5A7FD49BCB69}"/>
              </a:ext>
            </a:extLst>
          </p:cNvPr>
          <p:cNvSpPr txBox="1"/>
          <p:nvPr/>
        </p:nvSpPr>
        <p:spPr>
          <a:xfrm>
            <a:off x="2016942" y="4198017"/>
            <a:ext cx="1762046" cy="2492990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727433">
              <a:defRPr/>
            </a:pP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 and consult on GTAC to address reasons</a:t>
            </a:r>
          </a:p>
          <a:p>
            <a:pPr algn="ctr" defTabSz="727433">
              <a:defRPr/>
            </a:pPr>
            <a:endParaRPr lang="en-NZ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  <a:p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Genesis</a:t>
            </a:r>
          </a:p>
          <a:p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MGUG (pre-October)</a:t>
            </a:r>
          </a:p>
          <a:p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Fonterra (pre-October)</a:t>
            </a:r>
          </a:p>
          <a:p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First Gas</a:t>
            </a:r>
          </a:p>
          <a:p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Todd </a:t>
            </a:r>
          </a:p>
          <a:p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endParaRPr lang="en-NZ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ABE966B8-1D4C-4B76-9D99-0CB87F6D8963}"/>
              </a:ext>
            </a:extLst>
          </p:cNvPr>
          <p:cNvSpPr txBox="1"/>
          <p:nvPr/>
        </p:nvSpPr>
        <p:spPr>
          <a:xfrm>
            <a:off x="5866226" y="4191666"/>
            <a:ext cx="1640713" cy="2492990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727433">
              <a:defRPr/>
            </a:pP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Regulated code</a:t>
            </a:r>
          </a:p>
          <a:p>
            <a:pPr algn="ctr" defTabSz="727433">
              <a:defRPr/>
            </a:pPr>
            <a:endParaRPr lang="en-NZ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Trustpower</a:t>
            </a:r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MGUG (post-October)</a:t>
            </a:r>
          </a:p>
          <a:p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Fonterra (post-October)</a:t>
            </a:r>
          </a:p>
          <a:p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27433">
              <a:defRPr/>
            </a:pPr>
            <a:endParaRPr lang="en-NZ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BA916AF0-6967-40FB-B543-D6F399CDABB2}"/>
              </a:ext>
            </a:extLst>
          </p:cNvPr>
          <p:cNvSpPr txBox="1"/>
          <p:nvPr/>
        </p:nvSpPr>
        <p:spPr>
          <a:xfrm>
            <a:off x="4962066" y="3090669"/>
            <a:ext cx="16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7433">
              <a:defRPr/>
            </a:pP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Discontinue single code process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8E8B16A8-5C01-4259-91DF-8608259CFBC9}"/>
              </a:ext>
            </a:extLst>
          </p:cNvPr>
          <p:cNvSpPr txBox="1"/>
          <p:nvPr/>
        </p:nvSpPr>
        <p:spPr>
          <a:xfrm>
            <a:off x="7634490" y="4191666"/>
            <a:ext cx="1744657" cy="2492990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727433">
              <a:defRPr/>
            </a:pP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from a blank sheet of paper (shipper/IP led process)</a:t>
            </a:r>
          </a:p>
          <a:p>
            <a:pPr algn="ctr" defTabSz="727433">
              <a:defRPr/>
            </a:pPr>
            <a:endParaRPr lang="en-NZ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27433">
              <a:defRPr/>
            </a:pPr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GGNZ</a:t>
            </a:r>
          </a:p>
          <a:p>
            <a:pPr defTabSz="727433">
              <a:defRPr/>
            </a:pPr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27433">
              <a:defRPr/>
            </a:pPr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27433">
              <a:defRPr/>
            </a:pPr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27433">
              <a:defRPr/>
            </a:pPr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27433">
              <a:defRPr/>
            </a:pPr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27433">
              <a:defRPr/>
            </a:pPr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27433">
              <a:defRPr/>
            </a:pPr>
            <a:endParaRPr lang="en-NZ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E22720CE-174A-4AD7-BA1F-3696380B6CAE}"/>
              </a:ext>
            </a:extLst>
          </p:cNvPr>
          <p:cNvSpPr txBox="1"/>
          <p:nvPr/>
        </p:nvSpPr>
        <p:spPr>
          <a:xfrm>
            <a:off x="3906540" y="4191666"/>
            <a:ext cx="1832134" cy="2492990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 defTabSz="727433">
              <a:defRPr/>
            </a:pP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quo (incremental convergence)</a:t>
            </a:r>
          </a:p>
          <a:p>
            <a:pPr algn="ctr" defTabSz="727433">
              <a:defRPr/>
            </a:pPr>
            <a:endParaRPr lang="en-NZ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Methanex</a:t>
            </a:r>
          </a:p>
          <a:p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Shell</a:t>
            </a:r>
          </a:p>
          <a:p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27433">
              <a:defRPr/>
            </a:pPr>
            <a:endParaRPr lang="en-NZ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9A102405-EFD2-4488-B005-8DB93ACE7954}"/>
              </a:ext>
            </a:extLst>
          </p:cNvPr>
          <p:cNvCxnSpPr>
            <a:cxnSpLocks/>
          </p:cNvCxnSpPr>
          <p:nvPr/>
        </p:nvCxnSpPr>
        <p:spPr>
          <a:xfrm>
            <a:off x="5802455" y="3552334"/>
            <a:ext cx="0" cy="177619"/>
          </a:xfrm>
          <a:prstGeom prst="line">
            <a:avLst/>
          </a:prstGeom>
          <a:noFill/>
          <a:ln w="9525" cap="flat" cmpd="sng" algn="ctr">
            <a:solidFill>
              <a:srgbClr val="6076B4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xmlns="" id="{E43B9E52-4335-4ACC-AB3E-5513882828B2}"/>
              </a:ext>
            </a:extLst>
          </p:cNvPr>
          <p:cNvCxnSpPr>
            <a:cxnSpLocks/>
            <a:stCxn id="51" idx="3"/>
            <a:endCxn id="52" idx="0"/>
          </p:cNvCxnSpPr>
          <p:nvPr/>
        </p:nvCxnSpPr>
        <p:spPr>
          <a:xfrm>
            <a:off x="1006296" y="2156708"/>
            <a:ext cx="4796159" cy="205969"/>
          </a:xfrm>
          <a:prstGeom prst="bentConnector2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1B6887C5-92B6-4FA8-90B0-78D09027E7E6}"/>
              </a:ext>
            </a:extLst>
          </p:cNvPr>
          <p:cNvCxnSpPr>
            <a:stCxn id="52" idx="2"/>
          </p:cNvCxnSpPr>
          <p:nvPr/>
        </p:nvCxnSpPr>
        <p:spPr>
          <a:xfrm>
            <a:off x="5802455" y="2626467"/>
            <a:ext cx="0" cy="46420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or: Elbow 111">
            <a:extLst>
              <a:ext uri="{FF2B5EF4-FFF2-40B4-BE49-F238E27FC236}">
                <a16:creationId xmlns:a16="http://schemas.microsoft.com/office/drawing/2014/main" xmlns="" id="{64C2B8ED-AA2D-4B50-9E21-5D9BB920A400}"/>
              </a:ext>
            </a:extLst>
          </p:cNvPr>
          <p:cNvCxnSpPr>
            <a:cxnSpLocks/>
            <a:stCxn id="73" idx="0"/>
            <a:endCxn id="77" idx="0"/>
          </p:cNvCxnSpPr>
          <p:nvPr/>
        </p:nvCxnSpPr>
        <p:spPr>
          <a:xfrm rot="5400000" flipH="1" flipV="1">
            <a:off x="5699217" y="1390415"/>
            <a:ext cx="6351" cy="5608854"/>
          </a:xfrm>
          <a:prstGeom prst="bentConnector3">
            <a:avLst>
              <a:gd name="adj1" fmla="val 20574193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2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AF9EA-FC82-4573-BD29-61CAE595D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Comments </a:t>
            </a:r>
            <a:r>
              <a:rPr lang="en-NZ"/>
              <a:t>on timeframe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316777A-EBED-481B-A31E-1D14AB6CD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743DB5-AB98-46D2-A53F-DCA569CF9673}" type="slidenum">
              <a:rPr lang="en-NZ" smtClean="0"/>
              <a:pPr/>
              <a:t>3</a:t>
            </a:fld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A519A6-F502-4E82-866D-F763BDCAF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NZ" b="1" dirty="0"/>
              <a:t>Refinement</a:t>
            </a:r>
          </a:p>
          <a:p>
            <a:pPr marL="204788" indent="-204788"/>
            <a:r>
              <a:rPr lang="en-NZ" dirty="0"/>
              <a:t>7 submitters supportive of a 6 month of refinement process</a:t>
            </a:r>
          </a:p>
          <a:p>
            <a:pPr marL="204788" indent="-204788"/>
            <a:r>
              <a:rPr lang="en-NZ" dirty="0"/>
              <a:t>Most parties noted that this would depend on the willingness to compromise</a:t>
            </a:r>
          </a:p>
          <a:p>
            <a:pPr marL="204788" indent="-204788"/>
            <a:r>
              <a:rPr lang="en-NZ" dirty="0"/>
              <a:t>Submitters wanted to maintain momentum on GTAC</a:t>
            </a:r>
          </a:p>
          <a:p>
            <a:pPr marL="204788" indent="-204788"/>
            <a:r>
              <a:rPr lang="en-NZ" dirty="0"/>
              <a:t>Balanced with need to avoid being schedule driven</a:t>
            </a:r>
          </a:p>
          <a:p>
            <a:pPr marL="204788" indent="-204788"/>
            <a:endParaRPr lang="en-NZ" dirty="0"/>
          </a:p>
          <a:p>
            <a:pPr marL="204788" indent="-204788">
              <a:buNone/>
            </a:pPr>
            <a:r>
              <a:rPr lang="en-NZ" b="1" dirty="0"/>
              <a:t>IT and Approvals</a:t>
            </a:r>
          </a:p>
          <a:p>
            <a:pPr marL="204788" indent="-204788"/>
            <a:r>
              <a:rPr lang="en-NZ" dirty="0"/>
              <a:t>Robust consultation process for GIC approval needs to be maintained and guidance on the time for this is required</a:t>
            </a:r>
          </a:p>
          <a:p>
            <a:pPr marL="204788" indent="-204788"/>
            <a:r>
              <a:rPr lang="en-NZ" dirty="0"/>
              <a:t>First Gas wants to expand software system development to a 9 month timeframe</a:t>
            </a:r>
          </a:p>
          <a:p>
            <a:pPr marL="204788" indent="-204788"/>
            <a:r>
              <a:rPr lang="en-NZ" dirty="0"/>
              <a:t>First Gas will not commit to software development without an approved code</a:t>
            </a:r>
          </a:p>
          <a:p>
            <a:pPr indent="0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9895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96F26-FFC5-4441-8658-11623993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Code Refinement - format going forward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A4D772-DB73-40D6-BA61-836B6C61C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743DB5-AB98-46D2-A53F-DCA569CF9673}" type="slidenum">
              <a:rPr lang="en-NZ" smtClean="0"/>
              <a:pPr/>
              <a:t>4</a:t>
            </a:fld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634B29-BCDD-41CF-996E-6DA1F6A2B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NZ" dirty="0"/>
              <a:t>Most submitters agreed that the following were important:</a:t>
            </a:r>
          </a:p>
          <a:p>
            <a:pPr lvl="0"/>
            <a:r>
              <a:rPr lang="en-NZ" dirty="0"/>
              <a:t>Continue with current workshop process</a:t>
            </a:r>
          </a:p>
          <a:p>
            <a:pPr lvl="0"/>
            <a:r>
              <a:rPr lang="en-NZ" dirty="0"/>
              <a:t>Single issue workshops</a:t>
            </a:r>
          </a:p>
          <a:p>
            <a:pPr lvl="0"/>
            <a:r>
              <a:rPr lang="en-NZ" dirty="0"/>
              <a:t>Independent facilitator</a:t>
            </a:r>
          </a:p>
          <a:p>
            <a:pPr lvl="1"/>
            <a:r>
              <a:rPr lang="en-NZ" dirty="0"/>
              <a:t>Making sure everyone was heard</a:t>
            </a:r>
          </a:p>
          <a:p>
            <a:pPr lvl="1"/>
            <a:r>
              <a:rPr lang="en-NZ" dirty="0"/>
              <a:t>Get to an agreed resolution prior to the end of the workshop</a:t>
            </a:r>
          </a:p>
          <a:p>
            <a:pPr lvl="1"/>
            <a:endParaRPr lang="en-NZ" dirty="0"/>
          </a:p>
          <a:p>
            <a:pPr indent="0">
              <a:buNone/>
            </a:pPr>
            <a:endParaRPr lang="en-NZ" dirty="0"/>
          </a:p>
          <a:p>
            <a:pPr indent="0">
              <a:buNone/>
            </a:pPr>
            <a:r>
              <a:rPr lang="en-NZ" dirty="0"/>
              <a:t>Other suggestions:</a:t>
            </a:r>
          </a:p>
          <a:p>
            <a:pPr marL="285750" indent="-285750"/>
            <a:r>
              <a:rPr lang="en-NZ" dirty="0"/>
              <a:t>Involvement of independent experts on specific issues</a:t>
            </a:r>
          </a:p>
          <a:p>
            <a:pPr marL="285750" indent="-285750"/>
            <a:r>
              <a:rPr lang="en-NZ" dirty="0"/>
              <a:t>First Gas is not the leader</a:t>
            </a:r>
          </a:p>
          <a:p>
            <a:pPr indent="0">
              <a:buNone/>
            </a:pPr>
            <a:endParaRPr lang="en-NZ" dirty="0"/>
          </a:p>
          <a:p>
            <a:pPr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5978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3CB24-3BDD-405F-8DEC-1C175263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Implications for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DBF133-A6EC-4FF5-AA97-A42763CC9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743DB5-AB98-46D2-A53F-DCA569CF9673}" type="slidenum">
              <a:rPr lang="en-NZ" smtClean="0"/>
              <a:pPr/>
              <a:t>5</a:t>
            </a:fld>
            <a:endParaRPr lang="en-N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204ED70-AF0C-4695-A5F8-C6AF3E534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NZ" dirty="0"/>
              <a:t>Time to completion will depend on:</a:t>
            </a:r>
          </a:p>
          <a:p>
            <a:pPr lvl="1"/>
            <a:r>
              <a:rPr lang="en-NZ" dirty="0"/>
              <a:t>Number of issues that need to be resolved</a:t>
            </a:r>
          </a:p>
          <a:p>
            <a:pPr lvl="1"/>
            <a:r>
              <a:rPr lang="en-NZ" dirty="0"/>
              <a:t>Level of engagement and iteration required</a:t>
            </a:r>
          </a:p>
          <a:p>
            <a:pPr lvl="1"/>
            <a:r>
              <a:rPr lang="en-NZ" dirty="0"/>
              <a:t>Approach to gaining GIC decision</a:t>
            </a:r>
          </a:p>
          <a:p>
            <a:pPr lvl="1"/>
            <a:r>
              <a:rPr lang="en-NZ" dirty="0"/>
              <a:t>IT implementation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3AE4C71-F102-4F65-8585-F2AA1987A08D}"/>
              </a:ext>
            </a:extLst>
          </p:cNvPr>
          <p:cNvCxnSpPr>
            <a:cxnSpLocks/>
          </p:cNvCxnSpPr>
          <p:nvPr/>
        </p:nvCxnSpPr>
        <p:spPr>
          <a:xfrm>
            <a:off x="810196" y="4932759"/>
            <a:ext cx="8856984" cy="0"/>
          </a:xfrm>
          <a:prstGeom prst="line">
            <a:avLst/>
          </a:prstGeom>
          <a:ln w="5715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0FAF31-B70A-4D66-9CB9-7791349A1A6F}"/>
              </a:ext>
            </a:extLst>
          </p:cNvPr>
          <p:cNvSpPr txBox="1"/>
          <p:nvPr/>
        </p:nvSpPr>
        <p:spPr>
          <a:xfrm>
            <a:off x="234132" y="5220791"/>
            <a:ext cx="12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March 2018</a:t>
            </a:r>
          </a:p>
          <a:p>
            <a:pPr algn="ctr"/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Submissions on preliminary 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549C3D-93AC-4AB4-A467-DAF75525A44E}"/>
              </a:ext>
            </a:extLst>
          </p:cNvPr>
          <p:cNvSpPr txBox="1"/>
          <p:nvPr/>
        </p:nvSpPr>
        <p:spPr>
          <a:xfrm>
            <a:off x="9046034" y="5273635"/>
            <a:ext cx="693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Go live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D6F8EA-5538-4F94-9603-9CB4143AE89B}"/>
              </a:ext>
            </a:extLst>
          </p:cNvPr>
          <p:cNvSpPr txBox="1"/>
          <p:nvPr/>
        </p:nvSpPr>
        <p:spPr>
          <a:xfrm>
            <a:off x="2376216" y="5220791"/>
            <a:ext cx="12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+ ? months</a:t>
            </a:r>
          </a:p>
          <a:p>
            <a:pPr algn="ctr"/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Further work on code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E18F61-94D8-4C6E-A612-8C24E199B2D6}"/>
              </a:ext>
            </a:extLst>
          </p:cNvPr>
          <p:cNvSpPr txBox="1"/>
          <p:nvPr/>
        </p:nvSpPr>
        <p:spPr>
          <a:xfrm>
            <a:off x="4680472" y="5220791"/>
            <a:ext cx="12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+ ? months</a:t>
            </a:r>
          </a:p>
          <a:p>
            <a:pPr algn="ctr"/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GIC decision making 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5A7EE4-A4AB-44F2-A70C-A01F72F83476}"/>
              </a:ext>
            </a:extLst>
          </p:cNvPr>
          <p:cNvSpPr txBox="1"/>
          <p:nvPr/>
        </p:nvSpPr>
        <p:spPr>
          <a:xfrm>
            <a:off x="6786860" y="522079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+ 9 months</a:t>
            </a:r>
          </a:p>
          <a:p>
            <a:pPr algn="ctr"/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IT implementation programme</a:t>
            </a:r>
          </a:p>
        </p:txBody>
      </p:sp>
    </p:spTree>
    <p:extLst>
      <p:ext uri="{BB962C8B-B14F-4D97-AF65-F5344CB8AC3E}">
        <p14:creationId xmlns:p14="http://schemas.microsoft.com/office/powerpoint/2010/main" val="253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3CB24-3BDD-405F-8DEC-1C175263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Implications for timeline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DBF133-A6EC-4FF5-AA97-A42763CC9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743DB5-AB98-46D2-A53F-DCA569CF9673}" type="slidenum">
              <a:rPr lang="en-NZ" smtClean="0"/>
              <a:pPr/>
              <a:t>6</a:t>
            </a:fld>
            <a:endParaRPr lang="en-N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204ED70-AF0C-4695-A5F8-C6AF3E534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907992"/>
            <a:ext cx="9828000" cy="4680951"/>
          </a:xfrm>
        </p:spPr>
        <p:txBody>
          <a:bodyPr/>
          <a:lstStyle/>
          <a:p>
            <a:pPr lvl="0"/>
            <a:r>
              <a:rPr lang="en-NZ" dirty="0"/>
              <a:t>Time to completion will depend on:</a:t>
            </a:r>
          </a:p>
          <a:p>
            <a:pPr lvl="1"/>
            <a:r>
              <a:rPr lang="en-NZ" dirty="0"/>
              <a:t>Number of issues that need to be resolved</a:t>
            </a:r>
          </a:p>
          <a:p>
            <a:pPr lvl="1"/>
            <a:r>
              <a:rPr lang="en-NZ" dirty="0"/>
              <a:t>Level of engagement and iteration required</a:t>
            </a:r>
          </a:p>
          <a:p>
            <a:pPr lvl="1"/>
            <a:r>
              <a:rPr lang="en-NZ" dirty="0"/>
              <a:t>Approach to gaining GIC decision</a:t>
            </a:r>
          </a:p>
          <a:p>
            <a:pPr lvl="1"/>
            <a:r>
              <a:rPr lang="en-NZ" dirty="0"/>
              <a:t>IT implementation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3AE4C71-F102-4F65-8585-F2AA1987A08D}"/>
              </a:ext>
            </a:extLst>
          </p:cNvPr>
          <p:cNvCxnSpPr>
            <a:cxnSpLocks/>
          </p:cNvCxnSpPr>
          <p:nvPr/>
        </p:nvCxnSpPr>
        <p:spPr>
          <a:xfrm>
            <a:off x="810196" y="5253890"/>
            <a:ext cx="8856984" cy="0"/>
          </a:xfrm>
          <a:prstGeom prst="line">
            <a:avLst/>
          </a:prstGeom>
          <a:ln w="5715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0FAF31-B70A-4D66-9CB9-7791349A1A6F}"/>
              </a:ext>
            </a:extLst>
          </p:cNvPr>
          <p:cNvSpPr txBox="1"/>
          <p:nvPr/>
        </p:nvSpPr>
        <p:spPr>
          <a:xfrm>
            <a:off x="234132" y="5541922"/>
            <a:ext cx="12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March 2018</a:t>
            </a:r>
          </a:p>
          <a:p>
            <a:pPr algn="ctr"/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Submissions on preliminary 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549C3D-93AC-4AB4-A467-DAF75525A44E}"/>
              </a:ext>
            </a:extLst>
          </p:cNvPr>
          <p:cNvSpPr txBox="1"/>
          <p:nvPr/>
        </p:nvSpPr>
        <p:spPr>
          <a:xfrm>
            <a:off x="9046034" y="5594766"/>
            <a:ext cx="693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Go live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D6F8EA-5538-4F94-9603-9CB4143AE89B}"/>
              </a:ext>
            </a:extLst>
          </p:cNvPr>
          <p:cNvSpPr txBox="1"/>
          <p:nvPr/>
        </p:nvSpPr>
        <p:spPr>
          <a:xfrm>
            <a:off x="3120695" y="4207085"/>
            <a:ext cx="12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 months</a:t>
            </a:r>
          </a:p>
          <a:p>
            <a:pPr algn="ctr"/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Further work on code 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E18F61-94D8-4C6E-A612-8C24E199B2D6}"/>
              </a:ext>
            </a:extLst>
          </p:cNvPr>
          <p:cNvSpPr txBox="1"/>
          <p:nvPr/>
        </p:nvSpPr>
        <p:spPr>
          <a:xfrm>
            <a:off x="5702964" y="5519987"/>
            <a:ext cx="124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+ ? months</a:t>
            </a:r>
          </a:p>
          <a:p>
            <a:pPr algn="ctr"/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GIC decision making 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5A7EE4-A4AB-44F2-A70C-A01F72F83476}"/>
              </a:ext>
            </a:extLst>
          </p:cNvPr>
          <p:cNvSpPr txBox="1"/>
          <p:nvPr/>
        </p:nvSpPr>
        <p:spPr>
          <a:xfrm>
            <a:off x="7261402" y="551937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>
                <a:latin typeface="Arial" panose="020B0604020202020204" pitchFamily="34" charset="0"/>
                <a:cs typeface="Arial" panose="020B0604020202020204" pitchFamily="34" charset="0"/>
              </a:rPr>
              <a:t>+ 9 months</a:t>
            </a:r>
          </a:p>
          <a:p>
            <a:pPr algn="ctr"/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IT implementation programme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D841285-662D-41D9-8442-E17EEBFD33D3}"/>
              </a:ext>
            </a:extLst>
          </p:cNvPr>
          <p:cNvSpPr txBox="1"/>
          <p:nvPr/>
        </p:nvSpPr>
        <p:spPr>
          <a:xfrm>
            <a:off x="3120695" y="5541922"/>
            <a:ext cx="124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May 2018</a:t>
            </a:r>
          </a:p>
          <a:p>
            <a:pPr algn="ctr"/>
            <a:r>
              <a:rPr lang="en-NZ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assessment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xmlns="" id="{01CCC38A-77A1-4A5E-80FA-D38F1FDC5DDC}"/>
              </a:ext>
            </a:extLst>
          </p:cNvPr>
          <p:cNvCxnSpPr>
            <a:stCxn id="9" idx="1"/>
          </p:cNvCxnSpPr>
          <p:nvPr/>
        </p:nvCxnSpPr>
        <p:spPr>
          <a:xfrm rot="10800000" flipV="1">
            <a:off x="2178349" y="4622584"/>
            <a:ext cx="942347" cy="972182"/>
          </a:xfrm>
          <a:prstGeom prst="bentConnector2">
            <a:avLst/>
          </a:prstGeom>
          <a:ln>
            <a:solidFill>
              <a:srgbClr val="0077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DB946AEF-9B31-43A6-B39B-DD4CD34E2A6F}"/>
              </a:ext>
            </a:extLst>
          </p:cNvPr>
          <p:cNvCxnSpPr>
            <a:stCxn id="9" idx="3"/>
          </p:cNvCxnSpPr>
          <p:nvPr/>
        </p:nvCxnSpPr>
        <p:spPr>
          <a:xfrm>
            <a:off x="4362987" y="4622584"/>
            <a:ext cx="710730" cy="972182"/>
          </a:xfrm>
          <a:prstGeom prst="bentConnector2">
            <a:avLst/>
          </a:prstGeom>
          <a:ln>
            <a:solidFill>
              <a:srgbClr val="0077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22C08E9-077C-47F9-8660-B60E96E9110F}"/>
              </a:ext>
            </a:extLst>
          </p:cNvPr>
          <p:cNvSpPr txBox="1"/>
          <p:nvPr/>
        </p:nvSpPr>
        <p:spPr>
          <a:xfrm>
            <a:off x="1727974" y="5603267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>
                <a:solidFill>
                  <a:srgbClr val="00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here?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081E645-947F-4788-8E3B-1622366440F6}"/>
              </a:ext>
            </a:extLst>
          </p:cNvPr>
          <p:cNvSpPr txBox="1"/>
          <p:nvPr/>
        </p:nvSpPr>
        <p:spPr>
          <a:xfrm>
            <a:off x="4685660" y="5600282"/>
            <a:ext cx="79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dirty="0">
                <a:solidFill>
                  <a:srgbClr val="0077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here?</a:t>
            </a:r>
          </a:p>
        </p:txBody>
      </p:sp>
    </p:spTree>
    <p:extLst>
      <p:ext uri="{BB962C8B-B14F-4D97-AF65-F5344CB8AC3E}">
        <p14:creationId xmlns:p14="http://schemas.microsoft.com/office/powerpoint/2010/main" val="113502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47D601-9C6E-4D84-BD32-BCE35EB4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Potential workshop focus areas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E8ABCE7-7EAA-466A-BAEB-A721764F4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743DB5-AB98-46D2-A53F-DCA569CF9673}" type="slidenum">
              <a:rPr lang="en-NZ" smtClean="0"/>
              <a:pPr/>
              <a:t>7</a:t>
            </a:fld>
            <a:endParaRPr lang="en-N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C58430-4848-432F-98A6-6B5BB73CE543}"/>
              </a:ext>
            </a:extLst>
          </p:cNvPr>
          <p:cNvSpPr/>
          <p:nvPr/>
        </p:nvSpPr>
        <p:spPr>
          <a:xfrm>
            <a:off x="996721" y="2518525"/>
            <a:ext cx="1894993" cy="1694154"/>
          </a:xfrm>
          <a:prstGeom prst="rect">
            <a:avLst/>
          </a:prstGeom>
          <a:ln>
            <a:solidFill>
              <a:srgbClr val="0077C1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575" tIns="67435" rIns="44575" bIns="11430" numCol="1" spcCol="1270" anchor="t" anchorCtr="0">
            <a:noAutofit/>
          </a:bodyPr>
          <a:lstStyle/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Form (in GTAC, other code, something else)</a:t>
            </a:r>
          </a:p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List of common and essential terms</a:t>
            </a:r>
          </a:p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Receipt point nominations process</a:t>
            </a:r>
          </a:p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TTP</a:t>
            </a:r>
          </a:p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Hourly limits (AIPs/AHPs)</a:t>
            </a:r>
          </a:p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Interconnection fees</a:t>
            </a:r>
          </a:p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Outage information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C2FE3DD9-5DDD-4B17-9BE6-A0925C8CD1B6}"/>
              </a:ext>
            </a:extLst>
          </p:cNvPr>
          <p:cNvSpPr/>
          <p:nvPr/>
        </p:nvSpPr>
        <p:spPr>
          <a:xfrm>
            <a:off x="996721" y="1910260"/>
            <a:ext cx="1894993" cy="608266"/>
          </a:xfrm>
          <a:custGeom>
            <a:avLst/>
            <a:gdLst>
              <a:gd name="connsiteX0" fmla="*/ 0 w 1894993"/>
              <a:gd name="connsiteY0" fmla="*/ 0 h 608266"/>
              <a:gd name="connsiteX1" fmla="*/ 1894993 w 1894993"/>
              <a:gd name="connsiteY1" fmla="*/ 0 h 608266"/>
              <a:gd name="connsiteX2" fmla="*/ 1894993 w 1894993"/>
              <a:gd name="connsiteY2" fmla="*/ 608266 h 608266"/>
              <a:gd name="connsiteX3" fmla="*/ 0 w 1894993"/>
              <a:gd name="connsiteY3" fmla="*/ 608266 h 608266"/>
              <a:gd name="connsiteX4" fmla="*/ 0 w 1894993"/>
              <a:gd name="connsiteY4" fmla="*/ 0 h 60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993" h="608266">
                <a:moveTo>
                  <a:pt x="0" y="0"/>
                </a:moveTo>
                <a:lnTo>
                  <a:pt x="1894993" y="0"/>
                </a:lnTo>
                <a:lnTo>
                  <a:pt x="1894993" y="608266"/>
                </a:lnTo>
                <a:lnTo>
                  <a:pt x="0" y="608266"/>
                </a:lnTo>
                <a:lnTo>
                  <a:pt x="0" y="0"/>
                </a:lnTo>
                <a:close/>
              </a:path>
            </a:pathLst>
          </a:custGeom>
          <a:solidFill>
            <a:srgbClr val="0077C1"/>
          </a:solidFill>
          <a:ln>
            <a:solidFill>
              <a:srgbClr val="0077C1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0" rIns="54000" bIns="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None/>
            </a:pPr>
            <a:r>
              <a:rPr lang="en-NZ" sz="1200" b="1" kern="1200" dirty="0">
                <a:latin typeface="Arial" panose="020B0604020202020204" pitchFamily="34" charset="0"/>
                <a:cs typeface="Arial" panose="020B0604020202020204" pitchFamily="34" charset="0"/>
              </a:rPr>
              <a:t>Interconnection terms</a:t>
            </a:r>
            <a:endParaRPr lang="en-US" sz="1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781C8C-59DB-4840-8949-514CB6312E19}"/>
              </a:ext>
            </a:extLst>
          </p:cNvPr>
          <p:cNvSpPr/>
          <p:nvPr/>
        </p:nvSpPr>
        <p:spPr>
          <a:xfrm>
            <a:off x="3212392" y="2518525"/>
            <a:ext cx="1894993" cy="1694154"/>
          </a:xfrm>
          <a:prstGeom prst="rect">
            <a:avLst/>
          </a:prstGeom>
          <a:ln>
            <a:solidFill>
              <a:srgbClr val="0077C1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58DABC8-1436-497D-A40A-E2CA6894E546}"/>
              </a:ext>
            </a:extLst>
          </p:cNvPr>
          <p:cNvSpPr/>
          <p:nvPr/>
        </p:nvSpPr>
        <p:spPr>
          <a:xfrm>
            <a:off x="3212392" y="1910260"/>
            <a:ext cx="1894993" cy="608266"/>
          </a:xfrm>
          <a:custGeom>
            <a:avLst/>
            <a:gdLst>
              <a:gd name="connsiteX0" fmla="*/ 0 w 1894993"/>
              <a:gd name="connsiteY0" fmla="*/ 0 h 608266"/>
              <a:gd name="connsiteX1" fmla="*/ 1894993 w 1894993"/>
              <a:gd name="connsiteY1" fmla="*/ 0 h 608266"/>
              <a:gd name="connsiteX2" fmla="*/ 1894993 w 1894993"/>
              <a:gd name="connsiteY2" fmla="*/ 608266 h 608266"/>
              <a:gd name="connsiteX3" fmla="*/ 0 w 1894993"/>
              <a:gd name="connsiteY3" fmla="*/ 608266 h 608266"/>
              <a:gd name="connsiteX4" fmla="*/ 0 w 1894993"/>
              <a:gd name="connsiteY4" fmla="*/ 0 h 60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993" h="608266">
                <a:moveTo>
                  <a:pt x="0" y="0"/>
                </a:moveTo>
                <a:lnTo>
                  <a:pt x="1894993" y="0"/>
                </a:lnTo>
                <a:lnTo>
                  <a:pt x="1894993" y="608266"/>
                </a:lnTo>
                <a:lnTo>
                  <a:pt x="0" y="608266"/>
                </a:lnTo>
                <a:lnTo>
                  <a:pt x="0" y="0"/>
                </a:lnTo>
                <a:close/>
              </a:path>
            </a:pathLst>
          </a:custGeom>
          <a:solidFill>
            <a:srgbClr val="0077C1"/>
          </a:solidFill>
          <a:ln>
            <a:solidFill>
              <a:srgbClr val="0077C1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0" rIns="54000" bIns="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None/>
            </a:pPr>
            <a:r>
              <a:rPr lang="en-NZ" sz="1200" b="1" kern="1200">
                <a:latin typeface="Arial" panose="020B0604020202020204" pitchFamily="34" charset="0"/>
                <a:cs typeface="Arial" panose="020B0604020202020204" pitchFamily="34" charset="0"/>
              </a:rPr>
              <a:t>Liabilities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3CABBFF-1FD9-44EE-94B8-237807867C08}"/>
              </a:ext>
            </a:extLst>
          </p:cNvPr>
          <p:cNvSpPr/>
          <p:nvPr/>
        </p:nvSpPr>
        <p:spPr>
          <a:xfrm>
            <a:off x="5428064" y="2518525"/>
            <a:ext cx="1894993" cy="1694154"/>
          </a:xfrm>
          <a:prstGeom prst="rect">
            <a:avLst/>
          </a:prstGeom>
          <a:ln>
            <a:solidFill>
              <a:srgbClr val="0077C1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575" tIns="67435" rIns="44575" bIns="11430" numCol="1" spcCol="1270" anchor="t" anchorCtr="0">
            <a:noAutofit/>
          </a:bodyPr>
          <a:lstStyle/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Upper/lower limits</a:t>
            </a:r>
          </a:p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RM tolerance</a:t>
            </a:r>
          </a:p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Park and loan</a:t>
            </a:r>
          </a:p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Interplay with other concepts (e.g. AHPs)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733D90B-6539-4AC1-BCF0-DAF0D9278A67}"/>
              </a:ext>
            </a:extLst>
          </p:cNvPr>
          <p:cNvSpPr/>
          <p:nvPr/>
        </p:nvSpPr>
        <p:spPr>
          <a:xfrm>
            <a:off x="5428064" y="1910260"/>
            <a:ext cx="1894993" cy="608266"/>
          </a:xfrm>
          <a:custGeom>
            <a:avLst/>
            <a:gdLst>
              <a:gd name="connsiteX0" fmla="*/ 0 w 1894993"/>
              <a:gd name="connsiteY0" fmla="*/ 0 h 608266"/>
              <a:gd name="connsiteX1" fmla="*/ 1894993 w 1894993"/>
              <a:gd name="connsiteY1" fmla="*/ 0 h 608266"/>
              <a:gd name="connsiteX2" fmla="*/ 1894993 w 1894993"/>
              <a:gd name="connsiteY2" fmla="*/ 608266 h 608266"/>
              <a:gd name="connsiteX3" fmla="*/ 0 w 1894993"/>
              <a:gd name="connsiteY3" fmla="*/ 608266 h 608266"/>
              <a:gd name="connsiteX4" fmla="*/ 0 w 1894993"/>
              <a:gd name="connsiteY4" fmla="*/ 0 h 60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993" h="608266">
                <a:moveTo>
                  <a:pt x="0" y="0"/>
                </a:moveTo>
                <a:lnTo>
                  <a:pt x="1894993" y="0"/>
                </a:lnTo>
                <a:lnTo>
                  <a:pt x="1894993" y="608266"/>
                </a:lnTo>
                <a:lnTo>
                  <a:pt x="0" y="608266"/>
                </a:lnTo>
                <a:lnTo>
                  <a:pt x="0" y="0"/>
                </a:lnTo>
                <a:close/>
              </a:path>
            </a:pathLst>
          </a:custGeom>
          <a:solidFill>
            <a:srgbClr val="0077C1"/>
          </a:solidFill>
          <a:ln>
            <a:solidFill>
              <a:srgbClr val="0077C1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0" rIns="54000" bIns="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None/>
            </a:pPr>
            <a:r>
              <a:rPr lang="en-NZ" sz="12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Linepack</a:t>
            </a:r>
            <a:r>
              <a:rPr lang="en-NZ" sz="1200" b="1" kern="1200" dirty="0"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F7F3B6B-BB38-41C4-9537-D9004ED9E546}"/>
              </a:ext>
            </a:extLst>
          </p:cNvPr>
          <p:cNvSpPr/>
          <p:nvPr/>
        </p:nvSpPr>
        <p:spPr>
          <a:xfrm>
            <a:off x="7643735" y="2518525"/>
            <a:ext cx="1894993" cy="1694154"/>
          </a:xfrm>
          <a:prstGeom prst="rect">
            <a:avLst/>
          </a:prstGeom>
          <a:ln>
            <a:solidFill>
              <a:srgbClr val="0077C1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147707F-51F1-4F66-BAE5-B5A4F814FF71}"/>
              </a:ext>
            </a:extLst>
          </p:cNvPr>
          <p:cNvSpPr/>
          <p:nvPr/>
        </p:nvSpPr>
        <p:spPr>
          <a:xfrm>
            <a:off x="7643735" y="1910260"/>
            <a:ext cx="1894993" cy="608266"/>
          </a:xfrm>
          <a:custGeom>
            <a:avLst/>
            <a:gdLst>
              <a:gd name="connsiteX0" fmla="*/ 0 w 1894993"/>
              <a:gd name="connsiteY0" fmla="*/ 0 h 608266"/>
              <a:gd name="connsiteX1" fmla="*/ 1894993 w 1894993"/>
              <a:gd name="connsiteY1" fmla="*/ 0 h 608266"/>
              <a:gd name="connsiteX2" fmla="*/ 1894993 w 1894993"/>
              <a:gd name="connsiteY2" fmla="*/ 608266 h 608266"/>
              <a:gd name="connsiteX3" fmla="*/ 0 w 1894993"/>
              <a:gd name="connsiteY3" fmla="*/ 608266 h 608266"/>
              <a:gd name="connsiteX4" fmla="*/ 0 w 1894993"/>
              <a:gd name="connsiteY4" fmla="*/ 0 h 60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993" h="608266">
                <a:moveTo>
                  <a:pt x="0" y="0"/>
                </a:moveTo>
                <a:lnTo>
                  <a:pt x="1894993" y="0"/>
                </a:lnTo>
                <a:lnTo>
                  <a:pt x="1894993" y="608266"/>
                </a:lnTo>
                <a:lnTo>
                  <a:pt x="0" y="608266"/>
                </a:lnTo>
                <a:lnTo>
                  <a:pt x="0" y="0"/>
                </a:lnTo>
                <a:close/>
              </a:path>
            </a:pathLst>
          </a:custGeom>
          <a:solidFill>
            <a:srgbClr val="0077C1"/>
          </a:solidFill>
          <a:ln>
            <a:solidFill>
              <a:srgbClr val="0077C1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0" rIns="54000" bIns="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None/>
            </a:pPr>
            <a:r>
              <a:rPr lang="en-NZ" sz="1200" b="1" kern="1200" dirty="0">
                <a:latin typeface="Arial" panose="020B0604020202020204" pitchFamily="34" charset="0"/>
                <a:cs typeface="Arial" panose="020B0604020202020204" pitchFamily="34" charset="0"/>
              </a:rPr>
              <a:t>Hourly overruns, specific HDQ/DDQ, AHPs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24FB298-5E6E-4FCC-9F83-F04E5F750D78}"/>
              </a:ext>
            </a:extLst>
          </p:cNvPr>
          <p:cNvSpPr/>
          <p:nvPr/>
        </p:nvSpPr>
        <p:spPr>
          <a:xfrm>
            <a:off x="2104556" y="5021455"/>
            <a:ext cx="1894993" cy="1694154"/>
          </a:xfrm>
          <a:prstGeom prst="rect">
            <a:avLst/>
          </a:prstGeom>
          <a:ln>
            <a:solidFill>
              <a:srgbClr val="0077C1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575" tIns="67435" rIns="44575" bIns="11430" numCol="1" spcCol="1270" anchor="t" anchorCtr="0">
            <a:noAutofit/>
          </a:bodyPr>
          <a:lstStyle/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Specifying list of allocation options (rather than allowing any algorithm/approach)</a:t>
            </a:r>
          </a:p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D+1</a:t>
            </a:r>
          </a:p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Wash-up agreement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9C0E5D7B-BC33-4013-9F4F-B4A1F3077EE6}"/>
              </a:ext>
            </a:extLst>
          </p:cNvPr>
          <p:cNvSpPr/>
          <p:nvPr/>
        </p:nvSpPr>
        <p:spPr>
          <a:xfrm>
            <a:off x="2104556" y="4435271"/>
            <a:ext cx="1894993" cy="608266"/>
          </a:xfrm>
          <a:custGeom>
            <a:avLst/>
            <a:gdLst>
              <a:gd name="connsiteX0" fmla="*/ 0 w 1894993"/>
              <a:gd name="connsiteY0" fmla="*/ 0 h 608266"/>
              <a:gd name="connsiteX1" fmla="*/ 1894993 w 1894993"/>
              <a:gd name="connsiteY1" fmla="*/ 0 h 608266"/>
              <a:gd name="connsiteX2" fmla="*/ 1894993 w 1894993"/>
              <a:gd name="connsiteY2" fmla="*/ 608266 h 608266"/>
              <a:gd name="connsiteX3" fmla="*/ 0 w 1894993"/>
              <a:gd name="connsiteY3" fmla="*/ 608266 h 608266"/>
              <a:gd name="connsiteX4" fmla="*/ 0 w 1894993"/>
              <a:gd name="connsiteY4" fmla="*/ 0 h 60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993" h="608266">
                <a:moveTo>
                  <a:pt x="0" y="0"/>
                </a:moveTo>
                <a:lnTo>
                  <a:pt x="1894993" y="0"/>
                </a:lnTo>
                <a:lnTo>
                  <a:pt x="1894993" y="608266"/>
                </a:lnTo>
                <a:lnTo>
                  <a:pt x="0" y="608266"/>
                </a:lnTo>
                <a:lnTo>
                  <a:pt x="0" y="0"/>
                </a:lnTo>
                <a:close/>
              </a:path>
            </a:pathLst>
          </a:custGeom>
          <a:solidFill>
            <a:srgbClr val="0077C1"/>
          </a:solidFill>
          <a:ln>
            <a:solidFill>
              <a:srgbClr val="0077C1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0" rIns="54000" bIns="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None/>
            </a:pPr>
            <a:r>
              <a:rPr lang="en-NZ" sz="1200" b="1" kern="1200" dirty="0">
                <a:latin typeface="Arial" panose="020B0604020202020204" pitchFamily="34" charset="0"/>
                <a:cs typeface="Arial" panose="020B0604020202020204" pitchFamily="34" charset="0"/>
              </a:rPr>
              <a:t>Allocation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8C5A4A-6BD4-4B3C-A329-B2741D1D8EF3}"/>
              </a:ext>
            </a:extLst>
          </p:cNvPr>
          <p:cNvSpPr/>
          <p:nvPr/>
        </p:nvSpPr>
        <p:spPr>
          <a:xfrm>
            <a:off x="4320228" y="5021455"/>
            <a:ext cx="1894993" cy="1694154"/>
          </a:xfrm>
          <a:prstGeom prst="rect">
            <a:avLst/>
          </a:prstGeom>
          <a:ln>
            <a:solidFill>
              <a:srgbClr val="0077C1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575" tIns="67435" rIns="44575" bIns="11430" numCol="1" spcCol="1270" anchor="t" anchorCtr="0">
            <a:noAutofit/>
          </a:bodyPr>
          <a:lstStyle/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Overrun/underrun charges</a:t>
            </a:r>
          </a:p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Rebate of transmission incentives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93DE8BB-F8B9-43A6-9E46-DCE357097FED}"/>
              </a:ext>
            </a:extLst>
          </p:cNvPr>
          <p:cNvSpPr/>
          <p:nvPr/>
        </p:nvSpPr>
        <p:spPr>
          <a:xfrm>
            <a:off x="4320228" y="4435271"/>
            <a:ext cx="1894993" cy="608266"/>
          </a:xfrm>
          <a:custGeom>
            <a:avLst/>
            <a:gdLst>
              <a:gd name="connsiteX0" fmla="*/ 0 w 1894993"/>
              <a:gd name="connsiteY0" fmla="*/ 0 h 608266"/>
              <a:gd name="connsiteX1" fmla="*/ 1894993 w 1894993"/>
              <a:gd name="connsiteY1" fmla="*/ 0 h 608266"/>
              <a:gd name="connsiteX2" fmla="*/ 1894993 w 1894993"/>
              <a:gd name="connsiteY2" fmla="*/ 608266 h 608266"/>
              <a:gd name="connsiteX3" fmla="*/ 0 w 1894993"/>
              <a:gd name="connsiteY3" fmla="*/ 608266 h 608266"/>
              <a:gd name="connsiteX4" fmla="*/ 0 w 1894993"/>
              <a:gd name="connsiteY4" fmla="*/ 0 h 60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993" h="608266">
                <a:moveTo>
                  <a:pt x="0" y="0"/>
                </a:moveTo>
                <a:lnTo>
                  <a:pt x="1894993" y="0"/>
                </a:lnTo>
                <a:lnTo>
                  <a:pt x="1894993" y="608266"/>
                </a:lnTo>
                <a:lnTo>
                  <a:pt x="0" y="608266"/>
                </a:lnTo>
                <a:lnTo>
                  <a:pt x="0" y="0"/>
                </a:lnTo>
                <a:close/>
              </a:path>
            </a:pathLst>
          </a:custGeom>
          <a:solidFill>
            <a:srgbClr val="0077C1"/>
          </a:solidFill>
          <a:ln>
            <a:solidFill>
              <a:srgbClr val="0077C1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0" rIns="54000" bIns="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None/>
            </a:pPr>
            <a:r>
              <a:rPr lang="en-NZ" sz="1200" b="1" kern="1200" dirty="0">
                <a:latin typeface="Arial" panose="020B0604020202020204" pitchFamily="34" charset="0"/>
                <a:cs typeface="Arial" panose="020B0604020202020204" pitchFamily="34" charset="0"/>
              </a:rPr>
              <a:t>Pricing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0CAF58B-53BF-48E0-8DA3-BE3752D5A591}"/>
              </a:ext>
            </a:extLst>
          </p:cNvPr>
          <p:cNvSpPr/>
          <p:nvPr/>
        </p:nvSpPr>
        <p:spPr>
          <a:xfrm>
            <a:off x="6535899" y="5021455"/>
            <a:ext cx="1894993" cy="1694154"/>
          </a:xfrm>
          <a:prstGeom prst="rect">
            <a:avLst/>
          </a:prstGeom>
          <a:ln>
            <a:solidFill>
              <a:srgbClr val="0077C1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l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4575" tIns="67435" rIns="44575" bIns="11430" numCol="1" spcCol="1270" anchor="t" anchorCtr="0">
            <a:noAutofit/>
          </a:bodyPr>
          <a:lstStyle/>
          <a:p>
            <a:pPr marL="171450" lvl="1" indent="-1714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NZ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Termination provisions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0C01CFEB-2D53-412C-9769-135E81028522}"/>
              </a:ext>
            </a:extLst>
          </p:cNvPr>
          <p:cNvSpPr/>
          <p:nvPr/>
        </p:nvSpPr>
        <p:spPr>
          <a:xfrm>
            <a:off x="6535899" y="4435271"/>
            <a:ext cx="1894993" cy="608266"/>
          </a:xfrm>
          <a:custGeom>
            <a:avLst/>
            <a:gdLst>
              <a:gd name="connsiteX0" fmla="*/ 0 w 1894993"/>
              <a:gd name="connsiteY0" fmla="*/ 0 h 608266"/>
              <a:gd name="connsiteX1" fmla="*/ 1894993 w 1894993"/>
              <a:gd name="connsiteY1" fmla="*/ 0 h 608266"/>
              <a:gd name="connsiteX2" fmla="*/ 1894993 w 1894993"/>
              <a:gd name="connsiteY2" fmla="*/ 608266 h 608266"/>
              <a:gd name="connsiteX3" fmla="*/ 0 w 1894993"/>
              <a:gd name="connsiteY3" fmla="*/ 608266 h 608266"/>
              <a:gd name="connsiteX4" fmla="*/ 0 w 1894993"/>
              <a:gd name="connsiteY4" fmla="*/ 0 h 60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993" h="608266">
                <a:moveTo>
                  <a:pt x="0" y="0"/>
                </a:moveTo>
                <a:lnTo>
                  <a:pt x="1894993" y="0"/>
                </a:lnTo>
                <a:lnTo>
                  <a:pt x="1894993" y="608266"/>
                </a:lnTo>
                <a:lnTo>
                  <a:pt x="0" y="608266"/>
                </a:lnTo>
                <a:lnTo>
                  <a:pt x="0" y="0"/>
                </a:lnTo>
                <a:close/>
              </a:path>
            </a:pathLst>
          </a:custGeom>
          <a:solidFill>
            <a:srgbClr val="0077C1"/>
          </a:solidFill>
          <a:ln>
            <a:solidFill>
              <a:srgbClr val="0077C1"/>
            </a:solidFill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340" tIns="0" rIns="54000" bIns="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None/>
            </a:pPr>
            <a:r>
              <a:rPr lang="en-NZ" sz="1200" b="1" kern="12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91306578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car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G_Document" ma:contentTypeID="0x0101003593C24482F4F84682E15959E040775E00E1DE81743FDE1A469CC2F7660EA26071" ma:contentTypeVersion="13" ma:contentTypeDescription="" ma:contentTypeScope="" ma:versionID="7e4fde31d610f74b5f1b48d77d650b38">
  <xsd:schema xmlns:xsd="http://www.w3.org/2001/XMLSchema" xmlns:xs="http://www.w3.org/2001/XMLSchema" xmlns:p="http://schemas.microsoft.com/office/2006/metadata/properties" xmlns:ns2="a1c24d45-79e7-4bb1-8894-becbc968a5d0" xmlns:ns3="http://schemas.microsoft.com/sharepoint/v3/fields" xmlns:ns4="37fa6396-50cd-4a0f-bf39-33aa57d75f09" xmlns:ns5="376ca5fe-90bf-4102-9a5f-73aedc536fb8" xmlns:ns6="e08e4712-b8ba-4778-ad0b-827db19717d8" targetNamespace="http://schemas.microsoft.com/office/2006/metadata/properties" ma:root="true" ma:fieldsID="4888ec1392576880e310a169b2433ffa" ns2:_="" ns3:_="" ns4:_="" ns5:_="" ns6:_="">
    <xsd:import namespace="a1c24d45-79e7-4bb1-8894-becbc968a5d0"/>
    <xsd:import namespace="http://schemas.microsoft.com/sharepoint/v3/fields"/>
    <xsd:import namespace="37fa6396-50cd-4a0f-bf39-33aa57d75f09"/>
    <xsd:import namespace="376ca5fe-90bf-4102-9a5f-73aedc536fb8"/>
    <xsd:import namespace="e08e4712-b8ba-4778-ad0b-827db19717d8"/>
    <xsd:element name="properties">
      <xsd:complexType>
        <xsd:sequence>
          <xsd:element name="documentManagement">
            <xsd:complexType>
              <xsd:all>
                <xsd:element ref="ns2:k2ac1df1f0a149ebb8873bced7e8fd2f" minOccurs="0"/>
                <xsd:element ref="ns2:TaxCatchAll" minOccurs="0"/>
                <xsd:element ref="ns2:TaxCatchAllLabel" minOccurs="0"/>
                <xsd:element ref="ns2:h19b9d860fc942f4a7f831672c460f9a" minOccurs="0"/>
                <xsd:element ref="ns3:Location" minOccurs="0"/>
                <xsd:element ref="ns2:d5a2c9d2d22a4c8eab62c2528004874d" minOccurs="0"/>
                <xsd:element ref="ns4:n74b6db419b9485e9a5e89a141f5b162" minOccurs="0"/>
                <xsd:element ref="ns4:l32866b9163b42abbd1ef0f325fdc8bf" minOccurs="0"/>
                <xsd:element ref="ns4:Transcode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24d45-79e7-4bb1-8894-becbc968a5d0" elementFormDefault="qualified">
    <xsd:import namespace="http://schemas.microsoft.com/office/2006/documentManagement/types"/>
    <xsd:import namespace="http://schemas.microsoft.com/office/infopath/2007/PartnerControls"/>
    <xsd:element name="k2ac1df1f0a149ebb8873bced7e8fd2f" ma:index="8" nillable="true" ma:taxonomy="true" ma:internalName="k2ac1df1f0a149ebb8873bced7e8fd2f" ma:taxonomyFieldName="Bussiness_x0020_Unit" ma:displayName="Business Unit" ma:default="1;#Commercial ＆ Regulatory|cac558ab-2122-4a4f-af0e-421912ea6db2" ma:fieldId="{42ac1df1-f0a1-49eb-b887-3bced7e8fd2f}" ma:sspId="db6cd49b-a60f-4053-be88-12c08fdb1071" ma:termSetId="9ac552e4-7acd-43eb-a897-a98d84bdcd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83a1a4a1-85ed-499b-92a5-3088f0a48f72}" ma:internalName="TaxCatchAll" ma:showField="CatchAllData" ma:web="37fa6396-50cd-4a0f-bf39-33aa57d75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3a1a4a1-85ed-499b-92a5-3088f0a48f72}" ma:internalName="TaxCatchAllLabel" ma:readOnly="true" ma:showField="CatchAllDataLabel" ma:web="37fa6396-50cd-4a0f-bf39-33aa57d75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19b9d860fc942f4a7f831672c460f9a" ma:index="12" nillable="true" ma:taxonomy="true" ma:internalName="h19b9d860fc942f4a7f831672c460f9a" ma:taxonomyFieldName="Business_x0020_Function" ma:displayName="Business Function" ma:default="3;#Commercial ＆ Regulatory|6815f2e2-240a-4938-818a-809c08a97263" ma:fieldId="{119b9d86-0fc9-42f4-a7f8-31672c460f9a}" ma:sspId="db6cd49b-a60f-4053-be88-12c08fdb1071" ma:termSetId="eb17354b-c080-459f-b367-ed8b3a281d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5a2c9d2d22a4c8eab62c2528004874d" ma:index="15" nillable="true" ma:taxonomy="true" ma:internalName="d5a2c9d2d22a4c8eab62c2528004874d" ma:taxonomyFieldName="Document_x0020_Type" ma:displayName="Document Type" ma:default="" ma:fieldId="{d5a2c9d2-d22a-4c8e-ab62-c2528004874d}" ma:sspId="db6cd49b-a60f-4053-be88-12c08fdb1071" ma:termSetId="5a50ef64-1caa-4235-a6c8-59673a80f922" ma:anchorId="6004c6d6-46cf-48b0-bb23-f2c253b1364f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ocation" ma:index="14" nillable="true" ma:displayName="Location" ma:internalName="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a6396-50cd-4a0f-bf39-33aa57d75f09" elementFormDefault="qualified">
    <xsd:import namespace="http://schemas.microsoft.com/office/2006/documentManagement/types"/>
    <xsd:import namespace="http://schemas.microsoft.com/office/infopath/2007/PartnerControls"/>
    <xsd:element name="n74b6db419b9485e9a5e89a141f5b162" ma:index="18" nillable="true" ma:taxonomy="true" ma:internalName="n74b6db419b9485e9a5e89a141f5b162" ma:taxonomyFieldName="Counterparty" ma:displayName="Stakeholder" ma:default="" ma:fieldId="{774b6db4-19b9-485e-9a5e-89a141f5b162}" ma:sspId="db6cd49b-a60f-4053-be88-12c08fdb1071" ma:termSetId="814206a2-8bd4-4018-8e52-01396618a1d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32866b9163b42abbd1ef0f325fdc8bf" ma:index="20" nillable="true" ma:taxonomy="true" ma:internalName="l32866b9163b42abbd1ef0f325fdc8bf" ma:taxonomyFieldName="TSubject" ma:displayName="Topic" ma:default="" ma:fieldId="{532866b9-163b-42ab-bd1e-f0f325fdc8bf}" ma:sspId="db6cd49b-a60f-4053-be88-12c08fdb1071" ma:termSetId="04ce6f0f-cf65-4caf-8910-9813d810c7a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ranscode" ma:index="21" nillable="true" ma:displayName="Transmission code" ma:format="Dropdown" ma:internalName="Transcode">
      <xsd:simpleType>
        <xsd:restriction base="dms:Choice">
          <xsd:enumeration value="GTAC"/>
          <xsd:enumeration value="MPOC"/>
          <xsd:enumeration value="VTC"/>
          <xsd:enumeration value="N/A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ca5fe-90bf-4102-9a5f-73aedc536f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8e4712-b8ba-4778-ad0b-827db19717d8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ranscode xmlns="37fa6396-50cd-4a0f-bf39-33aa57d75f09">GTAC</Transcode>
    <l32866b9163b42abbd1ef0f325fdc8bf xmlns="37fa6396-50cd-4a0f-bf39-33aa57d75f0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Consultation</TermName>
          <TermId xmlns="http://schemas.microsoft.com/office/infopath/2007/PartnerControls">bdaed374-8cc3-4079-a870-830c7114143d</TermId>
        </TermInfo>
      </Terms>
    </l32866b9163b42abbd1ef0f325fdc8bf>
    <n74b6db419b9485e9a5e89a141f5b162 xmlns="37fa6396-50cd-4a0f-bf39-33aa57d75f0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GIC</TermName>
          <TermId xmlns="http://schemas.microsoft.com/office/infopath/2007/PartnerControls">82df3613-d94a-464a-be53-555a3fd6aa08</TermId>
        </TermInfo>
      </Terms>
    </n74b6db419b9485e9a5e89a141f5b162>
    <h19b9d860fc942f4a7f831672c460f9a xmlns="a1c24d45-79e7-4bb1-8894-becbc968a5d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Commercial ＆ Regulatory</TermName>
          <TermId xmlns="http://schemas.microsoft.com/office/infopath/2007/PartnerControls">6815f2e2-240a-4938-818a-809c08a97263</TermId>
        </TermInfo>
      </Terms>
    </h19b9d860fc942f4a7f831672c460f9a>
    <Location xmlns="http://schemas.microsoft.com/sharepoint/v3/fields" xsi:nil="true"/>
    <d5a2c9d2d22a4c8eab62c2528004874d xmlns="a1c24d45-79e7-4bb1-8894-becbc968a5d0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c90dc8b1-4cf0-4925-90f8-df53393449e3</TermId>
        </TermInfo>
      </Terms>
    </d5a2c9d2d22a4c8eab62c2528004874d>
    <k2ac1df1f0a149ebb8873bced7e8fd2f xmlns="a1c24d45-79e7-4bb1-8894-becbc968a5d0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Commercial ＆ Regulatory</TermName>
          <TermId xmlns="http://schemas.microsoft.com/office/infopath/2007/PartnerControls">cac558ab-2122-4a4f-af0e-421912ea6db2</TermId>
        </TermInfo>
      </Terms>
    </k2ac1df1f0a149ebb8873bced7e8fd2f>
    <TaxCatchAll xmlns="a1c24d45-79e7-4bb1-8894-becbc968a5d0">
      <Value>19</Value>
      <Value>25</Value>
      <Value>3</Value>
      <Value>79</Value>
      <Value>1</Value>
    </TaxCatchAll>
    <SharedWithUsers xmlns="e08e4712-b8ba-4778-ad0b-827db19717d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C937561-6ADE-45F1-A0C4-5296DA3B77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145474-48E3-4FB0-A7FE-3CBD50F227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c24d45-79e7-4bb1-8894-becbc968a5d0"/>
    <ds:schemaRef ds:uri="http://schemas.microsoft.com/sharepoint/v3/fields"/>
    <ds:schemaRef ds:uri="37fa6396-50cd-4a0f-bf39-33aa57d75f09"/>
    <ds:schemaRef ds:uri="376ca5fe-90bf-4102-9a5f-73aedc536fb8"/>
    <ds:schemaRef ds:uri="e08e4712-b8ba-4778-ad0b-827db19717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47A27D-5920-490D-9A78-790FCCFE6078}">
  <ds:schemaRefs>
    <ds:schemaRef ds:uri="a1c24d45-79e7-4bb1-8894-becbc968a5d0"/>
    <ds:schemaRef ds:uri="http://schemas.microsoft.com/office/2006/documentManagement/types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  <ds:schemaRef ds:uri="e08e4712-b8ba-4778-ad0b-827db19717d8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376ca5fe-90bf-4102-9a5f-73aedc536fb8"/>
    <ds:schemaRef ds:uri="37fa6396-50cd-4a0f-bf39-33aa57d75f0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Powercare</Template>
  <TotalTime>15485</TotalTime>
  <Words>461</Words>
  <Application>Microsoft Office PowerPoint</Application>
  <PresentationFormat>Custom</PresentationFormat>
  <Paragraphs>138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Powercare</vt:lpstr>
      <vt:lpstr>Gas Transmission Access Code: Next Steps following GIC Preliminary Assessment</vt:lpstr>
      <vt:lpstr>PowerPoint Presentation</vt:lpstr>
      <vt:lpstr>Comments on timeframe</vt:lpstr>
      <vt:lpstr>Code Refinement - format going forward</vt:lpstr>
      <vt:lpstr>Implications for timeline</vt:lpstr>
      <vt:lpstr>Implications for timeline (2)</vt:lpstr>
      <vt:lpstr>Potential workshop focus areas</vt:lpstr>
    </vt:vector>
  </TitlesOfParts>
  <Company>Powerco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Ranson</dc:creator>
  <cp:lastModifiedBy>Sandy Thambiah</cp:lastModifiedBy>
  <cp:revision>790</cp:revision>
  <cp:lastPrinted>2017-04-04T11:32:24Z</cp:lastPrinted>
  <dcterms:created xsi:type="dcterms:W3CDTF">2016-03-15T20:45:13Z</dcterms:created>
  <dcterms:modified xsi:type="dcterms:W3CDTF">2018-03-27T22:53:25Z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0x0101003593C24482F4F84682E15959E040775E00E1DE81743FDE1A469CC2F7660EA26071</vt:lpwstr>
  </property>
  <property fmtid="{D5CDD505-2E9C-101B-9397-08002B2CF9AE}" pid="3" name="Document Sub Type">
    <vt:lpwstr/>
  </property>
  <property fmtid="{D5CDD505-2E9C-101B-9397-08002B2CF9AE}" pid="4" name="Dcoument Type">
    <vt:lpwstr/>
  </property>
  <property fmtid="{D5CDD505-2E9C-101B-9397-08002B2CF9AE}" pid="5" name="StakeholderType">
    <vt:lpwstr/>
  </property>
  <property fmtid="{D5CDD505-2E9C-101B-9397-08002B2CF9AE}" pid="6" name="TSubject">
    <vt:lpwstr>19;#Consultation|bdaed374-8cc3-4079-a870-830c7114143d</vt:lpwstr>
  </property>
  <property fmtid="{D5CDD505-2E9C-101B-9397-08002B2CF9AE}" pid="7" name="TaxCatchAll">
    <vt:lpwstr>3;#Commercial ＆ Regulatory;#1;#Commercial ＆ Regulatory</vt:lpwstr>
  </property>
  <property fmtid="{D5CDD505-2E9C-101B-9397-08002B2CF9AE}" pid="8" name="k2ac1df1f0a149ebb8873bced7e8fd2f">
    <vt:lpwstr>Commercial ＆ Regulatory|cac558ab-2122-4a4f-af0e-421912ea6db2</vt:lpwstr>
  </property>
  <property fmtid="{D5CDD505-2E9C-101B-9397-08002B2CF9AE}" pid="9" name="h19b9d860fc942f4a7f831672c460f9a">
    <vt:lpwstr>Commercial ＆ Regulatory|6815f2e2-240a-4938-818a-809c08a97263</vt:lpwstr>
  </property>
  <property fmtid="{D5CDD505-2E9C-101B-9397-08002B2CF9AE}" pid="10" name="Counterparty">
    <vt:lpwstr>25;#GIC|82df3613-d94a-464a-be53-555a3fd6aa08</vt:lpwstr>
  </property>
  <property fmtid="{D5CDD505-2E9C-101B-9397-08002B2CF9AE}" pid="11" name="Order">
    <vt:r8>3500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Document Type">
    <vt:lpwstr>79;#Presentation|c90dc8b1-4cf0-4925-90f8-df53393449e3</vt:lpwstr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Bussiness Unit">
    <vt:lpwstr>1;#Commercial ＆ Regulatory|cac558ab-2122-4a4f-af0e-421912ea6db2</vt:lpwstr>
  </property>
  <property fmtid="{D5CDD505-2E9C-101B-9397-08002B2CF9AE}" pid="18" name="Business Function">
    <vt:lpwstr>3;#Commercial ＆ Regulatory|6815f2e2-240a-4938-818a-809c08a97263</vt:lpwstr>
  </property>
</Properties>
</file>