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5"/>
    <p:sldMasterId id="2147483663" r:id="rId6"/>
  </p:sldMasterIdLst>
  <p:notesMasterIdLst>
    <p:notesMasterId r:id="rId17"/>
  </p:notesMasterIdLst>
  <p:sldIdLst>
    <p:sldId id="276" r:id="rId7"/>
    <p:sldId id="278" r:id="rId8"/>
    <p:sldId id="308" r:id="rId9"/>
    <p:sldId id="294" r:id="rId10"/>
    <p:sldId id="304" r:id="rId11"/>
    <p:sldId id="286" r:id="rId12"/>
    <p:sldId id="306" r:id="rId13"/>
    <p:sldId id="303" r:id="rId14"/>
    <p:sldId id="298" r:id="rId15"/>
    <p:sldId id="292" r:id="rId16"/>
  </p:sldIdLst>
  <p:sldSz cx="9144000" cy="5143500" type="screen16x9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Blackler" initials="CB" lastIdx="7" clrIdx="0">
    <p:extLst>
      <p:ext uri="{19B8F6BF-5375-455C-9EA6-DF929625EA0E}">
        <p15:presenceInfo xmlns:p15="http://schemas.microsoft.com/office/powerpoint/2012/main" userId="S-1-5-21-2002143706-767567037-1062434389-46279" providerId="AD"/>
      </p:ext>
    </p:extLst>
  </p:cmAuthor>
  <p:cmAuthor id="2" name="Megan van Oosten" initials="MvO" lastIdx="2" clrIdx="1">
    <p:extLst>
      <p:ext uri="{19B8F6BF-5375-455C-9EA6-DF929625EA0E}">
        <p15:presenceInfo xmlns:p15="http://schemas.microsoft.com/office/powerpoint/2012/main" userId="S-1-5-21-2002143706-767567037-1062434389-55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6D6"/>
    <a:srgbClr val="0F2C4E"/>
    <a:srgbClr val="336699"/>
    <a:srgbClr val="D6DD2C"/>
    <a:srgbClr val="9BC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485" autoAdjust="0"/>
  </p:normalViewPr>
  <p:slideViewPr>
    <p:cSldViewPr snapToGrid="0" snapToObjects="1" showGuides="1">
      <p:cViewPr varScale="1">
        <p:scale>
          <a:sx n="84" d="100"/>
          <a:sy n="84" d="100"/>
        </p:scale>
        <p:origin x="444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F813-2125-420D-BBC5-1221547A24BA}" type="datetimeFigureOut">
              <a:rPr lang="en-NZ" smtClean="0"/>
              <a:t>19/09/2018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1C5A-CDB9-4970-BED4-9BE9D43CE7D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053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Introductions</a:t>
            </a:r>
            <a:r>
              <a:rPr lang="en-NZ" baseline="0" dirty="0"/>
              <a:t> of QT + team</a:t>
            </a:r>
          </a:p>
          <a:p>
            <a:r>
              <a:rPr lang="en-NZ" baseline="0" dirty="0"/>
              <a:t>Explain that </a:t>
            </a:r>
            <a:r>
              <a:rPr lang="en-NZ" baseline="0" dirty="0" err="1"/>
              <a:t>emsTradepoint’s</a:t>
            </a:r>
            <a:r>
              <a:rPr lang="en-NZ" baseline="0" dirty="0"/>
              <a:t> success is due to having a clear vision and supporting it with innovation and agility</a:t>
            </a:r>
          </a:p>
          <a:p>
            <a:r>
              <a:rPr lang="en-NZ" baseline="0" dirty="0"/>
              <a:t>Explain that presentation will be broken down into two part: History/Present and Future that’s shows our vision for the gas market that is supported by innovation and agility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1C5A-CDB9-4970-BED4-9BE9D43CE7D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017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Re b regular intervals: A new position to the market would be negative and a net delivery would be positive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1C5A-CDB9-4970-BED4-9BE9D43CE7D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708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91C5A-CDB9-4970-BED4-9BE9D43CE7D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73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 vert="horz" lIns="108000" tIns="0" rIns="0" bIns="0" rtlCol="0" anchor="b" anchorCtr="0">
            <a:normAutofit/>
          </a:bodyPr>
          <a:lstStyle>
            <a:lvl1pPr algn="l">
              <a:defRPr lang="en-NZ" sz="4000">
                <a:latin typeface="Arial"/>
                <a:cs typeface="Arial"/>
              </a:defRPr>
            </a:lvl1pPr>
          </a:lstStyle>
          <a:p>
            <a:pPr lvl="0" algn="l" defTabSz="457200">
              <a:lnSpc>
                <a:spcPts val="4600"/>
              </a:lnSpc>
            </a:pPr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Master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688" y="3272079"/>
            <a:ext cx="6400800" cy="99189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8975" y="2859458"/>
            <a:ext cx="1860497" cy="27265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599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541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8414" y="970582"/>
            <a:ext cx="1038386" cy="3624041"/>
          </a:xfrm>
        </p:spPr>
        <p:txBody>
          <a:bodyPr vert="eaVert"/>
          <a:lstStyle/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970582"/>
            <a:ext cx="6888997" cy="362404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108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0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7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1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2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6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10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3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81" indent="0">
              <a:buNone/>
              <a:defRPr sz="1900" b="1"/>
            </a:lvl2pPr>
            <a:lvl3pPr marL="872761" indent="0">
              <a:buNone/>
              <a:defRPr sz="1800" b="1"/>
            </a:lvl3pPr>
            <a:lvl4pPr marL="1309142" indent="0">
              <a:buNone/>
              <a:defRPr sz="1500" b="1"/>
            </a:lvl4pPr>
            <a:lvl5pPr marL="1745523" indent="0">
              <a:buNone/>
              <a:defRPr sz="1500" b="1"/>
            </a:lvl5pPr>
            <a:lvl6pPr marL="2181903" indent="0">
              <a:buNone/>
              <a:defRPr sz="1500" b="1"/>
            </a:lvl6pPr>
            <a:lvl7pPr marL="2618284" indent="0">
              <a:buNone/>
              <a:defRPr sz="1500" b="1"/>
            </a:lvl7pPr>
            <a:lvl8pPr marL="3054664" indent="0">
              <a:buNone/>
              <a:defRPr sz="1500" b="1"/>
            </a:lvl8pPr>
            <a:lvl9pPr marL="3491045" indent="0">
              <a:buNone/>
              <a:defRPr sz="15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81" indent="0">
              <a:buNone/>
              <a:defRPr sz="1900" b="1"/>
            </a:lvl2pPr>
            <a:lvl3pPr marL="872761" indent="0">
              <a:buNone/>
              <a:defRPr sz="1800" b="1"/>
            </a:lvl3pPr>
            <a:lvl4pPr marL="1309142" indent="0">
              <a:buNone/>
              <a:defRPr sz="1500" b="1"/>
            </a:lvl4pPr>
            <a:lvl5pPr marL="1745523" indent="0">
              <a:buNone/>
              <a:defRPr sz="1500" b="1"/>
            </a:lvl5pPr>
            <a:lvl6pPr marL="2181903" indent="0">
              <a:buNone/>
              <a:defRPr sz="1500" b="1"/>
            </a:lvl6pPr>
            <a:lvl7pPr marL="2618284" indent="0">
              <a:buNone/>
              <a:defRPr sz="1500" b="1"/>
            </a:lvl7pPr>
            <a:lvl8pPr marL="3054664" indent="0">
              <a:buNone/>
              <a:defRPr sz="1500" b="1"/>
            </a:lvl8pPr>
            <a:lvl9pPr marL="3491045" indent="0">
              <a:buNone/>
              <a:defRPr sz="15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0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6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4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4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6381" indent="0">
              <a:buNone/>
              <a:defRPr sz="1100"/>
            </a:lvl2pPr>
            <a:lvl3pPr marL="872761" indent="0">
              <a:buNone/>
              <a:defRPr sz="1000"/>
            </a:lvl3pPr>
            <a:lvl4pPr marL="1309142" indent="0">
              <a:buNone/>
              <a:defRPr sz="900"/>
            </a:lvl4pPr>
            <a:lvl5pPr marL="1745523" indent="0">
              <a:buNone/>
              <a:defRPr sz="900"/>
            </a:lvl5pPr>
            <a:lvl6pPr marL="2181903" indent="0">
              <a:buNone/>
              <a:defRPr sz="900"/>
            </a:lvl6pPr>
            <a:lvl7pPr marL="2618284" indent="0">
              <a:buNone/>
              <a:defRPr sz="900"/>
            </a:lvl7pPr>
            <a:lvl8pPr marL="3054664" indent="0">
              <a:buNone/>
              <a:defRPr sz="900"/>
            </a:lvl8pPr>
            <a:lvl9pPr marL="3491045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6238"/>
            <a:ext cx="6385302" cy="572811"/>
          </a:xfrm>
        </p:spPr>
        <p:txBody>
          <a:bodyPr anchor="ctr">
            <a:normAutofit/>
          </a:bodyPr>
          <a:lstStyle>
            <a:lvl1pPr algn="l"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360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6381" indent="0">
              <a:buNone/>
              <a:defRPr sz="2600"/>
            </a:lvl2pPr>
            <a:lvl3pPr marL="872761" indent="0">
              <a:buNone/>
              <a:defRPr sz="2300"/>
            </a:lvl3pPr>
            <a:lvl4pPr marL="1309142" indent="0">
              <a:buNone/>
              <a:defRPr sz="1900"/>
            </a:lvl4pPr>
            <a:lvl5pPr marL="1745523" indent="0">
              <a:buNone/>
              <a:defRPr sz="1900"/>
            </a:lvl5pPr>
            <a:lvl6pPr marL="2181903" indent="0">
              <a:buNone/>
              <a:defRPr sz="1900"/>
            </a:lvl6pPr>
            <a:lvl7pPr marL="2618284" indent="0">
              <a:buNone/>
              <a:defRPr sz="1900"/>
            </a:lvl7pPr>
            <a:lvl8pPr marL="3054664" indent="0">
              <a:buNone/>
              <a:defRPr sz="1900"/>
            </a:lvl8pPr>
            <a:lvl9pPr marL="349104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6381" indent="0">
              <a:buNone/>
              <a:defRPr sz="1100"/>
            </a:lvl2pPr>
            <a:lvl3pPr marL="872761" indent="0">
              <a:buNone/>
              <a:defRPr sz="1000"/>
            </a:lvl3pPr>
            <a:lvl4pPr marL="1309142" indent="0">
              <a:buNone/>
              <a:defRPr sz="900"/>
            </a:lvl4pPr>
            <a:lvl5pPr marL="1745523" indent="0">
              <a:buNone/>
              <a:defRPr sz="900"/>
            </a:lvl5pPr>
            <a:lvl6pPr marL="2181903" indent="0">
              <a:buNone/>
              <a:defRPr sz="900"/>
            </a:lvl6pPr>
            <a:lvl7pPr marL="2618284" indent="0">
              <a:buNone/>
              <a:defRPr sz="900"/>
            </a:lvl7pPr>
            <a:lvl8pPr marL="3054664" indent="0">
              <a:buNone/>
              <a:defRPr sz="900"/>
            </a:lvl8pPr>
            <a:lvl9pPr marL="3491045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6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4783"/>
            <a:ext cx="6019800" cy="329088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1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16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050"/>
            <a:ext cx="6416298" cy="566999"/>
          </a:xfrm>
        </p:spPr>
        <p:txBody>
          <a:bodyPr>
            <a:normAutofit/>
          </a:bodyPr>
          <a:lstStyle>
            <a:lvl1pPr algn="l"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9641"/>
            <a:ext cx="4038600" cy="3594982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9641"/>
            <a:ext cx="4038600" cy="3594982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9892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861"/>
            <a:ext cx="6408549" cy="549564"/>
          </a:xfrm>
        </p:spPr>
        <p:txBody>
          <a:bodyPr>
            <a:normAutofit/>
          </a:bodyPr>
          <a:lstStyle>
            <a:lvl1pPr algn="l">
              <a:defRPr sz="2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8606"/>
            <a:ext cx="4040188" cy="485633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74240"/>
            <a:ext cx="4040188" cy="3120383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94417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74240"/>
            <a:ext cx="4041775" cy="3120383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450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2050"/>
            <a:ext cx="6408549" cy="543752"/>
          </a:xfrm>
        </p:spPr>
        <p:txBody>
          <a:bodyPr>
            <a:normAutofit/>
          </a:bodyPr>
          <a:lstStyle>
            <a:lvl1pPr algn="l"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79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37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66127"/>
            <a:ext cx="3008313" cy="8715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8958"/>
            <a:ext cx="5111750" cy="3635665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37664"/>
            <a:ext cx="3008313" cy="2756958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56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2463"/>
            <a:ext cx="5486400" cy="263321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48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53673"/>
            <a:ext cx="6377553" cy="526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3146"/>
            <a:ext cx="8229600" cy="364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5950" y="4795380"/>
            <a:ext cx="16891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800" b="1" dirty="0">
                <a:solidFill>
                  <a:srgbClr val="0F2C4E"/>
                </a:solidFill>
                <a:latin typeface="Univers" panose="020B0603020202030204" pitchFamily="34" charset="0"/>
                <a:cs typeface="Arial" panose="020B0604020202020204" pitchFamily="34" charset="0"/>
              </a:rPr>
              <a:t>www.emstradepoint.co.nz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28" y="178080"/>
            <a:ext cx="1876298" cy="35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27" y="255292"/>
            <a:ext cx="1914398" cy="3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87276" tIns="43638" rIns="87276" bIns="43638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7276" tIns="43638" rIns="87276" bIns="4363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6381"/>
            <a:fld id="{1B908836-D514-5146-821F-49CB7B3143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6381"/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7276" tIns="43638" rIns="87276" bIns="4363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63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7276" tIns="43638" rIns="87276" bIns="4363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6381"/>
            <a:fld id="{57D218AF-C661-164C-83AA-54C0D71E6C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63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67"/>
            <a:ext cx="9194800" cy="51714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39C22B-2D5F-4BFB-B55B-5C6F431D1678}"/>
              </a:ext>
            </a:extLst>
          </p:cNvPr>
          <p:cNvSpPr/>
          <p:nvPr/>
        </p:nvSpPr>
        <p:spPr>
          <a:xfrm>
            <a:off x="5750248" y="2826403"/>
            <a:ext cx="2120053" cy="10073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spcBef>
                <a:spcPct val="0"/>
              </a:spcBef>
            </a:pPr>
            <a:r>
              <a:rPr lang="en-NZ" sz="2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GTAC</a:t>
            </a:r>
            <a:r>
              <a:rPr lang="en-NZ" sz="22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NZ" sz="2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Workshop</a:t>
            </a:r>
          </a:p>
          <a:p>
            <a:pPr defTabSz="914400">
              <a:spcBef>
                <a:spcPct val="0"/>
              </a:spcBef>
            </a:pPr>
            <a:r>
              <a:rPr lang="en-NZ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19 September</a:t>
            </a:r>
          </a:p>
        </p:txBody>
      </p:sp>
    </p:spTree>
    <p:extLst>
      <p:ext uri="{BB962C8B-B14F-4D97-AF65-F5344CB8AC3E}">
        <p14:creationId xmlns:p14="http://schemas.microsoft.com/office/powerpoint/2010/main" val="32454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Decision required regarding the granularity and regularity of information flows</a:t>
            </a:r>
          </a:p>
          <a:p>
            <a:pPr lvl="1"/>
            <a:r>
              <a:rPr lang="en-NZ" dirty="0"/>
              <a:t>This will determine whether information is more transparent than the status quo </a:t>
            </a:r>
          </a:p>
          <a:p>
            <a:pPr lvl="1"/>
            <a:r>
              <a:rPr lang="en-NZ" dirty="0"/>
              <a:t>Confidentiality would be maintained by First Gas</a:t>
            </a:r>
          </a:p>
          <a:p>
            <a:r>
              <a:rPr lang="en-NZ" dirty="0"/>
              <a:t>A participants position (including running mismatch) can be managed in the receipt trade zone</a:t>
            </a:r>
          </a:p>
          <a:p>
            <a:r>
              <a:rPr lang="en-NZ" dirty="0"/>
              <a:t>A GTA seems like the appropriate legal arrangement to cover transfer of title from seller &gt; eTP &gt; buyer </a:t>
            </a:r>
          </a:p>
          <a:p>
            <a:r>
              <a:rPr lang="en-NZ" dirty="0"/>
              <a:t>eTP FM (under the Market Rules) will not pose a challenge for trading participants because it does not apply to the OTD market. However, FM adjustments will be included in the information flow.   </a:t>
            </a:r>
          </a:p>
        </p:txBody>
      </p:sp>
    </p:spTree>
    <p:extLst>
      <p:ext uri="{BB962C8B-B14F-4D97-AF65-F5344CB8AC3E}">
        <p14:creationId xmlns:p14="http://schemas.microsoft.com/office/powerpoint/2010/main" val="180439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E67D-77F7-45B1-A66F-8BCEB67C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NZ" dirty="0"/>
              <a:t>emsTradepoint information flows to First Gas through TACOS (OATIS)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Information transfer between the two systems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Running mis-match position</a:t>
            </a:r>
          </a:p>
          <a:p>
            <a:pPr>
              <a:lnSpc>
                <a:spcPct val="150000"/>
              </a:lnSpc>
            </a:pPr>
            <a:r>
              <a:rPr lang="en-NZ" dirty="0"/>
              <a:t>Title and transfer of title </a:t>
            </a:r>
          </a:p>
          <a:p>
            <a:pPr>
              <a:lnSpc>
                <a:spcPct val="150000"/>
              </a:lnSpc>
            </a:pPr>
            <a:r>
              <a:rPr lang="en-NZ" dirty="0"/>
              <a:t>Force Majeure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77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22F8-82CA-48CA-97AB-CF89BA71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Nominations vs Trades in TACOS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DE6B-DC03-4515-8207-99E63ED8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dirty="0"/>
              <a:t>Trades and nominations in TACOS will be quite separate under the new regime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Nominations:</a:t>
            </a:r>
          </a:p>
          <a:p>
            <a:pPr marL="685800" lvl="1">
              <a:buFontTx/>
              <a:buChar char="-"/>
            </a:pPr>
            <a:r>
              <a:rPr lang="en-NZ" dirty="0"/>
              <a:t>deal with real physical requests for capacity to either:</a:t>
            </a:r>
          </a:p>
          <a:p>
            <a:pPr marL="1085850" lvl="2">
              <a:buFontTx/>
              <a:buChar char="-"/>
            </a:pPr>
            <a:r>
              <a:rPr lang="en-NZ" dirty="0"/>
              <a:t>Inject gas into the transmission system at a receipt point (the receipt quantity)</a:t>
            </a:r>
          </a:p>
          <a:p>
            <a:pPr marL="1085850" lvl="2">
              <a:buFontTx/>
              <a:buChar char="-"/>
            </a:pPr>
            <a:r>
              <a:rPr lang="en-NZ" dirty="0"/>
              <a:t>Take gas away from the transmission system at a delivery point or zone (the delivery quantity)</a:t>
            </a:r>
          </a:p>
          <a:p>
            <a:pPr marL="685800" lvl="1">
              <a:buFontTx/>
              <a:buChar char="-"/>
            </a:pPr>
            <a:r>
              <a:rPr lang="en-NZ" dirty="0"/>
              <a:t>are subject to curtailments</a:t>
            </a:r>
          </a:p>
          <a:p>
            <a:pPr marL="0" indent="0">
              <a:buNone/>
            </a:pPr>
            <a:r>
              <a:rPr lang="en-NZ" dirty="0"/>
              <a:t>Trades:</a:t>
            </a:r>
          </a:p>
          <a:p>
            <a:pPr marL="685800" lvl="1">
              <a:buFontTx/>
              <a:buChar char="-"/>
            </a:pPr>
            <a:r>
              <a:rPr lang="en-NZ" dirty="0"/>
              <a:t>Can be:</a:t>
            </a:r>
          </a:p>
          <a:p>
            <a:pPr marL="1085850" lvl="2">
              <a:buFontTx/>
              <a:buChar char="-"/>
            </a:pPr>
            <a:r>
              <a:rPr lang="en-NZ" dirty="0"/>
              <a:t>Formed on emsTradepoint (or any other gas market)</a:t>
            </a:r>
          </a:p>
          <a:p>
            <a:pPr marL="1085850" lvl="2">
              <a:buFontTx/>
              <a:buChar char="-"/>
            </a:pPr>
            <a:r>
              <a:rPr lang="en-NZ" dirty="0"/>
              <a:t>Traded bilaterally and entered directly into TACOS</a:t>
            </a:r>
          </a:p>
          <a:p>
            <a:pPr marL="0" indent="0">
              <a:buNone/>
            </a:pPr>
            <a:r>
              <a:rPr lang="en-NZ" dirty="0"/>
              <a:t>Quantities associated with gas transfers can also be entered directly into TACOS</a:t>
            </a:r>
          </a:p>
          <a:p>
            <a:pPr marL="0" indent="0">
              <a:buNone/>
            </a:pPr>
            <a:endParaRPr lang="en-NZ" dirty="0"/>
          </a:p>
          <a:p>
            <a:pPr marL="857250" lvl="2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503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22F8-82CA-48CA-97AB-CF89BA71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Proposed eTP information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DE6B-DC03-4515-8207-99E63ED8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dirty="0"/>
              <a:t>Three proposed options consider the regularity of information flow </a:t>
            </a:r>
          </a:p>
          <a:p>
            <a:pPr marL="0" indent="0">
              <a:buNone/>
            </a:pPr>
            <a:endParaRPr lang="en-NZ" dirty="0"/>
          </a:p>
          <a:p>
            <a:pPr>
              <a:buAutoNum type="alphaLcParenR"/>
            </a:pPr>
            <a:r>
              <a:rPr lang="en-NZ" b="1" dirty="0"/>
              <a:t>Compulsory immediate </a:t>
            </a:r>
            <a:r>
              <a:rPr lang="en-NZ" dirty="0"/>
              <a:t>flow of </a:t>
            </a:r>
            <a:r>
              <a:rPr lang="en-NZ" b="1" dirty="0"/>
              <a:t>individual trade</a:t>
            </a:r>
            <a:r>
              <a:rPr lang="en-NZ" dirty="0"/>
              <a:t> information when a trade has been formed on eTP</a:t>
            </a:r>
          </a:p>
          <a:p>
            <a:pPr lvl="1"/>
            <a:r>
              <a:rPr lang="en-NZ" dirty="0"/>
              <a:t>Information flow on a trade-by-trade basis (participant, volume and delivery period)</a:t>
            </a:r>
          </a:p>
          <a:p>
            <a:pPr lvl="1"/>
            <a:r>
              <a:rPr lang="en-NZ" dirty="0"/>
              <a:t>This could include day-ahead trades</a:t>
            </a:r>
          </a:p>
          <a:p>
            <a:pPr lvl="1"/>
            <a:r>
              <a:rPr lang="en-NZ" dirty="0"/>
              <a:t>emsTradepoint would be responsible for ensuring the information provided to First Gas is accurate</a:t>
            </a:r>
          </a:p>
          <a:p>
            <a:pPr>
              <a:buAutoNum type="alphaLcParenR"/>
            </a:pPr>
            <a:r>
              <a:rPr lang="en-NZ" b="1" dirty="0"/>
              <a:t>Compulsory frequent </a:t>
            </a:r>
            <a:r>
              <a:rPr lang="en-NZ" dirty="0"/>
              <a:t>flow of </a:t>
            </a:r>
            <a:r>
              <a:rPr lang="en-NZ" b="1" dirty="0"/>
              <a:t>net trade </a:t>
            </a:r>
            <a:r>
              <a:rPr lang="en-NZ" dirty="0"/>
              <a:t>information</a:t>
            </a:r>
          </a:p>
          <a:p>
            <a:pPr lvl="1"/>
            <a:r>
              <a:rPr lang="en-NZ" dirty="0"/>
              <a:t>Timely flow of net delivery positions throughout the delivery day (participant net positions, net volume for delivery day) at regular intervals (similar to current OATIS nomination cycles)</a:t>
            </a:r>
          </a:p>
          <a:p>
            <a:pPr lvl="1"/>
            <a:r>
              <a:rPr lang="en-NZ" dirty="0"/>
              <a:t>emsTradepoint would be responsible for ensuring the information provided to First Gas is accurate</a:t>
            </a:r>
          </a:p>
          <a:p>
            <a:pPr>
              <a:buAutoNum type="alphaLcParenR"/>
            </a:pPr>
            <a:r>
              <a:rPr lang="en-NZ" b="1" dirty="0"/>
              <a:t>Optional </a:t>
            </a:r>
            <a:r>
              <a:rPr lang="en-NZ" dirty="0"/>
              <a:t>flow of individual </a:t>
            </a:r>
            <a:r>
              <a:rPr lang="en-NZ" b="1" dirty="0"/>
              <a:t>net delivery position </a:t>
            </a:r>
            <a:r>
              <a:rPr lang="en-NZ" dirty="0"/>
              <a:t>information</a:t>
            </a:r>
            <a:endParaRPr lang="en-NZ" b="1" dirty="0"/>
          </a:p>
          <a:p>
            <a:pPr lvl="1"/>
            <a:r>
              <a:rPr lang="en-NZ" dirty="0"/>
              <a:t>Participants (via the exchange) would have the option to “opt” in their net delivery position at the end of the trading period </a:t>
            </a:r>
          </a:p>
          <a:p>
            <a:pPr lvl="1"/>
            <a:r>
              <a:rPr lang="en-NZ" dirty="0"/>
              <a:t>eTP would only be responsible for the traded volumes that have been opted in</a:t>
            </a:r>
          </a:p>
          <a:p>
            <a:pPr lvl="1"/>
            <a:r>
              <a:rPr lang="en-NZ" dirty="0"/>
              <a:t>Participants would be responsible for ensuring all other trade information provided to First Gas is accurate</a:t>
            </a:r>
          </a:p>
          <a:p>
            <a:pPr marL="0" indent="0">
              <a:buNone/>
            </a:pPr>
            <a:r>
              <a:rPr lang="en-NZ" b="1" dirty="0"/>
              <a:t>Or </a:t>
            </a:r>
            <a:r>
              <a:rPr lang="en-NZ" dirty="0"/>
              <a:t>a combination of option a and b, i.e. immediate flow of OTD trade information and frequent flow of net trade information for DA trades. 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18470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C633-0634-4359-9F35-6F085C9C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138119"/>
            <a:ext cx="6364330" cy="570930"/>
          </a:xfrm>
        </p:spPr>
        <p:txBody>
          <a:bodyPr/>
          <a:lstStyle/>
          <a:p>
            <a:r>
              <a:rPr lang="en-NZ" dirty="0"/>
              <a:t>Trade and mis-match position </a:t>
            </a:r>
          </a:p>
        </p:txBody>
      </p:sp>
      <p:pic>
        <p:nvPicPr>
          <p:cNvPr id="51" name="Picture 50" descr="Screen Clipping">
            <a:extLst>
              <a:ext uri="{FF2B5EF4-FFF2-40B4-BE49-F238E27FC236}">
                <a16:creationId xmlns:a16="http://schemas.microsoft.com/office/drawing/2014/main" id="{3A2766E5-5DA6-487F-A8DB-88A5FAAF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00" y="1582298"/>
            <a:ext cx="2224711" cy="28428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10507A-B647-4D39-98C9-3651D6CB47E4}"/>
              </a:ext>
            </a:extLst>
          </p:cNvPr>
          <p:cNvSpPr/>
          <p:nvPr/>
        </p:nvSpPr>
        <p:spPr>
          <a:xfrm>
            <a:off x="6567081" y="1106524"/>
            <a:ext cx="2598309" cy="35870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7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72B938-2F77-4059-A9A2-C87EC09C0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68" y="3089226"/>
            <a:ext cx="2292818" cy="1632386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15C9A66E-289F-47D8-9F3E-5734D7D76128}"/>
              </a:ext>
            </a:extLst>
          </p:cNvPr>
          <p:cNvSpPr/>
          <p:nvPr/>
        </p:nvSpPr>
        <p:spPr>
          <a:xfrm>
            <a:off x="1039673" y="2179804"/>
            <a:ext cx="2972989" cy="1886027"/>
          </a:xfrm>
          <a:prstGeom prst="cloud">
            <a:avLst/>
          </a:prstGeom>
          <a:solidFill>
            <a:schemeClr val="bg1">
              <a:lumMod val="50000"/>
              <a:alpha val="17000"/>
            </a:schemeClr>
          </a:solidFill>
          <a:ln w="317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NZ" sz="1100" b="1" dirty="0">
              <a:solidFill>
                <a:srgbClr val="9BC100"/>
              </a:solidFill>
            </a:endParaRPr>
          </a:p>
          <a:p>
            <a:pPr algn="ctr"/>
            <a:r>
              <a:rPr lang="en-NZ" b="1" dirty="0">
                <a:solidFill>
                  <a:srgbClr val="262626"/>
                </a:solidFill>
              </a:rPr>
              <a:t>RECEIPT ZONE</a:t>
            </a:r>
          </a:p>
          <a:p>
            <a:pPr algn="ctr"/>
            <a:r>
              <a:rPr lang="en-NZ" sz="1100" dirty="0">
                <a:solidFill>
                  <a:schemeClr val="tx1"/>
                </a:solidFill>
              </a:rPr>
              <a:t>    Trades are executed here</a:t>
            </a:r>
          </a:p>
          <a:p>
            <a:pPr algn="ctr"/>
            <a:r>
              <a:rPr lang="en-NZ" sz="1100" dirty="0">
                <a:solidFill>
                  <a:schemeClr val="tx1"/>
                </a:solidFill>
              </a:rPr>
              <a:t>Running mismatch exists here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40C4891-C8BE-4DFF-AEC1-E400420BCB6F}"/>
              </a:ext>
            </a:extLst>
          </p:cNvPr>
          <p:cNvSpPr/>
          <p:nvPr/>
        </p:nvSpPr>
        <p:spPr>
          <a:xfrm>
            <a:off x="4816415" y="1275654"/>
            <a:ext cx="2998507" cy="1886028"/>
          </a:xfrm>
          <a:prstGeom prst="cloud">
            <a:avLst/>
          </a:prstGeom>
          <a:solidFill>
            <a:schemeClr val="bg1">
              <a:lumMod val="6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b="1" dirty="0">
                <a:solidFill>
                  <a:srgbClr val="262626"/>
                </a:solidFill>
              </a:rPr>
              <a:t>DELIVERY ZONES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834777D-23B9-4C00-9616-B39F59DBE433}"/>
              </a:ext>
            </a:extLst>
          </p:cNvPr>
          <p:cNvSpPr/>
          <p:nvPr/>
        </p:nvSpPr>
        <p:spPr>
          <a:xfrm rot="20222836">
            <a:off x="4040589" y="2525855"/>
            <a:ext cx="847472" cy="46186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3A7E9A-AA64-428A-99EF-ACFDFE132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5" y="3385273"/>
            <a:ext cx="1204024" cy="171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75EFA7-5131-4379-9CFE-9B0090FA0247}"/>
              </a:ext>
            </a:extLst>
          </p:cNvPr>
          <p:cNvSpPr txBox="1"/>
          <p:nvPr/>
        </p:nvSpPr>
        <p:spPr>
          <a:xfrm>
            <a:off x="1754477" y="816939"/>
            <a:ext cx="1329261" cy="27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Receipt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E6FD95-22F1-46EA-991F-BAFBA226BF2D}"/>
              </a:ext>
            </a:extLst>
          </p:cNvPr>
          <p:cNvSpPr txBox="1"/>
          <p:nvPr/>
        </p:nvSpPr>
        <p:spPr>
          <a:xfrm>
            <a:off x="5679934" y="4245945"/>
            <a:ext cx="1867353" cy="27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Delivery Points </a:t>
            </a:r>
            <a:r>
              <a:rPr lang="en-NZ" sz="1200" u="sng" dirty="0"/>
              <a:t>or</a:t>
            </a:r>
            <a:r>
              <a:rPr lang="en-NZ" sz="1200" dirty="0"/>
              <a:t> Zones </a:t>
            </a:r>
            <a:endParaRPr lang="en-NZ" sz="1200" u="sng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861DD35-815C-4307-A95E-A4479064D879}"/>
              </a:ext>
            </a:extLst>
          </p:cNvPr>
          <p:cNvSpPr/>
          <p:nvPr/>
        </p:nvSpPr>
        <p:spPr>
          <a:xfrm>
            <a:off x="1785770" y="1121268"/>
            <a:ext cx="103379" cy="707698"/>
          </a:xfrm>
          <a:prstGeom prst="downArrow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CFBB6BF-E784-4198-9594-2131D7CCB524}"/>
              </a:ext>
            </a:extLst>
          </p:cNvPr>
          <p:cNvSpPr/>
          <p:nvPr/>
        </p:nvSpPr>
        <p:spPr>
          <a:xfrm>
            <a:off x="2160096" y="1121267"/>
            <a:ext cx="103379" cy="707698"/>
          </a:xfrm>
          <a:prstGeom prst="downArrow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1C9DCCC-BBF7-4CD0-BD8F-ECD0845914FE}"/>
              </a:ext>
            </a:extLst>
          </p:cNvPr>
          <p:cNvSpPr/>
          <p:nvPr/>
        </p:nvSpPr>
        <p:spPr>
          <a:xfrm>
            <a:off x="2534422" y="1121267"/>
            <a:ext cx="103379" cy="707698"/>
          </a:xfrm>
          <a:prstGeom prst="downArrow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C28EB87-B46B-4ADA-A012-9B6CBC783FEF}"/>
              </a:ext>
            </a:extLst>
          </p:cNvPr>
          <p:cNvSpPr/>
          <p:nvPr/>
        </p:nvSpPr>
        <p:spPr>
          <a:xfrm>
            <a:off x="2908748" y="1121266"/>
            <a:ext cx="103379" cy="707698"/>
          </a:xfrm>
          <a:prstGeom prst="downArrow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002B2D-D209-4640-B568-8F31FEFEF6AF}"/>
              </a:ext>
            </a:extLst>
          </p:cNvPr>
          <p:cNvSpPr/>
          <p:nvPr/>
        </p:nvSpPr>
        <p:spPr>
          <a:xfrm>
            <a:off x="1694188" y="1862573"/>
            <a:ext cx="281340" cy="281340"/>
          </a:xfrm>
          <a:prstGeom prst="ellips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5DE383-F365-42DF-AF60-00723444B8F1}"/>
              </a:ext>
            </a:extLst>
          </p:cNvPr>
          <p:cNvSpPr/>
          <p:nvPr/>
        </p:nvSpPr>
        <p:spPr>
          <a:xfrm>
            <a:off x="2064929" y="1862572"/>
            <a:ext cx="281340" cy="281340"/>
          </a:xfrm>
          <a:prstGeom prst="ellips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003E5D-E64C-474C-84DC-9CA470F609DA}"/>
              </a:ext>
            </a:extLst>
          </p:cNvPr>
          <p:cNvSpPr/>
          <p:nvPr/>
        </p:nvSpPr>
        <p:spPr>
          <a:xfrm>
            <a:off x="2442841" y="1862571"/>
            <a:ext cx="281340" cy="281340"/>
          </a:xfrm>
          <a:prstGeom prst="ellips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7E64EB3-6DDB-4934-882F-CDE16A7C8670}"/>
              </a:ext>
            </a:extLst>
          </p:cNvPr>
          <p:cNvSpPr/>
          <p:nvPr/>
        </p:nvSpPr>
        <p:spPr>
          <a:xfrm>
            <a:off x="2816573" y="1862570"/>
            <a:ext cx="281340" cy="281340"/>
          </a:xfrm>
          <a:prstGeom prst="ellips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9CAD55-44B4-4193-8F56-FAC4098D7A06}"/>
              </a:ext>
            </a:extLst>
          </p:cNvPr>
          <p:cNvSpPr/>
          <p:nvPr/>
        </p:nvSpPr>
        <p:spPr>
          <a:xfrm>
            <a:off x="5631369" y="3511967"/>
            <a:ext cx="281340" cy="281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C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9F7771-279F-4407-85D5-32A42E340322}"/>
              </a:ext>
            </a:extLst>
          </p:cNvPr>
          <p:cNvSpPr/>
          <p:nvPr/>
        </p:nvSpPr>
        <p:spPr>
          <a:xfrm>
            <a:off x="6002110" y="3511966"/>
            <a:ext cx="281340" cy="281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D50E41-3939-4D3A-BD3B-9F07C9B59CC6}"/>
              </a:ext>
            </a:extLst>
          </p:cNvPr>
          <p:cNvSpPr/>
          <p:nvPr/>
        </p:nvSpPr>
        <p:spPr>
          <a:xfrm>
            <a:off x="6380022" y="3511966"/>
            <a:ext cx="281340" cy="281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D639AC-6FDF-45EC-A7B2-5EFA594BDD79}"/>
              </a:ext>
            </a:extLst>
          </p:cNvPr>
          <p:cNvSpPr/>
          <p:nvPr/>
        </p:nvSpPr>
        <p:spPr>
          <a:xfrm>
            <a:off x="6753754" y="3511965"/>
            <a:ext cx="281340" cy="281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D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74A09958-0C00-457D-9FC1-7F9877AED3D5}"/>
              </a:ext>
            </a:extLst>
          </p:cNvPr>
          <p:cNvSpPr/>
          <p:nvPr/>
        </p:nvSpPr>
        <p:spPr>
          <a:xfrm>
            <a:off x="5718132" y="2753838"/>
            <a:ext cx="103379" cy="7076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100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5CDB527-E8A3-41CB-921D-CA29E91F62FA}"/>
              </a:ext>
            </a:extLst>
          </p:cNvPr>
          <p:cNvSpPr/>
          <p:nvPr/>
        </p:nvSpPr>
        <p:spPr>
          <a:xfrm>
            <a:off x="6092458" y="2753837"/>
            <a:ext cx="103379" cy="7076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1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A088EF1-951B-42A6-BD5A-C37F72281AC1}"/>
              </a:ext>
            </a:extLst>
          </p:cNvPr>
          <p:cNvSpPr/>
          <p:nvPr/>
        </p:nvSpPr>
        <p:spPr>
          <a:xfrm>
            <a:off x="6466785" y="2753837"/>
            <a:ext cx="103379" cy="7076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100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86830C2-BF73-40BC-A441-8CBEF2F56EF9}"/>
              </a:ext>
            </a:extLst>
          </p:cNvPr>
          <p:cNvSpPr/>
          <p:nvPr/>
        </p:nvSpPr>
        <p:spPr>
          <a:xfrm>
            <a:off x="6841111" y="2753836"/>
            <a:ext cx="103379" cy="7076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100" dirty="0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25212E1-CFD5-4315-BAA9-245FFC4B6814}"/>
              </a:ext>
            </a:extLst>
          </p:cNvPr>
          <p:cNvSpPr/>
          <p:nvPr/>
        </p:nvSpPr>
        <p:spPr>
          <a:xfrm>
            <a:off x="7215437" y="2747655"/>
            <a:ext cx="103379" cy="7076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11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E181C9-D31B-4F3D-BAB0-8E362EB4F0CB}"/>
              </a:ext>
            </a:extLst>
          </p:cNvPr>
          <p:cNvSpPr/>
          <p:nvPr/>
        </p:nvSpPr>
        <p:spPr>
          <a:xfrm>
            <a:off x="7126750" y="3511964"/>
            <a:ext cx="281340" cy="281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59EF91-3ED3-4A86-ADE5-141DA8B7E0C8}"/>
              </a:ext>
            </a:extLst>
          </p:cNvPr>
          <p:cNvSpPr txBox="1"/>
          <p:nvPr/>
        </p:nvSpPr>
        <p:spPr>
          <a:xfrm>
            <a:off x="831870" y="1925991"/>
            <a:ext cx="816171" cy="27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Shippers: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8FC00F-CD96-4736-8AD4-8BFDBF80D6F3}"/>
              </a:ext>
            </a:extLst>
          </p:cNvPr>
          <p:cNvSpPr txBox="1"/>
          <p:nvPr/>
        </p:nvSpPr>
        <p:spPr>
          <a:xfrm>
            <a:off x="4866355" y="3505645"/>
            <a:ext cx="816171" cy="27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Shippers: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791F4FEA-DFB3-4072-A337-12A24ABF4A1F}"/>
              </a:ext>
            </a:extLst>
          </p:cNvPr>
          <p:cNvSpPr/>
          <p:nvPr/>
        </p:nvSpPr>
        <p:spPr>
          <a:xfrm rot="5400000">
            <a:off x="1614994" y="1215026"/>
            <a:ext cx="437759" cy="249672"/>
          </a:xfrm>
          <a:prstGeom prst="homePlat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1200" dirty="0"/>
              <a:t>5 TJ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04E7E6FE-CC14-49F5-8E78-A51A9004C7A7}"/>
              </a:ext>
            </a:extLst>
          </p:cNvPr>
          <p:cNvSpPr/>
          <p:nvPr/>
        </p:nvSpPr>
        <p:spPr>
          <a:xfrm rot="5400000">
            <a:off x="1988377" y="1215026"/>
            <a:ext cx="437759" cy="249672"/>
          </a:xfrm>
          <a:prstGeom prst="homePlat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3 TJ</a:t>
            </a: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B02565F3-A453-48AC-B017-C7D9761B5881}"/>
              </a:ext>
            </a:extLst>
          </p:cNvPr>
          <p:cNvSpPr/>
          <p:nvPr/>
        </p:nvSpPr>
        <p:spPr>
          <a:xfrm rot="5400000">
            <a:off x="2368702" y="1215026"/>
            <a:ext cx="437759" cy="249672"/>
          </a:xfrm>
          <a:prstGeom prst="homePlat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2 TJ</a:t>
            </a: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0407AA60-7D87-441E-B213-8BC78CD243CD}"/>
              </a:ext>
            </a:extLst>
          </p:cNvPr>
          <p:cNvSpPr/>
          <p:nvPr/>
        </p:nvSpPr>
        <p:spPr>
          <a:xfrm rot="5400000">
            <a:off x="2740021" y="1208054"/>
            <a:ext cx="437759" cy="249672"/>
          </a:xfrm>
          <a:prstGeom prst="homePlat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10 TJ</a:t>
            </a: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D6AF8316-20DA-4D07-821B-E57C54F8D12D}"/>
              </a:ext>
            </a:extLst>
          </p:cNvPr>
          <p:cNvSpPr/>
          <p:nvPr/>
        </p:nvSpPr>
        <p:spPr>
          <a:xfrm rot="5400000">
            <a:off x="5557731" y="2839771"/>
            <a:ext cx="437759" cy="24967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1200" dirty="0"/>
              <a:t>2 TJ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16BE61B7-5BF8-4849-94AB-059B640130DB}"/>
              </a:ext>
            </a:extLst>
          </p:cNvPr>
          <p:cNvSpPr/>
          <p:nvPr/>
        </p:nvSpPr>
        <p:spPr>
          <a:xfrm rot="5400000">
            <a:off x="5923847" y="2839771"/>
            <a:ext cx="437759" cy="24967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1200" dirty="0"/>
              <a:t>5 TJ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1BEAE557-E7E6-46CF-8938-57CC7CB29E2E}"/>
              </a:ext>
            </a:extLst>
          </p:cNvPr>
          <p:cNvSpPr/>
          <p:nvPr/>
        </p:nvSpPr>
        <p:spPr>
          <a:xfrm rot="5400000">
            <a:off x="6308826" y="2839771"/>
            <a:ext cx="437759" cy="24967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1200" dirty="0"/>
              <a:t>3 TJ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DD95B812-27F7-4D71-A4DD-130DF5B5DF19}"/>
              </a:ext>
            </a:extLst>
          </p:cNvPr>
          <p:cNvSpPr/>
          <p:nvPr/>
        </p:nvSpPr>
        <p:spPr>
          <a:xfrm rot="5400000">
            <a:off x="6674162" y="2839771"/>
            <a:ext cx="437759" cy="24967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1200" dirty="0"/>
              <a:t>5 TJ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0A1D4C61-A0B8-4356-9868-9E6A3445A52B}"/>
              </a:ext>
            </a:extLst>
          </p:cNvPr>
          <p:cNvSpPr/>
          <p:nvPr/>
        </p:nvSpPr>
        <p:spPr>
          <a:xfrm rot="5400000">
            <a:off x="7048487" y="2830420"/>
            <a:ext cx="437759" cy="24967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NZ" sz="1200" dirty="0"/>
              <a:t>5 TJ</a:t>
            </a: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827EC8A0-5952-47EC-B461-6DA4D367552B}"/>
              </a:ext>
            </a:extLst>
          </p:cNvPr>
          <p:cNvSpPr/>
          <p:nvPr/>
        </p:nvSpPr>
        <p:spPr>
          <a:xfrm>
            <a:off x="1200028" y="3752631"/>
            <a:ext cx="1477040" cy="196440"/>
          </a:xfrm>
          <a:prstGeom prst="homePlat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2 TJ Traded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F19D0A9-5649-44AF-91B5-09A648DDB93A}"/>
              </a:ext>
            </a:extLst>
          </p:cNvPr>
          <p:cNvSpPr/>
          <p:nvPr/>
        </p:nvSpPr>
        <p:spPr>
          <a:xfrm>
            <a:off x="2756906" y="3719906"/>
            <a:ext cx="281340" cy="281340"/>
          </a:xfrm>
          <a:prstGeom prst="ellips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D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3EEB1E-F943-4245-A4EC-BED52033A69E}"/>
              </a:ext>
            </a:extLst>
          </p:cNvPr>
          <p:cNvSpPr/>
          <p:nvPr/>
        </p:nvSpPr>
        <p:spPr>
          <a:xfrm>
            <a:off x="3387959" y="3713145"/>
            <a:ext cx="281340" cy="281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A</a:t>
            </a: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CE33D771-F8D8-4958-A432-4BC3AB33FE85}"/>
              </a:ext>
            </a:extLst>
          </p:cNvPr>
          <p:cNvSpPr/>
          <p:nvPr/>
        </p:nvSpPr>
        <p:spPr>
          <a:xfrm>
            <a:off x="3082018" y="3762215"/>
            <a:ext cx="288050" cy="196440"/>
          </a:xfrm>
          <a:prstGeom prst="homePlate">
            <a:avLst/>
          </a:prstGeom>
          <a:solidFill>
            <a:srgbClr val="9BC1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100" dirty="0"/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156C7D-0FC6-468F-85A5-B08B5D0E7EE4}"/>
              </a:ext>
            </a:extLst>
          </p:cNvPr>
          <p:cNvSpPr/>
          <p:nvPr/>
        </p:nvSpPr>
        <p:spPr>
          <a:xfrm>
            <a:off x="6000504" y="3823003"/>
            <a:ext cx="281340" cy="2813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229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Trade and mis-match position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86804D-9145-4E5E-A21A-3FEF9B29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Participants can manage their running mismatch in the receipt zone by trading on the emsTradepoint platform</a:t>
            </a:r>
          </a:p>
          <a:p>
            <a:r>
              <a:rPr lang="en-NZ" dirty="0"/>
              <a:t>The flow of information will update a participant’s mismatch position</a:t>
            </a:r>
          </a:p>
          <a:p>
            <a:r>
              <a:rPr lang="en-NZ" dirty="0"/>
              <a:t>Option </a:t>
            </a:r>
            <a:r>
              <a:rPr lang="en-NZ" b="1" dirty="0"/>
              <a:t>a</a:t>
            </a:r>
            <a:r>
              <a:rPr lang="en-NZ" dirty="0"/>
              <a:t> gives the most transparency to the system operator and the participant to effectively manage mis-match throughout the delivery day </a:t>
            </a:r>
          </a:p>
          <a:p>
            <a:r>
              <a:rPr lang="en-NZ" dirty="0"/>
              <a:t>Options </a:t>
            </a:r>
            <a:r>
              <a:rPr lang="en-NZ" b="1" dirty="0"/>
              <a:t>b</a:t>
            </a:r>
            <a:r>
              <a:rPr lang="en-NZ" dirty="0"/>
              <a:t> and </a:t>
            </a:r>
            <a:r>
              <a:rPr lang="en-NZ" b="1" dirty="0"/>
              <a:t>c</a:t>
            </a:r>
            <a:r>
              <a:rPr lang="en-NZ" dirty="0"/>
              <a:t> allow trades to effectively “pool” nominations in the trade zone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61058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22F8-82CA-48CA-97AB-CF89BA71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Visibility of trade information to market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DE6B-DC03-4515-8207-99E63ED8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u="sng" dirty="0"/>
              <a:t>Option </a:t>
            </a:r>
            <a:r>
              <a:rPr lang="en-NZ" b="1" u="sng" dirty="0"/>
              <a:t>a</a:t>
            </a:r>
          </a:p>
          <a:p>
            <a:r>
              <a:rPr lang="en-NZ" dirty="0"/>
              <a:t>Is more transparent than the status quo. First Gas would be privy to trade information on a trade-by-trade basis (the current nomination regime allows trading participants to net their receipt and delivery quantities at NGP-TRS)</a:t>
            </a:r>
          </a:p>
          <a:p>
            <a:r>
              <a:rPr lang="en-NZ" dirty="0"/>
              <a:t>Confidentiality would be maintained by First Gas</a:t>
            </a:r>
          </a:p>
          <a:p>
            <a:r>
              <a:rPr lang="en-NZ" dirty="0"/>
              <a:t>This information flow would not be visible to other market participants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u="sng" dirty="0"/>
              <a:t>Option </a:t>
            </a:r>
            <a:r>
              <a:rPr lang="en-NZ" b="1" u="sng" dirty="0"/>
              <a:t>b</a:t>
            </a:r>
            <a:r>
              <a:rPr lang="en-NZ" u="sng" dirty="0"/>
              <a:t> and </a:t>
            </a:r>
            <a:r>
              <a:rPr lang="en-NZ" b="1" u="sng" dirty="0"/>
              <a:t>c</a:t>
            </a:r>
          </a:p>
          <a:p>
            <a:r>
              <a:rPr lang="en-NZ" dirty="0"/>
              <a:t>The level of transparency, given the trade values are net values, does not differ from the status quo. There is also no obligation to disclose day-ahead trading before D+1. </a:t>
            </a:r>
          </a:p>
        </p:txBody>
      </p:sp>
    </p:spTree>
    <p:extLst>
      <p:ext uri="{BB962C8B-B14F-4D97-AF65-F5344CB8AC3E}">
        <p14:creationId xmlns:p14="http://schemas.microsoft.com/office/powerpoint/2010/main" val="389692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D27C-D12A-4051-8F9D-8C814452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NZ" dirty="0"/>
              <a:t>Title transfer &amp; legal arrangements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966C90-4C49-4900-ADC2-9F79B37934ED}"/>
              </a:ext>
            </a:extLst>
          </p:cNvPr>
          <p:cNvGrpSpPr/>
          <p:nvPr/>
        </p:nvGrpSpPr>
        <p:grpSpPr>
          <a:xfrm>
            <a:off x="5901070" y="818705"/>
            <a:ext cx="2970182" cy="3829909"/>
            <a:chOff x="5358193" y="0"/>
            <a:chExt cx="3996153" cy="5152850"/>
          </a:xfrm>
        </p:grpSpPr>
        <p:pic>
          <p:nvPicPr>
            <p:cNvPr id="6" name="Picture 5" descr="Screen Clipping">
              <a:extLst>
                <a:ext uri="{FF2B5EF4-FFF2-40B4-BE49-F238E27FC236}">
                  <a16:creationId xmlns:a16="http://schemas.microsoft.com/office/drawing/2014/main" id="{DF429CAE-4D4E-430B-BBEA-8650B7DFF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94" y="0"/>
              <a:ext cx="3659258" cy="4676019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CBA54E-7796-4758-8CE3-C9976ABDE782}"/>
                </a:ext>
              </a:extLst>
            </p:cNvPr>
            <p:cNvSpPr/>
            <p:nvPr/>
          </p:nvSpPr>
          <p:spPr>
            <a:xfrm>
              <a:off x="5358193" y="50635"/>
              <a:ext cx="3996153" cy="510221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311489-DB1E-4F28-8F4E-98264286F3CA}"/>
                </a:ext>
              </a:extLst>
            </p:cNvPr>
            <p:cNvSpPr/>
            <p:nvPr/>
          </p:nvSpPr>
          <p:spPr>
            <a:xfrm>
              <a:off x="6642197" y="2624658"/>
              <a:ext cx="706452" cy="70645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100" b="1" dirty="0"/>
                <a:t>RZ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55ACDC23-EA07-4FEB-9326-2EDFCE98936A}"/>
                </a:ext>
              </a:extLst>
            </p:cNvPr>
            <p:cNvSpPr/>
            <p:nvPr/>
          </p:nvSpPr>
          <p:spPr>
            <a:xfrm>
              <a:off x="6279288" y="2532824"/>
              <a:ext cx="1420210" cy="953872"/>
            </a:xfrm>
            <a:prstGeom prst="cloud">
              <a:avLst/>
            </a:prstGeom>
            <a:noFill/>
            <a:ln w="53975">
              <a:solidFill>
                <a:srgbClr val="26262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100" dirty="0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CEF21899-BCB7-4A64-9F67-90539FD484AC}"/>
                </a:ext>
              </a:extLst>
            </p:cNvPr>
            <p:cNvSpPr/>
            <p:nvPr/>
          </p:nvSpPr>
          <p:spPr>
            <a:xfrm rot="16200000">
              <a:off x="6265646" y="2263600"/>
              <a:ext cx="152785" cy="1102479"/>
            </a:xfrm>
            <a:prstGeom prst="downArrow">
              <a:avLst/>
            </a:prstGeom>
            <a:solidFill>
              <a:srgbClr val="9BC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63F348AA-FC27-4AE2-BD71-095C5119E213}"/>
                </a:ext>
              </a:extLst>
            </p:cNvPr>
            <p:cNvSpPr/>
            <p:nvPr/>
          </p:nvSpPr>
          <p:spPr>
            <a:xfrm rot="9828548">
              <a:off x="6792858" y="2008317"/>
              <a:ext cx="191399" cy="69479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CB785C4B-C7B5-44AA-AC8B-71B8E13D87E9}"/>
                </a:ext>
              </a:extLst>
            </p:cNvPr>
            <p:cNvSpPr/>
            <p:nvPr/>
          </p:nvSpPr>
          <p:spPr>
            <a:xfrm rot="15372630">
              <a:off x="7400706" y="2372993"/>
              <a:ext cx="176842" cy="68604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D50E1069-3C26-4FE3-8CE2-5623D5325888}"/>
                </a:ext>
              </a:extLst>
            </p:cNvPr>
            <p:cNvSpPr/>
            <p:nvPr/>
          </p:nvSpPr>
          <p:spPr>
            <a:xfrm rot="16200000">
              <a:off x="6291207" y="2517017"/>
              <a:ext cx="154022" cy="875924"/>
            </a:xfrm>
            <a:prstGeom prst="downArrow">
              <a:avLst/>
            </a:prstGeom>
            <a:solidFill>
              <a:srgbClr val="9BC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5" name="Arrow: Bent 14">
              <a:extLst>
                <a:ext uri="{FF2B5EF4-FFF2-40B4-BE49-F238E27FC236}">
                  <a16:creationId xmlns:a16="http://schemas.microsoft.com/office/drawing/2014/main" id="{6DF0001A-6613-432C-9210-CF86B3B603BB}"/>
                </a:ext>
              </a:extLst>
            </p:cNvPr>
            <p:cNvSpPr/>
            <p:nvPr/>
          </p:nvSpPr>
          <p:spPr>
            <a:xfrm rot="13580375" flipH="1">
              <a:off x="6586528" y="3267682"/>
              <a:ext cx="689450" cy="318568"/>
            </a:xfrm>
            <a:prstGeom prst="bentArrow">
              <a:avLst>
                <a:gd name="adj1" fmla="val 25000"/>
                <a:gd name="adj2" fmla="val 25000"/>
                <a:gd name="adj3" fmla="val 22731"/>
                <a:gd name="adj4" fmla="val 437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008CBA6-5B3A-42B0-B38A-C2C84FD2330C}"/>
              </a:ext>
            </a:extLst>
          </p:cNvPr>
          <p:cNvSpPr txBox="1"/>
          <p:nvPr/>
        </p:nvSpPr>
        <p:spPr>
          <a:xfrm>
            <a:off x="492860" y="948093"/>
            <a:ext cx="591322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NZ" sz="1600" dirty="0"/>
              <a:t>(currently under MPOC covered by nominations, needs to be covered by GTA transfer)</a:t>
            </a:r>
          </a:p>
          <a:p>
            <a:pPr marL="0" indent="0">
              <a:buNone/>
            </a:pPr>
            <a:endParaRPr lang="en-NZ" sz="1800" dirty="0"/>
          </a:p>
          <a:p>
            <a:r>
              <a:rPr lang="en-NZ" sz="1800" dirty="0"/>
              <a:t>Sellers deliver to the Receipt Zone and buyers take away from the Receipt Zone</a:t>
            </a:r>
          </a:p>
          <a:p>
            <a:r>
              <a:rPr lang="en-NZ" sz="1800" dirty="0"/>
              <a:t>Title to gas passes from the seller, via emsTradepoint to the Buyer through TACOS at the Receipt Zone </a:t>
            </a:r>
          </a:p>
          <a:p>
            <a:r>
              <a:rPr lang="en-NZ" sz="1800" dirty="0"/>
              <a:t>A GTA seems like the appropriate legal arrangement to cover transfer of title from seller &gt; eTP &gt; buyer </a:t>
            </a:r>
          </a:p>
          <a:p>
            <a:r>
              <a:rPr lang="en-NZ" sz="1800" dirty="0"/>
              <a:t>We currently have an ICA (post MBB). We do not see a need for an ICA under the new regime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170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D27C-D12A-4051-8F9D-8C814452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emsTradepoint Force Majeure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BE6D-6812-44A6-AF84-009C0AD21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3146"/>
            <a:ext cx="8229600" cy="37195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1400" dirty="0"/>
              <a:t>The current emsTradepoint FM rules do not affect the GTAC regime. </a:t>
            </a:r>
          </a:p>
          <a:p>
            <a:pPr lvl="1"/>
            <a:r>
              <a:rPr lang="en-NZ" sz="1200" dirty="0"/>
              <a:t>Only available on net volumes traded through weekly and monthly contracts.</a:t>
            </a:r>
          </a:p>
          <a:p>
            <a:pPr lvl="1"/>
            <a:r>
              <a:rPr lang="en-NZ" sz="1200" dirty="0"/>
              <a:t>Can apply to one or more individual delivery days.</a:t>
            </a:r>
          </a:p>
          <a:p>
            <a:pPr lvl="1"/>
            <a:r>
              <a:rPr lang="en-NZ" sz="1200" dirty="0"/>
              <a:t>Not available to be called for effect intraday (OTD).</a:t>
            </a:r>
          </a:p>
          <a:p>
            <a:pPr lvl="1"/>
            <a:endParaRPr lang="en-NZ" sz="1200" dirty="0"/>
          </a:p>
          <a:p>
            <a:pPr marL="457200" lvl="1" indent="0">
              <a:buNone/>
            </a:pPr>
            <a:r>
              <a:rPr lang="en-NZ" sz="1200" dirty="0"/>
              <a:t>Note: Changes were proposed at the most recent eTP OWG to include daily day-ahead contracts in eTP FM. There is no intention to include daily intra-day products. 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/>
              <a:t>eTP FM events will be considered in information flow arrangements as follows: </a:t>
            </a:r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u="sng" dirty="0"/>
              <a:t>Option </a:t>
            </a:r>
            <a:r>
              <a:rPr lang="en-NZ" sz="1400" b="1" u="sng" dirty="0"/>
              <a:t>a</a:t>
            </a:r>
            <a:r>
              <a:rPr lang="en-NZ" sz="1400" u="sng" dirty="0"/>
              <a:t> and </a:t>
            </a:r>
            <a:r>
              <a:rPr lang="en-NZ" sz="1400" b="1" u="sng" dirty="0"/>
              <a:t>b</a:t>
            </a:r>
          </a:p>
          <a:p>
            <a:r>
              <a:rPr lang="en-NZ" sz="1400" dirty="0"/>
              <a:t>emsTradepoint will be responsible for ensuring FM has been accounted for in the information flow to TACOS</a:t>
            </a:r>
          </a:p>
          <a:p>
            <a:pPr marL="0" indent="0">
              <a:buNone/>
            </a:pPr>
            <a:r>
              <a:rPr lang="en-NZ" sz="1400" u="sng" dirty="0"/>
              <a:t>Option </a:t>
            </a:r>
            <a:r>
              <a:rPr lang="en-NZ" sz="1400" b="1" u="sng" dirty="0"/>
              <a:t>c</a:t>
            </a:r>
          </a:p>
          <a:p>
            <a:r>
              <a:rPr lang="en-NZ" sz="1400" dirty="0"/>
              <a:t>If participants “opt-in”, the exchange will account for FM and update net delivery volumes accordingly</a:t>
            </a:r>
          </a:p>
          <a:p>
            <a:r>
              <a:rPr lang="en-NZ" sz="1400" dirty="0"/>
              <a:t>If participants do not opt in, they will be responsible for providing the accurate trade/FM information to TACOS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95636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635862C2AD0F584B8E35CAFF023E609F01004870CFB523430F43A710F9EBC6FE5017" ma:contentTypeVersion="20" ma:contentTypeDescription="Create a Word Document" ma:contentTypeScope="" ma:versionID="b59ca5a707ea6eb6b4473c07bf6ddd8c">
  <xsd:schema xmlns:xsd="http://www.w3.org/2001/XMLSchema" xmlns:xs="http://www.w3.org/2001/XMLSchema" xmlns:p="http://schemas.microsoft.com/office/2006/metadata/properties" xmlns:ns2="9a75d499-dff4-4385-88cc-9be2ea8c03f8" xmlns:ns3="49a1c405-d3a8-4a6a-ab79-550cf17fb8b5" xmlns:ns5="47aedb05-342c-42bb-a329-d06e5210aab1" xmlns:ns6="cfcf987b-572d-4bb8-8b8f-9acc589ba66a" targetNamespace="http://schemas.microsoft.com/office/2006/metadata/properties" ma:root="true" ma:fieldsID="6fe609791058d2811846ba0bbe932e18" ns2:_="" ns3:_="" ns5:_="" ns6:_="">
    <xsd:import namespace="9a75d499-dff4-4385-88cc-9be2ea8c03f8"/>
    <xsd:import namespace="49a1c405-d3a8-4a6a-ab79-550cf17fb8b5"/>
    <xsd:import namespace="47aedb05-342c-42bb-a329-d06e5210aab1"/>
    <xsd:import namespace="cfcf987b-572d-4bb8-8b8f-9acc589ba66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usinessActivity" minOccurs="0"/>
                <xsd:element ref="ns3:BusinessFunction" minOccurs="0"/>
                <xsd:element ref="ns3:DocumentDescription" minOccurs="0"/>
                <xsd:element ref="ns3:DocumentOwner" minOccurs="0"/>
                <xsd:element ref="ns3:DocumentStatus"/>
                <xsd:element ref="ns5:TaxCatchAll" minOccurs="0"/>
                <xsd:element ref="ns5:TaxCatchAllLabel" minOccurs="0"/>
                <xsd:element ref="ns3:SecurityClassification" minOccurs="0"/>
                <xsd:element ref="ns6: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5d499-dff4-4385-88cc-9be2ea8c03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1c405-d3a8-4a6a-ab79-550cf17fb8b5" elementFormDefault="qualified">
    <xsd:import namespace="http://schemas.microsoft.com/office/2006/documentManagement/types"/>
    <xsd:import namespace="http://schemas.microsoft.com/office/infopath/2007/PartnerControls"/>
    <xsd:element name="BusinessActivity" ma:index="11" nillable="true" ma:displayName="Business Activity" ma:default="n/a" ma:description="Business Activity relating to this site." ma:hidden="true" ma:internalName="BusinessActivity" ma:readOnly="false">
      <xsd:simpleType>
        <xsd:restriction base="dms:Text">
          <xsd:maxLength value="255"/>
        </xsd:restriction>
      </xsd:simpleType>
    </xsd:element>
    <xsd:element name="BusinessFunction" ma:index="12" nillable="true" ma:displayName="Business Function" ma:default="n/a" ma:description="Business Function relating to  this site." ma:hidden="true" ma:internalName="BusinessFunction" ma:readOnly="false">
      <xsd:simpleType>
        <xsd:restriction base="dms:Text">
          <xsd:maxLength value="255"/>
        </xsd:restriction>
      </xsd:simpleType>
    </xsd:element>
    <xsd:element name="DocumentDescription" ma:index="13" nillable="true" ma:displayName="Document Description" ma:description="Enter 1 or 2 sentences which will provide the searcher with a succinct overview of the document." ma:internalName="DocumentDescription0">
      <xsd:simpleType>
        <xsd:restriction base="dms:Note">
          <xsd:maxLength value="255"/>
        </xsd:restriction>
      </xsd:simpleType>
    </xsd:element>
    <xsd:element name="DocumentOwner" ma:index="14" nillable="true" ma:displayName="Document Owner" ma:default="n/a" ma:description="Owner of item" ma:hidden="true" ma:internalName="DocumentOwner" ma:readOnly="false">
      <xsd:simpleType>
        <xsd:restriction base="dms:Text">
          <xsd:maxLength value="255"/>
        </xsd:restriction>
      </xsd:simpleType>
    </xsd:element>
    <xsd:element name="DocumentStatus" ma:index="15" ma:displayName="Document Status" ma:default="Working" ma:description="Status of the document" ma:format="Dropdown" ma:internalName="DocumentStatus">
      <xsd:simpleType>
        <xsd:restriction base="dms:Choice">
          <xsd:enumeration value="Working"/>
          <xsd:enumeration value="Draft"/>
          <xsd:enumeration value="Final"/>
          <xsd:enumeration value="Approved"/>
          <xsd:enumeration value="Published"/>
          <xsd:enumeration value="Superseded"/>
        </xsd:restriction>
      </xsd:simpleType>
    </xsd:element>
    <xsd:element name="SecurityClassification" ma:index="19" nillable="true" ma:displayName="Security Classification" ma:default="TP Internal" ma:description="Security Classification of the document" ma:format="Dropdown" ma:internalName="SecurityClassification" ma:readOnly="false">
      <xsd:simpleType>
        <xsd:restriction base="dms:Choice">
          <xsd:enumeration value="TP Internal"/>
          <xsd:enumeration value="TP Sensitiv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edb05-342c-42bb-a329-d06e5210aab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description="" ma:hidden="true" ma:list="{2e9a9dde-14c8-4c48-8660-3f7f555088ae}" ma:internalName="TaxCatchAll" ma:showField="CatchAllData" ma:web="f3b0750e-5aed-45a6-9da6-ce1ffb2f51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2e9a9dde-14c8-4c48-8660-3f7f555088ae}" ma:internalName="TaxCatchAllLabel" ma:readOnly="true" ma:showField="CatchAllDataLabel" ma:web="f3b0750e-5aed-45a6-9da6-ce1ffb2f51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987b-572d-4bb8-8b8f-9acc589ba66a" elementFormDefault="qualified">
    <xsd:import namespace="http://schemas.microsoft.com/office/2006/documentManagement/types"/>
    <xsd:import namespace="http://schemas.microsoft.com/office/infopath/2007/PartnerControls"/>
    <xsd:element name="Activity" ma:index="20" nillable="true" ma:displayName="Activity" ma:default="Education" ma:format="Dropdown" ma:internalName="Activity">
      <xsd:simpleType>
        <xsd:restriction base="dms:Choice">
          <xsd:enumeration value="Education"/>
          <xsd:enumeration value="Trading Gam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Function xmlns="49a1c405-d3a8-4a6a-ab79-550cf17fb8b5">System and Market Operations</BusinessFunction>
    <TaxCatchAll xmlns="47aedb05-342c-42bb-a329-d06e5210aab1"/>
    <DocumentDescription xmlns="49a1c405-d3a8-4a6a-ab79-550cf17fb8b5" xsi:nil="true"/>
    <BusinessActivity xmlns="49a1c405-d3a8-4a6a-ab79-550cf17fb8b5">n/a</BusinessActivity>
    <DocumentStatus xmlns="49a1c405-d3a8-4a6a-ab79-550cf17fb8b5">Working</DocumentStatus>
    <DocumentOwner xmlns="49a1c405-d3a8-4a6a-ab79-550cf17fb8b5">Quintin Tahau</DocumentOwner>
    <SecurityClassification xmlns="49a1c405-d3a8-4a6a-ab79-550cf17fb8b5">TP Internal</SecurityClassification>
    <Activity xmlns="cfcf987b-572d-4bb8-8b8f-9acc589ba66a">Education</Activity>
    <_dlc_DocId xmlns="9a75d499-dff4-4385-88cc-9be2ea8c03f8">TP2036-1293439565-57</_dlc_DocId>
    <_dlc_DocIdUrl xmlns="9a75d499-dff4-4385-88cc-9be2ea8c03f8">
      <Url>http://tp-hub.transpower.co.nz/activity/so74/_layouts/DocIdRedir.aspx?ID=TP2036-1293439565-57</Url>
      <Description>TP2036-1293439565-57</Description>
    </_dlc_DocIdUrl>
  </documentManagement>
</p:properties>
</file>

<file path=customXml/itemProps1.xml><?xml version="1.0" encoding="utf-8"?>
<ds:datastoreItem xmlns:ds="http://schemas.openxmlformats.org/officeDocument/2006/customXml" ds:itemID="{8F12CF9A-C728-4728-A26A-76254A834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D1502D-F81B-45F9-AB61-94DB75EB65A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AD088CC-936A-448A-BD3F-B90D41FA5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5d499-dff4-4385-88cc-9be2ea8c03f8"/>
    <ds:schemaRef ds:uri="49a1c405-d3a8-4a6a-ab79-550cf17fb8b5"/>
    <ds:schemaRef ds:uri="47aedb05-342c-42bb-a329-d06e5210aab1"/>
    <ds:schemaRef ds:uri="cfcf987b-572d-4bb8-8b8f-9acc589ba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36039B-B7A9-430B-9545-1F3742969F85}">
  <ds:schemaRefs>
    <ds:schemaRef ds:uri="http://purl.org/dc/terms/"/>
    <ds:schemaRef ds:uri="49a1c405-d3a8-4a6a-ab79-550cf17fb8b5"/>
    <ds:schemaRef ds:uri="http://schemas.microsoft.com/office/2006/documentManagement/types"/>
    <ds:schemaRef ds:uri="http://schemas.microsoft.com/office/2006/metadata/properties"/>
    <ds:schemaRef ds:uri="http://purl.org/dc/elements/1.1/"/>
    <ds:schemaRef ds:uri="47aedb05-342c-42bb-a329-d06e5210aab1"/>
    <ds:schemaRef ds:uri="9a75d499-dff4-4385-88cc-9be2ea8c03f8"/>
    <ds:schemaRef ds:uri="http://schemas.openxmlformats.org/package/2006/metadata/core-properties"/>
    <ds:schemaRef ds:uri="http://schemas.microsoft.com/office/infopath/2007/PartnerControls"/>
    <ds:schemaRef ds:uri="cfcf987b-572d-4bb8-8b8f-9acc589ba6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1003</Words>
  <Application>Microsoft Office PowerPoint</Application>
  <PresentationFormat>On-screen Show (16:9)</PresentationFormat>
  <Paragraphs>120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Univers</vt:lpstr>
      <vt:lpstr>Custom Design</vt:lpstr>
      <vt:lpstr>Office Theme</vt:lpstr>
      <vt:lpstr>PowerPoint Presentation</vt:lpstr>
      <vt:lpstr>Agenda</vt:lpstr>
      <vt:lpstr>Nominations vs Trades in TACOS</vt:lpstr>
      <vt:lpstr>Proposed eTP information flow</vt:lpstr>
      <vt:lpstr>Trade and mis-match position </vt:lpstr>
      <vt:lpstr>Trade and mis-match position </vt:lpstr>
      <vt:lpstr>Visibility of trade information to market participants</vt:lpstr>
      <vt:lpstr>Title transfer &amp; legal arrangements</vt:lpstr>
      <vt:lpstr>emsTradepoint Force Majeure</vt:lpstr>
      <vt:lpstr>Summary </vt:lpstr>
    </vt:vector>
  </TitlesOfParts>
  <Company>DNA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emsTradepoint zone trading under new GTAC</dc:title>
  <dc:creator>DNA Design</dc:creator>
  <cp:lastModifiedBy>Kerry Wilkins</cp:lastModifiedBy>
  <cp:revision>174</cp:revision>
  <cp:lastPrinted>2018-09-18T20:46:40Z</cp:lastPrinted>
  <dcterms:created xsi:type="dcterms:W3CDTF">2013-07-03T03:06:28Z</dcterms:created>
  <dcterms:modified xsi:type="dcterms:W3CDTF">2018-09-18T20:48:46Z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504e64-2eb9-4143-98d1-ab3085e5d939_Enabled">
    <vt:lpwstr>True</vt:lpwstr>
  </property>
  <property fmtid="{D5CDD505-2E9C-101B-9397-08002B2CF9AE}" pid="3" name="MSIP_Label_ec504e64-2eb9-4143-98d1-ab3085e5d939_Ref">
    <vt:lpwstr>https://api.informationprotection.azure.com/api/cb644580-6519-46f6-a00f-5bac4352068f</vt:lpwstr>
  </property>
  <property fmtid="{D5CDD505-2E9C-101B-9397-08002B2CF9AE}" pid="4" name="MSIP_Label_ec504e64-2eb9-4143-98d1-ab3085e5d939_AssignedBy">
    <vt:lpwstr>tahauq@transpower.co.nz</vt:lpwstr>
  </property>
  <property fmtid="{D5CDD505-2E9C-101B-9397-08002B2CF9AE}" pid="5" name="MSIP_Label_ec504e64-2eb9-4143-98d1-ab3085e5d939_DateCreated">
    <vt:lpwstr>2017-11-10T13:15:15.3459232+13:00</vt:lpwstr>
  </property>
  <property fmtid="{D5CDD505-2E9C-101B-9397-08002B2CF9AE}" pid="6" name="MSIP_Label_ec504e64-2eb9-4143-98d1-ab3085e5d939_Name">
    <vt:lpwstr>IN CONFIDENCE </vt:lpwstr>
  </property>
  <property fmtid="{D5CDD505-2E9C-101B-9397-08002B2CF9AE}" pid="7" name="MSIP_Label_ec504e64-2eb9-4143-98d1-ab3085e5d939_Extended_MSFT_Method">
    <vt:lpwstr>Automatic</vt:lpwstr>
  </property>
  <property fmtid="{D5CDD505-2E9C-101B-9397-08002B2CF9AE}" pid="8" name="Sensitivity">
    <vt:lpwstr>IN CONFIDENCE </vt:lpwstr>
  </property>
  <property fmtid="{D5CDD505-2E9C-101B-9397-08002B2CF9AE}" pid="9" name="ContentTypeId">
    <vt:lpwstr>0x010100635862C2AD0F584B8E35CAFF023E609F01004870CFB523430F43A710F9EBC6FE5017</vt:lpwstr>
  </property>
  <property fmtid="{D5CDD505-2E9C-101B-9397-08002B2CF9AE}" pid="10" name="_dlc_DocIdItemGuid">
    <vt:lpwstr>691ca531-363a-4f53-a8e4-3837023f167e</vt:lpwstr>
  </property>
</Properties>
</file>